
<file path=[Content_Types].xml><?xml version="1.0" encoding="utf-8"?>
<Types xmlns="http://schemas.openxmlformats.org/package/2006/content-types">
  <Default Extension="png" ContentType="image/png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15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ppt/notesSlides/notesSlide9.xml" ContentType="application/vnd.openxmlformats-officedocument.presentationml.notesSlide+xml"/>
  <Override PartName="/ppt/notesSlides/notesSlide10.xml" ContentType="application/vnd.openxmlformats-officedocument.presentationml.notesSlide+xml"/>
  <Override PartName="/ppt/notesSlides/notesSlide11.xml" ContentType="application/vnd.openxmlformats-officedocument.presentationml.notesSlide+xml"/>
  <Override PartName="/ppt/notesSlides/notesSlide12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officeDocument/2006/relationships/extended-properties" Target="docProps/app.xml"/><Relationship Id="rId2" Type="http://schemas.openxmlformats.org/package/2006/relationships/metadata/core-properties" Target="docProps/core.xml"/><Relationship Id="rId1" Type="http://schemas.openxmlformats.org/officeDocument/2006/relationships/officeDocument" Target="ppt/presentation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>
  <p:sldMasterIdLst>
    <p:sldMasterId id="2147483648" r:id="rId1"/>
  </p:sldMasterIdLst>
  <p:notesMasterIdLst>
    <p:notesMasterId r:id="rId17"/>
  </p:notesMasterIdLst>
  <p:sldIdLst>
    <p:sldId id="256" r:id="rId2"/>
    <p:sldId id="270" r:id="rId3"/>
    <p:sldId id="257" r:id="rId4"/>
    <p:sldId id="258" r:id="rId5"/>
    <p:sldId id="259" r:id="rId6"/>
    <p:sldId id="260" r:id="rId7"/>
    <p:sldId id="261" r:id="rId8"/>
    <p:sldId id="262" r:id="rId9"/>
    <p:sldId id="263" r:id="rId10"/>
    <p:sldId id="264" r:id="rId11"/>
    <p:sldId id="265" r:id="rId12"/>
    <p:sldId id="266" r:id="rId13"/>
    <p:sldId id="267" r:id="rId14"/>
    <p:sldId id="268" r:id="rId15"/>
    <p:sldId id="269" r:id="rId16"/>
  </p:sldIdLst>
  <p:sldSz cx="24384000" cy="13716000"/>
  <p:notesSz cx="6858000" cy="9144000"/>
  <p:defaultTextStyle>
    <a:defPPr marL="0" marR="0" indent="0" algn="l" defTabSz="914400" rtl="0" fontAlgn="auto" latinLnBrk="1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1800" b="0" i="0" u="none" strike="noStrike" cap="none" spc="0" normalizeH="0" baseline="0">
        <a:ln>
          <a:noFill/>
        </a:ln>
        <a:solidFill>
          <a:srgbClr val="000000"/>
        </a:solidFill>
        <a:effectLst/>
        <a:uFillTx/>
      </a:defRPr>
    </a:defPPr>
    <a:lvl1pPr marL="0" marR="0" indent="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1pPr>
    <a:lvl2pPr marL="0" marR="0" indent="228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2pPr>
    <a:lvl3pPr marL="0" marR="0" indent="457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3pPr>
    <a:lvl4pPr marL="0" marR="0" indent="685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4pPr>
    <a:lvl5pPr marL="0" marR="0" indent="9144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5pPr>
    <a:lvl6pPr marL="0" marR="0" indent="11430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6pPr>
    <a:lvl7pPr marL="0" marR="0" indent="13716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7pPr>
    <a:lvl8pPr marL="0" marR="0" indent="16002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8pPr>
    <a:lvl9pPr marL="0" marR="0" indent="1828800" algn="ctr" defTabSz="821531" rtl="0" fontAlgn="auto" latinLnBrk="0" hangingPunct="0">
      <a:lnSpc>
        <a:spcPct val="100000"/>
      </a:lnSpc>
      <a:spcBef>
        <a:spcPts val="0"/>
      </a:spcBef>
      <a:spcAft>
        <a:spcPts val="0"/>
      </a:spcAft>
      <a:buClrTx/>
      <a:buSzTx/>
      <a:buFontTx/>
      <a:buNone/>
      <a:tabLst/>
      <a:defRPr kumimoji="0" sz="3200" b="1" i="0" u="none" strike="noStrike" cap="none" spc="0" normalizeH="0" baseline="0">
        <a:ln>
          <a:noFill/>
        </a:ln>
        <a:solidFill>
          <a:srgbClr val="000000"/>
        </a:solidFill>
        <a:effectLst/>
        <a:uFillTx/>
        <a:latin typeface="Helvetica Neue"/>
        <a:ea typeface="Helvetica Neue"/>
        <a:cs typeface="Helvetica Neue"/>
        <a:sym typeface="Helvetica Neue"/>
      </a:defRPr>
    </a:lvl9pPr>
  </p:defaultTextStyle>
  <p:extLst>
    <p:ext uri="{EFAFB233-063F-42B5-8137-9DF3F51BA10A}">
      <p15:sldGuideLst xmlns:p15="http://schemas.microsoft.com/office/powerpoint/2012/main">
        <p15:guide id="1" orient="horz" pos="4320">
          <p15:clr>
            <a:srgbClr val="A4A3A4"/>
          </p15:clr>
        </p15:guide>
        <p15:guide id="2" pos="76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940675A-B579-460E-94D1-54222C63F5DA}">
  <a:tblStyle styleId="{4C3C2611-4C71-4FC5-86AE-919BDF0F9419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wholeTbl>
    <a:band2H>
      <a:tcTxStyle/>
      <a:tcStyle>
        <a:tcBdr/>
        <a:fill>
          <a:solidFill>
            <a:srgbClr val="E3E5E8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lumOff val="-13575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solidFill>
                <a:srgbClr val="3797C6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rgbClr val="FFFFFF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noFill/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noFill/>
              <a:miter lim="400000"/>
            </a:ln>
          </a:insideH>
          <a:insideV>
            <a:ln w="12700" cap="flat">
              <a:noFill/>
              <a:miter lim="400000"/>
            </a:ln>
          </a:insideV>
        </a:tcBdr>
        <a:fill>
          <a:solidFill>
            <a:schemeClr val="accent1">
              <a:hueOff val="114395"/>
              <a:lumOff val="-24975"/>
            </a:schemeClr>
          </a:solidFill>
        </a:fill>
      </a:tcStyle>
    </a:firstRow>
  </a:tblStyle>
  <a:tblStyle styleId="{C7B018BB-80A7-4F77-B60F-C8B233D01FF8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B8B8B8"/>
              </a:solidFill>
              <a:prstDash val="solid"/>
              <a:miter lim="400000"/>
            </a:ln>
          </a:left>
          <a:right>
            <a:ln w="12700" cap="flat">
              <a:solidFill>
                <a:srgbClr val="B8B8B8"/>
              </a:solidFill>
              <a:prstDash val="solid"/>
              <a:miter lim="400000"/>
            </a:ln>
          </a:right>
          <a:top>
            <a:ln w="12700" cap="flat">
              <a:solidFill>
                <a:srgbClr val="B8B8B8"/>
              </a:solidFill>
              <a:prstDash val="solid"/>
              <a:miter lim="400000"/>
            </a:ln>
          </a:top>
          <a:bottom>
            <a:ln w="12700" cap="flat">
              <a:solidFill>
                <a:srgbClr val="B8B8B8"/>
              </a:solidFill>
              <a:prstDash val="solid"/>
              <a:miter lim="400000"/>
            </a:ln>
          </a:bottom>
          <a:insideH>
            <a:ln w="12700" cap="flat">
              <a:solidFill>
                <a:srgbClr val="B8B8B8"/>
              </a:solidFill>
              <a:prstDash val="solid"/>
              <a:miter lim="400000"/>
            </a:ln>
          </a:insideH>
          <a:insideV>
            <a:ln w="12700" cap="flat">
              <a:solidFill>
                <a:srgbClr val="B8B8B8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E1E0DA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chemeClr val="accent3">
              <a:hueOff val="362282"/>
              <a:satOff val="31803"/>
              <a:lumOff val="-18242"/>
            </a:schemeClr>
          </a:solidFill>
        </a:fill>
      </a:tcStyle>
    </a:firstCol>
    <a:lastRow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606060"/>
              </a:solidFill>
              <a:prstDash val="solid"/>
              <a:miter lim="400000"/>
            </a:ln>
          </a:left>
          <a:right>
            <a:ln w="12700" cap="flat">
              <a:solidFill>
                <a:srgbClr val="606060"/>
              </a:solidFill>
              <a:prstDash val="solid"/>
              <a:miter lim="400000"/>
            </a:ln>
          </a:right>
          <a:top>
            <a:ln w="254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606060"/>
              </a:solidFill>
              <a:prstDash val="solid"/>
              <a:miter lim="400000"/>
            </a:ln>
          </a:insideH>
          <a:insideV>
            <a:ln w="12700" cap="flat">
              <a:solidFill>
                <a:srgbClr val="606060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929292"/>
              </a:solidFill>
              <a:prstDash val="solid"/>
              <a:miter lim="400000"/>
            </a:ln>
          </a:left>
          <a:right>
            <a:ln w="12700" cap="flat">
              <a:solidFill>
                <a:srgbClr val="929292"/>
              </a:solidFill>
              <a:prstDash val="solid"/>
              <a:miter lim="400000"/>
            </a:ln>
          </a:right>
          <a:top>
            <a:ln w="12700" cap="flat">
              <a:solidFill>
                <a:srgbClr val="606060"/>
              </a:solidFill>
              <a:prstDash val="solid"/>
              <a:miter lim="400000"/>
            </a:ln>
          </a:top>
          <a:bottom>
            <a:ln w="12700" cap="flat">
              <a:solidFill>
                <a:srgbClr val="606060"/>
              </a:solidFill>
              <a:prstDash val="solid"/>
              <a:miter lim="400000"/>
            </a:ln>
          </a:bottom>
          <a:insideH>
            <a:ln w="12700" cap="flat">
              <a:solidFill>
                <a:srgbClr val="929292"/>
              </a:solidFill>
              <a:prstDash val="solid"/>
              <a:miter lim="400000"/>
            </a:ln>
          </a:insideH>
          <a:insideV>
            <a:ln w="12700" cap="flat">
              <a:solidFill>
                <a:srgbClr val="929292"/>
              </a:solidFill>
              <a:prstDash val="solid"/>
              <a:miter lim="400000"/>
            </a:ln>
          </a:insideV>
        </a:tcBdr>
        <a:fill>
          <a:solidFill>
            <a:srgbClr val="017101"/>
          </a:solidFill>
        </a:fill>
      </a:tcStyle>
    </a:firstRow>
  </a:tblStyle>
  <a:tblStyle styleId="{EEE7283C-3CF3-47DC-8721-378D4A62B228}" styleName="">
    <a:tblBg/>
    <a:wholeTbl>
      <a:tcTxStyle b="off" i="off">
        <a:font>
          <a:latin typeface="Helvetica Neue Light"/>
          <a:ea typeface="Helvetica Neue Light"/>
          <a:cs typeface="Helvetica Neue Light"/>
        </a:font>
        <a:srgbClr val="000000"/>
      </a:tcTxStyle>
      <a:tcStyle>
        <a:tcBdr>
          <a:lef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5D5D5D"/>
              </a:solidFill>
              <a:custDash>
                <a:ds d="200000" sp="200000"/>
              </a:custDash>
              <a:miter lim="400000"/>
            </a:ln>
          </a:insideV>
        </a:tcBdr>
        <a:fill>
          <a:solidFill>
            <a:srgbClr val="FAF7E9"/>
          </a:solidFill>
        </a:fill>
      </a:tcStyle>
    </a:wholeTbl>
    <a:band2H>
      <a:tcTxStyle/>
      <a:tcStyle>
        <a:tcBdr/>
        <a:fill>
          <a:solidFill>
            <a:srgbClr val="EDEADD"/>
          </a:solidFill>
        </a:fill>
      </a:tcStyle>
    </a:band2H>
    <a:firstCol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9BA00"/>
          </a:solidFill>
        </a:fill>
      </a:tcStyle>
    </a:firstCol>
    <a:la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lastRow>
    <a:firstRow>
      <a:tcTxStyle b="off" i="off">
        <a:fontRef idx="minor">
          <a:srgbClr val="FFFFFF"/>
        </a:fontRef>
        <a:srgbClr val="FFFFFF"/>
      </a:tcTxStyle>
      <a:tcStyle>
        <a:tcBdr>
          <a:left>
            <a:ln w="12700" cap="flat">
              <a:solidFill>
                <a:srgbClr val="5D5D5D"/>
              </a:solidFill>
              <a:prstDash val="solid"/>
              <a:miter lim="400000"/>
            </a:ln>
          </a:left>
          <a:right>
            <a:ln w="12700" cap="flat">
              <a:solidFill>
                <a:srgbClr val="5D5D5D"/>
              </a:solidFill>
              <a:prstDash val="solid"/>
              <a:miter lim="400000"/>
            </a:ln>
          </a:right>
          <a:top>
            <a:ln w="12700" cap="flat">
              <a:solidFill>
                <a:srgbClr val="5D5D5D"/>
              </a:solidFill>
              <a:prstDash val="solid"/>
              <a:miter lim="400000"/>
            </a:ln>
          </a:top>
          <a:bottom>
            <a:ln w="12700" cap="flat">
              <a:solidFill>
                <a:srgbClr val="5D5D5D"/>
              </a:solidFill>
              <a:prstDash val="solid"/>
              <a:miter lim="400000"/>
            </a:ln>
          </a:bottom>
          <a:insideH>
            <a:ln w="12700" cap="flat">
              <a:solidFill>
                <a:srgbClr val="5D5D5D"/>
              </a:solidFill>
              <a:prstDash val="solid"/>
              <a:miter lim="400000"/>
            </a:ln>
          </a:insideH>
          <a:insideV>
            <a:ln w="12700" cap="flat">
              <a:solidFill>
                <a:srgbClr val="5D5D5D"/>
              </a:solidFill>
              <a:prstDash val="solid"/>
              <a:miter lim="400000"/>
            </a:ln>
          </a:insideV>
        </a:tcBdr>
        <a:fill>
          <a:solidFill>
            <a:srgbClr val="FF9400"/>
          </a:solidFill>
        </a:fill>
      </a:tcStyle>
    </a:firstRow>
  </a:tblStyle>
  <a:tblStyle styleId="{CF821DB8-F4EB-4A41-A1BA-3FCAFE7338EE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EBEBEB"/>
          </a:solidFill>
        </a:fill>
      </a:tcStyle>
    </a:wholeTbl>
    <a:band2H>
      <a:tcTxStyle/>
      <a:tcStyle>
        <a:tcBdr/>
        <a:fill>
          <a:solidFill>
            <a:srgbClr val="DADBDA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chemeClr val="accent6">
              <a:hueOff val="-146070"/>
              <a:satOff val="-10048"/>
              <a:lumOff val="-30626"/>
            </a:schemeClr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A6AAA9"/>
              </a:solidFill>
              <a:prstDash val="solid"/>
              <a:miter lim="400000"/>
            </a:ln>
          </a:left>
          <a:right>
            <a:ln w="12700" cap="flat">
              <a:solidFill>
                <a:srgbClr val="A6AAA9"/>
              </a:solidFill>
              <a:prstDash val="solid"/>
              <a:miter lim="400000"/>
            </a:ln>
          </a:right>
          <a:top>
            <a:ln w="12700" cap="flat">
              <a:solidFill>
                <a:srgbClr val="A6AAA9"/>
              </a:solidFill>
              <a:prstDash val="solid"/>
              <a:miter lim="400000"/>
            </a:ln>
          </a:top>
          <a:bottom>
            <a:ln w="12700" cap="flat">
              <a:solidFill>
                <a:srgbClr val="A6AAA9"/>
              </a:solidFill>
              <a:prstDash val="solid"/>
              <a:miter lim="400000"/>
            </a:ln>
          </a:bottom>
          <a:insideH>
            <a:ln w="12700" cap="flat">
              <a:solidFill>
                <a:srgbClr val="A6AAA9"/>
              </a:solidFill>
              <a:prstDash val="solid"/>
              <a:miter lim="400000"/>
            </a:ln>
          </a:insideH>
          <a:insideV>
            <a:ln w="12700" cap="flat">
              <a:solidFill>
                <a:srgbClr val="A6AAA9"/>
              </a:solidFill>
              <a:prstDash val="solid"/>
              <a:miter lim="400000"/>
            </a:ln>
          </a:insideV>
        </a:tcBdr>
        <a:fill>
          <a:solidFill>
            <a:srgbClr val="C24785"/>
          </a:solidFill>
        </a:fill>
      </a:tcStyle>
    </a:firstRow>
  </a:tblStyle>
  <a:tblStyle styleId="{33BA23B1-9221-436E-865A-0063620EA4FD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B5B5C1"/>
          </a:solidFill>
        </a:fill>
      </a:tcStyle>
    </a:wholeTbl>
    <a:band2H>
      <a:tcTxStyle/>
      <a:tcStyle>
        <a:tcBdr/>
        <a:fill>
          <a:solidFill>
            <a:srgbClr val="9A9AA5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53585F"/>
          </a:solidFill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FFFFFF"/>
      </a:tcTxStyle>
      <a:tcStyle>
        <a:tcBdr>
          <a:left>
            <a:ln w="12700" cap="flat">
              <a:solidFill>
                <a:srgbClr val="FFFFFF"/>
              </a:solidFill>
              <a:prstDash val="solid"/>
              <a:miter lim="400000"/>
            </a:ln>
          </a:left>
          <a:right>
            <a:ln w="12700" cap="flat">
              <a:solidFill>
                <a:srgbClr val="FFFFFF"/>
              </a:solidFill>
              <a:prstDash val="solid"/>
              <a:miter lim="400000"/>
            </a:ln>
          </a:right>
          <a:top>
            <a:ln w="12700" cap="flat">
              <a:solidFill>
                <a:srgbClr val="FFFFFF"/>
              </a:solidFill>
              <a:prstDash val="solid"/>
              <a:miter lim="400000"/>
            </a:ln>
          </a:top>
          <a:bottom>
            <a:ln w="12700" cap="flat">
              <a:solidFill>
                <a:srgbClr val="FFFFFF"/>
              </a:solidFill>
              <a:prstDash val="solid"/>
              <a:miter lim="400000"/>
            </a:ln>
          </a:bottom>
          <a:insideH>
            <a:ln w="12700" cap="flat">
              <a:solidFill>
                <a:srgbClr val="FFFFFF"/>
              </a:solidFill>
              <a:prstDash val="solid"/>
              <a:miter lim="400000"/>
            </a:ln>
          </a:insideH>
          <a:insideV>
            <a:ln w="12700" cap="flat">
              <a:solidFill>
                <a:srgbClr val="FFFFFF"/>
              </a:solidFill>
              <a:prstDash val="solid"/>
              <a:miter lim="400000"/>
            </a:ln>
          </a:insideV>
        </a:tcBdr>
        <a:fill>
          <a:solidFill>
            <a:srgbClr val="798089"/>
          </a:solidFill>
        </a:fill>
      </a:tcStyle>
    </a:firstRow>
  </a:tblStyle>
  <a:tblStyle styleId="{2708684C-4D16-4618-839F-0558EEFCDFE6}" styleName="">
    <a:tblBg/>
    <a:wholeTbl>
      <a:tcTxStyle b="off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wholeTbl>
    <a:band2H>
      <a:tcTxStyle/>
      <a:tcStyle>
        <a:tcBdr/>
        <a:fill>
          <a:solidFill>
            <a:srgbClr val="EDEEEE"/>
          </a:solidFill>
        </a:fill>
      </a:tcStyle>
    </a:band2H>
    <a:firstCol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noFill/>
              <a:miter lim="400000"/>
            </a:ln>
          </a:left>
          <a:right>
            <a:ln w="12700" cap="flat">
              <a:solidFill>
                <a:srgbClr val="000000"/>
              </a:solidFill>
              <a:prstDash val="solid"/>
              <a:miter lim="400000"/>
            </a:ln>
          </a:right>
          <a:top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top>
          <a:bottom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Col>
    <a:la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solidFill>
                <a:srgbClr val="000000"/>
              </a:solidFill>
              <a:prstDash val="solid"/>
              <a:miter lim="400000"/>
            </a:ln>
          </a:top>
          <a:bottom>
            <a:ln w="12700" cap="flat">
              <a:noFill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lastRow>
    <a:firstRow>
      <a:tcTxStyle b="on" i="off">
        <a:font>
          <a:latin typeface="Helvetica Neue"/>
          <a:ea typeface="Helvetica Neue"/>
          <a:cs typeface="Helvetica Neue"/>
        </a:font>
        <a:srgbClr val="000000"/>
      </a:tcTxStyle>
      <a:tcStyle>
        <a:tcBdr>
          <a:lef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left>
          <a:right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right>
          <a:top>
            <a:ln w="12700" cap="flat">
              <a:noFill/>
              <a:miter lim="400000"/>
            </a:ln>
          </a:top>
          <a:bottom>
            <a:ln w="12700" cap="flat">
              <a:solidFill>
                <a:srgbClr val="000000"/>
              </a:solidFill>
              <a:prstDash val="solid"/>
              <a:miter lim="400000"/>
            </a:ln>
          </a:bottom>
          <a:insideH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H>
          <a:insideV>
            <a:ln w="12700" cap="flat">
              <a:solidFill>
                <a:srgbClr val="000000"/>
              </a:solidFill>
              <a:custDash>
                <a:ds d="200000" sp="200000"/>
              </a:custDash>
              <a:miter lim="400000"/>
            </a:ln>
          </a:insideV>
        </a:tcBdr>
        <a:fill>
          <a:noFill/>
        </a:fill>
      </a:tcStyle>
    </a:firstRow>
  </a:tblStyle>
</a:tblStyleLst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/>
    <p:restoredTop sz="94660"/>
  </p:normalViewPr>
  <p:slideViewPr>
    <p:cSldViewPr snapToGrid="0" snapToObjects="1">
      <p:cViewPr varScale="1">
        <p:scale>
          <a:sx n="35" d="100"/>
          <a:sy n="35" d="100"/>
        </p:scale>
        <p:origin x="756" y="24"/>
      </p:cViewPr>
      <p:guideLst>
        <p:guide orient="horz" pos="4320"/>
        <p:guide pos="7680"/>
      </p:guideLst>
    </p:cSldViewPr>
  </p:slideViewPr>
  <p:notesTextViewPr>
    <p:cViewPr>
      <p:scale>
        <a:sx n="3" d="2"/>
        <a:sy n="3" d="2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presProps" Target="presProps.xml"/><Relationship Id="rId3" Type="http://schemas.openxmlformats.org/officeDocument/2006/relationships/slide" Target="slides/slide2.xml"/><Relationship Id="rId21" Type="http://schemas.openxmlformats.org/officeDocument/2006/relationships/tableStyles" Target="tableStyles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notesMaster" Target="notesMasters/notesMaster1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theme" Target="theme/theme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10" Type="http://schemas.openxmlformats.org/officeDocument/2006/relationships/slide" Target="slides/slide9.xml"/><Relationship Id="rId19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6" name="Shape 116"/>
          <p:cNvSpPr>
            <a:spLocks noGrp="1" noRot="1" noChangeAspect="1"/>
          </p:cNvSpPr>
          <p:nvPr>
            <p:ph type="sldImg"/>
          </p:nvPr>
        </p:nvSpPr>
        <p:spPr>
          <a:xfrm>
            <a:off x="1143000" y="685800"/>
            <a:ext cx="4572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17" name="Shape 117"/>
          <p:cNvSpPr>
            <a:spLocks noGrp="1"/>
          </p:cNvSpPr>
          <p:nvPr>
            <p:ph type="body" sz="quarter" idx="1"/>
          </p:nvPr>
        </p:nvSpPr>
        <p:spPr>
          <a:xfrm>
            <a:off x="914400" y="4343400"/>
            <a:ext cx="5029200" cy="41148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</p:spTree>
    <p:extLst>
      <p:ext uri="{BB962C8B-B14F-4D97-AF65-F5344CB8AC3E}">
        <p14:creationId xmlns:p14="http://schemas.microsoft.com/office/powerpoint/2010/main" val="425266718"/>
      </p:ext>
    </p:extLst>
  </p:cSld>
  <p:clrMap bg1="lt1" tx1="dk1" bg2="lt2" tx2="dk2" accent1="accent1" accent2="accent2" accent3="accent3" accent4="accent4" accent5="accent5" accent6="accent6" hlink="hlink" folHlink="folHlink"/>
  <p:notesStyle>
    <a:lvl1pPr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1pPr>
    <a:lvl2pPr indent="228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2pPr>
    <a:lvl3pPr indent="457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3pPr>
    <a:lvl4pPr indent="685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4pPr>
    <a:lvl5pPr indent="9144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5pPr>
    <a:lvl6pPr indent="11430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6pPr>
    <a:lvl7pPr indent="13716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7pPr>
    <a:lvl8pPr indent="16002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8pPr>
    <a:lvl9pPr indent="1828800" defTabSz="457200" latinLnBrk="0">
      <a:lnSpc>
        <a:spcPct val="117999"/>
      </a:lnSpc>
      <a:defRPr sz="2200">
        <a:latin typeface="Helvetica Neue"/>
        <a:ea typeface="Helvetica Neue"/>
        <a:cs typeface="Helvetica Neue"/>
        <a:sym typeface="Helvetica Neue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.xml"/><Relationship Id="rId1" Type="http://schemas.openxmlformats.org/officeDocument/2006/relationships/notesMaster" Target="../notesMasters/notesMaster1.xml"/></Relationships>
</file>

<file path=ppt/notesSlides/_rels/notesSlide10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2.xml"/><Relationship Id="rId1" Type="http://schemas.openxmlformats.org/officeDocument/2006/relationships/notesMaster" Target="../notesMasters/notesMaster1.xml"/></Relationships>
</file>

<file path=ppt/notesSlides/_rels/notesSlide11.xml.rels><?xml version="1.0" encoding="UTF-8" standalone="yes"?>
<Relationships xmlns="http://schemas.openxmlformats.org/package/2006/relationships"><Relationship Id="rId3" Type="http://schemas.openxmlformats.org/officeDocument/2006/relationships/hyperlink" Target="https://www.thebalance.com/top-job-interview-etiquette-tips-2061360" TargetMode="External"/><Relationship Id="rId2" Type="http://schemas.openxmlformats.org/officeDocument/2006/relationships/slide" Target="../slides/slide14.xml"/><Relationship Id="rId1" Type="http://schemas.openxmlformats.org/officeDocument/2006/relationships/notesMaster" Target="../notesMasters/notesMaster1.xml"/><Relationship Id="rId6" Type="http://schemas.openxmlformats.org/officeDocument/2006/relationships/hyperlink" Target="https://www.job-interview-wisdom.com/interview-etiquette.html" TargetMode="External"/><Relationship Id="rId5" Type="http://schemas.openxmlformats.org/officeDocument/2006/relationships/hyperlink" Target="https://www.experience.com/advice/job-search/interviews/top-10-interview-tips-from-an-etiquette-professional/" TargetMode="External"/><Relationship Id="rId4" Type="http://schemas.openxmlformats.org/officeDocument/2006/relationships/hyperlink" Target="https://www.themuse.com/advice/the-10-rules-of-interview-etiquette" TargetMode="External"/></Relationships>
</file>

<file path=ppt/notesSlides/_rels/notesSlide1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5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9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2" name="Shape 122"/>
          <p:cNvSpPr>
            <a:spLocks noGrp="1" noRot="1" noChangeAspect="1"/>
          </p:cNvSpPr>
          <p:nvPr>
            <p:ph type="sldImg"/>
          </p:nvPr>
        </p:nvSpPr>
        <p:spPr>
          <a:xfrm>
            <a:off x="381000" y="685800"/>
            <a:ext cx="6096000" cy="3429000"/>
          </a:xfrm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3" name="Shape 12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American Business Interview Etiquette</a:t>
            </a:r>
          </a:p>
          <a:p>
            <a:r>
              <a:t>Unit 9</a:t>
            </a:r>
          </a:p>
          <a:p>
            <a:r>
              <a:t>“Putting It All Together”</a:t>
            </a:r>
          </a:p>
        </p:txBody>
      </p:sp>
    </p:spTree>
    <p:extLst>
      <p:ext uri="{BB962C8B-B14F-4D97-AF65-F5344CB8AC3E}">
        <p14:creationId xmlns:p14="http://schemas.microsoft.com/office/powerpoint/2010/main" val="2665592119"/>
      </p:ext>
    </p:extLst>
  </p:cSld>
  <p:clrMapOvr>
    <a:masterClrMapping/>
  </p:clrMapOvr>
</p:notes>
</file>

<file path=ppt/notesSlides/notesSlide10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0" name="Shape 18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81" name="Shape 18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End of Interview</a:t>
            </a:r>
          </a:p>
          <a:p>
            <a:pPr marL="305593" indent="-305593">
              <a:buSzPct val="145000"/>
              <a:buChar char="•"/>
            </a:pPr>
            <a:r>
              <a:t>When the interview is over, reiterate your interest in the position (if sincere), and thank the group for spending time with you.</a:t>
            </a:r>
          </a:p>
          <a:p>
            <a:pPr marL="305593" indent="-305593">
              <a:buSzPct val="145000"/>
              <a:buChar char="•"/>
            </a:pPr>
            <a:r>
              <a:t>You may ask about the time frame for filling the job and notifying candidates. </a:t>
            </a:r>
          </a:p>
          <a:p>
            <a:pPr marL="305593" indent="-305593">
              <a:buSzPct val="145000"/>
              <a:buChar char="•"/>
            </a:pPr>
            <a:r>
              <a:t>Make eye contact, shake hands with everyone in the room and try to use the name of each individual as you shake hands.</a:t>
            </a:r>
          </a:p>
          <a:p>
            <a:pPr marL="305593" indent="-305593">
              <a:buSzPct val="145000"/>
              <a:buChar char="•"/>
            </a:pPr>
            <a:r>
              <a:t>If Possible, thank the individual who greeted you when you arrived or who escorted you into the interview room.  This is not a strategy, just good manners.</a:t>
            </a:r>
          </a:p>
          <a:p>
            <a:pPr marL="305593" indent="-305593">
              <a:buSzPct val="145000"/>
              <a:buChar char="•"/>
            </a:pPr>
            <a:r>
              <a:t>Keep a smile on your face and your cell phone turned off until you leave the building.</a:t>
            </a:r>
          </a:p>
        </p:txBody>
      </p:sp>
    </p:spTree>
    <p:extLst>
      <p:ext uri="{BB962C8B-B14F-4D97-AF65-F5344CB8AC3E}">
        <p14:creationId xmlns:p14="http://schemas.microsoft.com/office/powerpoint/2010/main" val="1893187224"/>
      </p:ext>
    </p:extLst>
  </p:cSld>
  <p:clrMapOvr>
    <a:masterClrMapping/>
  </p:clrMapOvr>
</p:notes>
</file>

<file path=ppt/notesSlides/notesSlide1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0" name="Shape 19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1" name="Shape 19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For more on this topic… use the links provided…</a:t>
            </a:r>
          </a:p>
          <a:p>
            <a:pPr marL="305593" indent="-305593">
              <a:buSzPct val="145000"/>
              <a:buChar char="•"/>
            </a:pPr>
            <a:r>
              <a:t>Top 10 Interview Etiquette Tips </a:t>
            </a:r>
            <a:r>
              <a:rPr u="sng">
                <a:hlinkClick r:id="rId3"/>
              </a:rPr>
              <a:t>https://www.thebalance.com/top-job-interview-etiquette-tips-2061360</a:t>
            </a:r>
            <a:r>
              <a:t> </a:t>
            </a:r>
          </a:p>
          <a:p>
            <a:pPr marL="305593" indent="-305593">
              <a:buSzPct val="145000"/>
              <a:buChar char="•"/>
            </a:pPr>
            <a:r>
              <a:t>Top 10 Rules of Interview Etiquette </a:t>
            </a:r>
            <a:r>
              <a:rPr u="sng">
                <a:hlinkClick r:id="rId4"/>
              </a:rPr>
              <a:t>https://www.themuse.com/advice/the-10-rules-of-interview-etiquette</a:t>
            </a:r>
            <a:r>
              <a:t> </a:t>
            </a:r>
          </a:p>
          <a:p>
            <a:pPr marL="305593" indent="-305593">
              <a:buSzPct val="145000"/>
              <a:buChar char="•"/>
            </a:pPr>
            <a:r>
              <a:t>Top 10 Interview Tips from a Business Etiquette Professional </a:t>
            </a:r>
            <a:r>
              <a:rPr u="sng">
                <a:hlinkClick r:id="rId5"/>
              </a:rPr>
              <a:t>https://www.experience.com/advice/job-search/interviews/top-10-interview-tips-from-an-etiquette-professional/</a:t>
            </a:r>
            <a:r>
              <a:t> </a:t>
            </a:r>
          </a:p>
          <a:p>
            <a:pPr marL="305593" indent="-305593">
              <a:buSzPct val="145000"/>
              <a:buChar char="•"/>
            </a:pPr>
            <a:r>
              <a:t>Job Interview Etiquette </a:t>
            </a:r>
            <a:r>
              <a:rPr u="sng">
                <a:hlinkClick r:id="rId6"/>
              </a:rPr>
              <a:t>https://www.job-interview-wisdom.com/interview-etiquette.html</a:t>
            </a:r>
            <a:r>
              <a:t> </a:t>
            </a:r>
          </a:p>
        </p:txBody>
      </p:sp>
    </p:spTree>
    <p:extLst>
      <p:ext uri="{BB962C8B-B14F-4D97-AF65-F5344CB8AC3E}">
        <p14:creationId xmlns:p14="http://schemas.microsoft.com/office/powerpoint/2010/main" val="3526246428"/>
      </p:ext>
    </p:extLst>
  </p:cSld>
  <p:clrMapOvr>
    <a:masterClrMapping/>
  </p:clrMapOvr>
</p:notes>
</file>

<file path=ppt/notesSlides/notesSlide1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5" name="Shape 195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96" name="Shape 196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Questions</a:t>
            </a:r>
          </a:p>
        </p:txBody>
      </p:sp>
    </p:spTree>
    <p:extLst>
      <p:ext uri="{BB962C8B-B14F-4D97-AF65-F5344CB8AC3E}">
        <p14:creationId xmlns:p14="http://schemas.microsoft.com/office/powerpoint/2010/main" val="936086439"/>
      </p:ext>
    </p:extLst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8" name="Shape 12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29" name="Shape 12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Arriving</a:t>
            </a:r>
          </a:p>
          <a:p>
            <a:endParaRPr/>
          </a:p>
          <a:p>
            <a:pPr marL="305593" indent="-305593">
              <a:buSzPct val="145000"/>
              <a:buChar char="•"/>
            </a:pPr>
            <a:r>
              <a:t>Arrive 10 minutes early, no earlier.</a:t>
            </a:r>
          </a:p>
          <a:p>
            <a:pPr marL="305593" indent="-305593">
              <a:buSzPct val="145000"/>
              <a:buChar char="•"/>
            </a:pPr>
            <a:r>
              <a:t>Introduce yourself to the receptionist.</a:t>
            </a:r>
          </a:p>
          <a:p>
            <a:pPr marL="305593" indent="-305593">
              <a:buSzPct val="145000"/>
              <a:buChar char="•"/>
            </a:pPr>
            <a:r>
              <a:t>Sit at attention in the waiting area–no cell phone or magazines.  </a:t>
            </a:r>
          </a:p>
          <a:p>
            <a:pPr marL="305593" indent="-305593">
              <a:buSzPct val="145000"/>
              <a:buChar char="•"/>
            </a:pPr>
            <a:r>
              <a:t>Stand and shake hands with whoever comes to escort you into the interview.</a:t>
            </a:r>
          </a:p>
        </p:txBody>
      </p:sp>
    </p:spTree>
    <p:extLst>
      <p:ext uri="{BB962C8B-B14F-4D97-AF65-F5344CB8AC3E}">
        <p14:creationId xmlns:p14="http://schemas.microsoft.com/office/powerpoint/2010/main" val="3083261152"/>
      </p:ext>
    </p:extLst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4" name="Shape 13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35" name="Shape 13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Dress Professional</a:t>
            </a:r>
          </a:p>
          <a:p>
            <a:pPr marL="305593" indent="-305593">
              <a:buSzPct val="145000"/>
              <a:buChar char="•"/>
            </a:pPr>
            <a:r>
              <a:t>Avoid wardrobes malfunctions. </a:t>
            </a:r>
          </a:p>
          <a:p>
            <a:pPr marL="305593" indent="-305593">
              <a:buSzPct val="145000"/>
              <a:buChar char="•"/>
            </a:pPr>
            <a:r>
              <a:t>Dress up and dress conservatively (even if for a fast food job or relaxed IT environment).This indicates that you think the interview and potential employer matter and you respect them and the situation.</a:t>
            </a:r>
          </a:p>
        </p:txBody>
      </p:sp>
    </p:spTree>
    <p:extLst>
      <p:ext uri="{BB962C8B-B14F-4D97-AF65-F5344CB8AC3E}">
        <p14:creationId xmlns:p14="http://schemas.microsoft.com/office/powerpoint/2010/main" val="1429209899"/>
      </p:ext>
    </p:extLst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0" name="Shape 14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1" name="Shape 14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The Power of a Smile </a:t>
            </a:r>
          </a:p>
          <a:p>
            <a:pPr marL="305593" indent="-305593">
              <a:buSzPct val="145000"/>
              <a:buChar char="•"/>
            </a:pPr>
            <a:r>
              <a:t>In American business culture a smile not only show confidence, but a pleasant nature. </a:t>
            </a:r>
          </a:p>
          <a:p>
            <a:pPr marL="305593" indent="-305593">
              <a:buSzPct val="145000"/>
              <a:buChar char="•"/>
            </a:pPr>
            <a:r>
              <a:t>It invites others to get to know you. </a:t>
            </a:r>
          </a:p>
          <a:p>
            <a:endParaRPr/>
          </a:p>
          <a:p>
            <a:r>
              <a:rPr b="1"/>
              <a:t>Note:</a:t>
            </a:r>
            <a:r>
              <a:t> Remember that not only is an employer filling an opening in a workforce, but is filling an opening in a business family. </a:t>
            </a:r>
          </a:p>
        </p:txBody>
      </p:sp>
    </p:spTree>
    <p:extLst>
      <p:ext uri="{BB962C8B-B14F-4D97-AF65-F5344CB8AC3E}">
        <p14:creationId xmlns:p14="http://schemas.microsoft.com/office/powerpoint/2010/main" val="1620598877"/>
      </p:ext>
    </p:extLst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6" name="Shape 146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47" name="Shape 147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Body Language</a:t>
            </a:r>
          </a:p>
          <a:p>
            <a:pPr marL="305593" indent="-305593">
              <a:buSzPct val="145000"/>
              <a:buChar char="•"/>
            </a:pPr>
            <a:r>
              <a:t>Employers interpret your attitude and interest in the job vacancy and in their company through your body language, just as they do from your smile and your words. </a:t>
            </a:r>
          </a:p>
          <a:p>
            <a:pPr marL="305593" indent="-305593">
              <a:buSzPct val="145000"/>
              <a:buChar char="•"/>
            </a:pPr>
            <a:r>
              <a:t>Sit up straight and plant your feet firmly on the floor during an interview.</a:t>
            </a:r>
          </a:p>
          <a:p>
            <a:pPr marL="305593" indent="-305593">
              <a:buSzPct val="145000"/>
              <a:buChar char="•"/>
            </a:pPr>
            <a:r>
              <a:t>Don’t sit with both hands in your lap beneath the table–you will look nervous.</a:t>
            </a:r>
          </a:p>
          <a:p>
            <a:pPr marL="305593" indent="-305593">
              <a:buSzPct val="145000"/>
              <a:buChar char="•"/>
            </a:pPr>
            <a:r>
              <a:t>Make eye contact and maintain an open posture. </a:t>
            </a:r>
          </a:p>
          <a:p>
            <a:pPr marL="305593" indent="-305593">
              <a:buSzPct val="145000"/>
              <a:buChar char="•"/>
            </a:pPr>
            <a:r>
              <a:t>Do not fidget in your chair, cross your legs, or wring your hands, and </a:t>
            </a:r>
          </a:p>
          <a:p>
            <a:pPr marL="305593" indent="-305593">
              <a:buSzPct val="145000"/>
              <a:buChar char="•"/>
            </a:pPr>
            <a:r>
              <a:t>Do not to use too many hand gestures.</a:t>
            </a:r>
          </a:p>
        </p:txBody>
      </p:sp>
    </p:spTree>
    <p:extLst>
      <p:ext uri="{BB962C8B-B14F-4D97-AF65-F5344CB8AC3E}">
        <p14:creationId xmlns:p14="http://schemas.microsoft.com/office/powerpoint/2010/main" val="3516280373"/>
      </p:ext>
    </p:extLst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2" name="Shape 152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3" name="Shape 153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The American Business Handshake</a:t>
            </a:r>
          </a:p>
          <a:p>
            <a:pPr marL="305593" indent="-305593">
              <a:buSzPct val="145000"/>
              <a:buChar char="•"/>
            </a:pPr>
            <a:r>
              <a:t>Begin with your hand parallel to the floor with your thumb pointing to the ceiling. </a:t>
            </a:r>
          </a:p>
          <a:p>
            <a:pPr marL="305593" indent="-305593">
              <a:buSzPct val="145000"/>
              <a:buChar char="•"/>
            </a:pPr>
            <a:r>
              <a:t>Go all the way into your partner’s hand until the space between thumbs and index fingers touch.</a:t>
            </a:r>
          </a:p>
          <a:p>
            <a:pPr marL="305593" indent="-305593">
              <a:buSzPct val="145000"/>
              <a:buChar char="•"/>
            </a:pPr>
            <a:r>
              <a:t>Wrap your thumb and fingers all the way around your partner’s hand and squeeze assertively–not painfully–and shake 3-4 times.</a:t>
            </a:r>
          </a:p>
          <a:p>
            <a:pPr marL="305593" indent="-305593">
              <a:buSzPct val="145000"/>
              <a:buChar char="•"/>
            </a:pPr>
            <a:r>
              <a:t>Always stand for a handshake in business.</a:t>
            </a:r>
          </a:p>
          <a:p>
            <a:pPr marL="305593" indent="-305593">
              <a:buSzPct val="145000"/>
              <a:buChar char="•"/>
            </a:pPr>
            <a:r>
              <a:t>In a North American business environment the space between partners is approximately 2 feet.</a:t>
            </a:r>
          </a:p>
          <a:p>
            <a:pPr marL="305593" indent="-305593">
              <a:buSzPct val="145000"/>
              <a:buChar char="•"/>
            </a:pPr>
            <a:r>
              <a:t>Never have your left hand in a trouser pocket when shaking hands. </a:t>
            </a:r>
          </a:p>
          <a:p>
            <a:pPr marL="305593" indent="-305593">
              <a:buSzPct val="145000"/>
              <a:buChar char="•"/>
            </a:pPr>
            <a:r>
              <a:t>Don’t feel obligated to return a double handshake (left hand placed over the two hands shaking) or a pat on the upper right arm. </a:t>
            </a:r>
          </a:p>
          <a:p>
            <a:pPr marL="305593" indent="-305593">
              <a:buSzPct val="145000"/>
              <a:buChar char="•"/>
            </a:pPr>
            <a:r>
              <a:t>Maintain an open posture when shaking hands, smile, make eye contact, and say your first and last name. </a:t>
            </a:r>
          </a:p>
        </p:txBody>
      </p:sp>
    </p:spTree>
    <p:extLst>
      <p:ext uri="{BB962C8B-B14F-4D97-AF65-F5344CB8AC3E}">
        <p14:creationId xmlns:p14="http://schemas.microsoft.com/office/powerpoint/2010/main" val="3624790081"/>
      </p:ext>
    </p:extLst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8" name="Shape 158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59" name="Shape 159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Business Greetings</a:t>
            </a:r>
          </a:p>
          <a:p>
            <a:pPr marL="305593" indent="-305593">
              <a:buSzPct val="145000"/>
              <a:buChar char="•"/>
            </a:pPr>
            <a:r>
              <a:t>When meeting for the first time, always try to say their name as you shake hands and use an honorific (Mr. Ms., Mrs., Dr., Gen.) and their last name. </a:t>
            </a:r>
          </a:p>
          <a:p>
            <a:pPr marL="305593" indent="-305593">
              <a:buSzPct val="145000"/>
              <a:buChar char="•"/>
            </a:pPr>
            <a:r>
              <a:t>These rules apply to both men and women in a North American business environment. </a:t>
            </a:r>
          </a:p>
          <a:p>
            <a:pPr marL="305593" indent="-305593">
              <a:buSzPct val="145000"/>
              <a:buChar char="•"/>
            </a:pPr>
            <a:r>
              <a:t>When meeting people from other countries, you need to research cultural differences.</a:t>
            </a:r>
          </a:p>
        </p:txBody>
      </p:sp>
    </p:spTree>
    <p:extLst>
      <p:ext uri="{BB962C8B-B14F-4D97-AF65-F5344CB8AC3E}">
        <p14:creationId xmlns:p14="http://schemas.microsoft.com/office/powerpoint/2010/main" val="2011307484"/>
      </p:ext>
    </p:extLst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4" name="Shape 164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65" name="Shape 165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What’s in the name?</a:t>
            </a:r>
          </a:p>
          <a:p>
            <a:pPr marL="305593" indent="-305593">
              <a:buSzPct val="145000"/>
              <a:buChar char="•"/>
            </a:pPr>
            <a:r>
              <a:t>Use names when you meet interviewers and when you say goodbye.</a:t>
            </a:r>
          </a:p>
          <a:p>
            <a:pPr marL="305593" indent="-305593">
              <a:buSzPct val="145000"/>
              <a:buChar char="•"/>
            </a:pPr>
            <a:r>
              <a:t>When you enter the interview room, you can use an individual’s name when you shake hands: “Good morning, Mr. Peterson.  It’s a pleasure to meet you.” </a:t>
            </a:r>
          </a:p>
          <a:p>
            <a:pPr marL="305593" indent="-305593">
              <a:buSzPct val="145000"/>
              <a:buChar char="•"/>
            </a:pPr>
            <a:r>
              <a:t>When introducing yourself, either in person or on the telephone, use your first and last name.</a:t>
            </a:r>
          </a:p>
        </p:txBody>
      </p:sp>
    </p:spTree>
    <p:extLst>
      <p:ext uri="{BB962C8B-B14F-4D97-AF65-F5344CB8AC3E}">
        <p14:creationId xmlns:p14="http://schemas.microsoft.com/office/powerpoint/2010/main" val="3284792594"/>
      </p:ext>
    </p:extLst>
  </p:cSld>
  <p:clrMapOvr>
    <a:masterClrMapping/>
  </p:clrMapOvr>
</p:notes>
</file>

<file path=ppt/notesSlides/notesSlide9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0" name="Shape 170"/>
          <p:cNvSpPr>
            <a:spLocks noGrp="1" noRot="1" noChangeAspect="1"/>
          </p:cNvSpPr>
          <p:nvPr>
            <p:ph type="sldImg"/>
          </p:nvPr>
        </p:nvSpPr>
        <p:spPr>
          <a:prstGeom prst="rect">
            <a:avLst/>
          </a:prstGeom>
        </p:spPr>
        <p:txBody>
          <a:bodyPr/>
          <a:lstStyle/>
          <a:p>
            <a:endParaRPr/>
          </a:p>
        </p:txBody>
      </p:sp>
      <p:sp>
        <p:nvSpPr>
          <p:cNvPr id="171" name="Shape 171"/>
          <p:cNvSpPr>
            <a:spLocks noGrp="1"/>
          </p:cNvSpPr>
          <p:nvPr>
            <p:ph type="body" sz="quarter" idx="1"/>
          </p:nvPr>
        </p:nvSpPr>
        <p:spPr>
          <a:prstGeom prst="rect">
            <a:avLst/>
          </a:prstGeom>
        </p:spPr>
        <p:txBody>
          <a:bodyPr/>
          <a:lstStyle/>
          <a:p>
            <a:pPr>
              <a:defRPr b="1"/>
            </a:pPr>
            <a:r>
              <a:t>In the Room Talk</a:t>
            </a:r>
          </a:p>
          <a:p>
            <a:pPr marL="305593" indent="-305593">
              <a:buSzPct val="145000"/>
              <a:buChar char="•"/>
            </a:pPr>
            <a:r>
              <a:t>After shaking hands, stand behind a chair until you are invited to sit down, or politely ask where the interviewer would like you to sit. </a:t>
            </a:r>
          </a:p>
          <a:p>
            <a:pPr marL="305593" indent="-305593">
              <a:buSzPct val="145000"/>
              <a:buChar char="•"/>
            </a:pPr>
            <a:r>
              <a:t>Do not place personal items on the table–no cell phones, handbags, briefcases, water bottles or coffee cups. </a:t>
            </a:r>
          </a:p>
          <a:p>
            <a:pPr marL="305593" indent="-305593">
              <a:buSzPct val="145000"/>
              <a:buChar char="•"/>
            </a:pPr>
            <a:r>
              <a:t>You may place a portfolio or notepad and pen in front of you.</a:t>
            </a:r>
          </a:p>
          <a:p>
            <a:pPr marL="305593" indent="-305593">
              <a:buSzPct val="145000"/>
              <a:buChar char="•"/>
            </a:pPr>
            <a:r>
              <a:t>If a beverage is offered, decline politely.</a:t>
            </a:r>
          </a:p>
          <a:p>
            <a:pPr marL="305593" indent="-305593">
              <a:buSzPct val="145000"/>
              <a:buChar char="•"/>
            </a:pPr>
            <a:r>
              <a:t>Sit up straight.</a:t>
            </a:r>
          </a:p>
        </p:txBody>
      </p:sp>
    </p:spTree>
    <p:extLst>
      <p:ext uri="{BB962C8B-B14F-4D97-AF65-F5344CB8AC3E}">
        <p14:creationId xmlns:p14="http://schemas.microsoft.com/office/powerpoint/2010/main" val="3224745500"/>
      </p:ext>
    </p:extLst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>
  <p:cSld name="Title &amp; Subtitl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" name="Title Text"/>
          <p:cNvSpPr txBox="1">
            <a:spLocks noGrp="1"/>
          </p:cNvSpPr>
          <p:nvPr>
            <p:ph type="title"/>
          </p:nvPr>
        </p:nvSpPr>
        <p:spPr>
          <a:xfrm>
            <a:off x="4833937" y="2303859"/>
            <a:ext cx="14716126" cy="4643438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1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7090171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1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>
            <a:lvl1pPr>
              <a:defRPr>
                <a:latin typeface="Helvetica Neue Thin"/>
                <a:ea typeface="Helvetica Neue Thin"/>
                <a:cs typeface="Helvetica Neue Thin"/>
                <a:sym typeface="Helvetica Neue Thin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Quot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3" name="–Johnny Appleseed"/>
          <p:cNvSpPr txBox="1">
            <a:spLocks noGrp="1"/>
          </p:cNvSpPr>
          <p:nvPr>
            <p:ph type="body" sz="quarter" idx="13"/>
          </p:nvPr>
        </p:nvSpPr>
        <p:spPr>
          <a:xfrm>
            <a:off x="4833937" y="8947546"/>
            <a:ext cx="14716126" cy="647701"/>
          </a:xfrm>
          <a:prstGeom prst="rect">
            <a:avLst/>
          </a:prstGeom>
        </p:spPr>
        <p:txBody>
          <a:bodyPr anchor="t"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3200" i="1"/>
            </a:lvl1pPr>
          </a:lstStyle>
          <a:p>
            <a:r>
              <a:t>–Johnny Appleseed</a:t>
            </a:r>
          </a:p>
        </p:txBody>
      </p:sp>
      <p:sp>
        <p:nvSpPr>
          <p:cNvPr id="94" name="“Type a quote here.”"/>
          <p:cNvSpPr txBox="1">
            <a:spLocks noGrp="1"/>
          </p:cNvSpPr>
          <p:nvPr>
            <p:ph type="body" sz="quarter" idx="14"/>
          </p:nvPr>
        </p:nvSpPr>
        <p:spPr>
          <a:xfrm>
            <a:off x="4833937" y="5997575"/>
            <a:ext cx="14716126" cy="863601"/>
          </a:xfrm>
          <a:prstGeom prst="rect">
            <a:avLst/>
          </a:prstGeom>
        </p:spPr>
        <p:txBody>
          <a:bodyPr>
            <a:spAutoFit/>
          </a:bodyPr>
          <a:lstStyle>
            <a:lvl1pPr marL="0" indent="0" algn="ctr">
              <a:spcBef>
                <a:spcPts val="0"/>
              </a:spcBef>
              <a:buSzTx/>
              <a:buNone/>
              <a:defRPr sz="4600">
                <a:latin typeface="+mn-lt"/>
                <a:ea typeface="+mn-ea"/>
                <a:cs typeface="+mn-cs"/>
                <a:sym typeface="Helvetica Neue Medium"/>
              </a:defRPr>
            </a:lvl1pPr>
          </a:lstStyle>
          <a:p>
            <a:r>
              <a:t>“Type a quote here.” </a:t>
            </a:r>
          </a:p>
        </p:txBody>
      </p:sp>
      <p:sp>
        <p:nvSpPr>
          <p:cNvPr id="95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" name="Image"/>
          <p:cNvSpPr>
            <a:spLocks noGrp="1"/>
          </p:cNvSpPr>
          <p:nvPr>
            <p:ph type="pic" idx="13"/>
          </p:nvPr>
        </p:nvSpPr>
        <p:spPr>
          <a:xfrm>
            <a:off x="3048000" y="0"/>
            <a:ext cx="18288000" cy="13716000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10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0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Horizont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" name="Image"/>
          <p:cNvSpPr>
            <a:spLocks noGrp="1"/>
          </p:cNvSpPr>
          <p:nvPr>
            <p:ph type="pic" sz="half" idx="13"/>
          </p:nvPr>
        </p:nvSpPr>
        <p:spPr>
          <a:xfrm>
            <a:off x="5334000" y="946546"/>
            <a:ext cx="13716000" cy="8304611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21" name="Title Text"/>
          <p:cNvSpPr txBox="1">
            <a:spLocks noGrp="1"/>
          </p:cNvSpPr>
          <p:nvPr>
            <p:ph type="title"/>
          </p:nvPr>
        </p:nvSpPr>
        <p:spPr>
          <a:xfrm>
            <a:off x="4833937" y="9447609"/>
            <a:ext cx="14716126" cy="2000251"/>
          </a:xfrm>
          <a:prstGeom prst="rect">
            <a:avLst/>
          </a:prstGeom>
        </p:spPr>
        <p:txBody>
          <a:bodyPr anchor="b"/>
          <a:lstStyle/>
          <a:p>
            <a:r>
              <a:t>Title Text</a:t>
            </a:r>
          </a:p>
        </p:txBody>
      </p:sp>
      <p:sp>
        <p:nvSpPr>
          <p:cNvPr id="22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833937" y="11465718"/>
            <a:ext cx="14716126" cy="1589486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23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Cent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" name="Title Text"/>
          <p:cNvSpPr txBox="1">
            <a:spLocks noGrp="1"/>
          </p:cNvSpPr>
          <p:nvPr>
            <p:ph type="title"/>
          </p:nvPr>
        </p:nvSpPr>
        <p:spPr>
          <a:xfrm>
            <a:off x="4833937" y="4536281"/>
            <a:ext cx="14716126" cy="4643438"/>
          </a:xfrm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3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Vertical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8" name="Image"/>
          <p:cNvSpPr>
            <a:spLocks noGrp="1"/>
          </p:cNvSpPr>
          <p:nvPr>
            <p:ph type="pic" sz="half" idx="13"/>
          </p:nvPr>
        </p:nvSpPr>
        <p:spPr>
          <a:xfrm>
            <a:off x="12495609" y="892968"/>
            <a:ext cx="7500938" cy="11555017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39" name="Title Text"/>
          <p:cNvSpPr txBox="1">
            <a:spLocks noGrp="1"/>
          </p:cNvSpPr>
          <p:nvPr>
            <p:ph type="title"/>
          </p:nvPr>
        </p:nvSpPr>
        <p:spPr>
          <a:xfrm>
            <a:off x="4387453" y="892968"/>
            <a:ext cx="7500938" cy="5607845"/>
          </a:xfrm>
          <a:prstGeom prst="rect">
            <a:avLst/>
          </a:prstGeom>
        </p:spPr>
        <p:txBody>
          <a:bodyPr anchor="b"/>
          <a:lstStyle>
            <a:lvl1pPr>
              <a:defRPr sz="8400"/>
            </a:lvl1pPr>
          </a:lstStyle>
          <a:p>
            <a:r>
              <a:t>Title Text</a:t>
            </a:r>
          </a:p>
        </p:txBody>
      </p:sp>
      <p:sp>
        <p:nvSpPr>
          <p:cNvPr id="40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6643687"/>
            <a:ext cx="7500938" cy="5786438"/>
          </a:xfrm>
          <a:prstGeom prst="rect">
            <a:avLst/>
          </a:prstGeom>
        </p:spPr>
        <p:txBody>
          <a:bodyPr anchor="t"/>
          <a:lstStyle>
            <a:lvl1pPr marL="0" indent="0" algn="ctr">
              <a:spcBef>
                <a:spcPts val="0"/>
              </a:spcBef>
              <a:buSzTx/>
              <a:buNone/>
              <a:defRPr sz="5200"/>
            </a:lvl1pPr>
            <a:lvl2pPr marL="0" indent="228600" algn="ctr">
              <a:spcBef>
                <a:spcPts val="0"/>
              </a:spcBef>
              <a:buSzTx/>
              <a:buNone/>
              <a:defRPr sz="5200"/>
            </a:lvl2pPr>
            <a:lvl3pPr marL="0" indent="457200" algn="ctr">
              <a:spcBef>
                <a:spcPts val="0"/>
              </a:spcBef>
              <a:buSzTx/>
              <a:buNone/>
              <a:defRPr sz="5200"/>
            </a:lvl3pPr>
            <a:lvl4pPr marL="0" indent="685800" algn="ctr">
              <a:spcBef>
                <a:spcPts val="0"/>
              </a:spcBef>
              <a:buSzTx/>
              <a:buNone/>
              <a:defRPr sz="5200"/>
            </a:lvl4pPr>
            <a:lvl5pPr marL="0" indent="914400" algn="ctr">
              <a:spcBef>
                <a:spcPts val="0"/>
              </a:spcBef>
              <a:buSzTx/>
              <a:buNone/>
              <a:defRPr sz="52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1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- To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8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49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 &amp; 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57" name="Body Level One…"/>
          <p:cNvSpPr txBox="1">
            <a:spLocks noGrp="1"/>
          </p:cNvSpPr>
          <p:nvPr>
            <p:ph type="body" idx="1"/>
          </p:nvPr>
        </p:nvSpPr>
        <p:spPr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58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Title, Bullets &amp; Photo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5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3643312"/>
            <a:ext cx="7500938" cy="8840392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66" name="Title Text"/>
          <p:cNvSpPr txBox="1">
            <a:spLocks noGrp="1"/>
          </p:cNvSpPr>
          <p:nvPr>
            <p:ph type="title"/>
          </p:nvPr>
        </p:nvSpPr>
        <p:spPr>
          <a:prstGeom prst="rect">
            <a:avLst/>
          </a:prstGeom>
        </p:spPr>
        <p:txBody>
          <a:bodyPr/>
          <a:lstStyle/>
          <a:p>
            <a:r>
              <a:t>Title Text</a:t>
            </a:r>
          </a:p>
        </p:txBody>
      </p:sp>
      <p:sp>
        <p:nvSpPr>
          <p:cNvPr id="67" name="Body Level One…"/>
          <p:cNvSpPr txBox="1">
            <a:spLocks noGrp="1"/>
          </p:cNvSpPr>
          <p:nvPr>
            <p:ph type="body" sz="quarter" idx="1"/>
          </p:nvPr>
        </p:nvSpPr>
        <p:spPr>
          <a:xfrm>
            <a:off x="4387453" y="3643312"/>
            <a:ext cx="7500938" cy="8840392"/>
          </a:xfrm>
          <a:prstGeom prst="rect">
            <a:avLst/>
          </a:prstGeom>
        </p:spPr>
        <p:txBody>
          <a:bodyPr/>
          <a:lstStyle>
            <a:lvl1pPr marL="465364" indent="-465364">
              <a:spcBef>
                <a:spcPts val="4500"/>
              </a:spcBef>
              <a:defRPr sz="3800"/>
            </a:lvl1pPr>
            <a:lvl2pPr marL="808264" indent="-465364">
              <a:spcBef>
                <a:spcPts val="4500"/>
              </a:spcBef>
              <a:defRPr sz="3800"/>
            </a:lvl2pPr>
            <a:lvl3pPr marL="1151164" indent="-465364">
              <a:spcBef>
                <a:spcPts val="4500"/>
              </a:spcBef>
              <a:defRPr sz="3800"/>
            </a:lvl3pPr>
            <a:lvl4pPr marL="1494064" indent="-465364">
              <a:spcBef>
                <a:spcPts val="4500"/>
              </a:spcBef>
              <a:defRPr sz="3800"/>
            </a:lvl4pPr>
            <a:lvl5pPr marL="1836964" indent="-465364">
              <a:spcBef>
                <a:spcPts val="4500"/>
              </a:spcBef>
              <a:defRPr sz="3800"/>
            </a:lvl5pPr>
          </a:lstStyle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68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3076"/>
          </a:xfrm>
          <a:prstGeom prst="rect">
            <a:avLst/>
          </a:prstGeom>
        </p:spPr>
        <p:txBody>
          <a:bodyPr/>
          <a:lstStyle>
            <a:lvl1pPr>
              <a:defRPr>
                <a:latin typeface="Helvetica Light"/>
                <a:ea typeface="Helvetica Light"/>
                <a:cs typeface="Helvetica Light"/>
                <a:sym typeface="Helvetica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Bullets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5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1785937"/>
            <a:ext cx="15609094" cy="10144126"/>
          </a:xfrm>
          <a:prstGeom prst="rect">
            <a:avLst/>
          </a:prstGeom>
        </p:spPr>
        <p:txBody>
          <a:bodyPr/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7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tx">
  <p:cSld name="Photo - 3 Up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3" name="Image"/>
          <p:cNvSpPr>
            <a:spLocks noGrp="1"/>
          </p:cNvSpPr>
          <p:nvPr>
            <p:ph type="pic" sz="quarter" idx="13"/>
          </p:nvPr>
        </p:nvSpPr>
        <p:spPr>
          <a:xfrm>
            <a:off x="12495609" y="7161609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4" name="Image"/>
          <p:cNvSpPr>
            <a:spLocks noGrp="1"/>
          </p:cNvSpPr>
          <p:nvPr>
            <p:ph type="pic" sz="quarter" idx="14"/>
          </p:nvPr>
        </p:nvSpPr>
        <p:spPr>
          <a:xfrm>
            <a:off x="12495609" y="1250156"/>
            <a:ext cx="7500938" cy="5304235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5" name="Image"/>
          <p:cNvSpPr>
            <a:spLocks noGrp="1"/>
          </p:cNvSpPr>
          <p:nvPr>
            <p:ph type="pic" sz="half" idx="15"/>
          </p:nvPr>
        </p:nvSpPr>
        <p:spPr>
          <a:xfrm>
            <a:off x="4387453" y="1250156"/>
            <a:ext cx="7500938" cy="11215688"/>
          </a:xfrm>
          <a:prstGeom prst="rect">
            <a:avLst/>
          </a:prstGeom>
        </p:spPr>
        <p:txBody>
          <a:bodyPr lIns="91439" tIns="45719" rIns="91439" bIns="45719" anchor="t">
            <a:noAutofit/>
          </a:bodyPr>
          <a:lstStyle/>
          <a:p>
            <a:endParaRPr/>
          </a:p>
        </p:txBody>
      </p:sp>
      <p:sp>
        <p:nvSpPr>
          <p:cNvPr id="86" name="Slide Number"/>
          <p:cNvSpPr txBox="1">
            <a:spLocks noGrp="1"/>
          </p:cNvSpPr>
          <p:nvPr>
            <p:ph type="sldNum" sz="quarter" idx="2"/>
          </p:nvPr>
        </p:nvSpPr>
        <p:spPr>
          <a:prstGeom prst="rect">
            <a:avLst/>
          </a:prstGeom>
        </p:spPr>
        <p:txBody>
          <a:bodyPr/>
          <a:lstStyle/>
          <a:p>
            <a:fld id="{86CB4B4D-7CA3-9044-876B-883B54F8677D}" type="slidenum">
              <a:t>‹#›</a:t>
            </a:fld>
            <a:endParaRPr/>
          </a:p>
        </p:txBody>
      </p:sp>
    </p:spTree>
  </p:cSld>
  <p:clrMapOvr>
    <a:masterClrMapping/>
  </p:clrMapOvr>
  <p:transition spd="med"/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rgbClr val="FFFFFF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Text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3036095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Title Text</a:t>
            </a:r>
          </a:p>
        </p:txBody>
      </p:sp>
      <p:sp>
        <p:nvSpPr>
          <p:cNvPr id="3" name="Body Level One…"/>
          <p:cNvSpPr txBox="1">
            <a:spLocks noGrp="1"/>
          </p:cNvSpPr>
          <p:nvPr>
            <p:ph type="body" idx="1"/>
          </p:nvPr>
        </p:nvSpPr>
        <p:spPr>
          <a:xfrm>
            <a:off x="4387453" y="3643312"/>
            <a:ext cx="15609094" cy="8840392"/>
          </a:xfrm>
          <a:prstGeom prst="rect">
            <a:avLst/>
          </a:prstGeom>
          <a:ln w="12700">
            <a:miter lim="400000"/>
          </a:ln>
          <a:extLst>
            <a:ext uri="{C572A759-6A51-4108-AA02-DFA0A04FC94B}">
              <ma14:wrappingTextBoxFlag xmlns="" xmlns:ma14="http://schemas.microsoft.com/office/mac/drawingml/2011/main" val="1"/>
            </a:ext>
          </a:extLst>
        </p:spPr>
        <p:txBody>
          <a:bodyPr lIns="71437" tIns="71437" rIns="71437" bIns="71437" anchor="ctr">
            <a:normAutofit/>
          </a:bodyPr>
          <a:lstStyle/>
          <a:p>
            <a:r>
              <a:t>Body Level One</a:t>
            </a:r>
          </a:p>
          <a:p>
            <a:pPr lvl="1"/>
            <a:r>
              <a:t>Body Level Two</a:t>
            </a:r>
          </a:p>
          <a:p>
            <a:pPr lvl="2"/>
            <a:r>
              <a:t>Body Level Three</a:t>
            </a:r>
          </a:p>
          <a:p>
            <a:pPr lvl="3"/>
            <a:r>
              <a:t>Body Level Four</a:t>
            </a:r>
          </a:p>
          <a:p>
            <a:pPr lvl="4"/>
            <a:r>
              <a:t>Body Level Five</a:t>
            </a:r>
          </a:p>
        </p:txBody>
      </p:sp>
      <p:sp>
        <p:nvSpPr>
          <p:cNvPr id="4" name="Slide Number"/>
          <p:cNvSpPr txBox="1">
            <a:spLocks noGrp="1"/>
          </p:cNvSpPr>
          <p:nvPr>
            <p:ph type="sldNum" sz="quarter" idx="2"/>
          </p:nvPr>
        </p:nvSpPr>
        <p:spPr>
          <a:xfrm>
            <a:off x="11954103" y="13073062"/>
            <a:ext cx="466269" cy="477671"/>
          </a:xfrm>
          <a:prstGeom prst="rect">
            <a:avLst/>
          </a:prstGeom>
          <a:ln w="12700">
            <a:miter lim="400000"/>
          </a:ln>
        </p:spPr>
        <p:txBody>
          <a:bodyPr wrap="none" lIns="71437" tIns="71437" rIns="71437" bIns="71437">
            <a:spAutoFit/>
          </a:bodyPr>
          <a:lstStyle>
            <a:lvl1pPr>
              <a:defRPr sz="2200" b="0">
                <a:latin typeface="Helvetica Neue Light"/>
                <a:ea typeface="Helvetica Neue Light"/>
                <a:cs typeface="Helvetica Neue Light"/>
                <a:sym typeface="Helvetica Neue Light"/>
              </a:defRPr>
            </a:lvl1pPr>
          </a:lstStyle>
          <a:p>
            <a:fld id="{86CB4B4D-7CA3-9044-876B-883B54F8677D}" type="slidenum">
              <a:t>‹#›</a:t>
            </a:fld>
            <a:endParaRPr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ransition spd="med"/>
  <p:txStyles>
    <p:title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11200" b="0" i="0" u="none" strike="noStrike" cap="none" spc="0" baseline="0">
          <a:ln>
            <a:noFill/>
          </a:ln>
          <a:solidFill>
            <a:srgbClr val="000000"/>
          </a:solidFill>
          <a:uFillTx/>
          <a:latin typeface="+mn-lt"/>
          <a:ea typeface="+mn-ea"/>
          <a:cs typeface="+mn-cs"/>
          <a:sym typeface="Helvetica Neue Medium"/>
        </a:defRPr>
      </a:lvl9pPr>
    </p:titleStyle>
    <p:bodyStyle>
      <a:lvl1pPr marL="611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1pPr>
      <a:lvl2pPr marL="1055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2pPr>
      <a:lvl3pPr marL="1500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3pPr>
      <a:lvl4pPr marL="1944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4pPr>
      <a:lvl5pPr marL="2389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5pPr>
      <a:lvl6pPr marL="2833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6pPr>
      <a:lvl7pPr marL="3278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7pPr>
      <a:lvl8pPr marL="37226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8pPr>
      <a:lvl9pPr marL="4167187" marR="0" indent="-611187" algn="l" defTabSz="821531" rtl="0" latinLnBrk="0">
        <a:lnSpc>
          <a:spcPct val="100000"/>
        </a:lnSpc>
        <a:spcBef>
          <a:spcPts val="5900"/>
        </a:spcBef>
        <a:spcAft>
          <a:spcPts val="0"/>
        </a:spcAft>
        <a:buClrTx/>
        <a:buSzPct val="145000"/>
        <a:buFontTx/>
        <a:buChar char="•"/>
        <a:tabLst/>
        <a:defRPr sz="4400" b="0" i="0" u="none" strike="noStrike" cap="none" spc="0" baseline="0">
          <a:ln>
            <a:noFill/>
          </a:ln>
          <a:solidFill>
            <a:srgbClr val="000000"/>
          </a:solidFill>
          <a:uFillTx/>
          <a:latin typeface="Helvetica Neue"/>
          <a:ea typeface="Helvetica Neue"/>
          <a:cs typeface="Helvetica Neue"/>
          <a:sym typeface="Helvetica Neue"/>
        </a:defRPr>
      </a:lvl9pPr>
    </p:bodyStyle>
    <p:otherStyle>
      <a:lvl1pPr marL="0" marR="0" indent="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1pPr>
      <a:lvl2pPr marL="0" marR="0" indent="228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2pPr>
      <a:lvl3pPr marL="0" marR="0" indent="457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3pPr>
      <a:lvl4pPr marL="0" marR="0" indent="685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4pPr>
      <a:lvl5pPr marL="0" marR="0" indent="9144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5pPr>
      <a:lvl6pPr marL="0" marR="0" indent="11430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6pPr>
      <a:lvl7pPr marL="0" marR="0" indent="13716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7pPr>
      <a:lvl8pPr marL="0" marR="0" indent="16002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8pPr>
      <a:lvl9pPr marL="0" marR="0" indent="1828800" algn="ctr" defTabSz="821531" rtl="0" latinLnBrk="0">
        <a:lnSpc>
          <a:spcPct val="100000"/>
        </a:lnSpc>
        <a:spcBef>
          <a:spcPts val="0"/>
        </a:spcBef>
        <a:spcAft>
          <a:spcPts val="0"/>
        </a:spcAft>
        <a:buClrTx/>
        <a:buSzTx/>
        <a:buFontTx/>
        <a:buNone/>
        <a:tabLst/>
        <a:defRPr sz="2200" b="0" i="0" u="none" strike="noStrike" cap="none" spc="0" baseline="0">
          <a:ln>
            <a:noFill/>
          </a:ln>
          <a:solidFill>
            <a:schemeClr val="tx1"/>
          </a:solidFill>
          <a:uFillTx/>
          <a:latin typeface="+mn-lt"/>
          <a:ea typeface="+mn-ea"/>
          <a:cs typeface="+mn-cs"/>
          <a:sym typeface="Helvetica Neue Light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3" Type="http://schemas.openxmlformats.org/officeDocument/2006/relationships/image" Target="../media/image1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3" Type="http://schemas.openxmlformats.org/officeDocument/2006/relationships/image" Target="../media/image10.png"/><Relationship Id="rId2" Type="http://schemas.openxmlformats.org/officeDocument/2006/relationships/notesSlide" Target="../notesSlides/notesSlide9.xml"/><Relationship Id="rId1" Type="http://schemas.openxmlformats.org/officeDocument/2006/relationships/slideLayout" Target="../slideLayouts/slideLayout6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3" Type="http://schemas.openxmlformats.org/officeDocument/2006/relationships/image" Target="../media/image12.jpeg"/><Relationship Id="rId2" Type="http://schemas.openxmlformats.org/officeDocument/2006/relationships/notesSlide" Target="../notesSlides/notesSlide10.xml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3" Type="http://schemas.openxmlformats.org/officeDocument/2006/relationships/image" Target="../media/image14.jpeg"/><Relationship Id="rId7" Type="http://schemas.openxmlformats.org/officeDocument/2006/relationships/hyperlink" Target="https://www.job-interview-wisdom.com/interview-etiquette.html" TargetMode="External"/><Relationship Id="rId2" Type="http://schemas.openxmlformats.org/officeDocument/2006/relationships/notesSlide" Target="../notesSlides/notesSlide11.xml"/><Relationship Id="rId1" Type="http://schemas.openxmlformats.org/officeDocument/2006/relationships/slideLayout" Target="../slideLayouts/slideLayout6.xml"/><Relationship Id="rId6" Type="http://schemas.openxmlformats.org/officeDocument/2006/relationships/hyperlink" Target="https://www.experience.com/advice/job-search/interviews/top-10-interview-tips-from-an-etiquette-professional/" TargetMode="External"/><Relationship Id="rId5" Type="http://schemas.openxmlformats.org/officeDocument/2006/relationships/hyperlink" Target="https://www.themuse.com/advice/the-10-rules-of-interview-etiquette" TargetMode="External"/><Relationship Id="rId4" Type="http://schemas.openxmlformats.org/officeDocument/2006/relationships/hyperlink" Target="https://www.thebalance.com/top-job-interview-etiquette-tips-2061360" TargetMode="External"/></Relationships>
</file>

<file path=ppt/slides/_rels/slide15.xml.rels><?xml version="1.0" encoding="UTF-8" standalone="yes"?>
<Relationships xmlns="http://schemas.openxmlformats.org/package/2006/relationships"><Relationship Id="rId3" Type="http://schemas.openxmlformats.org/officeDocument/2006/relationships/image" Target="../media/image15.jpeg"/><Relationship Id="rId2" Type="http://schemas.openxmlformats.org/officeDocument/2006/relationships/notesSlide" Target="../notesSlides/notesSlide12.xml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3.jpe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6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4.jpe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6.xml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5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6.xml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6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6.xml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7.jpe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6.xml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8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6.xml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9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6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19" name="American Business Interview Etiquette"/>
          <p:cNvSpPr txBox="1">
            <a:spLocks noGrp="1"/>
          </p:cNvSpPr>
          <p:nvPr>
            <p:ph type="ctrTitle"/>
          </p:nvPr>
        </p:nvSpPr>
        <p:spPr>
          <a:xfrm>
            <a:off x="2459617" y="450217"/>
            <a:ext cx="19464766" cy="1731802"/>
          </a:xfrm>
          <a:prstGeom prst="rect">
            <a:avLst/>
          </a:prstGeom>
        </p:spPr>
        <p:txBody>
          <a:bodyPr/>
          <a:lstStyle>
            <a:lvl1pPr>
              <a:defRPr sz="8200"/>
            </a:lvl1pPr>
          </a:lstStyle>
          <a:p>
            <a:r>
              <a:rPr dirty="0" smtClean="0"/>
              <a:t> </a:t>
            </a:r>
            <a:r>
              <a:rPr dirty="0"/>
              <a:t>Interview Etiquette</a:t>
            </a:r>
          </a:p>
        </p:txBody>
      </p:sp>
      <p:pic>
        <p:nvPicPr>
          <p:cNvPr id="121" name="Job fair-interview-2.png" descr="Job fair-interview-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3264126" y="4396581"/>
            <a:ext cx="17855748" cy="104809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7" name="In the Room Talk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In the Room Talk</a:t>
            </a:r>
          </a:p>
        </p:txBody>
      </p:sp>
      <p:sp>
        <p:nvSpPr>
          <p:cNvPr id="168" name="After shaking hands, stand behind a chair until you are invited to sit down, or politely ask where they’d like you to sit.…"/>
          <p:cNvSpPr txBox="1">
            <a:spLocks noGrp="1"/>
          </p:cNvSpPr>
          <p:nvPr>
            <p:ph type="body" sz="half" idx="1"/>
          </p:nvPr>
        </p:nvSpPr>
        <p:spPr>
          <a:xfrm>
            <a:off x="757509" y="2437804"/>
            <a:ext cx="11404782" cy="10620827"/>
          </a:xfrm>
          <a:prstGeom prst="rect">
            <a:avLst/>
          </a:prstGeom>
        </p:spPr>
        <p:txBody>
          <a:bodyPr/>
          <a:lstStyle/>
          <a:p>
            <a:r>
              <a:t>After shaking hands, stand behind a chair until you are invited to sit down, or politely ask where they’d like you to sit. </a:t>
            </a:r>
          </a:p>
          <a:p>
            <a:r>
              <a:t>Do not place personal items on the table. </a:t>
            </a:r>
          </a:p>
          <a:p>
            <a:r>
              <a:t>You may place a portfolio or notepad and pen in front of you.</a:t>
            </a:r>
          </a:p>
          <a:p>
            <a:r>
              <a:t>If offered a beverage, decline politely.</a:t>
            </a:r>
          </a:p>
          <a:p>
            <a:r>
              <a:t>Sit up straight.</a:t>
            </a:r>
          </a:p>
        </p:txBody>
      </p:sp>
      <p:pic>
        <p:nvPicPr>
          <p:cNvPr id="169" name="interview.png" descr="interview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695678" y="4583762"/>
            <a:ext cx="11220227" cy="632891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6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6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8" grpId="1" build="p" bldLvl="5" animBg="1" advAuto="0"/>
    </p:bldLst>
  </p:timing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3" name="Cell Phones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Cell Phones</a:t>
            </a:r>
          </a:p>
        </p:txBody>
      </p:sp>
      <p:sp>
        <p:nvSpPr>
          <p:cNvPr id="174" name="Avoid embarrassing mishaps.…"/>
          <p:cNvSpPr txBox="1">
            <a:spLocks noGrp="1"/>
          </p:cNvSpPr>
          <p:nvPr>
            <p:ph type="body" sz="half" idx="1"/>
          </p:nvPr>
        </p:nvSpPr>
        <p:spPr>
          <a:xfrm>
            <a:off x="13047460" y="2437804"/>
            <a:ext cx="10624405" cy="8840392"/>
          </a:xfrm>
          <a:prstGeom prst="rect">
            <a:avLst/>
          </a:prstGeom>
        </p:spPr>
        <p:txBody>
          <a:bodyPr/>
          <a:lstStyle/>
          <a:p>
            <a:r>
              <a:rPr dirty="0"/>
              <a:t>Avoid embarrassing mishaps.</a:t>
            </a:r>
          </a:p>
          <a:p>
            <a:r>
              <a:rPr dirty="0"/>
              <a:t>Turn Cell Phone Off (not on vibrate). </a:t>
            </a:r>
          </a:p>
          <a:p>
            <a:r>
              <a:rPr dirty="0"/>
              <a:t>No exceptions!</a:t>
            </a:r>
          </a:p>
        </p:txBody>
      </p:sp>
      <p:pic>
        <p:nvPicPr>
          <p:cNvPr id="175" name="no-phone.png" descr="no-phon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789728" y="2488976"/>
            <a:ext cx="11650731" cy="873804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4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4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9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500"/>
                                        <p:tgtEl>
                                          <p:spTgt spid="17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1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2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3" dur="500"/>
                                        <p:tgtEl>
                                          <p:spTgt spid="17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14" presetID="22" presetClass="entr" presetSubtype="8" fill="hold" nodeType="withEffect">
                                  <p:stCondLst>
                                    <p:cond delay="0"/>
                                  </p:stCondLst>
                                  <p:childTnLst>
                                    <p:set>
                                      <p:cBhvr>
                                        <p:cTn id="15" dur="1" fill="hold">
                                          <p:stCondLst>
                                            <p:cond delay="0"/>
                                          </p:stCondLst>
                                        </p:cTn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6" dur="500"/>
                                        <p:tgtEl>
                                          <p:spTgt spid="17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4" grpId="1" animBg="1" advAuto="0"/>
    </p:bldLst>
  </p:timing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77" name="End of Interview"/>
          <p:cNvSpPr txBox="1">
            <a:spLocks noGrp="1"/>
          </p:cNvSpPr>
          <p:nvPr>
            <p:ph type="title"/>
          </p:nvPr>
        </p:nvSpPr>
        <p:spPr>
          <a:xfrm>
            <a:off x="4387453" y="201618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End of Interview</a:t>
            </a:r>
          </a:p>
        </p:txBody>
      </p:sp>
      <p:sp>
        <p:nvSpPr>
          <p:cNvPr id="178" name="Reiterate your interest in the position, and thank the individual or group.…"/>
          <p:cNvSpPr txBox="1">
            <a:spLocks noGrp="1"/>
          </p:cNvSpPr>
          <p:nvPr>
            <p:ph type="body" idx="1"/>
          </p:nvPr>
        </p:nvSpPr>
        <p:spPr>
          <a:xfrm>
            <a:off x="342659" y="1335705"/>
            <a:ext cx="14549686" cy="11935566"/>
          </a:xfrm>
          <a:prstGeom prst="rect">
            <a:avLst/>
          </a:prstGeom>
        </p:spPr>
        <p:txBody>
          <a:bodyPr/>
          <a:lstStyle/>
          <a:p>
            <a:r>
              <a:t>Reiterate your interest in the position, and thank the individual or group.</a:t>
            </a:r>
          </a:p>
          <a:p>
            <a:r>
              <a:t>You may request the time frame for filling the position and notifying candidates. </a:t>
            </a:r>
          </a:p>
          <a:p>
            <a:r>
              <a:t>Make eye contact, shake hands with everyone, use their name as you shake hands.</a:t>
            </a:r>
          </a:p>
          <a:p>
            <a:r>
              <a:t>If possible, thank the individual who greeted and escorted  you when you arrived.</a:t>
            </a:r>
          </a:p>
          <a:p>
            <a:r>
              <a:t>Keep a smile on your face and your cell phone off until you’re out of the building.</a:t>
            </a:r>
          </a:p>
        </p:txBody>
      </p:sp>
      <p:pic>
        <p:nvPicPr>
          <p:cNvPr id="179" name="handshake-end of interview.jpg" descr="handshake-end of interview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050857" y="3231518"/>
            <a:ext cx="9048823" cy="8143941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78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78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78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78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78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78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78" grpId="1" build="p" bldLvl="5" animBg="1" advAuto="0"/>
    </p:bldLst>
  </p:timing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3" name="After the Interview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After the Interview</a:t>
            </a:r>
          </a:p>
        </p:txBody>
      </p:sp>
      <p:pic>
        <p:nvPicPr>
          <p:cNvPr id="184" name="thank-you-note.png" descr="thank-you-note.png"/>
          <p:cNvPicPr>
            <a:picLocks noChangeAspect="1"/>
          </p:cNvPicPr>
          <p:nvPr/>
        </p:nvPicPr>
        <p:blipFill>
          <a:blip r:embed="rId2">
            <a:extLst/>
          </a:blip>
          <a:stretch>
            <a:fillRect/>
          </a:stretch>
        </p:blipFill>
        <p:spPr>
          <a:xfrm>
            <a:off x="13223825" y="2207895"/>
            <a:ext cx="10961572" cy="9300210"/>
          </a:xfrm>
          <a:prstGeom prst="rect">
            <a:avLst/>
          </a:prstGeom>
          <a:ln w="12700">
            <a:miter lim="400000"/>
          </a:ln>
        </p:spPr>
      </p:pic>
      <p:sp>
        <p:nvSpPr>
          <p:cNvPr id="185" name="Send a thank you note to each person on the interview panel within 24-48 hrs.…"/>
          <p:cNvSpPr txBox="1">
            <a:spLocks noGrp="1"/>
          </p:cNvSpPr>
          <p:nvPr>
            <p:ph type="body" sz="half" idx="1"/>
          </p:nvPr>
        </p:nvSpPr>
        <p:spPr>
          <a:xfrm>
            <a:off x="783438" y="2437804"/>
            <a:ext cx="13364383" cy="8840392"/>
          </a:xfrm>
          <a:prstGeom prst="rect">
            <a:avLst/>
          </a:prstGeom>
        </p:spPr>
        <p:txBody>
          <a:bodyPr/>
          <a:lstStyle/>
          <a:p>
            <a:r>
              <a:t>Send a thank you note to each person on the interview panel within 24-48 hrs.</a:t>
            </a:r>
          </a:p>
          <a:p>
            <a:r>
              <a:t>You may send interviewers a quick thank you email, if you think your note will take too long. </a:t>
            </a:r>
          </a:p>
          <a:p>
            <a:r>
              <a:t>Hand-written notes are a better choice and  shows your good manners.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85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85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85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85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85" grpId="1" build="p" bldLvl="5" animBg="1" advAuto="0"/>
    </p:bldLst>
  </p:timing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87" name="For more on this topic…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For more on this topic…</a:t>
            </a:r>
          </a:p>
        </p:txBody>
      </p:sp>
      <p:pic>
        <p:nvPicPr>
          <p:cNvPr id="188" name="laptop-e-learning.jpg" descr="laptop-e-learning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4994025" y="2128135"/>
            <a:ext cx="11248470" cy="11248470"/>
          </a:xfrm>
          <a:prstGeom prst="rect">
            <a:avLst/>
          </a:prstGeom>
          <a:ln w="12700">
            <a:miter lim="400000"/>
          </a:ln>
        </p:spPr>
      </p:pic>
      <p:sp>
        <p:nvSpPr>
          <p:cNvPr id="189" name="Top 10 Interview Etiquette Tips https://www.thebalance.com/top-job-interview-etiquette-tips-2061360…"/>
          <p:cNvSpPr txBox="1">
            <a:spLocks noGrp="1"/>
          </p:cNvSpPr>
          <p:nvPr>
            <p:ph type="body" idx="1"/>
          </p:nvPr>
        </p:nvSpPr>
        <p:spPr>
          <a:xfrm>
            <a:off x="1094575" y="3332174"/>
            <a:ext cx="15609095" cy="8840392"/>
          </a:xfrm>
          <a:prstGeom prst="rect">
            <a:avLst/>
          </a:prstGeom>
        </p:spPr>
        <p:txBody>
          <a:bodyPr>
            <a:normAutofit fontScale="92500"/>
          </a:bodyPr>
          <a:lstStyle/>
          <a:p>
            <a:pPr marL="574516" indent="-574516" defTabSz="772239">
              <a:spcBef>
                <a:spcPts val="5500"/>
              </a:spcBef>
              <a:defRPr sz="4136"/>
            </a:pPr>
            <a:r>
              <a:rPr b="1"/>
              <a:t>Top 10 Interview Etiquette Tips</a:t>
            </a:r>
            <a:r>
              <a:t> </a:t>
            </a:r>
            <a:r>
              <a:rPr u="sng">
                <a:hlinkClick r:id="rId4"/>
              </a:rPr>
              <a:t>https://www.thebalance.com/top-job-interview-etiquette-tips-2061360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rPr b="1"/>
              <a:t>Top 10 Rules of Interview Etiquette</a:t>
            </a:r>
            <a:r>
              <a:t> </a:t>
            </a:r>
            <a:r>
              <a:rPr u="sng">
                <a:hlinkClick r:id="rId5"/>
              </a:rPr>
              <a:t>https://www.themuse.com/advice/the-10-rules-of-interview-etiquette</a:t>
            </a: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rPr b="1"/>
              <a:t>Top 10 Interview Tips from a Business Etiquette Professional</a:t>
            </a:r>
            <a:r>
              <a:t> </a:t>
            </a:r>
            <a:r>
              <a:rPr u="sng">
                <a:hlinkClick r:id="rId6"/>
              </a:rPr>
              <a:t>https://www.experience.com/advice/job-search/interviews/top-10-interview-tips-from-an-etiquette-professional/</a:t>
            </a:r>
          </a:p>
          <a:p>
            <a:pPr marL="0" indent="0" defTabSz="429768">
              <a:spcBef>
                <a:spcPts val="0"/>
              </a:spcBef>
              <a:buSzTx/>
              <a:buNone/>
              <a:defRPr sz="1034"/>
            </a:pPr>
            <a:endParaRPr u="sng">
              <a:hlinkClick r:id="rId6"/>
            </a:endParaRPr>
          </a:p>
          <a:p>
            <a:pPr marL="0" indent="0" defTabSz="429768">
              <a:spcBef>
                <a:spcPts val="0"/>
              </a:spcBef>
              <a:buSzTx/>
              <a:buNone/>
              <a:defRPr sz="1034" b="1"/>
            </a:pPr>
            <a:endParaRPr u="sng">
              <a:hlinkClick r:id="rId6"/>
            </a:endParaRPr>
          </a:p>
          <a:p>
            <a:pPr marL="574516" indent="-574516" defTabSz="772239">
              <a:spcBef>
                <a:spcPts val="5500"/>
              </a:spcBef>
              <a:defRPr sz="4136"/>
            </a:pPr>
            <a:r>
              <a:rPr b="1"/>
              <a:t>Job Interview Etiquette</a:t>
            </a:r>
            <a:r>
              <a:t> </a:t>
            </a:r>
            <a:r>
              <a:rPr u="sng">
                <a:hlinkClick r:id="rId7"/>
              </a:rPr>
              <a:t>https://www.job-interview-wisdom.com/interview-etiquette.html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3" name="Questions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Questions </a:t>
            </a:r>
          </a:p>
        </p:txBody>
      </p:sp>
      <p:pic>
        <p:nvPicPr>
          <p:cNvPr id="194" name="Q&amp;A-2.jpg" descr="Q&amp;A-2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147224" y="3289433"/>
            <a:ext cx="12089552" cy="9400886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Picture Placeholder 1"/>
          <p:cNvSpPr>
            <a:spLocks noGrp="1"/>
          </p:cNvSpPr>
          <p:nvPr>
            <p:ph type="pic" sz="half" idx="13"/>
          </p:nvPr>
        </p:nvSpPr>
        <p:spPr>
          <a:xfrm>
            <a:off x="1773381" y="946546"/>
            <a:ext cx="19839709" cy="11106909"/>
          </a:xfrm>
        </p:spPr>
      </p:sp>
      <p:pic>
        <p:nvPicPr>
          <p:cNvPr id="5" name="Picture 4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0" y="-1"/>
            <a:ext cx="24383999" cy="14159345"/>
          </a:xfrm>
          <a:prstGeom prst="rect">
            <a:avLst/>
          </a:prstGeom>
        </p:spPr>
      </p:pic>
    </p:spTree>
    <p:extLst>
      <p:ext uri="{BB962C8B-B14F-4D97-AF65-F5344CB8AC3E}">
        <p14:creationId xmlns:p14="http://schemas.microsoft.com/office/powerpoint/2010/main" val="1209724102"/>
      </p:ext>
    </p:extLst>
  </p:cSld>
  <p:clrMapOvr>
    <a:masterClrMapping/>
  </p:clrMapOvr>
  <p:transition spd="med"/>
  <p:timing>
    <p:tnLst>
      <p:par>
        <p:cTn id="1" dur="indefinite" restart="never" nodeType="tmRoot"/>
      </p:par>
    </p:tnLst>
  </p:timing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25" name="Arriving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Arriving</a:t>
            </a:r>
          </a:p>
        </p:txBody>
      </p:sp>
      <p:pic>
        <p:nvPicPr>
          <p:cNvPr id="126" name="clock-time.jpg" descr="clock-time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5245873" y="3369547"/>
            <a:ext cx="10506398" cy="6976906"/>
          </a:xfrm>
          <a:prstGeom prst="rect">
            <a:avLst/>
          </a:prstGeom>
          <a:ln w="12700">
            <a:miter lim="400000"/>
          </a:ln>
        </p:spPr>
      </p:pic>
      <p:sp>
        <p:nvSpPr>
          <p:cNvPr id="127" name="Arrive 10 minutes early, no earlier.…"/>
          <p:cNvSpPr txBox="1">
            <a:spLocks noGrp="1"/>
          </p:cNvSpPr>
          <p:nvPr>
            <p:ph type="body" idx="1"/>
          </p:nvPr>
        </p:nvSpPr>
        <p:spPr>
          <a:xfrm>
            <a:off x="964935" y="2437804"/>
            <a:ext cx="15505078" cy="8840392"/>
          </a:xfrm>
          <a:prstGeom prst="rect">
            <a:avLst/>
          </a:prstGeom>
        </p:spPr>
        <p:txBody>
          <a:bodyPr/>
          <a:lstStyle/>
          <a:p>
            <a:r>
              <a:t>Arrive 10 minutes early, no earlier. </a:t>
            </a:r>
          </a:p>
          <a:p>
            <a:r>
              <a:t>Introduce yourself to the receptionist.</a:t>
            </a:r>
          </a:p>
          <a:p>
            <a:r>
              <a:t>Sit at attention in the waiting area–no cell phone or magazines.  </a:t>
            </a:r>
          </a:p>
          <a:p>
            <a:r>
              <a:t>Stand and shake hands with whoever comes to escort you into the interview.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27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27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27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27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27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27" grpId="1" build="p" bldLvl="5" animBg="1" advAuto="0"/>
    </p:bld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1" name="Dress Professional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Dress Professional</a:t>
            </a:r>
          </a:p>
        </p:txBody>
      </p:sp>
      <p:sp>
        <p:nvSpPr>
          <p:cNvPr id="132" name="Avoid wardrobes malfunctions.…"/>
          <p:cNvSpPr txBox="1">
            <a:spLocks noGrp="1"/>
          </p:cNvSpPr>
          <p:nvPr>
            <p:ph type="body" sz="half" idx="1"/>
          </p:nvPr>
        </p:nvSpPr>
        <p:spPr>
          <a:xfrm>
            <a:off x="1742780" y="2437804"/>
            <a:ext cx="10367351" cy="8840392"/>
          </a:xfrm>
          <a:prstGeom prst="rect">
            <a:avLst/>
          </a:prstGeom>
        </p:spPr>
        <p:txBody>
          <a:bodyPr/>
          <a:lstStyle/>
          <a:p>
            <a:r>
              <a:t>Avoid wardrobes malfunctions.</a:t>
            </a:r>
          </a:p>
          <a:p>
            <a:r>
              <a:t>Dress up and dress conservatively.</a:t>
            </a:r>
          </a:p>
        </p:txBody>
      </p:sp>
      <p:pic>
        <p:nvPicPr>
          <p:cNvPr id="133" name="meeting-business-1.jpg" descr="meeting-business-1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344042" y="3047743"/>
            <a:ext cx="11430770" cy="7620514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2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2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2" grpId="1" animBg="1" advAuto="0"/>
    </p:bld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37" name="Smile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Smile</a:t>
            </a:r>
          </a:p>
        </p:txBody>
      </p:sp>
      <p:sp>
        <p:nvSpPr>
          <p:cNvPr id="138" name="Smiling not only show confidence, but a pleasant nature.…"/>
          <p:cNvSpPr txBox="1">
            <a:spLocks noGrp="1"/>
          </p:cNvSpPr>
          <p:nvPr>
            <p:ph type="body" sz="half" idx="1"/>
          </p:nvPr>
        </p:nvSpPr>
        <p:spPr>
          <a:xfrm>
            <a:off x="1172360" y="2437804"/>
            <a:ext cx="12728840" cy="8840392"/>
          </a:xfrm>
          <a:prstGeom prst="rect">
            <a:avLst/>
          </a:prstGeom>
        </p:spPr>
        <p:txBody>
          <a:bodyPr/>
          <a:lstStyle/>
          <a:p>
            <a:r>
              <a:t>Smiling not only show confidence, but a pleasant nature.</a:t>
            </a:r>
          </a:p>
          <a:p>
            <a:r>
              <a:t>It invitees others to get to know you.</a:t>
            </a:r>
          </a:p>
        </p:txBody>
      </p:sp>
      <p:pic>
        <p:nvPicPr>
          <p:cNvPr id="139" name="smiley-face.png" descr="smiley-face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94195" y="1715006"/>
            <a:ext cx="10285988" cy="102859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38"/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38"/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38" grpId="1" animBg="1" advAuto="0"/>
    </p:bld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3" name="Body Language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Body Language </a:t>
            </a:r>
          </a:p>
        </p:txBody>
      </p:sp>
      <p:sp>
        <p:nvSpPr>
          <p:cNvPr id="144" name="Your body language says a lot about you.…"/>
          <p:cNvSpPr txBox="1">
            <a:spLocks noGrp="1"/>
          </p:cNvSpPr>
          <p:nvPr>
            <p:ph type="body" idx="1"/>
          </p:nvPr>
        </p:nvSpPr>
        <p:spPr>
          <a:xfrm>
            <a:off x="783438" y="3643312"/>
            <a:ext cx="15609094" cy="8840392"/>
          </a:xfrm>
          <a:prstGeom prst="rect">
            <a:avLst/>
          </a:prstGeom>
        </p:spPr>
        <p:txBody>
          <a:bodyPr/>
          <a:lstStyle/>
          <a:p>
            <a:r>
              <a:t>Your body language says a lot about you.</a:t>
            </a:r>
          </a:p>
          <a:p>
            <a:r>
              <a:t>Sit up straight and plant your feet firmly.</a:t>
            </a:r>
          </a:p>
          <a:p>
            <a:r>
              <a:t>Don’t sit with both hands in your lap beneath the table.</a:t>
            </a:r>
          </a:p>
          <a:p>
            <a:r>
              <a:t>Make eye contact and maintain an open posture.</a:t>
            </a:r>
          </a:p>
          <a:p>
            <a:r>
              <a:t>Do not fidget in your chair, cross your legs, or wring your hands. </a:t>
            </a:r>
          </a:p>
          <a:p>
            <a:r>
              <a:t>Do not use too many hand gestures.</a:t>
            </a:r>
          </a:p>
        </p:txBody>
      </p:sp>
      <p:pic>
        <p:nvPicPr>
          <p:cNvPr id="145" name="sit straight.png" descr="sit straight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 flipH="1">
            <a:off x="16768478" y="3114078"/>
            <a:ext cx="5792380" cy="9898860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44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44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44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44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44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44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44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44" grpId="1" build="p" bldLvl="5" animBg="1" advAuto="0"/>
    </p:bldLst>
  </p:timing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49" name="The American Business Handshake"/>
          <p:cNvSpPr txBox="1">
            <a:spLocks noGrp="1"/>
          </p:cNvSpPr>
          <p:nvPr>
            <p:ph type="title"/>
          </p:nvPr>
        </p:nvSpPr>
        <p:spPr>
          <a:xfrm>
            <a:off x="4387453" y="357187"/>
            <a:ext cx="15609094" cy="1521117"/>
          </a:xfrm>
          <a:prstGeom prst="rect">
            <a:avLst/>
          </a:prstGeom>
        </p:spPr>
        <p:txBody>
          <a:bodyPr/>
          <a:lstStyle>
            <a:lvl1pPr defTabSz="673655">
              <a:defRPr sz="7380"/>
            </a:lvl1pPr>
          </a:lstStyle>
          <a:p>
            <a:r>
              <a:t>The American Business Handshake</a:t>
            </a:r>
          </a:p>
        </p:txBody>
      </p:sp>
      <p:pic>
        <p:nvPicPr>
          <p:cNvPr id="150" name="shake hands-understand.jpg" descr="shake hands-understand.jp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2999054" y="3331718"/>
            <a:ext cx="12451540" cy="8800386"/>
          </a:xfrm>
          <a:prstGeom prst="rect">
            <a:avLst/>
          </a:prstGeom>
          <a:ln w="12700">
            <a:miter lim="400000"/>
          </a:ln>
        </p:spPr>
      </p:pic>
      <p:sp>
        <p:nvSpPr>
          <p:cNvPr id="151" name="Begin with your hand parallel to the floor and thumb pointing to the ceiling.…"/>
          <p:cNvSpPr txBox="1">
            <a:spLocks noGrp="1"/>
          </p:cNvSpPr>
          <p:nvPr>
            <p:ph type="body" idx="1"/>
          </p:nvPr>
        </p:nvSpPr>
        <p:spPr>
          <a:xfrm>
            <a:off x="783438" y="2554329"/>
            <a:ext cx="14019475" cy="10355164"/>
          </a:xfrm>
          <a:prstGeom prst="rect">
            <a:avLst/>
          </a:prstGeom>
        </p:spPr>
        <p:txBody>
          <a:bodyPr>
            <a:normAutofit lnSpcReduction="10000"/>
          </a:bodyPr>
          <a:lstStyle/>
          <a:p>
            <a:pPr marL="531733" indent="-531733" defTabSz="714732">
              <a:spcBef>
                <a:spcPts val="5100"/>
              </a:spcBef>
              <a:defRPr sz="3828"/>
            </a:pPr>
            <a:r>
              <a:t>Begin with your hand parallel to the floor and thumb pointing to the ceiling. </a:t>
            </a:r>
          </a:p>
          <a:p>
            <a:pPr marL="531733" indent="-531733" defTabSz="714732">
              <a:spcBef>
                <a:spcPts val="5100"/>
              </a:spcBef>
              <a:defRPr sz="3828"/>
            </a:pPr>
            <a:r>
              <a:t>Go all the way into your partner’s hand until the space between thumbs and index fingers touch.</a:t>
            </a:r>
          </a:p>
          <a:p>
            <a:pPr marL="531733" indent="-531733" defTabSz="714732">
              <a:spcBef>
                <a:spcPts val="5100"/>
              </a:spcBef>
              <a:defRPr sz="3828"/>
            </a:pPr>
            <a:r>
              <a:t>Wrap your thumb and fingers all the way around your partner’s hand and squeeze assertively–not painfully–and shake 3-4 times.</a:t>
            </a:r>
          </a:p>
          <a:p>
            <a:pPr marL="531733" indent="-531733" defTabSz="714732">
              <a:spcBef>
                <a:spcPts val="5100"/>
              </a:spcBef>
              <a:defRPr sz="3828"/>
            </a:pPr>
            <a:r>
              <a:t>Always stand for a handshake in business.</a:t>
            </a:r>
          </a:p>
          <a:p>
            <a:pPr marL="531733" indent="-531733" defTabSz="714732">
              <a:spcBef>
                <a:spcPts val="5100"/>
              </a:spcBef>
              <a:defRPr sz="3828"/>
            </a:pPr>
            <a:r>
              <a:t>In a North American business environment, the space between partners is approximately 2 feet.</a:t>
            </a:r>
          </a:p>
          <a:p>
            <a:pPr marL="531733" indent="-531733" defTabSz="714732">
              <a:spcBef>
                <a:spcPts val="5100"/>
              </a:spcBef>
              <a:defRPr sz="3828"/>
            </a:pPr>
            <a:r>
              <a:t>Never have your left hand in a trouser pocket when shaking hands.</a:t>
            </a:r>
          </a:p>
        </p:txBody>
      </p:sp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1" fill="hold">
                      <p:stCondLst>
                        <p:cond delay="indefinite"/>
                      </p:stCondLst>
                      <p:childTnLst>
                        <p:par>
                          <p:cTn id="22" fill="hold">
                            <p:stCondLst>
                              <p:cond delay="0"/>
                            </p:stCondLst>
                            <p:childTnLst>
                              <p:par>
                                <p:cTn id="2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4" fill="hold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5" dur="1000"/>
                                        <p:tgtEl>
                                          <p:spTgt spid="151">
                                            <p:txEl>
                                              <p:pRg st="3" end="3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26" fill="hold">
                      <p:stCondLst>
                        <p:cond delay="indefinite"/>
                      </p:stCondLst>
                      <p:childTnLst>
                        <p:par>
                          <p:cTn id="27" fill="hold">
                            <p:stCondLst>
                              <p:cond delay="0"/>
                            </p:stCondLst>
                            <p:childTnLst>
                              <p:par>
                                <p:cTn id="2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29" fill="hold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0" dur="1000"/>
                                        <p:tgtEl>
                                          <p:spTgt spid="151">
                                            <p:txEl>
                                              <p:pRg st="4" end="4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31" fill="hold">
                      <p:stCondLst>
                        <p:cond delay="indefinite"/>
                      </p:stCondLst>
                      <p:childTnLst>
                        <p:par>
                          <p:cTn id="32" fill="hold">
                            <p:stCondLst>
                              <p:cond delay="0"/>
                            </p:stCondLst>
                            <p:childTnLst>
                              <p:par>
                                <p:cTn id="3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34" fill="hold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35" dur="1000"/>
                                        <p:tgtEl>
                                          <p:spTgt spid="151">
                                            <p:txEl>
                                              <p:pRg st="5" end="5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1" grpId="1" build="p" bldLvl="5" animBg="1" advAuto="0"/>
    </p:bld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5" name="Business Greetings"/>
          <p:cNvSpPr txBox="1">
            <a:spLocks noGrp="1"/>
          </p:cNvSpPr>
          <p:nvPr>
            <p:ph type="title"/>
          </p:nvPr>
        </p:nvSpPr>
        <p:spPr>
          <a:xfrm>
            <a:off x="-875965" y="572941"/>
            <a:ext cx="15609095" cy="1521118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Business Greetings</a:t>
            </a:r>
          </a:p>
        </p:txBody>
      </p:sp>
      <p:sp>
        <p:nvSpPr>
          <p:cNvPr id="156" name="In first time meetings, as you shake hands use an honorific (Mr. Ms., Mrs., Dr., Gen.) and their last name.…"/>
          <p:cNvSpPr txBox="1">
            <a:spLocks noGrp="1"/>
          </p:cNvSpPr>
          <p:nvPr>
            <p:ph type="body" sz="half" idx="1"/>
          </p:nvPr>
        </p:nvSpPr>
        <p:spPr>
          <a:xfrm>
            <a:off x="731581" y="2437804"/>
            <a:ext cx="12865165" cy="8840392"/>
          </a:xfrm>
          <a:prstGeom prst="rect">
            <a:avLst/>
          </a:prstGeom>
        </p:spPr>
        <p:txBody>
          <a:bodyPr/>
          <a:lstStyle/>
          <a:p>
            <a:r>
              <a:t>In first time meetings, as you shake hands use an honorific (Mr. Ms., Mrs., Dr., Gen.) and their last name.</a:t>
            </a:r>
          </a:p>
          <a:p>
            <a:r>
              <a:t>This applies to both men and women in business.</a:t>
            </a:r>
          </a:p>
          <a:p>
            <a:r>
              <a:t>When meeting people from other countries, research cultural differences.</a:t>
            </a:r>
          </a:p>
        </p:txBody>
      </p:sp>
      <p:pic>
        <p:nvPicPr>
          <p:cNvPr id="157" name="shake hands2.png" descr="shake hands2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13104873" y="-172691"/>
            <a:ext cx="12422704" cy="13911688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56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56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56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56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56" grpId="1" build="p" bldLvl="5" animBg="1" advAuto="0"/>
    </p:bld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61" name="Use names when you meet and say good-bye to interviewers.…"/>
          <p:cNvSpPr txBox="1">
            <a:spLocks noGrp="1"/>
          </p:cNvSpPr>
          <p:nvPr>
            <p:ph type="body" sz="half" idx="1"/>
          </p:nvPr>
        </p:nvSpPr>
        <p:spPr>
          <a:xfrm>
            <a:off x="5006082" y="1102352"/>
            <a:ext cx="14371836" cy="8840391"/>
          </a:xfrm>
          <a:prstGeom prst="rect">
            <a:avLst/>
          </a:prstGeom>
        </p:spPr>
        <p:txBody>
          <a:bodyPr/>
          <a:lstStyle/>
          <a:p>
            <a:r>
              <a:t>Use names when you meet and say good-bye to interviewers.</a:t>
            </a:r>
          </a:p>
          <a:p>
            <a:r>
              <a:t>Use an individual’s name shake hands and say “Good morning, Mr. Peterson. It’s a pleasure to meet you.” </a:t>
            </a:r>
          </a:p>
          <a:p>
            <a:r>
              <a:t>When introducing yourself, either in person or on the telephone, use your first and last name.</a:t>
            </a:r>
          </a:p>
        </p:txBody>
      </p:sp>
      <p:sp>
        <p:nvSpPr>
          <p:cNvPr id="162" name="What’s in the name?"/>
          <p:cNvSpPr txBox="1">
            <a:spLocks noGrp="1"/>
          </p:cNvSpPr>
          <p:nvPr>
            <p:ph type="title"/>
          </p:nvPr>
        </p:nvSpPr>
        <p:spPr>
          <a:xfrm>
            <a:off x="4387453" y="572941"/>
            <a:ext cx="15609094" cy="1521118"/>
          </a:xfrm>
          <a:prstGeom prst="rect">
            <a:avLst/>
          </a:prstGeom>
        </p:spPr>
        <p:txBody>
          <a:bodyPr/>
          <a:lstStyle>
            <a:lvl1pPr>
              <a:defRPr sz="9000"/>
            </a:lvl1pPr>
          </a:lstStyle>
          <a:p>
            <a:r>
              <a:t>What’s in the name?</a:t>
            </a:r>
          </a:p>
        </p:txBody>
      </p:sp>
      <p:pic>
        <p:nvPicPr>
          <p:cNvPr id="163" name="shake hands1.png" descr="shake hands1.png"/>
          <p:cNvPicPr>
            <a:picLocks noChangeAspect="1"/>
          </p:cNvPicPr>
          <p:nvPr/>
        </p:nvPicPr>
        <p:blipFill>
          <a:blip r:embed="rId3">
            <a:extLst/>
          </a:blip>
          <a:stretch>
            <a:fillRect/>
          </a:stretch>
        </p:blipFill>
        <p:spPr>
          <a:xfrm>
            <a:off x="6670449" y="8414112"/>
            <a:ext cx="11043102" cy="5521552"/>
          </a:xfrm>
          <a:prstGeom prst="rect">
            <a:avLst/>
          </a:prstGeom>
          <a:ln w="12700">
            <a:miter lim="400000"/>
          </a:ln>
        </p:spPr>
      </p:pic>
    </p:spTree>
  </p:cSld>
  <p:clrMapOvr>
    <a:masterClrMapping/>
  </p:clrMapOvr>
  <p:transition spd="med"/>
  <p:timing>
    <p:tnLst>
      <p:par>
        <p:cTn id="1" dur="indefinite" restart="never" fill="hold" nodeType="tmRoot">
          <p:childTnLst>
            <p:seq concurrent="1" prevAc="none" nextAc="seek">
              <p:cTn id="2" dur="indefinite" fill="hold" nodeType="mainSeq">
                <p:childTnLst>
                  <p:par>
                    <p:cTn id="3" fill="hold">
                      <p:stCondLst>
                        <p:cond delay="indefinite"/>
                        <p:cond evt="onBegin" delay="0">
                          <p:tn val="2"/>
                        </p:cond>
                      </p:stCondLst>
                      <p:childTnLst>
                        <p:par>
                          <p:cTn id="4" fill="hold">
                            <p:stCondLst>
                              <p:cond delay="0"/>
                            </p:stCondLst>
                            <p:childTnLst>
                              <p:par>
                                <p:cTn id="5" presetID="22" presetClass="entr" presetSubtype="8" fill="hold" grpId="1" nodeType="after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6" fill="hold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7" dur="1000"/>
                                        <p:tgtEl>
                                          <p:spTgt spid="161">
                                            <p:bg/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  <p:par>
                                <p:cTn id="8" presetID="22" presetClass="entr" presetSubtype="8" fill="hold" grpId="1" nodeType="with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9" fill="hold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0" dur="1000"/>
                                        <p:tgtEl>
                                          <p:spTgt spid="161">
                                            <p:txEl>
                                              <p:pRg st="0" end="0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1" fill="hold">
                      <p:stCondLst>
                        <p:cond delay="indefinite"/>
                      </p:stCondLst>
                      <p:childTnLst>
                        <p:par>
                          <p:cTn id="12" fill="hold">
                            <p:stCondLst>
                              <p:cond delay="0"/>
                            </p:stCondLst>
                            <p:childTnLst>
                              <p:par>
                                <p:cTn id="13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4" fill="hold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15" dur="1000"/>
                                        <p:tgtEl>
                                          <p:spTgt spid="161">
                                            <p:txEl>
                                              <p:pRg st="1" end="1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  <p:par>
                    <p:cTn id="16" fill="hold">
                      <p:stCondLst>
                        <p:cond delay="indefinite"/>
                      </p:stCondLst>
                      <p:childTnLst>
                        <p:par>
                          <p:cTn id="17" fill="hold">
                            <p:stCondLst>
                              <p:cond delay="0"/>
                            </p:stCondLst>
                            <p:childTnLst>
                              <p:par>
                                <p:cTn id="18" presetID="22" presetClass="entr" presetSubtype="8" fill="hold" grpId="1" nodeType="clickEffect">
                                  <p:stCondLst>
                                    <p:cond delay="0"/>
                                  </p:stCondLst>
                                  <p:iterate>
                                    <p:tmAbs val="0"/>
                                  </p:iterate>
                                  <p:childTnLst>
                                    <p:set>
                                      <p:cBhvr>
                                        <p:cTn id="19" fill="hold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  <p:attrNameLst>
                                          <p:attrName>style.visibility</p:attrName>
                                        </p:attrNameLst>
                                      </p:cBhvr>
                                      <p:to>
                                        <p:strVal val="visible"/>
                                      </p:to>
                                    </p:set>
                                    <p:animEffect transition="in" filter="wipe(left)">
                                      <p:cBhvr>
                                        <p:cTn id="20" dur="1000"/>
                                        <p:tgtEl>
                                          <p:spTgt spid="161">
                                            <p:txEl>
                                              <p:pRg st="2" end="2"/>
                                            </p:txEl>
                                          </p:spTgt>
                                        </p:tgtEl>
                                      </p:cBhvr>
                                    </p:animEffect>
                                  </p:childTnLst>
                                </p:cTn>
                              </p:par>
                            </p:childTnLst>
                          </p:cTn>
                        </p:par>
                      </p:childTnLst>
                    </p:cTn>
                  </p:par>
                </p:childTnLst>
              </p:cTn>
              <p:prevCondLst>
                <p:cond evt="onPrev" delay="0">
                  <p:tgtEl>
                    <p:sldTgt/>
                  </p:tgtEl>
                </p:cond>
              </p:prevCondLst>
              <p:nextCondLst>
                <p:cond evt="onNext" delay="0">
                  <p:tgtEl>
                    <p:sldTgt/>
                  </p:tgtEl>
                </p:cond>
              </p:nextCondLst>
            </p:seq>
          </p:childTnLst>
        </p:cTn>
      </p:par>
    </p:tnLst>
    <p:bldLst>
      <p:bldP spid="161" grpId="1" build="p" bldLvl="5" animBg="1" advAuto="0"/>
    </p:bldLst>
  </p:timing>
</p:sld>
</file>

<file path=ppt/theme/theme1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ppt/theme/theme2.xml><?xml version="1.0" encoding="utf-8"?>
<a:theme xmlns:a="http://schemas.openxmlformats.org/drawingml/2006/main" name="White">
  <a:themeElements>
    <a:clrScheme name="White">
      <a:dk1>
        <a:srgbClr val="000000"/>
      </a:dk1>
      <a:lt1>
        <a:srgbClr val="FFFFFF"/>
      </a:lt1>
      <a:dk2>
        <a:srgbClr val="5E5E5E"/>
      </a:dk2>
      <a:lt2>
        <a:srgbClr val="D6D5D5"/>
      </a:lt2>
      <a:accent1>
        <a:srgbClr val="00A2FF"/>
      </a:accent1>
      <a:accent2>
        <a:srgbClr val="16E7CF"/>
      </a:accent2>
      <a:accent3>
        <a:srgbClr val="61D836"/>
      </a:accent3>
      <a:accent4>
        <a:srgbClr val="FAE232"/>
      </a:accent4>
      <a:accent5>
        <a:srgbClr val="FF644E"/>
      </a:accent5>
      <a:accent6>
        <a:srgbClr val="EF5FA7"/>
      </a:accent6>
      <a:hlink>
        <a:srgbClr val="0000FF"/>
      </a:hlink>
      <a:folHlink>
        <a:srgbClr val="FF00FF"/>
      </a:folHlink>
    </a:clrScheme>
    <a:fontScheme name="White">
      <a:majorFont>
        <a:latin typeface="Helvetica Neue Medium"/>
        <a:ea typeface="Helvetica Neue Medium"/>
        <a:cs typeface="Helvetica Neue Medium"/>
      </a:majorFont>
      <a:minorFont>
        <a:latin typeface="Helvetica Neue Medium"/>
        <a:ea typeface="Helvetica Neue Medium"/>
        <a:cs typeface="Helvetica Neue Medium"/>
      </a:minorFont>
    </a:fontScheme>
    <a:fmtScheme name="Whit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tint val="100000"/>
                <a:shade val="100000"/>
                <a:satMod val="129999"/>
              </a:schemeClr>
            </a:gs>
            <a:gs pos="100000">
              <a:schemeClr val="phClr">
                <a:tint val="50000"/>
                <a:shade val="100000"/>
                <a:satMod val="350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4999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/>
        </a:effectStyle>
        <a:effectStyle>
          <a:effectLst/>
        </a:effectStyle>
        <a:effectStyle>
          <a:effectLst/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>
    <a:spDef>
      <a:spPr>
        <a:solidFill>
          <a:schemeClr val="accent1"/>
        </a:solidFill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000" b="0" i="0" u="none" strike="noStrike" cap="none" spc="0" normalizeH="0" baseline="0">
            <a:ln>
              <a:noFill/>
            </a:ln>
            <a:solidFill>
              <a:srgbClr val="FFFFFF"/>
            </a:solidFill>
            <a:effectLst/>
            <a:uFillTx/>
            <a:latin typeface="+mn-lt"/>
            <a:ea typeface="+mn-ea"/>
            <a:cs typeface="+mn-cs"/>
            <a:sym typeface="Helvetica Neue Medium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spDef>
    <a:lnDef>
      <a:spPr>
        <a:noFill/>
        <a:ln w="25400" cap="flat">
          <a:solidFill>
            <a:srgbClr val="000000"/>
          </a:solidFill>
          <a:prstDash val="solid"/>
          <a:miter lim="400000"/>
        </a:ln>
        <a:effectLst/>
        <a:sp3d/>
      </a:spPr>
      <a:bodyPr rot="0" spcFirstLastPara="1" vertOverflow="overflow" horzOverflow="overflow" vert="horz" wrap="square" lIns="91439" tIns="45719" rIns="91439" bIns="45719" numCol="1" spcCol="38100" rtlCol="0" anchor="t">
        <a:noAutofit/>
      </a:bodyPr>
      <a:lstStyle>
        <a:def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lnDef>
    <a:txDef>
      <a:spPr>
        <a:noFill/>
        <a:ln w="12700" cap="flat">
          <a:noFill/>
          <a:miter lim="400000"/>
        </a:ln>
        <a:effectLst/>
        <a:sp3d/>
      </a:spPr>
      <a:bodyPr rot="0" spcFirstLastPara="1" vertOverflow="overflow" horzOverflow="overflow" vert="horz" wrap="square" lIns="71437" tIns="71437" rIns="71437" bIns="71437" numCol="1" spcCol="38100" rtlCol="0" anchor="ctr">
        <a:spAutoFit/>
      </a:bodyPr>
      <a:lstStyle>
        <a:defPPr marL="0" marR="0" indent="0" algn="ctr" defTabSz="821531" rtl="0" fontAlgn="auto" latinLnBrk="0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3200" b="1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  <a:latin typeface="Helvetica Neue"/>
            <a:ea typeface="Helvetica Neue"/>
            <a:cs typeface="Helvetica Neue"/>
            <a:sym typeface="Helvetica Neue"/>
          </a:defRPr>
        </a:defPPr>
        <a:lvl1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1pPr>
        <a:lvl2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2pPr>
        <a:lvl3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3pPr>
        <a:lvl4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4pPr>
        <a:lvl5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5pPr>
        <a:lvl6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6pPr>
        <a:lvl7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7pPr>
        <a:lvl8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8pPr>
        <a:lvl9pPr marL="0" marR="0" indent="0" algn="l" defTabSz="914400" rtl="0" fontAlgn="auto" latinLnBrk="1" hangingPunct="0">
          <a:lnSpc>
            <a:spcPct val="100000"/>
          </a:lnSpc>
          <a:spcBef>
            <a:spcPts val="0"/>
          </a:spcBef>
          <a:spcAft>
            <a:spcPts val="0"/>
          </a:spcAft>
          <a:buClrTx/>
          <a:buSzTx/>
          <a:buFontTx/>
          <a:buNone/>
          <a:tabLst/>
          <a:defRPr kumimoji="0" sz="1800" b="0" i="0" u="none" strike="noStrike" cap="none" spc="0" normalizeH="0" baseline="0">
            <a:ln>
              <a:noFill/>
            </a:ln>
            <a:solidFill>
              <a:srgbClr val="000000"/>
            </a:solidFill>
            <a:effectLst/>
            <a:uFillTx/>
          </a:defRPr>
        </a:lvl9pPr>
      </a:lstStyle>
      <a:style>
        <a:lnRef idx="0">
          <a:scrgbClr r="0" g="0" b="0"/>
        </a:lnRef>
        <a:fillRef idx="0">
          <a:scrgbClr r="0" g="0" b="0"/>
        </a:fillRef>
        <a:effectRef idx="0">
          <a:scrgbClr r="0" g="0" b="0"/>
        </a:effectRef>
        <a:fontRef idx="none"/>
      </a:style>
    </a:txDef>
  </a:objectDefaults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132</TotalTime>
  <Words>1270</Words>
  <Application>Microsoft Office PowerPoint</Application>
  <PresentationFormat>Custom</PresentationFormat>
  <Paragraphs>121</Paragraphs>
  <Slides>15</Slides>
  <Notes>12</Notes>
  <HiddenSlides>0</HiddenSlides>
  <MMClips>0</MMClips>
  <ScaleCrop>false</ScaleCrop>
  <HeadingPairs>
    <vt:vector size="6" baseType="variant">
      <vt:variant>
        <vt:lpstr>Fonts Used</vt:lpstr>
      </vt:variant>
      <vt:variant>
        <vt:i4>5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15</vt:i4>
      </vt:variant>
    </vt:vector>
  </HeadingPairs>
  <TitlesOfParts>
    <vt:vector size="21" baseType="lpstr">
      <vt:lpstr>Helvetica Light</vt:lpstr>
      <vt:lpstr>Helvetica Neue</vt:lpstr>
      <vt:lpstr>Helvetica Neue Light</vt:lpstr>
      <vt:lpstr>Helvetica Neue Medium</vt:lpstr>
      <vt:lpstr>Helvetica Neue Thin</vt:lpstr>
      <vt:lpstr>White</vt:lpstr>
      <vt:lpstr> Interview Etiquette</vt:lpstr>
      <vt:lpstr>PowerPoint Presentation</vt:lpstr>
      <vt:lpstr>Arriving</vt:lpstr>
      <vt:lpstr>Dress Professional</vt:lpstr>
      <vt:lpstr>Smile</vt:lpstr>
      <vt:lpstr>Body Language </vt:lpstr>
      <vt:lpstr>The American Business Handshake</vt:lpstr>
      <vt:lpstr>Business Greetings</vt:lpstr>
      <vt:lpstr>What’s in the name?</vt:lpstr>
      <vt:lpstr>In the Room Talk</vt:lpstr>
      <vt:lpstr>Cell Phones</vt:lpstr>
      <vt:lpstr>End of Interview</vt:lpstr>
      <vt:lpstr>After the Interview</vt:lpstr>
      <vt:lpstr>For more on this topic…</vt:lpstr>
      <vt:lpstr>Questions </vt:lpstr>
    </vt:vector>
  </TitlesOfParts>
  <LinksUpToDate>false</LinksUpToDate>
  <SharedDoc>false</SharedDoc>
  <HyperlinksChanged>false</HyperlinksChanged>
  <AppVersion>15.0000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American Business Interview Etiquette</dc:title>
  <cp:lastModifiedBy>User</cp:lastModifiedBy>
  <cp:revision>3</cp:revision>
  <dcterms:modified xsi:type="dcterms:W3CDTF">2019-05-23T04:17:58Z</dcterms:modified>
</cp:coreProperties>
</file>