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23"/>
  </p:notesMasterIdLst>
  <p:handoutMasterIdLst>
    <p:handoutMasterId r:id="rId24"/>
  </p:handoutMasterIdLst>
  <p:sldIdLst>
    <p:sldId id="352" r:id="rId2"/>
    <p:sldId id="353" r:id="rId3"/>
    <p:sldId id="457" r:id="rId4"/>
    <p:sldId id="365" r:id="rId5"/>
    <p:sldId id="421" r:id="rId6"/>
    <p:sldId id="422" r:id="rId7"/>
    <p:sldId id="460" r:id="rId8"/>
    <p:sldId id="423" r:id="rId9"/>
    <p:sldId id="461" r:id="rId10"/>
    <p:sldId id="424" r:id="rId11"/>
    <p:sldId id="462" r:id="rId12"/>
    <p:sldId id="425" r:id="rId13"/>
    <p:sldId id="463" r:id="rId14"/>
    <p:sldId id="430" r:id="rId15"/>
    <p:sldId id="360" r:id="rId16"/>
    <p:sldId id="444" r:id="rId17"/>
    <p:sldId id="464" r:id="rId18"/>
    <p:sldId id="361" r:id="rId19"/>
    <p:sldId id="467" r:id="rId20"/>
    <p:sldId id="468" r:id="rId21"/>
    <p:sldId id="46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50" autoAdjust="0"/>
    <p:restoredTop sz="94660"/>
  </p:normalViewPr>
  <p:slideViewPr>
    <p:cSldViewPr>
      <p:cViewPr varScale="1">
        <p:scale>
          <a:sx n="70" d="100"/>
          <a:sy n="70" d="100"/>
        </p:scale>
        <p:origin x="8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A8E971-B10E-4F9C-87EB-AEA18A6C508D}" type="datetimeFigureOut">
              <a:rPr lang="en-US" smtClean="0"/>
              <a:t>3/13/2020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4CC3B4-CA2E-4BC5-BA92-E7786C7A0415}" type="slidenum">
              <a:rPr lang="en-US" smtClean="0"/>
              <a:t>‹#›</a:t>
            </a:fld>
            <a:endParaRPr lang="en-US"/>
          </a:p>
        </p:txBody>
      </p:sp>
    </p:spTree>
    <p:extLst>
      <p:ext uri="{BB962C8B-B14F-4D97-AF65-F5344CB8AC3E}">
        <p14:creationId xmlns:p14="http://schemas.microsoft.com/office/powerpoint/2010/main" val="1224801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962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62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962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9CD37A0B-F3C0-4F81-A1E8-61FF6E9E7E6B}" type="slidenum">
              <a:rPr lang="en-US"/>
              <a:pPr/>
              <a:t>‹#›</a:t>
            </a:fld>
            <a:endParaRPr lang="en-US"/>
          </a:p>
        </p:txBody>
      </p:sp>
    </p:spTree>
    <p:extLst>
      <p:ext uri="{BB962C8B-B14F-4D97-AF65-F5344CB8AC3E}">
        <p14:creationId xmlns:p14="http://schemas.microsoft.com/office/powerpoint/2010/main" val="37472934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FA498-B3B0-4C65-93CE-DAED19477D2D}" type="slidenum">
              <a:rPr lang="en-US"/>
              <a:pPr/>
              <a:t>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914400" y="4343400"/>
            <a:ext cx="5029200" cy="4114800"/>
          </a:xfrm>
          <a:ln/>
        </p:spPr>
        <p:txBody>
          <a:bodyPr lIns="91430" tIns="45715" rIns="91430" bIns="45715"/>
          <a:lstStyle/>
          <a:p>
            <a:endParaRPr lang="en-US"/>
          </a:p>
        </p:txBody>
      </p:sp>
    </p:spTree>
    <p:extLst>
      <p:ext uri="{BB962C8B-B14F-4D97-AF65-F5344CB8AC3E}">
        <p14:creationId xmlns:p14="http://schemas.microsoft.com/office/powerpoint/2010/main" val="236506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10C10D-FAF4-450E-99DD-6FAAEFE5DBBD}" type="slidenum">
              <a:rPr lang="en-US"/>
              <a:pPr/>
              <a:t>2</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914400" y="4343400"/>
            <a:ext cx="5029200" cy="4114800"/>
          </a:xfrm>
          <a:ln/>
        </p:spPr>
        <p:txBody>
          <a:bodyPr lIns="91430" tIns="45715" rIns="91430" bIns="45715"/>
          <a:lstStyle/>
          <a:p>
            <a:endParaRPr lang="en-US"/>
          </a:p>
        </p:txBody>
      </p:sp>
    </p:spTree>
    <p:extLst>
      <p:ext uri="{BB962C8B-B14F-4D97-AF65-F5344CB8AC3E}">
        <p14:creationId xmlns:p14="http://schemas.microsoft.com/office/powerpoint/2010/main" val="108956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2D08B-5030-4BD1-8413-1A1754272E3E}" type="slidenum">
              <a:rPr lang="en-US"/>
              <a:pPr/>
              <a:t>15</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xfrm>
            <a:off x="533400" y="4343400"/>
            <a:ext cx="5867400" cy="4114800"/>
          </a:xfrm>
          <a:ln/>
        </p:spPr>
        <p:txBody>
          <a:bodyPr lIns="91430" tIns="45715" rIns="91430" bIns="45715"/>
          <a:lstStyle/>
          <a:p>
            <a:r>
              <a:rPr lang="en-US" b="1"/>
              <a:t>Rationale:  </a:t>
            </a:r>
            <a:r>
              <a:rPr lang="en-US"/>
              <a:t>Many students struggle with drafting because they make it the second component of their writing process--right after coming up with a topic-- instead of the fourth, after collecting and organizing.  Students also struggle because they do not give themselves enough time to complete the drafting process.  </a:t>
            </a:r>
          </a:p>
          <a:p>
            <a:endParaRPr lang="en-US"/>
          </a:p>
          <a:p>
            <a:r>
              <a:rPr lang="en-US" b="1"/>
              <a:t>Key Concepts:</a:t>
            </a:r>
            <a:r>
              <a:rPr lang="en-US"/>
              <a:t>  With a little bit of pre-planning and organization, the </a:t>
            </a:r>
            <a:r>
              <a:rPr lang="en-US" b="1"/>
              <a:t>drafting stage</a:t>
            </a:r>
            <a:r>
              <a:rPr lang="en-US"/>
              <a:t> can be both a rewarding and efficient experience.  First of all, students can avoid the dreaded procrastination by beginning their projects early.  A comfortable place to write--whether with a keyboard or a pencil--also aids concentration.  Avoiding distractions, such as television, noisy friends, or computer solitaire, will keep writers focused on their projects.  Finally, writers should take breaks, preferably leaving off at a place where they know what comes next.  This will make it easier to pick up again after the break.   Sometimes completing a draft and coming back to it the next day helps students to look at their work with a fresh pair of eyes and a rejuvenated attitude.</a:t>
            </a:r>
          </a:p>
          <a:p>
            <a:r>
              <a:rPr lang="en-US"/>
              <a:t>Writers should not feel compelled to write chronologically. Sometimes the conclusion can be an easier place to begin than with the thesis statement.  With each writing assignment, students will be able to find a personal system that works best for them.</a:t>
            </a:r>
          </a:p>
          <a:p>
            <a:endParaRPr lang="en-US"/>
          </a:p>
          <a:p>
            <a:r>
              <a:rPr lang="en-US" b="1"/>
              <a:t>Activity:  </a:t>
            </a:r>
            <a:r>
              <a:rPr lang="en-US"/>
              <a:t>The facilitator may ask students to share tips that they have learned about their own successful drafting habits.</a:t>
            </a:r>
          </a:p>
        </p:txBody>
      </p:sp>
    </p:spTree>
    <p:extLst>
      <p:ext uri="{BB962C8B-B14F-4D97-AF65-F5344CB8AC3E}">
        <p14:creationId xmlns:p14="http://schemas.microsoft.com/office/powerpoint/2010/main" val="1053918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0C3E9-1544-4BDC-A35B-E597C5ED5527}" type="slidenum">
              <a:rPr lang="en-US"/>
              <a:pPr/>
              <a:t>18</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xfrm>
            <a:off x="914400" y="4343400"/>
            <a:ext cx="5029200" cy="4114800"/>
          </a:xfrm>
          <a:ln/>
        </p:spPr>
        <p:txBody>
          <a:bodyPr lIns="91430" tIns="45715" rIns="91430" bIns="45715"/>
          <a:lstStyle/>
          <a:p>
            <a:r>
              <a:rPr lang="en-US" b="1"/>
              <a:t>Rationale:  </a:t>
            </a:r>
            <a:r>
              <a:rPr lang="en-US"/>
              <a:t>Students tend to view </a:t>
            </a:r>
            <a:r>
              <a:rPr lang="en-US" b="1"/>
              <a:t>revising</a:t>
            </a:r>
            <a:r>
              <a:rPr lang="en-US"/>
              <a:t> as a process of altering word choices and correcting spelling errors.  Rather, this presentation separates revising--the revaluation of </a:t>
            </a:r>
            <a:r>
              <a:rPr lang="en-US" b="1"/>
              <a:t>higher-order concerns</a:t>
            </a:r>
            <a:r>
              <a:rPr lang="en-US"/>
              <a:t>--from proofreading--the correction of </a:t>
            </a:r>
            <a:r>
              <a:rPr lang="en-US" b="1"/>
              <a:t>later-order concerns</a:t>
            </a:r>
            <a:r>
              <a:rPr lang="en-US"/>
              <a:t>.</a:t>
            </a:r>
          </a:p>
          <a:p>
            <a:r>
              <a:rPr lang="en-US" b="1"/>
              <a:t>Key Concepts:  </a:t>
            </a:r>
            <a:r>
              <a:rPr lang="en-US"/>
              <a:t>Revising is a process of reviewing the paper on the idea-level.  It is a process of </a:t>
            </a:r>
            <a:r>
              <a:rPr lang="en-US" b="1"/>
              <a:t>re-vision</a:t>
            </a:r>
            <a:r>
              <a:rPr lang="en-US"/>
              <a:t>--literally re-seeing the argument of the paper. The revising process may involve changes such as the clarification of the thesis, the reorganization of paragraphs, the omission of unneeded information, the addition of supplemental information to back a claim, or the strengthening the introduction or conclusion.  The key to revising is the clear communication of ideas from the writer to the intended audience.</a:t>
            </a:r>
          </a:p>
          <a:p>
            <a:r>
              <a:rPr lang="en-US"/>
              <a:t>This is an important step to take following the drafting stage.  Following the completion of an entire draft, students may have a stronger conception of their purpose, intended audience, and thesis statement. Feedback from other readers may also contribute toward the need to re-vision (or re-see) the project. Rather than feeling chained to every printed word, students should be encouraged to look at their writing as an evolving piece of work, subject to change.  Sometimes a first draft is just that--a </a:t>
            </a:r>
            <a:r>
              <a:rPr lang="en-US" i="1"/>
              <a:t>first</a:t>
            </a:r>
            <a:r>
              <a:rPr lang="en-US"/>
              <a:t> draft.  Again, students must be sure to allow themselves enough time to complete the revising process.</a:t>
            </a:r>
          </a:p>
        </p:txBody>
      </p:sp>
    </p:spTree>
    <p:extLst>
      <p:ext uri="{BB962C8B-B14F-4D97-AF65-F5344CB8AC3E}">
        <p14:creationId xmlns:p14="http://schemas.microsoft.com/office/powerpoint/2010/main" val="1604983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C995C-3CFA-4ADA-80BE-F29EBE6C5B6C}" type="slidenum">
              <a:rPr lang="en-US"/>
              <a:pPr/>
              <a:t>21</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a:xfrm>
            <a:off x="533400" y="4343400"/>
            <a:ext cx="5867400" cy="4114800"/>
          </a:xfrm>
          <a:ln/>
        </p:spPr>
        <p:txBody>
          <a:bodyPr lIns="91430" tIns="45715" rIns="91430" bIns="45715"/>
          <a:lstStyle/>
          <a:p>
            <a:endParaRPr lang="en-US"/>
          </a:p>
        </p:txBody>
      </p:sp>
    </p:spTree>
    <p:extLst>
      <p:ext uri="{BB962C8B-B14F-4D97-AF65-F5344CB8AC3E}">
        <p14:creationId xmlns:p14="http://schemas.microsoft.com/office/powerpoint/2010/main" val="320357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1058"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301059"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301060" name="Rectangle 4"/>
          <p:cNvSpPr>
            <a:spLocks noGrp="1" noChangeArrowheads="1"/>
          </p:cNvSpPr>
          <p:nvPr>
            <p:ph type="dt" sz="half" idx="2"/>
          </p:nvPr>
        </p:nvSpPr>
        <p:spPr/>
        <p:txBody>
          <a:bodyPr/>
          <a:lstStyle>
            <a:lvl1pPr>
              <a:defRPr/>
            </a:lvl1pPr>
          </a:lstStyle>
          <a:p>
            <a:endParaRPr lang="en-US"/>
          </a:p>
        </p:txBody>
      </p:sp>
      <p:sp>
        <p:nvSpPr>
          <p:cNvPr id="301061" name="Rectangle 5"/>
          <p:cNvSpPr>
            <a:spLocks noGrp="1" noChangeArrowheads="1"/>
          </p:cNvSpPr>
          <p:nvPr>
            <p:ph type="ftr" sz="quarter" idx="3"/>
          </p:nvPr>
        </p:nvSpPr>
        <p:spPr/>
        <p:txBody>
          <a:bodyPr/>
          <a:lstStyle>
            <a:lvl1pPr>
              <a:defRPr/>
            </a:lvl1pPr>
          </a:lstStyle>
          <a:p>
            <a:endParaRPr lang="en-US"/>
          </a:p>
        </p:txBody>
      </p:sp>
      <p:sp>
        <p:nvSpPr>
          <p:cNvPr id="301062" name="Rectangle 6"/>
          <p:cNvSpPr>
            <a:spLocks noGrp="1" noChangeArrowheads="1"/>
          </p:cNvSpPr>
          <p:nvPr>
            <p:ph type="sldNum" sz="quarter" idx="4"/>
          </p:nvPr>
        </p:nvSpPr>
        <p:spPr/>
        <p:txBody>
          <a:bodyPr/>
          <a:lstStyle>
            <a:lvl1pPr>
              <a:defRPr/>
            </a:lvl1pPr>
          </a:lstStyle>
          <a:p>
            <a:fld id="{99BE99F5-0C9D-4599-8F49-EF8E83C1E2FE}" type="slidenum">
              <a:rPr lang="en-US"/>
              <a:pPr/>
              <a:t>‹#›</a:t>
            </a:fld>
            <a:endParaRPr lang="en-US"/>
          </a:p>
        </p:txBody>
      </p:sp>
      <p:grpSp>
        <p:nvGrpSpPr>
          <p:cNvPr id="301063" name="Group 7"/>
          <p:cNvGrpSpPr>
            <a:grpSpLocks/>
          </p:cNvGrpSpPr>
          <p:nvPr/>
        </p:nvGrpSpPr>
        <p:grpSpPr bwMode="auto">
          <a:xfrm>
            <a:off x="228600" y="2889250"/>
            <a:ext cx="8610600" cy="201613"/>
            <a:chOff x="144" y="1680"/>
            <a:chExt cx="5424" cy="144"/>
          </a:xfrm>
        </p:grpSpPr>
        <p:sp>
          <p:nvSpPr>
            <p:cNvPr id="301064"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301065"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301066"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fade">
                                      <p:cBhvr>
                                        <p:cTn id="12" dur="2000"/>
                                        <p:tgtEl>
                                          <p:spTgt spid="301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tmplLst>
          <p:tmpl lvl="1">
            <p:tnLst>
              <p:par>
                <p:cTn presetID="10" presetClass="entr" presetSubtype="0" fill="hold" nodeType="clickEffect">
                  <p:stCondLst>
                    <p:cond delay="0"/>
                  </p:stCondLst>
                  <p:childTnLst>
                    <p:set>
                      <p:cBhvr>
                        <p:cTn dur="1" fill="hold">
                          <p:stCondLst>
                            <p:cond delay="0"/>
                          </p:stCondLst>
                        </p:cTn>
                        <p:tgtEl>
                          <p:spTgt spid="301059"/>
                        </p:tgtEl>
                        <p:attrNameLst>
                          <p:attrName>style.visibility</p:attrName>
                        </p:attrNameLst>
                      </p:cBhvr>
                      <p:to>
                        <p:strVal val="visible"/>
                      </p:to>
                    </p:set>
                    <p:animEffect transition="in" filter="fade">
                      <p:cBhvr>
                        <p:cTn dur="2000"/>
                        <p:tgtEl>
                          <p:spTgt spid="30105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786C4A-D210-41E4-BC57-93CA4A4E44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78959B-0D18-4826-AFB8-751475EBE59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B9A8B70B-8B32-4705-8256-8B38A521925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33BD917-5E49-4B9B-A9BE-E773A9D67EE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EC9A177A-9CCC-4E8A-AB5A-F9B94EF1042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1C5D1712-AE57-4FA8-BA27-5D90E0511A6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CAF421-7DC6-47F0-88D6-C5FE4CDF19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FF457D-DE4F-44FE-A68B-42D6F5853A3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BF6690-5445-4C2D-9DCE-A43050635B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5AF2E5-0F53-48E9-9DE0-1D095D22068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24D28C-2DB3-4334-B72F-646C324458C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48C6DA-28F2-4A6D-838C-8CF70D831AB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30548F-8C50-462A-8CFB-36937098EE8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646367-770F-428E-93DF-42836FFDCD0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003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003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3000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300038"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C2A902C-ACFD-4FA5-A1BB-6B9E3B134D34}" type="slidenum">
              <a:rPr lang="en-US"/>
              <a:pPr/>
              <a:t>‹#›</a:t>
            </a:fld>
            <a:endParaRPr lang="en-US"/>
          </a:p>
        </p:txBody>
      </p:sp>
      <p:sp>
        <p:nvSpPr>
          <p:cNvPr id="300039"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300040"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sp>
        <p:nvSpPr>
          <p:cNvPr id="300041"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pitchFamily="18" charset="0"/>
            </a:endParaRPr>
          </a:p>
        </p:txBody>
      </p:sp>
      <p:sp>
        <p:nvSpPr>
          <p:cNvPr id="300042"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fade">
                                      <p:cBhvr>
                                        <p:cTn id="7" dur="2000"/>
                                        <p:tgtEl>
                                          <p:spTgt spid="300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0" end="0"/>
                                            </p:txEl>
                                          </p:spTgt>
                                        </p:tgtEl>
                                        <p:attrNameLst>
                                          <p:attrName>style.visibility</p:attrName>
                                        </p:attrNameLst>
                                      </p:cBhvr>
                                      <p:to>
                                        <p:strVal val="visible"/>
                                      </p:to>
                                    </p:set>
                                    <p:animEffect transition="in" filter="fade">
                                      <p:cBhvr>
                                        <p:cTn id="12" dur="2000"/>
                                        <p:tgtEl>
                                          <p:spTgt spid="30003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0035">
                                            <p:txEl>
                                              <p:pRg st="1" end="1"/>
                                            </p:txEl>
                                          </p:spTgt>
                                        </p:tgtEl>
                                        <p:attrNameLst>
                                          <p:attrName>style.visibility</p:attrName>
                                        </p:attrNameLst>
                                      </p:cBhvr>
                                      <p:to>
                                        <p:strVal val="visible"/>
                                      </p:to>
                                    </p:set>
                                    <p:animEffect transition="in" filter="fade">
                                      <p:cBhvr>
                                        <p:cTn id="15" dur="2000"/>
                                        <p:tgtEl>
                                          <p:spTgt spid="30003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0035">
                                            <p:txEl>
                                              <p:pRg st="2" end="2"/>
                                            </p:txEl>
                                          </p:spTgt>
                                        </p:tgtEl>
                                        <p:attrNameLst>
                                          <p:attrName>style.visibility</p:attrName>
                                        </p:attrNameLst>
                                      </p:cBhvr>
                                      <p:to>
                                        <p:strVal val="visible"/>
                                      </p:to>
                                    </p:set>
                                    <p:animEffect transition="in" filter="fade">
                                      <p:cBhvr>
                                        <p:cTn id="18" dur="2000"/>
                                        <p:tgtEl>
                                          <p:spTgt spid="30003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0035">
                                            <p:txEl>
                                              <p:pRg st="3" end="3"/>
                                            </p:txEl>
                                          </p:spTgt>
                                        </p:tgtEl>
                                        <p:attrNameLst>
                                          <p:attrName>style.visibility</p:attrName>
                                        </p:attrNameLst>
                                      </p:cBhvr>
                                      <p:to>
                                        <p:strVal val="visible"/>
                                      </p:to>
                                    </p:set>
                                    <p:animEffect transition="in" filter="fade">
                                      <p:cBhvr>
                                        <p:cTn id="21" dur="2000"/>
                                        <p:tgtEl>
                                          <p:spTgt spid="30003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0035">
                                            <p:txEl>
                                              <p:pRg st="4" end="4"/>
                                            </p:txEl>
                                          </p:spTgt>
                                        </p:tgtEl>
                                        <p:attrNameLst>
                                          <p:attrName>style.visibility</p:attrName>
                                        </p:attrNameLst>
                                      </p:cBhvr>
                                      <p:to>
                                        <p:strVal val="visible"/>
                                      </p:to>
                                    </p:set>
                                    <p:animEffect transition="in" filter="fade">
                                      <p:cBhvr>
                                        <p:cTn id="24" dur="2000"/>
                                        <p:tgtEl>
                                          <p:spTgt spid="300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p:bldP spid="300035" grpId="0" build="p">
        <p:tmplLst>
          <p:tmpl lvl="1">
            <p:tnLst>
              <p:par>
                <p:cTn presetID="10" presetClass="entr" presetSubtype="0" fill="hold" nodeType="clickEffect">
                  <p:stCondLst>
                    <p:cond delay="0"/>
                  </p:stCondLst>
                  <p:childTnLst>
                    <p:set>
                      <p:cBhvr>
                        <p:cTn dur="1" fill="hold">
                          <p:stCondLst>
                            <p:cond delay="0"/>
                          </p:stCondLst>
                        </p:cTn>
                        <p:tgtEl>
                          <p:spTgt spid="300035"/>
                        </p:tgtEl>
                        <p:attrNameLst>
                          <p:attrName>style.visibility</p:attrName>
                        </p:attrNameLst>
                      </p:cBhvr>
                      <p:to>
                        <p:strVal val="visible"/>
                      </p:to>
                    </p:set>
                    <p:animEffect transition="in" filter="fade">
                      <p:cBhvr>
                        <p:cTn dur="2000"/>
                        <p:tgtEl>
                          <p:spTgt spid="30003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00035"/>
                        </p:tgtEl>
                        <p:attrNameLst>
                          <p:attrName>style.visibility</p:attrName>
                        </p:attrNameLst>
                      </p:cBhvr>
                      <p:to>
                        <p:strVal val="visible"/>
                      </p:to>
                    </p:set>
                    <p:animEffect transition="in" filter="fade">
                      <p:cBhvr>
                        <p:cTn dur="2000"/>
                        <p:tgtEl>
                          <p:spTgt spid="30003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00035"/>
                        </p:tgtEl>
                        <p:attrNameLst>
                          <p:attrName>style.visibility</p:attrName>
                        </p:attrNameLst>
                      </p:cBhvr>
                      <p:to>
                        <p:strVal val="visible"/>
                      </p:to>
                    </p:set>
                    <p:animEffect transition="in" filter="fade">
                      <p:cBhvr>
                        <p:cTn dur="2000"/>
                        <p:tgtEl>
                          <p:spTgt spid="30003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00035"/>
                        </p:tgtEl>
                        <p:attrNameLst>
                          <p:attrName>style.visibility</p:attrName>
                        </p:attrNameLst>
                      </p:cBhvr>
                      <p:to>
                        <p:strVal val="visible"/>
                      </p:to>
                    </p:set>
                    <p:animEffect transition="in" filter="fade">
                      <p:cBhvr>
                        <p:cTn dur="2000"/>
                        <p:tgtEl>
                          <p:spTgt spid="30003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00035"/>
                        </p:tgtEl>
                        <p:attrNameLst>
                          <p:attrName>style.visibility</p:attrName>
                        </p:attrNameLst>
                      </p:cBhvr>
                      <p:to>
                        <p:strVal val="visible"/>
                      </p:to>
                    </p:set>
                    <p:animEffect transition="in" filter="fade">
                      <p:cBhvr>
                        <p:cTn dur="2000"/>
                        <p:tgtEl>
                          <p:spTgt spid="300035"/>
                        </p:tgtEl>
                      </p:cBhvr>
                    </p:animEffect>
                  </p:childTnLst>
                </p:cTn>
              </p:par>
            </p:tnLst>
          </p:tmpl>
        </p:tmplLst>
      </p:bldP>
    </p:bldLst>
  </p:timing>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cs typeface="Arial" pitchFamily="34" charset="0"/>
        </a:defRPr>
      </a:lvl2pPr>
      <a:lvl3pPr algn="l" rtl="0" fontAlgn="base">
        <a:spcBef>
          <a:spcPct val="0"/>
        </a:spcBef>
        <a:spcAft>
          <a:spcPct val="0"/>
        </a:spcAft>
        <a:defRPr sz="4400">
          <a:solidFill>
            <a:schemeClr val="tx2"/>
          </a:solidFill>
          <a:latin typeface="Garamond" pitchFamily="18" charset="0"/>
          <a:cs typeface="Arial" pitchFamily="34" charset="0"/>
        </a:defRPr>
      </a:lvl3pPr>
      <a:lvl4pPr algn="l" rtl="0" fontAlgn="base">
        <a:spcBef>
          <a:spcPct val="0"/>
        </a:spcBef>
        <a:spcAft>
          <a:spcPct val="0"/>
        </a:spcAft>
        <a:defRPr sz="4400">
          <a:solidFill>
            <a:schemeClr val="tx2"/>
          </a:solidFill>
          <a:latin typeface="Garamond" pitchFamily="18" charset="0"/>
          <a:cs typeface="Arial" pitchFamily="34" charset="0"/>
        </a:defRPr>
      </a:lvl4pPr>
      <a:lvl5pPr algn="l" rtl="0" fontAlgn="base">
        <a:spcBef>
          <a:spcPct val="0"/>
        </a:spcBef>
        <a:spcAft>
          <a:spcPct val="0"/>
        </a:spcAft>
        <a:defRPr sz="4400">
          <a:solidFill>
            <a:schemeClr val="tx2"/>
          </a:solidFill>
          <a:latin typeface="Garamond" pitchFamily="18" charset="0"/>
          <a:cs typeface="Arial" pitchFamily="34" charset="0"/>
        </a:defRPr>
      </a:lvl5pPr>
      <a:lvl6pPr marL="457200" algn="l" rtl="0" fontAlgn="base">
        <a:spcBef>
          <a:spcPct val="0"/>
        </a:spcBef>
        <a:spcAft>
          <a:spcPct val="0"/>
        </a:spcAft>
        <a:defRPr sz="4400">
          <a:solidFill>
            <a:schemeClr val="tx2"/>
          </a:solidFill>
          <a:latin typeface="Garamond" pitchFamily="18" charset="0"/>
          <a:cs typeface="Arial" pitchFamily="34" charset="0"/>
        </a:defRPr>
      </a:lvl6pPr>
      <a:lvl7pPr marL="914400" algn="l" rtl="0" fontAlgn="base">
        <a:spcBef>
          <a:spcPct val="0"/>
        </a:spcBef>
        <a:spcAft>
          <a:spcPct val="0"/>
        </a:spcAft>
        <a:defRPr sz="4400">
          <a:solidFill>
            <a:schemeClr val="tx2"/>
          </a:solidFill>
          <a:latin typeface="Garamond" pitchFamily="18" charset="0"/>
          <a:cs typeface="Arial" pitchFamily="34" charset="0"/>
        </a:defRPr>
      </a:lvl7pPr>
      <a:lvl8pPr marL="1371600" algn="l" rtl="0" fontAlgn="base">
        <a:spcBef>
          <a:spcPct val="0"/>
        </a:spcBef>
        <a:spcAft>
          <a:spcPct val="0"/>
        </a:spcAft>
        <a:defRPr sz="4400">
          <a:solidFill>
            <a:schemeClr val="tx2"/>
          </a:solidFill>
          <a:latin typeface="Garamond" pitchFamily="18" charset="0"/>
          <a:cs typeface="Arial" pitchFamily="34" charset="0"/>
        </a:defRPr>
      </a:lvl8pPr>
      <a:lvl9pPr marL="1828800" algn="l" rtl="0" fontAlgn="base">
        <a:spcBef>
          <a:spcPct val="0"/>
        </a:spcBef>
        <a:spcAft>
          <a:spcPct val="0"/>
        </a:spcAft>
        <a:defRPr sz="4400">
          <a:solidFill>
            <a:schemeClr val="tx2"/>
          </a:solidFill>
          <a:latin typeface="Garamond" pitchFamily="18" charset="0"/>
          <a:cs typeface="Arial" pitchFamily="34"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52840412-CFB4-4AA6-8131-2742CC5D2DFC}" type="slidenum">
              <a:rPr lang="en-US"/>
              <a:pPr/>
              <a:t>1</a:t>
            </a:fld>
            <a:endParaRPr lang="en-US"/>
          </a:p>
        </p:txBody>
      </p:sp>
      <p:pic>
        <p:nvPicPr>
          <p:cNvPr id="109573" name="Picture 5" descr="bd07098_"/>
          <p:cNvPicPr>
            <a:picLocks noChangeAspect="1" noChangeArrowheads="1"/>
          </p:cNvPicPr>
          <p:nvPr/>
        </p:nvPicPr>
        <p:blipFill>
          <a:blip r:embed="rId3"/>
          <a:srcRect/>
          <a:stretch>
            <a:fillRect/>
          </a:stretch>
        </p:blipFill>
        <p:spPr bwMode="auto">
          <a:xfrm>
            <a:off x="2108200" y="1676400"/>
            <a:ext cx="4445000" cy="4495800"/>
          </a:xfrm>
          <a:prstGeom prst="rect">
            <a:avLst/>
          </a:prstGeom>
          <a:noFill/>
        </p:spPr>
      </p:pic>
      <p:sp>
        <p:nvSpPr>
          <p:cNvPr id="109575" name="Rectangle 7"/>
          <p:cNvSpPr>
            <a:spLocks noGrp="1" noChangeArrowheads="1"/>
          </p:cNvSpPr>
          <p:nvPr>
            <p:ph type="title"/>
          </p:nvPr>
        </p:nvSpPr>
        <p:spPr>
          <a:xfrm>
            <a:off x="1371600" y="331788"/>
            <a:ext cx="6662738" cy="815975"/>
          </a:xfrm>
          <a:noFill/>
          <a:ln/>
        </p:spPr>
        <p:txBody>
          <a:bodyPr anchor="ctr"/>
          <a:lstStyle/>
          <a:p>
            <a:pPr algn="ctr"/>
            <a:r>
              <a:rPr lang="en-US"/>
              <a:t>The Writing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09573"/>
                                        </p:tgtEl>
                                        <p:attrNameLst>
                                          <p:attrName>style.visibility</p:attrName>
                                        </p:attrNameLst>
                                      </p:cBhvr>
                                      <p:to>
                                        <p:strVal val="visible"/>
                                      </p:to>
                                    </p:set>
                                    <p:animEffect transition="in" filter="box(out)">
                                      <p:cBhvr>
                                        <p:cTn id="7" dur="500"/>
                                        <p:tgtEl>
                                          <p:spTgt spid="109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D7ABA3-BBDC-4C38-8A95-9CB4CBCD88E8}" type="slidenum">
              <a:rPr lang="en-US"/>
              <a:pPr/>
              <a:t>10</a:t>
            </a:fld>
            <a:endParaRPr lang="en-US"/>
          </a:p>
        </p:txBody>
      </p:sp>
      <p:sp>
        <p:nvSpPr>
          <p:cNvPr id="199682" name="Rectangle 2"/>
          <p:cNvSpPr>
            <a:spLocks noGrp="1" noChangeArrowheads="1"/>
          </p:cNvSpPr>
          <p:nvPr>
            <p:ph type="title"/>
          </p:nvPr>
        </p:nvSpPr>
        <p:spPr/>
        <p:txBody>
          <a:bodyPr/>
          <a:lstStyle/>
          <a:p>
            <a:r>
              <a:rPr lang="en-US"/>
              <a:t>Consider your audience</a:t>
            </a:r>
          </a:p>
        </p:txBody>
      </p:sp>
      <p:sp>
        <p:nvSpPr>
          <p:cNvPr id="199683" name="Rectangle 3"/>
          <p:cNvSpPr>
            <a:spLocks noGrp="1" noChangeArrowheads="1"/>
          </p:cNvSpPr>
          <p:nvPr>
            <p:ph type="body" idx="1"/>
          </p:nvPr>
        </p:nvSpPr>
        <p:spPr/>
        <p:txBody>
          <a:bodyPr/>
          <a:lstStyle/>
          <a:p>
            <a:r>
              <a:rPr lang="en-US"/>
              <a:t>What type of audience are you addressing in your communication?</a:t>
            </a:r>
          </a:p>
          <a:p>
            <a:pPr lvl="1"/>
            <a:r>
              <a:rPr lang="en-US"/>
              <a:t>Management</a:t>
            </a:r>
          </a:p>
          <a:p>
            <a:pPr lvl="1"/>
            <a:r>
              <a:rPr lang="en-US"/>
              <a:t>Sub ordinates</a:t>
            </a:r>
          </a:p>
          <a:p>
            <a:pPr lvl="1"/>
            <a:r>
              <a:rPr lang="en-US"/>
              <a:t>Co workers</a:t>
            </a:r>
          </a:p>
          <a:p>
            <a:pPr lvl="1"/>
            <a:r>
              <a:rPr lang="en-US"/>
              <a:t>Customer</a:t>
            </a:r>
          </a:p>
          <a:p>
            <a:pPr lvl="1"/>
            <a:r>
              <a:rPr lang="en-US"/>
              <a:t>Multi cultural group of individuals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E757DD-F626-425B-BFE4-A260A32D3F29}" type="slidenum">
              <a:rPr lang="en-US"/>
              <a:pPr/>
              <a:t>11</a:t>
            </a:fld>
            <a:endParaRPr lang="en-US"/>
          </a:p>
        </p:txBody>
      </p:sp>
      <p:sp>
        <p:nvSpPr>
          <p:cNvPr id="243714" name="Rectangle 2"/>
          <p:cNvSpPr>
            <a:spLocks noGrp="1" noChangeArrowheads="1"/>
          </p:cNvSpPr>
          <p:nvPr>
            <p:ph type="title"/>
          </p:nvPr>
        </p:nvSpPr>
        <p:spPr/>
        <p:txBody>
          <a:bodyPr/>
          <a:lstStyle/>
          <a:p>
            <a:r>
              <a:rPr lang="en-US"/>
              <a:t>Pre Writing</a:t>
            </a:r>
          </a:p>
        </p:txBody>
      </p:sp>
      <p:sp>
        <p:nvSpPr>
          <p:cNvPr id="243715"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243716"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43715">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B88223-2929-4088-BB8E-D2D9DD54D500}" type="slidenum">
              <a:rPr lang="en-US"/>
              <a:pPr/>
              <a:t>12</a:t>
            </a:fld>
            <a:endParaRPr lang="en-US"/>
          </a:p>
        </p:txBody>
      </p:sp>
      <p:sp>
        <p:nvSpPr>
          <p:cNvPr id="200706" name="Rectangle 2"/>
          <p:cNvSpPr>
            <a:spLocks noGrp="1" noChangeArrowheads="1"/>
          </p:cNvSpPr>
          <p:nvPr>
            <p:ph type="title"/>
          </p:nvPr>
        </p:nvSpPr>
        <p:spPr/>
        <p:txBody>
          <a:bodyPr/>
          <a:lstStyle/>
          <a:p>
            <a:r>
              <a:rPr lang="en-US"/>
              <a:t>Gather your data</a:t>
            </a:r>
          </a:p>
        </p:txBody>
      </p:sp>
      <p:sp>
        <p:nvSpPr>
          <p:cNvPr id="200707" name="Rectangle 3"/>
          <p:cNvSpPr>
            <a:spLocks noGrp="1" noChangeArrowheads="1"/>
          </p:cNvSpPr>
          <p:nvPr>
            <p:ph type="body" idx="1"/>
          </p:nvPr>
        </p:nvSpPr>
        <p:spPr/>
        <p:txBody>
          <a:bodyPr/>
          <a:lstStyle/>
          <a:p>
            <a:r>
              <a:rPr lang="en-US"/>
              <a:t>Decide what you have to say</a:t>
            </a:r>
          </a:p>
          <a:p>
            <a:pPr lvl="1"/>
            <a:r>
              <a:rPr lang="en-US"/>
              <a:t>Brainstorming/Listing</a:t>
            </a:r>
          </a:p>
          <a:p>
            <a:pPr lvl="1"/>
            <a:r>
              <a:rPr lang="en-US"/>
              <a:t>Mind Mapping</a:t>
            </a:r>
          </a:p>
          <a:p>
            <a:pPr lvl="1"/>
            <a:r>
              <a:rPr lang="en-US"/>
              <a:t>Answering the reporters questions</a:t>
            </a:r>
          </a:p>
          <a:p>
            <a:pPr lvl="1"/>
            <a:r>
              <a:rPr lang="en-US"/>
              <a:t>Researching</a:t>
            </a:r>
          </a:p>
          <a:p>
            <a:pPr lvl="1"/>
            <a:r>
              <a:rPr lang="en-US"/>
              <a:t>Outlining</a:t>
            </a:r>
          </a:p>
          <a:p>
            <a:pPr lvl="1"/>
            <a:r>
              <a:rPr lang="en-US"/>
              <a:t>Organizational Charts</a:t>
            </a:r>
          </a:p>
        </p:txBody>
      </p:sp>
      <p:pic>
        <p:nvPicPr>
          <p:cNvPr id="200711" name="Picture 7" descr="MPj04095940000[1]"/>
          <p:cNvPicPr>
            <a:picLocks noChangeAspect="1" noChangeArrowheads="1"/>
          </p:cNvPicPr>
          <p:nvPr/>
        </p:nvPicPr>
        <p:blipFill>
          <a:blip r:embed="rId2" cstate="print"/>
          <a:srcRect/>
          <a:stretch>
            <a:fillRect/>
          </a:stretch>
        </p:blipFill>
        <p:spPr bwMode="auto">
          <a:xfrm>
            <a:off x="7315200" y="4343400"/>
            <a:ext cx="1171575" cy="1752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9679E4-60C0-48D9-83A0-C2FFAF737ABE}" type="slidenum">
              <a:rPr lang="en-US"/>
              <a:pPr/>
              <a:t>13</a:t>
            </a:fld>
            <a:endParaRPr lang="en-US"/>
          </a:p>
        </p:txBody>
      </p:sp>
      <p:sp>
        <p:nvSpPr>
          <p:cNvPr id="244738" name="Rectangle 2"/>
          <p:cNvSpPr>
            <a:spLocks noGrp="1" noChangeArrowheads="1"/>
          </p:cNvSpPr>
          <p:nvPr>
            <p:ph type="title"/>
          </p:nvPr>
        </p:nvSpPr>
        <p:spPr/>
        <p:txBody>
          <a:bodyPr/>
          <a:lstStyle/>
          <a:p>
            <a:r>
              <a:rPr lang="en-US"/>
              <a:t>Pre Writing</a:t>
            </a:r>
          </a:p>
        </p:txBody>
      </p:sp>
      <p:sp>
        <p:nvSpPr>
          <p:cNvPr id="244739"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244740"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44739">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2" name="Rectangle 4"/>
          <p:cNvSpPr>
            <a:spLocks noGrp="1" noChangeArrowheads="1"/>
          </p:cNvSpPr>
          <p:nvPr>
            <p:ph type="ctrTitle"/>
          </p:nvPr>
        </p:nvSpPr>
        <p:spPr>
          <a:xfrm>
            <a:off x="0" y="1295400"/>
            <a:ext cx="7772400" cy="1470025"/>
          </a:xfrm>
        </p:spPr>
        <p:txBody>
          <a:bodyPr/>
          <a:lstStyle/>
          <a:p>
            <a:r>
              <a:rPr lang="en-US"/>
              <a:t>Writing</a:t>
            </a:r>
          </a:p>
        </p:txBody>
      </p:sp>
      <p:pic>
        <p:nvPicPr>
          <p:cNvPr id="206854" name="Picture 6" descr="bd07157_"/>
          <p:cNvPicPr>
            <a:picLocks noChangeAspect="1" noChangeArrowheads="1"/>
          </p:cNvPicPr>
          <p:nvPr/>
        </p:nvPicPr>
        <p:blipFill>
          <a:blip r:embed="rId2"/>
          <a:srcRect/>
          <a:stretch>
            <a:fillRect/>
          </a:stretch>
        </p:blipFill>
        <p:spPr bwMode="auto">
          <a:xfrm>
            <a:off x="3886200" y="2057400"/>
            <a:ext cx="4876800" cy="4151313"/>
          </a:xfrm>
          <a:prstGeom prst="rect">
            <a:avLst/>
          </a:prstGeom>
          <a:noFill/>
          <a:ln w="9525">
            <a:noFill/>
            <a:miter lim="800000"/>
            <a:headEnd/>
            <a:tailEnd/>
          </a:ln>
        </p:spPr>
      </p:pic>
      <p:sp>
        <p:nvSpPr>
          <p:cNvPr id="206855" name="Rectangle 7"/>
          <p:cNvSpPr>
            <a:spLocks noGrp="1" noChangeArrowheads="1"/>
          </p:cNvSpPr>
          <p:nvPr>
            <p:ph type="subTitle" idx="1"/>
          </p:nvPr>
        </p:nvSpPr>
        <p:spPr>
          <a:xfrm>
            <a:off x="838200" y="3352800"/>
            <a:ext cx="6400800" cy="1752600"/>
          </a:xfrm>
        </p:spPr>
        <p:txBody>
          <a:bodyPr/>
          <a:lstStyle/>
          <a:p>
            <a:r>
              <a:rPr lang="en-US"/>
              <a:t>Time to Write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06854"/>
                                        </p:tgtEl>
                                        <p:attrNameLst>
                                          <p:attrName>style.visibility</p:attrName>
                                        </p:attrNameLst>
                                      </p:cBhvr>
                                      <p:to>
                                        <p:strVal val="visible"/>
                                      </p:to>
                                    </p:set>
                                    <p:animEffect transition="in" filter="checkerboard(across)">
                                      <p:cBhvr>
                                        <p:cTn id="7" dur="500"/>
                                        <p:tgtEl>
                                          <p:spTgt spid="206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2CE39F-77A7-4A8E-9E6B-13F230981544}" type="slidenum">
              <a:rPr lang="en-US"/>
              <a:pPr/>
              <a:t>15</a:t>
            </a:fld>
            <a:endParaRPr lang="en-US"/>
          </a:p>
        </p:txBody>
      </p:sp>
      <p:sp>
        <p:nvSpPr>
          <p:cNvPr id="125954" name="Rectangle 2"/>
          <p:cNvSpPr>
            <a:spLocks noGrp="1" noChangeArrowheads="1"/>
          </p:cNvSpPr>
          <p:nvPr>
            <p:ph type="title"/>
          </p:nvPr>
        </p:nvSpPr>
        <p:spPr>
          <a:noFill/>
          <a:ln/>
        </p:spPr>
        <p:txBody>
          <a:bodyPr lIns="92075" tIns="46038" rIns="92075" bIns="46038" anchor="ctr"/>
          <a:lstStyle/>
          <a:p>
            <a:r>
              <a:rPr lang="en-US" sz="4800"/>
              <a:t>Writing</a:t>
            </a:r>
            <a:endParaRPr lang="en-US"/>
          </a:p>
        </p:txBody>
      </p:sp>
      <p:sp>
        <p:nvSpPr>
          <p:cNvPr id="125955" name="Rectangle 3"/>
          <p:cNvSpPr>
            <a:spLocks noGrp="1" noChangeArrowheads="1"/>
          </p:cNvSpPr>
          <p:nvPr>
            <p:ph type="body" idx="1"/>
          </p:nvPr>
        </p:nvSpPr>
        <p:spPr>
          <a:noFill/>
          <a:ln/>
        </p:spPr>
        <p:txBody>
          <a:bodyPr lIns="92075" tIns="46038" rIns="92075" bIns="46038"/>
          <a:lstStyle/>
          <a:p>
            <a:r>
              <a:rPr lang="en-US"/>
              <a:t>Organization</a:t>
            </a:r>
          </a:p>
          <a:p>
            <a:pPr lvl="1"/>
            <a:r>
              <a:rPr lang="en-US"/>
              <a:t>Organize the draft according to some logical sequence that your readers can follow easily.</a:t>
            </a:r>
          </a:p>
          <a:p>
            <a:endParaRPr lang="en-US"/>
          </a:p>
          <a:p>
            <a:r>
              <a:rPr lang="en-US"/>
              <a:t>Formatting</a:t>
            </a:r>
          </a:p>
          <a:p>
            <a:pPr lvl="1"/>
            <a:r>
              <a:rPr lang="en-US"/>
              <a:t>Format the content to allow for ease of access.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Rectangle 4"/>
          <p:cNvSpPr>
            <a:spLocks noGrp="1" noChangeArrowheads="1"/>
          </p:cNvSpPr>
          <p:nvPr>
            <p:ph type="ctrTitle"/>
          </p:nvPr>
        </p:nvSpPr>
        <p:spPr/>
        <p:txBody>
          <a:bodyPr/>
          <a:lstStyle/>
          <a:p>
            <a:r>
              <a:rPr lang="en-US"/>
              <a:t>Re Writing</a:t>
            </a:r>
          </a:p>
        </p:txBody>
      </p:sp>
      <p:sp>
        <p:nvSpPr>
          <p:cNvPr id="223237" name="Rectangle 5"/>
          <p:cNvSpPr>
            <a:spLocks noGrp="1" noChangeArrowheads="1"/>
          </p:cNvSpPr>
          <p:nvPr>
            <p:ph type="subTitle" idx="1"/>
          </p:nvPr>
        </p:nvSpPr>
        <p:spPr/>
        <p:txBody>
          <a:bodyPr/>
          <a:lstStyle/>
          <a:p>
            <a:r>
              <a:rPr lang="en-US"/>
              <a:t>Improve Your Writing</a:t>
            </a:r>
          </a:p>
        </p:txBody>
      </p:sp>
      <p:graphicFrame>
        <p:nvGraphicFramePr>
          <p:cNvPr id="223239" name="Object 7"/>
          <p:cNvGraphicFramePr>
            <a:graphicFrameLocks noChangeAspect="1"/>
          </p:cNvGraphicFramePr>
          <p:nvPr/>
        </p:nvGraphicFramePr>
        <p:xfrm>
          <a:off x="5943600" y="3810000"/>
          <a:ext cx="3200400" cy="2713038"/>
        </p:xfrm>
        <a:graphic>
          <a:graphicData uri="http://schemas.openxmlformats.org/presentationml/2006/ole">
            <mc:AlternateContent xmlns:mc="http://schemas.openxmlformats.org/markup-compatibility/2006">
              <mc:Choice xmlns:v="urn:schemas-microsoft-com:vml" Requires="v">
                <p:oleObj spid="_x0000_s223243" name="Clip" r:id="rId3" imgW="1817640" imgH="1542240" progId="MS_ClipArt_Gallery.5">
                  <p:embed/>
                </p:oleObj>
              </mc:Choice>
              <mc:Fallback>
                <p:oleObj name="Clip" r:id="rId3" imgW="1817640" imgH="1542240" progId="MS_ClipArt_Gallery.5">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810000"/>
                        <a:ext cx="320040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23239"/>
                                        </p:tgtEl>
                                        <p:attrNameLst>
                                          <p:attrName>style.visibility</p:attrName>
                                        </p:attrNameLst>
                                      </p:cBhvr>
                                      <p:to>
                                        <p:strVal val="visible"/>
                                      </p:to>
                                    </p:set>
                                    <p:animEffect transition="in" filter="box(out)">
                                      <p:cBhvr>
                                        <p:cTn id="7" dur="500"/>
                                        <p:tgtEl>
                                          <p:spTgt spid="223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076D345-2EAE-4B4E-B6DC-7B90AA1CFA69}" type="slidenum">
              <a:rPr lang="en-US"/>
              <a:pPr/>
              <a:t>17</a:t>
            </a:fld>
            <a:endParaRPr lang="en-US"/>
          </a:p>
        </p:txBody>
      </p:sp>
      <p:sp>
        <p:nvSpPr>
          <p:cNvPr id="246786" name="Rectangle 2"/>
          <p:cNvSpPr>
            <a:spLocks noGrp="1" noChangeArrowheads="1"/>
          </p:cNvSpPr>
          <p:nvPr>
            <p:ph type="title"/>
          </p:nvPr>
        </p:nvSpPr>
        <p:spPr/>
        <p:txBody>
          <a:bodyPr/>
          <a:lstStyle/>
          <a:p>
            <a:r>
              <a:rPr lang="en-US"/>
              <a:t>Re Writing</a:t>
            </a:r>
          </a:p>
        </p:txBody>
      </p:sp>
      <p:sp>
        <p:nvSpPr>
          <p:cNvPr id="246787" name="Rectangle 3"/>
          <p:cNvSpPr>
            <a:spLocks noGrp="1" noChangeArrowheads="1"/>
          </p:cNvSpPr>
          <p:nvPr>
            <p:ph type="body" idx="1"/>
          </p:nvPr>
        </p:nvSpPr>
        <p:spPr/>
        <p:txBody>
          <a:bodyPr/>
          <a:lstStyle/>
          <a:p>
            <a:r>
              <a:rPr lang="en-US"/>
              <a:t>Revising</a:t>
            </a:r>
          </a:p>
          <a:p>
            <a:r>
              <a:rPr lang="en-US"/>
              <a:t>Editing</a:t>
            </a:r>
          </a:p>
          <a:p>
            <a:r>
              <a:rPr lang="en-US"/>
              <a:t>Proof reading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C472258A-FD9B-4A5F-8111-D3987209BE0D}" type="slidenum">
              <a:rPr lang="en-US"/>
              <a:pPr/>
              <a:t>18</a:t>
            </a:fld>
            <a:endParaRPr lang="en-US"/>
          </a:p>
        </p:txBody>
      </p:sp>
      <p:sp>
        <p:nvSpPr>
          <p:cNvPr id="128002" name="Rectangle 2"/>
          <p:cNvSpPr>
            <a:spLocks noGrp="1" noChangeArrowheads="1"/>
          </p:cNvSpPr>
          <p:nvPr>
            <p:ph type="title"/>
          </p:nvPr>
        </p:nvSpPr>
        <p:spPr>
          <a:xfrm>
            <a:off x="1001713" y="508000"/>
            <a:ext cx="6999287" cy="833438"/>
          </a:xfrm>
          <a:noFill/>
          <a:ln/>
        </p:spPr>
        <p:txBody>
          <a:bodyPr lIns="92075" tIns="46038" rIns="92075" bIns="46038" anchor="ctr"/>
          <a:lstStyle/>
          <a:p>
            <a:r>
              <a:rPr lang="en-US"/>
              <a:t>Revising</a:t>
            </a:r>
          </a:p>
        </p:txBody>
      </p:sp>
      <p:sp>
        <p:nvSpPr>
          <p:cNvPr id="128003" name="Rectangle 3"/>
          <p:cNvSpPr>
            <a:spLocks noGrp="1" noChangeArrowheads="1"/>
          </p:cNvSpPr>
          <p:nvPr>
            <p:ph type="body" sz="half" idx="2"/>
          </p:nvPr>
        </p:nvSpPr>
        <p:spPr>
          <a:xfrm>
            <a:off x="4038600" y="1981200"/>
            <a:ext cx="4953000" cy="4114800"/>
          </a:xfrm>
          <a:noFill/>
          <a:ln/>
        </p:spPr>
        <p:txBody>
          <a:bodyPr lIns="92075" tIns="46038" rIns="92075" bIns="46038"/>
          <a:lstStyle/>
          <a:p>
            <a:r>
              <a:rPr lang="en-US"/>
              <a:t>Review higher-order concerns:</a:t>
            </a:r>
          </a:p>
          <a:p>
            <a:pPr lvl="1"/>
            <a:r>
              <a:rPr lang="en-US"/>
              <a:t>Clear communication of ideas </a:t>
            </a:r>
          </a:p>
          <a:p>
            <a:pPr lvl="1"/>
            <a:r>
              <a:rPr lang="en-US"/>
              <a:t>Organization of paper</a:t>
            </a:r>
          </a:p>
          <a:p>
            <a:pPr lvl="1"/>
            <a:r>
              <a:rPr lang="en-US"/>
              <a:t>Paragraph structure</a:t>
            </a:r>
          </a:p>
          <a:p>
            <a:pPr lvl="1"/>
            <a:r>
              <a:rPr lang="en-US"/>
              <a:t>Strong introduction and conclusion</a:t>
            </a:r>
          </a:p>
        </p:txBody>
      </p:sp>
      <p:pic>
        <p:nvPicPr>
          <p:cNvPr id="128004" name="Picture 4" descr="bd07185_"/>
          <p:cNvPicPr>
            <a:picLocks noGrp="1" noChangeAspect="1" noChangeArrowheads="1"/>
          </p:cNvPicPr>
          <p:nvPr>
            <p:ph type="clipArt" sz="half" idx="1"/>
          </p:nvPr>
        </p:nvPicPr>
        <p:blipFill>
          <a:blip r:embed="rId3"/>
          <a:srcRect/>
          <a:stretch>
            <a:fillRect/>
          </a:stretch>
        </p:blipFill>
        <p:spPr>
          <a:xfrm>
            <a:off x="127000" y="1981200"/>
            <a:ext cx="4260850" cy="487680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box(in)">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F14BC5DC-00C1-4591-A6AE-0706E6C365DF}" type="slidenum">
              <a:rPr lang="en-US"/>
              <a:pPr/>
              <a:t>19</a:t>
            </a:fld>
            <a:endParaRPr lang="en-US"/>
          </a:p>
        </p:txBody>
      </p:sp>
      <p:sp>
        <p:nvSpPr>
          <p:cNvPr id="250882" name="Rectangle 2"/>
          <p:cNvSpPr>
            <a:spLocks noGrp="1" noChangeArrowheads="1"/>
          </p:cNvSpPr>
          <p:nvPr>
            <p:ph type="title"/>
          </p:nvPr>
        </p:nvSpPr>
        <p:spPr/>
        <p:txBody>
          <a:bodyPr/>
          <a:lstStyle/>
          <a:p>
            <a:r>
              <a:rPr lang="en-US"/>
              <a:t>What we studied today?</a:t>
            </a:r>
          </a:p>
        </p:txBody>
      </p:sp>
      <p:sp>
        <p:nvSpPr>
          <p:cNvPr id="250884" name="AutoShape 4"/>
          <p:cNvSpPr>
            <a:spLocks noChangeArrowheads="1"/>
          </p:cNvSpPr>
          <p:nvPr/>
        </p:nvSpPr>
        <p:spPr bwMode="auto">
          <a:xfrm>
            <a:off x="6324600" y="3200400"/>
            <a:ext cx="2590800" cy="1371600"/>
          </a:xfrm>
          <a:prstGeom prst="leftArrowCallout">
            <a:avLst>
              <a:gd name="adj1" fmla="val 25000"/>
              <a:gd name="adj2" fmla="val 25000"/>
              <a:gd name="adj3" fmla="val 31481"/>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Re Writing</a:t>
            </a:r>
          </a:p>
        </p:txBody>
      </p:sp>
      <p:sp>
        <p:nvSpPr>
          <p:cNvPr id="250885" name="AutoShape 5"/>
          <p:cNvSpPr>
            <a:spLocks noChangeArrowheads="1"/>
          </p:cNvSpPr>
          <p:nvPr/>
        </p:nvSpPr>
        <p:spPr bwMode="auto">
          <a:xfrm>
            <a:off x="457200" y="3124200"/>
            <a:ext cx="2362200" cy="1447800"/>
          </a:xfrm>
          <a:prstGeom prst="rightArrowCallout">
            <a:avLst>
              <a:gd name="adj1" fmla="val 25000"/>
              <a:gd name="adj2" fmla="val 25000"/>
              <a:gd name="adj3" fmla="val 27193"/>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Pre Writing</a:t>
            </a:r>
          </a:p>
        </p:txBody>
      </p:sp>
      <p:sp>
        <p:nvSpPr>
          <p:cNvPr id="250886" name="AutoShape 6"/>
          <p:cNvSpPr>
            <a:spLocks noChangeArrowheads="1"/>
          </p:cNvSpPr>
          <p:nvPr/>
        </p:nvSpPr>
        <p:spPr bwMode="auto">
          <a:xfrm>
            <a:off x="3048000" y="3200400"/>
            <a:ext cx="3048000" cy="1371600"/>
          </a:xfrm>
          <a:prstGeom prst="leftRightArrowCallout">
            <a:avLst>
              <a:gd name="adj1" fmla="val 25000"/>
              <a:gd name="adj2" fmla="val 25000"/>
              <a:gd name="adj3" fmla="val 27778"/>
              <a:gd name="adj4" fmla="val 50000"/>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Writing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C1B3E69-C68F-437C-88FB-059B43F1D28C}" type="slidenum">
              <a:rPr lang="en-US"/>
              <a:pPr/>
              <a:t>2</a:t>
            </a:fld>
            <a:endParaRPr lang="en-US"/>
          </a:p>
        </p:txBody>
      </p:sp>
      <p:sp>
        <p:nvSpPr>
          <p:cNvPr id="111618" name="Rectangle 2"/>
          <p:cNvSpPr>
            <a:spLocks noGrp="1" noChangeArrowheads="1"/>
          </p:cNvSpPr>
          <p:nvPr>
            <p:ph type="title"/>
          </p:nvPr>
        </p:nvSpPr>
        <p:spPr>
          <a:noFill/>
          <a:ln/>
        </p:spPr>
        <p:txBody>
          <a:bodyPr lIns="92075" tIns="46038" rIns="92075" bIns="46038" anchor="ctr"/>
          <a:lstStyle/>
          <a:p>
            <a:r>
              <a:rPr lang="en-US"/>
              <a:t>Why do you need a writing process?</a:t>
            </a:r>
          </a:p>
        </p:txBody>
      </p:sp>
      <p:sp>
        <p:nvSpPr>
          <p:cNvPr id="111619" name="Rectangle 3"/>
          <p:cNvSpPr>
            <a:spLocks noGrp="1" noChangeArrowheads="1"/>
          </p:cNvSpPr>
          <p:nvPr>
            <p:ph type="body" sz="half" idx="2"/>
          </p:nvPr>
        </p:nvSpPr>
        <p:spPr>
          <a:xfrm>
            <a:off x="5334000" y="1828800"/>
            <a:ext cx="3581400" cy="4343400"/>
          </a:xfrm>
          <a:noFill/>
          <a:ln/>
        </p:spPr>
        <p:txBody>
          <a:bodyPr lIns="92075" tIns="46038" rIns="92075" bIns="46038"/>
          <a:lstStyle/>
          <a:p>
            <a:pPr>
              <a:buFont typeface="Wingdings" pitchFamily="2" charset="2"/>
              <a:buNone/>
            </a:pPr>
            <a:r>
              <a:rPr lang="en-US" sz="2400"/>
              <a:t>It can help writers to</a:t>
            </a:r>
          </a:p>
          <a:p>
            <a:pPr>
              <a:buFont typeface="Wingdings" pitchFamily="2" charset="2"/>
              <a:buNone/>
            </a:pPr>
            <a:endParaRPr lang="en-US" sz="2400"/>
          </a:p>
          <a:p>
            <a:r>
              <a:rPr lang="en-US" sz="2400"/>
              <a:t>organize their thoughts.</a:t>
            </a:r>
          </a:p>
          <a:p>
            <a:endParaRPr lang="en-US" sz="2400"/>
          </a:p>
          <a:p>
            <a:r>
              <a:rPr lang="en-US" sz="2400"/>
              <a:t>avoid frustration.</a:t>
            </a:r>
          </a:p>
          <a:p>
            <a:endParaRPr lang="en-US" sz="2400"/>
          </a:p>
          <a:p>
            <a:r>
              <a:rPr lang="en-US" sz="2400"/>
              <a:t>use their time productively and efficiently.</a:t>
            </a:r>
          </a:p>
        </p:txBody>
      </p:sp>
      <p:pic>
        <p:nvPicPr>
          <p:cNvPr id="111620" name="Picture 4" descr="pe01670_"/>
          <p:cNvPicPr>
            <a:picLocks noGrp="1" noChangeAspect="1" noChangeArrowheads="1"/>
          </p:cNvPicPr>
          <p:nvPr>
            <p:ph type="clipArt" sz="half" idx="1"/>
          </p:nvPr>
        </p:nvPicPr>
        <p:blipFill>
          <a:blip r:embed="rId3"/>
          <a:srcRect/>
          <a:stretch>
            <a:fillRect/>
          </a:stretch>
        </p:blipFill>
        <p:spPr>
          <a:xfrm>
            <a:off x="457200" y="2057400"/>
            <a:ext cx="4570413" cy="384175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after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p:cTn id="7" dur="500" fill="hold"/>
                                        <p:tgtEl>
                                          <p:spTgt spid="111620"/>
                                        </p:tgtEl>
                                        <p:attrNameLst>
                                          <p:attrName>ppt_w</p:attrName>
                                        </p:attrNameLst>
                                      </p:cBhvr>
                                      <p:tavLst>
                                        <p:tav tm="0">
                                          <p:val>
                                            <p:strVal val="2/3*#ppt_w"/>
                                          </p:val>
                                        </p:tav>
                                        <p:tav tm="100000">
                                          <p:val>
                                            <p:strVal val="#ppt_w"/>
                                          </p:val>
                                        </p:tav>
                                      </p:tavLst>
                                    </p:anim>
                                    <p:anim calcmode="lin" valueType="num">
                                      <p:cBhvr>
                                        <p:cTn id="8" dur="500" fill="hold"/>
                                        <p:tgtEl>
                                          <p:spTgt spid="11162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349009C-F05A-4700-BC5A-853C719077E6}" type="slidenum">
              <a:rPr lang="en-US"/>
              <a:pPr/>
              <a:t>20</a:t>
            </a:fld>
            <a:endParaRPr lang="en-US"/>
          </a:p>
        </p:txBody>
      </p:sp>
      <p:sp>
        <p:nvSpPr>
          <p:cNvPr id="252930" name="Rectangle 2"/>
          <p:cNvSpPr>
            <a:spLocks noGrp="1" noChangeArrowheads="1"/>
          </p:cNvSpPr>
          <p:nvPr>
            <p:ph type="title"/>
          </p:nvPr>
        </p:nvSpPr>
        <p:spPr/>
        <p:txBody>
          <a:bodyPr/>
          <a:lstStyle/>
          <a:p>
            <a:r>
              <a:rPr lang="en-US"/>
              <a:t>Pre Writing</a:t>
            </a:r>
          </a:p>
        </p:txBody>
      </p:sp>
      <p:sp>
        <p:nvSpPr>
          <p:cNvPr id="252931"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252932"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B86B24-3AAA-4C7A-A48A-7B71985CC781}" type="slidenum">
              <a:rPr lang="en-US"/>
              <a:pPr/>
              <a:t>21</a:t>
            </a:fld>
            <a:endParaRPr lang="en-US"/>
          </a:p>
        </p:txBody>
      </p:sp>
      <p:sp>
        <p:nvSpPr>
          <p:cNvPr id="253954" name="Rectangle 2"/>
          <p:cNvSpPr>
            <a:spLocks noGrp="1" noChangeArrowheads="1"/>
          </p:cNvSpPr>
          <p:nvPr>
            <p:ph type="title"/>
          </p:nvPr>
        </p:nvSpPr>
        <p:spPr>
          <a:noFill/>
          <a:ln/>
        </p:spPr>
        <p:txBody>
          <a:bodyPr lIns="92075" tIns="46038" rIns="92075" bIns="46038" anchor="ctr"/>
          <a:lstStyle/>
          <a:p>
            <a:r>
              <a:rPr lang="en-US" sz="4800"/>
              <a:t>Writing</a:t>
            </a:r>
            <a:endParaRPr lang="en-US"/>
          </a:p>
        </p:txBody>
      </p:sp>
      <p:sp>
        <p:nvSpPr>
          <p:cNvPr id="253955" name="Rectangle 3"/>
          <p:cNvSpPr>
            <a:spLocks noGrp="1" noChangeArrowheads="1"/>
          </p:cNvSpPr>
          <p:nvPr>
            <p:ph type="body" idx="1"/>
          </p:nvPr>
        </p:nvSpPr>
        <p:spPr>
          <a:noFill/>
          <a:ln/>
        </p:spPr>
        <p:txBody>
          <a:bodyPr lIns="92075" tIns="46038" rIns="92075" bIns="46038"/>
          <a:lstStyle/>
          <a:p>
            <a:r>
              <a:rPr lang="en-US"/>
              <a:t>Organization</a:t>
            </a:r>
          </a:p>
          <a:p>
            <a:pPr lvl="1"/>
            <a:r>
              <a:rPr lang="en-US"/>
              <a:t>Organize the draft according to some logical sequence that your readers can follow easily.</a:t>
            </a:r>
          </a:p>
          <a:p>
            <a:r>
              <a:rPr lang="en-US"/>
              <a:t>Formatting</a:t>
            </a:r>
          </a:p>
          <a:p>
            <a:pPr lvl="1"/>
            <a:r>
              <a:rPr lang="en-US"/>
              <a:t>Format the content to allow for ease of access.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FED06A83-91BA-4425-9FD6-72155F38F140}" type="slidenum">
              <a:rPr lang="en-US"/>
              <a:pPr/>
              <a:t>3</a:t>
            </a:fld>
            <a:endParaRPr lang="en-US"/>
          </a:p>
        </p:txBody>
      </p:sp>
      <p:sp>
        <p:nvSpPr>
          <p:cNvPr id="237572" name="AutoShape 4"/>
          <p:cNvSpPr>
            <a:spLocks noChangeArrowheads="1"/>
          </p:cNvSpPr>
          <p:nvPr/>
        </p:nvSpPr>
        <p:spPr bwMode="auto">
          <a:xfrm>
            <a:off x="457200" y="3124200"/>
            <a:ext cx="2362200" cy="1447800"/>
          </a:xfrm>
          <a:prstGeom prst="rightArrowCallout">
            <a:avLst>
              <a:gd name="adj1" fmla="val 25000"/>
              <a:gd name="adj2" fmla="val 25000"/>
              <a:gd name="adj3" fmla="val 27193"/>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Pre Writing</a:t>
            </a:r>
          </a:p>
        </p:txBody>
      </p:sp>
      <p:sp>
        <p:nvSpPr>
          <p:cNvPr id="237574" name="AutoShape 6"/>
          <p:cNvSpPr>
            <a:spLocks noChangeArrowheads="1"/>
          </p:cNvSpPr>
          <p:nvPr/>
        </p:nvSpPr>
        <p:spPr bwMode="auto">
          <a:xfrm>
            <a:off x="6324600" y="3200400"/>
            <a:ext cx="2590800" cy="1371600"/>
          </a:xfrm>
          <a:prstGeom prst="leftArrowCallout">
            <a:avLst>
              <a:gd name="adj1" fmla="val 25000"/>
              <a:gd name="adj2" fmla="val 25000"/>
              <a:gd name="adj3" fmla="val 31481"/>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Re Writing</a:t>
            </a:r>
          </a:p>
        </p:txBody>
      </p:sp>
      <p:sp>
        <p:nvSpPr>
          <p:cNvPr id="237575" name="AutoShape 7"/>
          <p:cNvSpPr>
            <a:spLocks noChangeArrowheads="1"/>
          </p:cNvSpPr>
          <p:nvPr/>
        </p:nvSpPr>
        <p:spPr bwMode="auto">
          <a:xfrm>
            <a:off x="3048000" y="3200400"/>
            <a:ext cx="3048000" cy="1371600"/>
          </a:xfrm>
          <a:prstGeom prst="leftRightArrowCallout">
            <a:avLst>
              <a:gd name="adj1" fmla="val 25000"/>
              <a:gd name="adj2" fmla="val 25000"/>
              <a:gd name="adj3" fmla="val 27778"/>
              <a:gd name="adj4" fmla="val 50000"/>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Writing</a:t>
            </a:r>
          </a:p>
        </p:txBody>
      </p:sp>
      <p:sp>
        <p:nvSpPr>
          <p:cNvPr id="237576" name="Rectangle 8"/>
          <p:cNvSpPr>
            <a:spLocks noChangeArrowheads="1"/>
          </p:cNvSpPr>
          <p:nvPr/>
        </p:nvSpPr>
        <p:spPr bwMode="auto">
          <a:xfrm>
            <a:off x="2362200" y="457200"/>
            <a:ext cx="5562600" cy="1143000"/>
          </a:xfrm>
          <a:prstGeom prst="rect">
            <a:avLst/>
          </a:prstGeom>
          <a:noFill/>
          <a:ln w="9525">
            <a:noFill/>
            <a:miter lim="800000"/>
            <a:headEnd/>
            <a:tailEnd/>
          </a:ln>
          <a:effectLst/>
        </p:spPr>
        <p:txBody>
          <a:bodyPr anchor="ctr"/>
          <a:lstStyle/>
          <a:p>
            <a:r>
              <a:rPr lang="en-US" sz="4400">
                <a:solidFill>
                  <a:schemeClr val="tx2"/>
                </a:solidFill>
                <a:latin typeface="Garamond" pitchFamily="18" charset="0"/>
              </a:rPr>
              <a:t>The Writing Process</a:t>
            </a:r>
          </a:p>
        </p:txBody>
      </p:sp>
      <p:sp>
        <p:nvSpPr>
          <p:cNvPr id="237577" name="AutoShape 9"/>
          <p:cNvSpPr>
            <a:spLocks noChangeArrowheads="1"/>
          </p:cNvSpPr>
          <p:nvPr/>
        </p:nvSpPr>
        <p:spPr bwMode="auto">
          <a:xfrm>
            <a:off x="457200" y="3124200"/>
            <a:ext cx="2362200" cy="1447800"/>
          </a:xfrm>
          <a:prstGeom prst="rightArrowCallout">
            <a:avLst>
              <a:gd name="adj1" fmla="val 25000"/>
              <a:gd name="adj2" fmla="val 25000"/>
              <a:gd name="adj3" fmla="val 27193"/>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Pre Writing</a:t>
            </a:r>
          </a:p>
        </p:txBody>
      </p:sp>
      <p:sp>
        <p:nvSpPr>
          <p:cNvPr id="237578" name="AutoShape 10"/>
          <p:cNvSpPr>
            <a:spLocks noChangeArrowheads="1"/>
          </p:cNvSpPr>
          <p:nvPr/>
        </p:nvSpPr>
        <p:spPr bwMode="auto">
          <a:xfrm>
            <a:off x="3048000" y="3200400"/>
            <a:ext cx="3048000" cy="1371600"/>
          </a:xfrm>
          <a:prstGeom prst="leftRightArrowCallout">
            <a:avLst>
              <a:gd name="adj1" fmla="val 25000"/>
              <a:gd name="adj2" fmla="val 25000"/>
              <a:gd name="adj3" fmla="val 27778"/>
              <a:gd name="adj4" fmla="val 50000"/>
            </a:avLst>
          </a:prstGeom>
          <a:solidFill>
            <a:schemeClr val="accent1"/>
          </a:solidFill>
          <a:ln w="9525">
            <a:solidFill>
              <a:schemeClr val="tx1"/>
            </a:solidFill>
            <a:miter lim="800000"/>
            <a:headEnd/>
            <a:tailEnd/>
          </a:ln>
          <a:effectLst/>
        </p:spPr>
        <p:txBody>
          <a:bodyPr wrap="none" anchor="ctr"/>
          <a:lstStyle/>
          <a:p>
            <a:pPr algn="ctr" eaLnBrk="0" hangingPunct="0"/>
            <a:r>
              <a:rPr lang="en-US">
                <a:latin typeface="Arial" pitchFamily="34" charset="0"/>
              </a:rPr>
              <a:t>Writing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ctrTitle"/>
          </p:nvPr>
        </p:nvSpPr>
        <p:spPr/>
        <p:txBody>
          <a:bodyPr/>
          <a:lstStyle/>
          <a:p>
            <a:r>
              <a:rPr lang="en-US"/>
              <a:t>Pre Writing</a:t>
            </a:r>
          </a:p>
        </p:txBody>
      </p:sp>
      <p:sp>
        <p:nvSpPr>
          <p:cNvPr id="136197" name="Rectangle 5"/>
          <p:cNvSpPr>
            <a:spLocks noGrp="1" noChangeArrowheads="1"/>
          </p:cNvSpPr>
          <p:nvPr>
            <p:ph type="subTitle" idx="1"/>
          </p:nvPr>
        </p:nvSpPr>
        <p:spPr/>
        <p:txBody>
          <a:bodyPr/>
          <a:lstStyle/>
          <a:p>
            <a:r>
              <a:rPr lang="en-US"/>
              <a:t>Prepare to Write !</a:t>
            </a:r>
          </a:p>
        </p:txBody>
      </p:sp>
      <p:pic>
        <p:nvPicPr>
          <p:cNvPr id="136198" name="Picture 6" descr="MCj03972040000[1]"/>
          <p:cNvPicPr>
            <a:picLocks noChangeAspect="1" noChangeArrowheads="1"/>
          </p:cNvPicPr>
          <p:nvPr/>
        </p:nvPicPr>
        <p:blipFill>
          <a:blip r:embed="rId2"/>
          <a:srcRect/>
          <a:stretch>
            <a:fillRect/>
          </a:stretch>
        </p:blipFill>
        <p:spPr bwMode="auto">
          <a:xfrm>
            <a:off x="6705600" y="609600"/>
            <a:ext cx="1797050" cy="1670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79EE08-25A1-4E5F-86A7-8A56516C77B1}" type="slidenum">
              <a:rPr lang="en-US"/>
              <a:pPr/>
              <a:t>5</a:t>
            </a:fld>
            <a:endParaRPr lang="en-US"/>
          </a:p>
        </p:txBody>
      </p:sp>
      <p:sp>
        <p:nvSpPr>
          <p:cNvPr id="196610" name="Rectangle 2"/>
          <p:cNvSpPr>
            <a:spLocks noGrp="1" noChangeArrowheads="1"/>
          </p:cNvSpPr>
          <p:nvPr>
            <p:ph type="title"/>
          </p:nvPr>
        </p:nvSpPr>
        <p:spPr/>
        <p:txBody>
          <a:bodyPr/>
          <a:lstStyle/>
          <a:p>
            <a:r>
              <a:rPr lang="en-US"/>
              <a:t>Pre Writing</a:t>
            </a:r>
          </a:p>
        </p:txBody>
      </p:sp>
      <p:sp>
        <p:nvSpPr>
          <p:cNvPr id="196611"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196612"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6611">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44B6B01-8639-494F-A37C-8883412131DE}" type="slidenum">
              <a:rPr lang="en-US"/>
              <a:pPr/>
              <a:t>6</a:t>
            </a:fld>
            <a:endParaRPr lang="en-US"/>
          </a:p>
        </p:txBody>
      </p:sp>
      <p:sp>
        <p:nvSpPr>
          <p:cNvPr id="197634" name="Rectangle 2"/>
          <p:cNvSpPr>
            <a:spLocks noGrp="1" noChangeArrowheads="1"/>
          </p:cNvSpPr>
          <p:nvPr>
            <p:ph type="title"/>
          </p:nvPr>
        </p:nvSpPr>
        <p:spPr/>
        <p:txBody>
          <a:bodyPr/>
          <a:lstStyle/>
          <a:p>
            <a:r>
              <a:rPr lang="en-US"/>
              <a:t>Examine your purpose</a:t>
            </a:r>
          </a:p>
        </p:txBody>
      </p:sp>
      <p:sp>
        <p:nvSpPr>
          <p:cNvPr id="197635" name="Rectangle 3"/>
          <p:cNvSpPr>
            <a:spLocks noGrp="1" noChangeArrowheads="1"/>
          </p:cNvSpPr>
          <p:nvPr>
            <p:ph type="body" idx="1"/>
          </p:nvPr>
        </p:nvSpPr>
        <p:spPr/>
        <p:txBody>
          <a:bodyPr/>
          <a:lstStyle/>
          <a:p>
            <a:r>
              <a:rPr lang="en-US"/>
              <a:t>Why are you communicating ?</a:t>
            </a:r>
          </a:p>
          <a:p>
            <a:pPr lvl="1"/>
            <a:r>
              <a:rPr lang="en-US"/>
              <a:t>External Motivation</a:t>
            </a:r>
          </a:p>
          <a:p>
            <a:pPr lvl="2"/>
            <a:r>
              <a:rPr lang="en-US"/>
              <a:t>If someone asks you to write</a:t>
            </a:r>
          </a:p>
          <a:p>
            <a:pPr lvl="2"/>
            <a:endParaRPr lang="en-US"/>
          </a:p>
          <a:p>
            <a:pPr lvl="1"/>
            <a:r>
              <a:rPr lang="en-US"/>
              <a:t>Internal Motivation</a:t>
            </a:r>
          </a:p>
          <a:p>
            <a:pPr lvl="2"/>
            <a:r>
              <a:rPr lang="en-US"/>
              <a:t>If you write on your 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8E346B-489E-471E-A51C-6F22668E4640}" type="slidenum">
              <a:rPr lang="en-US"/>
              <a:pPr/>
              <a:t>7</a:t>
            </a:fld>
            <a:endParaRPr lang="en-US"/>
          </a:p>
        </p:txBody>
      </p:sp>
      <p:sp>
        <p:nvSpPr>
          <p:cNvPr id="241666" name="Rectangle 2"/>
          <p:cNvSpPr>
            <a:spLocks noGrp="1" noChangeArrowheads="1"/>
          </p:cNvSpPr>
          <p:nvPr>
            <p:ph type="title"/>
          </p:nvPr>
        </p:nvSpPr>
        <p:spPr/>
        <p:txBody>
          <a:bodyPr/>
          <a:lstStyle/>
          <a:p>
            <a:r>
              <a:rPr lang="en-US"/>
              <a:t>Pre Writing</a:t>
            </a:r>
          </a:p>
        </p:txBody>
      </p:sp>
      <p:sp>
        <p:nvSpPr>
          <p:cNvPr id="241667"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241668"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4166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023E0E-F9D5-43FA-A262-FDEFBDE2CCDD}" type="slidenum">
              <a:rPr lang="en-US"/>
              <a:pPr/>
              <a:t>8</a:t>
            </a:fld>
            <a:endParaRPr lang="en-US"/>
          </a:p>
        </p:txBody>
      </p:sp>
      <p:sp>
        <p:nvSpPr>
          <p:cNvPr id="198658" name="Rectangle 2"/>
          <p:cNvSpPr>
            <a:spLocks noGrp="1" noChangeArrowheads="1"/>
          </p:cNvSpPr>
          <p:nvPr>
            <p:ph type="title"/>
          </p:nvPr>
        </p:nvSpPr>
        <p:spPr/>
        <p:txBody>
          <a:bodyPr/>
          <a:lstStyle/>
          <a:p>
            <a:r>
              <a:rPr lang="en-US"/>
              <a:t>Determine your Goals</a:t>
            </a:r>
          </a:p>
        </p:txBody>
      </p:sp>
      <p:sp>
        <p:nvSpPr>
          <p:cNvPr id="198659" name="Rectangle 3"/>
          <p:cNvSpPr>
            <a:spLocks noGrp="1" noChangeArrowheads="1"/>
          </p:cNvSpPr>
          <p:nvPr>
            <p:ph type="body" idx="1"/>
          </p:nvPr>
        </p:nvSpPr>
        <p:spPr/>
        <p:txBody>
          <a:bodyPr/>
          <a:lstStyle/>
          <a:p>
            <a:r>
              <a:rPr lang="en-US"/>
              <a:t>What is your reason for communicating?</a:t>
            </a:r>
          </a:p>
          <a:p>
            <a:pPr lvl="1"/>
            <a:r>
              <a:rPr lang="en-US"/>
              <a:t>Persuade an audience </a:t>
            </a:r>
          </a:p>
          <a:p>
            <a:pPr lvl="1"/>
            <a:r>
              <a:rPr lang="en-US"/>
              <a:t>Instruct an audience</a:t>
            </a:r>
          </a:p>
          <a:p>
            <a:pPr lvl="1"/>
            <a:r>
              <a:rPr lang="en-US"/>
              <a:t>Inform an audience of facts, concerns, or questions</a:t>
            </a:r>
          </a:p>
          <a:p>
            <a:pPr lvl="1"/>
            <a:r>
              <a:rPr lang="en-US"/>
              <a:t>Build trust by managing work relationships.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86C69C-B9BF-43C3-8FD2-EFF72AD64F33}" type="slidenum">
              <a:rPr lang="en-US"/>
              <a:pPr/>
              <a:t>9</a:t>
            </a:fld>
            <a:endParaRPr lang="en-US"/>
          </a:p>
        </p:txBody>
      </p:sp>
      <p:sp>
        <p:nvSpPr>
          <p:cNvPr id="242690" name="Rectangle 2"/>
          <p:cNvSpPr>
            <a:spLocks noGrp="1" noChangeArrowheads="1"/>
          </p:cNvSpPr>
          <p:nvPr>
            <p:ph type="title"/>
          </p:nvPr>
        </p:nvSpPr>
        <p:spPr/>
        <p:txBody>
          <a:bodyPr/>
          <a:lstStyle/>
          <a:p>
            <a:r>
              <a:rPr lang="en-US"/>
              <a:t>Pre Writing</a:t>
            </a:r>
          </a:p>
        </p:txBody>
      </p:sp>
      <p:sp>
        <p:nvSpPr>
          <p:cNvPr id="242691" name="Rectangle 3"/>
          <p:cNvSpPr>
            <a:spLocks noGrp="1" noChangeArrowheads="1"/>
          </p:cNvSpPr>
          <p:nvPr>
            <p:ph type="body" idx="1"/>
          </p:nvPr>
        </p:nvSpPr>
        <p:spPr/>
        <p:txBody>
          <a:bodyPr/>
          <a:lstStyle/>
          <a:p>
            <a:r>
              <a:rPr lang="en-US"/>
              <a:t>Examine your purpose</a:t>
            </a:r>
          </a:p>
          <a:p>
            <a:r>
              <a:rPr lang="en-US"/>
              <a:t>Determine your goals</a:t>
            </a:r>
          </a:p>
          <a:p>
            <a:r>
              <a:rPr lang="en-US"/>
              <a:t>Consider your audience</a:t>
            </a:r>
          </a:p>
          <a:p>
            <a:r>
              <a:rPr lang="en-US"/>
              <a:t>Gather your data</a:t>
            </a:r>
          </a:p>
          <a:p>
            <a:r>
              <a:rPr lang="en-US"/>
              <a:t>Determine how the content will be provided</a:t>
            </a:r>
          </a:p>
        </p:txBody>
      </p:sp>
      <p:pic>
        <p:nvPicPr>
          <p:cNvPr id="242692" name="Picture 4" descr="MCj02150360000[1]"/>
          <p:cNvPicPr>
            <a:picLocks noChangeAspect="1" noChangeArrowheads="1"/>
          </p:cNvPicPr>
          <p:nvPr/>
        </p:nvPicPr>
        <p:blipFill>
          <a:blip r:embed="rId2"/>
          <a:srcRect/>
          <a:stretch>
            <a:fillRect/>
          </a:stretch>
        </p:blipFill>
        <p:spPr bwMode="auto">
          <a:xfrm>
            <a:off x="7010400" y="304800"/>
            <a:ext cx="16287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42691">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2082</TotalTime>
  <Words>907</Words>
  <Application>Microsoft Office PowerPoint</Application>
  <PresentationFormat>On-screen Show (4:3)</PresentationFormat>
  <Paragraphs>142</Paragraphs>
  <Slides>21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Garamond</vt:lpstr>
      <vt:lpstr>Times New Roman</vt:lpstr>
      <vt:lpstr>Verdana</vt:lpstr>
      <vt:lpstr>Wingdings</vt:lpstr>
      <vt:lpstr>Level</vt:lpstr>
      <vt:lpstr>Clip</vt:lpstr>
      <vt:lpstr>The Writing Process</vt:lpstr>
      <vt:lpstr>Why do you need a writing process?</vt:lpstr>
      <vt:lpstr>PowerPoint Presentation</vt:lpstr>
      <vt:lpstr>Pre Writing</vt:lpstr>
      <vt:lpstr>Pre Writing</vt:lpstr>
      <vt:lpstr>Examine your purpose</vt:lpstr>
      <vt:lpstr>Pre Writing</vt:lpstr>
      <vt:lpstr>Determine your Goals</vt:lpstr>
      <vt:lpstr>Pre Writing</vt:lpstr>
      <vt:lpstr>Consider your audience</vt:lpstr>
      <vt:lpstr>Pre Writing</vt:lpstr>
      <vt:lpstr>Gather your data</vt:lpstr>
      <vt:lpstr>Pre Writing</vt:lpstr>
      <vt:lpstr>Writing</vt:lpstr>
      <vt:lpstr>Writing</vt:lpstr>
      <vt:lpstr>Re Writing</vt:lpstr>
      <vt:lpstr>Re Writing</vt:lpstr>
      <vt:lpstr>Revising</vt:lpstr>
      <vt:lpstr>What we studied today?</vt:lpstr>
      <vt:lpstr>Pre Writing</vt:lpstr>
      <vt:lpstr>Writing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 Malik</dc:creator>
  <cp:lastModifiedBy>Naeem Ullah KakaKhel</cp:lastModifiedBy>
  <cp:revision>232</cp:revision>
  <cp:lastPrinted>1601-01-01T00:00:00Z</cp:lastPrinted>
  <dcterms:created xsi:type="dcterms:W3CDTF">1601-01-01T00:00:00Z</dcterms:created>
  <dcterms:modified xsi:type="dcterms:W3CDTF">2020-03-13T08:48:32Z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