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75" r:id="rId3"/>
    <p:sldId id="276" r:id="rId4"/>
    <p:sldId id="278" r:id="rId5"/>
    <p:sldId id="307" r:id="rId6"/>
    <p:sldId id="308" r:id="rId7"/>
    <p:sldId id="277" r:id="rId8"/>
    <p:sldId id="279"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9" r:id="rId28"/>
    <p:sldId id="301" r:id="rId29"/>
    <p:sldId id="302" r:id="rId30"/>
    <p:sldId id="310" r:id="rId31"/>
    <p:sldId id="303" r:id="rId32"/>
    <p:sldId id="304" r:id="rId33"/>
    <p:sldId id="306" r:id="rId34"/>
    <p:sldId id="27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6" autoAdjust="0"/>
  </p:normalViewPr>
  <p:slideViewPr>
    <p:cSldViewPr>
      <p:cViewPr>
        <p:scale>
          <a:sx n="68" d="100"/>
          <a:sy n="68" d="100"/>
        </p:scale>
        <p:origin x="-1446"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2C425-78FA-49BC-8E21-F3859378E153}" type="datetimeFigureOut">
              <a:rPr lang="en-US" smtClean="0"/>
              <a:t>2/16/2020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D8EB1-CC1D-42D5-9D4B-103D4A2A3E33}" type="slidenum">
              <a:rPr lang="en-US" smtClean="0"/>
              <a:t>‹#›</a:t>
            </a:fld>
            <a:endParaRPr lang="en-US"/>
          </a:p>
        </p:txBody>
      </p:sp>
    </p:spTree>
    <p:extLst>
      <p:ext uri="{BB962C8B-B14F-4D97-AF65-F5344CB8AC3E}">
        <p14:creationId xmlns:p14="http://schemas.microsoft.com/office/powerpoint/2010/main" val="61014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D2BB4-9716-4BF4-9E0E-C34E781D0A73}" type="datetime1">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4226262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F1141-935E-4220-A7F4-3B072294F78F}" type="datetime1">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359295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85BD5-2E92-4520-AE72-92EE2640C672}" type="datetime1">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369108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1">
              <a:lumMod val="75000"/>
            </a:schemeClr>
          </a:solidFill>
        </p:spPr>
        <p:txBody>
          <a:bodyPr>
            <a:normAutofit/>
          </a:bodyPr>
          <a:lstStyle>
            <a:lvl1pPr>
              <a:defRPr sz="40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86800" cy="5257800"/>
          </a:xfrm>
        </p:spPr>
        <p:txBody>
          <a:bodyPr>
            <a:normAutofit/>
          </a:bodyPr>
          <a:lstStyle>
            <a:lvl1pPr marL="342900" indent="-342900" algn="just">
              <a:lnSpc>
                <a:spcPct val="150000"/>
              </a:lnSpc>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1pPr>
            <a:lvl2pPr marL="742950" indent="-285750" algn="just">
              <a:lnSpc>
                <a:spcPct val="150000"/>
              </a:lnSpc>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2pPr>
            <a:lvl3pPr marL="1143000" indent="-228600" algn="just">
              <a:lnSpc>
                <a:spcPct val="150000"/>
              </a:lnSpc>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lgn="just">
              <a:lnSpc>
                <a:spcPct val="150000"/>
              </a:lnSpc>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4pPr>
            <a:lvl5pPr marL="2057400" indent="-228600" algn="just">
              <a:lnSpc>
                <a:spcPct val="150000"/>
              </a:lnSpc>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153400" y="6467475"/>
            <a:ext cx="609600" cy="365125"/>
          </a:xfrm>
        </p:spPr>
        <p:txBody>
          <a:bodyPr/>
          <a:lstStyle>
            <a:lvl1pPr>
              <a:defRPr sz="1400" b="1">
                <a:solidFill>
                  <a:schemeClr val="tx1"/>
                </a:solidFill>
                <a:latin typeface="Times New Roman" panose="02020603050405020304" pitchFamily="18" charset="0"/>
                <a:cs typeface="Times New Roman" panose="02020603050405020304" pitchFamily="18" charset="0"/>
              </a:defRPr>
            </a:lvl1pPr>
          </a:lstStyle>
          <a:p>
            <a:fld id="{8DC948D9-BA0F-471C-858F-3FCBEB01ACC2}" type="slidenum">
              <a:rPr lang="en-US" smtClean="0"/>
              <a:pPr/>
              <a:t>‹#›</a:t>
            </a:fld>
            <a:endParaRPr lang="en-US" dirty="0"/>
          </a:p>
        </p:txBody>
      </p:sp>
    </p:spTree>
    <p:extLst>
      <p:ext uri="{BB962C8B-B14F-4D97-AF65-F5344CB8AC3E}">
        <p14:creationId xmlns:p14="http://schemas.microsoft.com/office/powerpoint/2010/main" val="2729366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8FDA1-9466-4C64-AC67-D9D50C7723B9}" type="datetime1">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18616261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D3F4AF-5F40-4577-AF93-372075178155}" type="datetime1">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10118054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8EC9F-3222-403D-AB1F-1B91DEB76882}" type="datetime1">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7921880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A8970-7B09-4CE4-B96D-8485EE3DE081}" type="datetime1">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5323567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DEA1D-D235-43ED-A286-568423C80FDE}" type="datetime1">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33748527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70A45-0A78-486F-98CD-0D24121C3A03}" type="datetime1">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37428463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DF468-9A33-44FA-95D5-787104219F81}" type="datetime1">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948D9-BA0F-471C-858F-3FCBEB01ACC2}" type="slidenum">
              <a:rPr lang="en-US" smtClean="0"/>
              <a:t>‹#›</a:t>
            </a:fld>
            <a:endParaRPr lang="en-US"/>
          </a:p>
        </p:txBody>
      </p:sp>
    </p:spTree>
    <p:extLst>
      <p:ext uri="{BB962C8B-B14F-4D97-AF65-F5344CB8AC3E}">
        <p14:creationId xmlns:p14="http://schemas.microsoft.com/office/powerpoint/2010/main" val="93207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25000" t="25000" r="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6EAF6-D8EC-48C0-9EEB-02ACBF9909DE}" type="datetime1">
              <a:rPr lang="en-US" smtClean="0"/>
              <a:t>2/16/2020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948D9-BA0F-471C-858F-3FCBEB01ACC2}" type="slidenum">
              <a:rPr lang="en-US" smtClean="0"/>
              <a:t>‹#›</a:t>
            </a:fld>
            <a:endParaRPr lang="en-US"/>
          </a:p>
        </p:txBody>
      </p:sp>
    </p:spTree>
    <p:extLst>
      <p:ext uri="{BB962C8B-B14F-4D97-AF65-F5344CB8AC3E}">
        <p14:creationId xmlns:p14="http://schemas.microsoft.com/office/powerpoint/2010/main" val="323609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85800"/>
            <a:ext cx="8153400" cy="1295400"/>
          </a:xfrm>
        </p:spPr>
        <p:txBody>
          <a:bodyPr>
            <a:normAutofit fontScale="90000"/>
          </a:bodyPr>
          <a:lstStyle/>
          <a:p>
            <a:r>
              <a:rPr lang="en-US" b="1" dirty="0" smtClean="0">
                <a:solidFill>
                  <a:schemeClr val="accent1">
                    <a:lumMod val="75000"/>
                  </a:schemeClr>
                </a:solidFill>
                <a:latin typeface="Times New Roman" panose="02020603050405020304" pitchFamily="18" charset="0"/>
                <a:cs typeface="Times New Roman" panose="02020603050405020304" pitchFamily="18" charset="0"/>
              </a:rPr>
              <a:t>Transportation Engineering- II</a:t>
            </a:r>
            <a:br>
              <a:rPr lang="en-US" b="1" dirty="0" smtClean="0">
                <a:solidFill>
                  <a:schemeClr val="accent1">
                    <a:lumMod val="75000"/>
                  </a:schemeClr>
                </a:solidFill>
                <a:latin typeface="Times New Roman" panose="02020603050405020304" pitchFamily="18" charset="0"/>
                <a:cs typeface="Times New Roman" panose="02020603050405020304" pitchFamily="18" charset="0"/>
              </a:rPr>
            </a:br>
            <a:r>
              <a:rPr lang="en-US" b="1" dirty="0" smtClean="0">
                <a:solidFill>
                  <a:schemeClr val="accent1">
                    <a:lumMod val="75000"/>
                  </a:schemeClr>
                </a:solidFill>
                <a:latin typeface="Times New Roman" panose="02020603050405020304" pitchFamily="18" charset="0"/>
                <a:cs typeface="Times New Roman" panose="02020603050405020304" pitchFamily="18" charset="0"/>
              </a:rPr>
              <a:t>Lecture 6</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286000" y="4812268"/>
            <a:ext cx="5029200" cy="1676400"/>
          </a:xfrm>
        </p:spPr>
        <p:txBody>
          <a:bodyPr>
            <a:normAutofit/>
          </a:bodyPr>
          <a:lstStyle/>
          <a:p>
            <a:pPr marL="0" indent="0" algn="ctr">
              <a:buNone/>
            </a:pPr>
            <a:r>
              <a:rPr lang="en-US" sz="2000" b="1" dirty="0" smtClean="0">
                <a:latin typeface="Times New Roman" panose="02020603050405020304" pitchFamily="18" charset="0"/>
                <a:cs typeface="Times New Roman" panose="02020603050405020304" pitchFamily="18" charset="0"/>
              </a:rPr>
              <a:t>By</a:t>
            </a:r>
          </a:p>
          <a:p>
            <a:pPr marL="0" indent="0" algn="ctr">
              <a:buNone/>
            </a:pPr>
            <a:r>
              <a:rPr lang="en-US" sz="2000" b="1" dirty="0" smtClean="0">
                <a:latin typeface="Times New Roman" panose="02020603050405020304" pitchFamily="18" charset="0"/>
                <a:cs typeface="Times New Roman" panose="02020603050405020304" pitchFamily="18" charset="0"/>
              </a:rPr>
              <a:t>Engr. </a:t>
            </a:r>
            <a:r>
              <a:rPr lang="en-US" sz="2000" b="1" dirty="0">
                <a:latin typeface="Times New Roman" panose="02020603050405020304" pitchFamily="18" charset="0"/>
                <a:cs typeface="Times New Roman" panose="02020603050405020304" pitchFamily="18" charset="0"/>
              </a:rPr>
              <a:t>Muhammad Majid Naeem</a:t>
            </a:r>
          </a:p>
          <a:p>
            <a:pPr marL="0" indent="0" algn="ctr">
              <a:buNone/>
            </a:pPr>
            <a:r>
              <a:rPr lang="en-US" sz="2000" b="1" dirty="0" smtClean="0">
                <a:latin typeface="Times New Roman" panose="02020603050405020304" pitchFamily="18" charset="0"/>
                <a:cs typeface="Times New Roman" panose="02020603050405020304" pitchFamily="18" charset="0"/>
              </a:rPr>
              <a:t>Lecturer </a:t>
            </a:r>
            <a:r>
              <a:rPr lang="en-US" sz="2000" b="1" dirty="0" smtClean="0">
                <a:latin typeface="Times New Roman" panose="02020603050405020304" pitchFamily="18" charset="0"/>
                <a:cs typeface="Times New Roman" panose="02020603050405020304" pitchFamily="18" charset="0"/>
              </a:rPr>
              <a:t>Department of Civil Engineering</a:t>
            </a:r>
          </a:p>
          <a:p>
            <a:pPr marL="0" indent="0" algn="ctr">
              <a:buNone/>
            </a:pPr>
            <a:r>
              <a:rPr lang="en-US" sz="2000" b="1" dirty="0" err="1" smtClean="0">
                <a:latin typeface="Times New Roman" panose="02020603050405020304" pitchFamily="18" charset="0"/>
                <a:cs typeface="Times New Roman" panose="02020603050405020304" pitchFamily="18" charset="0"/>
              </a:rPr>
              <a:t>Iqra</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National University, Peshawar</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6488668"/>
            <a:ext cx="9144000" cy="369332"/>
          </a:xfrm>
          <a:prstGeom prst="rect">
            <a:avLst/>
          </a:prstGeom>
          <a:solidFill>
            <a:schemeClr val="accent1">
              <a:lumMod val="75000"/>
            </a:schemeClr>
          </a:solidFill>
        </p:spPr>
        <p:txBody>
          <a:bodyPr wrap="square" rtlCol="0">
            <a:spAutoFit/>
          </a:bodyPr>
          <a:lstStyle/>
          <a:p>
            <a:endParaRPr lang="en-US" dirty="0"/>
          </a:p>
        </p:txBody>
      </p:sp>
      <p:sp>
        <p:nvSpPr>
          <p:cNvPr id="7" name="Slide Number Placeholder 6"/>
          <p:cNvSpPr>
            <a:spLocks noGrp="1"/>
          </p:cNvSpPr>
          <p:nvPr>
            <p:ph type="sldNum" sz="quarter" idx="12"/>
          </p:nvPr>
        </p:nvSpPr>
        <p:spPr>
          <a:xfrm>
            <a:off x="8001000" y="6488668"/>
            <a:ext cx="762000" cy="365125"/>
          </a:xfrm>
        </p:spPr>
        <p:txBody>
          <a:bodyPr/>
          <a:lstStyle/>
          <a:p>
            <a:fld id="{8DC948D9-BA0F-471C-858F-3FCBEB01ACC2}" type="slidenum">
              <a:rPr lang="en-US" sz="1400" b="1" smtClean="0">
                <a:solidFill>
                  <a:schemeClr val="bg1"/>
                </a:solidFill>
              </a:rPr>
              <a:t>1</a:t>
            </a:fld>
            <a:endParaRPr lang="en-US" sz="14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3"/>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908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Super-elevation</a:t>
            </a:r>
          </a:p>
        </p:txBody>
      </p:sp>
      <p:sp>
        <p:nvSpPr>
          <p:cNvPr id="3" name="Content Placeholder 2"/>
          <p:cNvSpPr>
            <a:spLocks noGrp="1"/>
          </p:cNvSpPr>
          <p:nvPr>
            <p:ph idx="1"/>
          </p:nvPr>
        </p:nvSpPr>
        <p:spPr/>
        <p:txBody>
          <a:bodyPr>
            <a:normAutofit fontScale="92500" lnSpcReduction="20000"/>
          </a:bodyPr>
          <a:lstStyle/>
          <a:p>
            <a:r>
              <a:rPr lang="en-US" b="1" i="1" dirty="0" smtClean="0"/>
              <a:t>Super-elevation </a:t>
            </a:r>
            <a:r>
              <a:rPr lang="en-US" b="1" i="1" dirty="0"/>
              <a:t>or banking is the </a:t>
            </a:r>
            <a:r>
              <a:rPr lang="en-US" b="1" i="1" u="sng" dirty="0">
                <a:solidFill>
                  <a:srgbClr val="FF0000"/>
                </a:solidFill>
              </a:rPr>
              <a:t>transverse slope </a:t>
            </a:r>
            <a:r>
              <a:rPr lang="en-US" b="1" i="1" dirty="0"/>
              <a:t>provided at horizontal curve to counteract the centrifugal force, </a:t>
            </a:r>
            <a:r>
              <a:rPr lang="en-US" b="1" i="1" u="sng" dirty="0">
                <a:solidFill>
                  <a:srgbClr val="FF0000"/>
                </a:solidFill>
              </a:rPr>
              <a:t>by raising the outer edge of the pavement with respect to the inner edge</a:t>
            </a:r>
            <a:r>
              <a:rPr lang="en-US" b="1" i="1" dirty="0"/>
              <a:t>, throughout the length of the horizontal curve</a:t>
            </a:r>
          </a:p>
          <a:p>
            <a:r>
              <a:rPr lang="en-US" dirty="0" smtClean="0"/>
              <a:t>This </a:t>
            </a:r>
            <a:r>
              <a:rPr lang="en-US" dirty="0"/>
              <a:t>centrifugal force is sustained by:</a:t>
            </a:r>
          </a:p>
          <a:p>
            <a:pPr marL="525463">
              <a:buFont typeface="Wingdings" pitchFamily="2" charset="2"/>
              <a:buChar char="§"/>
            </a:pPr>
            <a:r>
              <a:rPr lang="en-US" dirty="0" smtClean="0"/>
              <a:t>A </a:t>
            </a:r>
            <a:r>
              <a:rPr lang="en-US" dirty="0"/>
              <a:t>component of the </a:t>
            </a:r>
            <a:r>
              <a:rPr lang="en-US" b="1" dirty="0"/>
              <a:t>vehicle’s weight </a:t>
            </a:r>
            <a:r>
              <a:rPr lang="en-US" dirty="0"/>
              <a:t>related to the roadway</a:t>
            </a:r>
          </a:p>
          <a:p>
            <a:pPr marL="525463">
              <a:buFont typeface="Wingdings" pitchFamily="2" charset="2"/>
              <a:buChar char="§"/>
            </a:pPr>
            <a:r>
              <a:rPr lang="en-US" b="1" dirty="0" smtClean="0"/>
              <a:t>Side </a:t>
            </a:r>
            <a:r>
              <a:rPr lang="en-US" b="1" dirty="0"/>
              <a:t>friction </a:t>
            </a:r>
            <a:r>
              <a:rPr lang="en-US" dirty="0"/>
              <a:t>developed between the vehicle’s tires and the pavement surface</a:t>
            </a:r>
          </a:p>
          <a:p>
            <a:pPr marL="525463">
              <a:buFont typeface="Wingdings" pitchFamily="2" charset="2"/>
              <a:buChar char="§"/>
            </a:pPr>
            <a:r>
              <a:rPr lang="en-US" dirty="0" smtClean="0"/>
              <a:t>or </a:t>
            </a:r>
            <a:r>
              <a:rPr lang="en-US" dirty="0"/>
              <a:t>by a combination of the two</a:t>
            </a:r>
          </a:p>
          <a:p>
            <a:r>
              <a:rPr lang="en-US" dirty="0" smtClean="0"/>
              <a:t>Must </a:t>
            </a:r>
            <a:r>
              <a:rPr lang="en-US" dirty="0"/>
              <a:t>be done gradually over a distance without noticeable reduction in speed or safety</a:t>
            </a:r>
          </a:p>
        </p:txBody>
      </p:sp>
      <p:sp>
        <p:nvSpPr>
          <p:cNvPr id="4" name="Slide Number Placeholder 3"/>
          <p:cNvSpPr>
            <a:spLocks noGrp="1"/>
          </p:cNvSpPr>
          <p:nvPr>
            <p:ph type="sldNum" sz="quarter" idx="12"/>
          </p:nvPr>
        </p:nvSpPr>
        <p:spPr/>
        <p:txBody>
          <a:bodyPr/>
          <a:lstStyle/>
          <a:p>
            <a:fld id="{8DC948D9-BA0F-471C-858F-3FCBEB01ACC2}" type="slidenum">
              <a:rPr lang="en-US" smtClean="0"/>
              <a:pPr/>
              <a:t>10</a:t>
            </a:fld>
            <a:endParaRPr lang="en-US" dirty="0"/>
          </a:p>
        </p:txBody>
      </p:sp>
    </p:spTree>
    <p:extLst>
      <p:ext uri="{BB962C8B-B14F-4D97-AF65-F5344CB8AC3E}">
        <p14:creationId xmlns:p14="http://schemas.microsoft.com/office/powerpoint/2010/main" val="1691915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Super-elevation</a:t>
            </a:r>
          </a:p>
        </p:txBody>
      </p:sp>
      <p:sp>
        <p:nvSpPr>
          <p:cNvPr id="4" name="Slide Number Placeholder 3"/>
          <p:cNvSpPr>
            <a:spLocks noGrp="1"/>
          </p:cNvSpPr>
          <p:nvPr>
            <p:ph type="sldNum" sz="quarter" idx="12"/>
          </p:nvPr>
        </p:nvSpPr>
        <p:spPr/>
        <p:txBody>
          <a:bodyPr/>
          <a:lstStyle/>
          <a:p>
            <a:fld id="{8DC948D9-BA0F-471C-858F-3FCBEB01ACC2}" type="slidenum">
              <a:rPr lang="en-US" smtClean="0"/>
              <a:pPr/>
              <a:t>11</a:t>
            </a:fld>
            <a:endParaRPr lang="en-US" dirty="0"/>
          </a:p>
        </p:txBody>
      </p:sp>
      <p:pic>
        <p:nvPicPr>
          <p:cNvPr id="5122" name="Picture 2" descr="C:\Users\daffodils\Desktop\super-elev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358548" cy="463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0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Super-elevation</a:t>
            </a:r>
          </a:p>
        </p:txBody>
      </p:sp>
      <p:sp>
        <p:nvSpPr>
          <p:cNvPr id="4" name="Slide Number Placeholder 3"/>
          <p:cNvSpPr>
            <a:spLocks noGrp="1"/>
          </p:cNvSpPr>
          <p:nvPr>
            <p:ph type="sldNum" sz="quarter" idx="12"/>
          </p:nvPr>
        </p:nvSpPr>
        <p:spPr/>
        <p:txBody>
          <a:bodyPr/>
          <a:lstStyle/>
          <a:p>
            <a:fld id="{8DC948D9-BA0F-471C-858F-3FCBEB01ACC2}" type="slidenum">
              <a:rPr lang="en-US" smtClean="0"/>
              <a:pPr/>
              <a:t>12</a:t>
            </a:fld>
            <a:endParaRPr lang="en-US" dirty="0"/>
          </a:p>
        </p:txBody>
      </p:sp>
      <p:pic>
        <p:nvPicPr>
          <p:cNvPr id="6146" name="Picture 2" descr="C:\Users\daffodils\Desktop\img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5697" y="1407100"/>
            <a:ext cx="6858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6396" y="4860718"/>
            <a:ext cx="8576603" cy="1477328"/>
          </a:xfrm>
          <a:prstGeom prst="rect">
            <a:avLst/>
          </a:prstGeom>
        </p:spPr>
        <p:txBody>
          <a:bodyPr wrap="square">
            <a:spAutoFit/>
          </a:bodyPr>
          <a:lstStyle/>
          <a:p>
            <a:endParaRPr lang="en-US" dirty="0"/>
          </a:p>
          <a:p>
            <a:r>
              <a:rPr lang="en-US" b="1" dirty="0"/>
              <a:t>Forces acting on a vehicle on horizontal curve of radius R (m) at a speed of V m/sec^2 </a:t>
            </a:r>
          </a:p>
          <a:p>
            <a:r>
              <a:rPr lang="en-US" b="1" i="1" dirty="0"/>
              <a:t>P = </a:t>
            </a:r>
            <a:r>
              <a:rPr lang="en-US" b="1" dirty="0"/>
              <a:t>centrifugal force acting horizontally out-wards through the center of gravity </a:t>
            </a:r>
          </a:p>
          <a:p>
            <a:r>
              <a:rPr lang="en-US" b="1" dirty="0"/>
              <a:t>W = weight of the vehicle acting down-wards through the center of gravity, and </a:t>
            </a:r>
          </a:p>
          <a:p>
            <a:r>
              <a:rPr lang="en-US" b="1" dirty="0"/>
              <a:t>F = friction force between the wheels and the pavement, along the surface inward </a:t>
            </a:r>
          </a:p>
        </p:txBody>
      </p:sp>
    </p:spTree>
    <p:extLst>
      <p:ext uri="{BB962C8B-B14F-4D97-AF65-F5344CB8AC3E}">
        <p14:creationId xmlns:p14="http://schemas.microsoft.com/office/powerpoint/2010/main" val="1098843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Super-elevation</a:t>
            </a:r>
          </a:p>
        </p:txBody>
      </p:sp>
      <p:sp>
        <p:nvSpPr>
          <p:cNvPr id="4" name="Slide Number Placeholder 3"/>
          <p:cNvSpPr>
            <a:spLocks noGrp="1"/>
          </p:cNvSpPr>
          <p:nvPr>
            <p:ph type="sldNum" sz="quarter" idx="12"/>
          </p:nvPr>
        </p:nvSpPr>
        <p:spPr/>
        <p:txBody>
          <a:bodyPr/>
          <a:lstStyle/>
          <a:p>
            <a:fld id="{8DC948D9-BA0F-471C-858F-3FCBEB01ACC2}" type="slidenum">
              <a:rPr lang="en-US" smtClean="0"/>
              <a:pPr/>
              <a:t>13</a:t>
            </a:fld>
            <a:endParaRPr lang="en-US" dirty="0"/>
          </a:p>
        </p:txBody>
      </p:sp>
      <p:pic>
        <p:nvPicPr>
          <p:cNvPr id="7170" name="Picture 2" descr="C:\Users\daffodils\Desktop\Capture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42528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42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Super-elevation</a:t>
            </a:r>
          </a:p>
        </p:txBody>
      </p:sp>
      <p:sp>
        <p:nvSpPr>
          <p:cNvPr id="4" name="Slide Number Placeholder 3"/>
          <p:cNvSpPr>
            <a:spLocks noGrp="1"/>
          </p:cNvSpPr>
          <p:nvPr>
            <p:ph type="sldNum" sz="quarter" idx="12"/>
          </p:nvPr>
        </p:nvSpPr>
        <p:spPr/>
        <p:txBody>
          <a:bodyPr/>
          <a:lstStyle/>
          <a:p>
            <a:fld id="{8DC948D9-BA0F-471C-858F-3FCBEB01ACC2}" type="slidenum">
              <a:rPr lang="en-US" smtClean="0"/>
              <a:pPr/>
              <a:t>14</a:t>
            </a:fld>
            <a:endParaRPr lang="en-US" dirty="0"/>
          </a:p>
        </p:txBody>
      </p:sp>
      <p:pic>
        <p:nvPicPr>
          <p:cNvPr id="8194" name="Picture 2" descr="C:\Users\daffodils\Desktop\Capture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54258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491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Super-elevation</a:t>
            </a:r>
          </a:p>
        </p:txBody>
      </p:sp>
      <p:sp>
        <p:nvSpPr>
          <p:cNvPr id="3" name="Content Placeholder 2"/>
          <p:cNvSpPr>
            <a:spLocks noGrp="1"/>
          </p:cNvSpPr>
          <p:nvPr>
            <p:ph idx="1"/>
          </p:nvPr>
        </p:nvSpPr>
        <p:spPr/>
        <p:txBody>
          <a:bodyPr/>
          <a:lstStyle/>
          <a:p>
            <a:r>
              <a:rPr lang="en-US" dirty="0" smtClean="0"/>
              <a:t>The </a:t>
            </a:r>
            <a:r>
              <a:rPr lang="en-US" dirty="0"/>
              <a:t>maximum rates of </a:t>
            </a:r>
            <a:r>
              <a:rPr lang="en-US" dirty="0" smtClean="0"/>
              <a:t>super elevation </a:t>
            </a:r>
            <a:r>
              <a:rPr lang="en-US" dirty="0"/>
              <a:t>used on highways are controlled by four factors:</a:t>
            </a:r>
          </a:p>
          <a:p>
            <a:pPr marL="525463">
              <a:buFont typeface="Wingdings" pitchFamily="2" charset="2"/>
              <a:buChar char="§"/>
            </a:pPr>
            <a:r>
              <a:rPr lang="en-US" b="1" dirty="0" smtClean="0"/>
              <a:t>Climate </a:t>
            </a:r>
            <a:r>
              <a:rPr lang="en-US" b="1" dirty="0"/>
              <a:t>conditions</a:t>
            </a:r>
            <a:r>
              <a:rPr lang="en-US" dirty="0"/>
              <a:t>: (i.e., frequency and amount of snow and ice)</a:t>
            </a:r>
          </a:p>
          <a:p>
            <a:pPr marL="525463">
              <a:buFont typeface="Wingdings" pitchFamily="2" charset="2"/>
              <a:buChar char="§"/>
            </a:pPr>
            <a:r>
              <a:rPr lang="en-US" b="1" dirty="0" smtClean="0"/>
              <a:t>Terrain </a:t>
            </a:r>
            <a:r>
              <a:rPr lang="en-US" b="1" dirty="0"/>
              <a:t>conditions </a:t>
            </a:r>
            <a:r>
              <a:rPr lang="en-US" dirty="0"/>
              <a:t>(i.e., flat, rolling, or mountainous)</a:t>
            </a:r>
          </a:p>
          <a:p>
            <a:pPr marL="525463">
              <a:buFont typeface="Wingdings" pitchFamily="2" charset="2"/>
              <a:buChar char="§"/>
            </a:pPr>
            <a:r>
              <a:rPr lang="en-US" b="1" dirty="0" smtClean="0"/>
              <a:t>Type </a:t>
            </a:r>
            <a:r>
              <a:rPr lang="en-US" b="1" dirty="0"/>
              <a:t>of area </a:t>
            </a:r>
            <a:r>
              <a:rPr lang="en-US" dirty="0"/>
              <a:t>(i.e., rural or urban)</a:t>
            </a:r>
          </a:p>
          <a:p>
            <a:pPr marL="525463">
              <a:buFont typeface="Wingdings" pitchFamily="2" charset="2"/>
              <a:buChar char="§"/>
            </a:pPr>
            <a:r>
              <a:rPr lang="en-US" b="1" dirty="0" smtClean="0"/>
              <a:t>Frequency </a:t>
            </a:r>
            <a:r>
              <a:rPr lang="en-US" b="1" dirty="0"/>
              <a:t>of very slow-moving vehicles </a:t>
            </a:r>
            <a:r>
              <a:rPr lang="en-US" dirty="0"/>
              <a:t>whose operation might be affected by high </a:t>
            </a:r>
            <a:r>
              <a:rPr lang="en-US" dirty="0" smtClean="0"/>
              <a:t>super elevation </a:t>
            </a:r>
            <a:r>
              <a:rPr lang="en-US" dirty="0"/>
              <a:t>rates</a:t>
            </a:r>
          </a:p>
        </p:txBody>
      </p:sp>
      <p:sp>
        <p:nvSpPr>
          <p:cNvPr id="4" name="Slide Number Placeholder 3"/>
          <p:cNvSpPr>
            <a:spLocks noGrp="1"/>
          </p:cNvSpPr>
          <p:nvPr>
            <p:ph type="sldNum" sz="quarter" idx="12"/>
          </p:nvPr>
        </p:nvSpPr>
        <p:spPr/>
        <p:txBody>
          <a:bodyPr/>
          <a:lstStyle/>
          <a:p>
            <a:fld id="{8DC948D9-BA0F-471C-858F-3FCBEB01ACC2}" type="slidenum">
              <a:rPr lang="en-US" smtClean="0"/>
              <a:pPr/>
              <a:t>15</a:t>
            </a:fld>
            <a:endParaRPr lang="en-US" dirty="0"/>
          </a:p>
        </p:txBody>
      </p:sp>
    </p:spTree>
    <p:extLst>
      <p:ext uri="{BB962C8B-B14F-4D97-AF65-F5344CB8AC3E}">
        <p14:creationId xmlns:p14="http://schemas.microsoft.com/office/powerpoint/2010/main" val="4100868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Super-elevation</a:t>
            </a:r>
          </a:p>
        </p:txBody>
      </p:sp>
      <p:sp>
        <p:nvSpPr>
          <p:cNvPr id="3" name="Content Placeholder 2"/>
          <p:cNvSpPr>
            <a:spLocks noGrp="1"/>
          </p:cNvSpPr>
          <p:nvPr>
            <p:ph idx="1"/>
          </p:nvPr>
        </p:nvSpPr>
        <p:spPr/>
        <p:txBody>
          <a:bodyPr>
            <a:noAutofit/>
          </a:bodyPr>
          <a:lstStyle/>
          <a:p>
            <a:r>
              <a:rPr lang="en-US" dirty="0" smtClean="0"/>
              <a:t>AASHTO </a:t>
            </a:r>
            <a:r>
              <a:rPr lang="en-US" dirty="0"/>
              <a:t>recommends the use of maximum </a:t>
            </a:r>
            <a:r>
              <a:rPr lang="en-US" dirty="0" smtClean="0"/>
              <a:t>super elevation </a:t>
            </a:r>
            <a:r>
              <a:rPr lang="en-US" dirty="0"/>
              <a:t>rates </a:t>
            </a:r>
            <a:r>
              <a:rPr lang="en-US" b="1" dirty="0">
                <a:solidFill>
                  <a:srgbClr val="FF0000"/>
                </a:solidFill>
              </a:rPr>
              <a:t>between 4% and 12%. </a:t>
            </a:r>
            <a:r>
              <a:rPr lang="en-US" dirty="0"/>
              <a:t>For design purposes, only increments of </a:t>
            </a:r>
            <a:r>
              <a:rPr lang="en-US" dirty="0" smtClean="0"/>
              <a:t>2% </a:t>
            </a:r>
            <a:r>
              <a:rPr lang="en-US" dirty="0"/>
              <a:t>are </a:t>
            </a:r>
            <a:r>
              <a:rPr lang="en-US" dirty="0" smtClean="0"/>
              <a:t>used</a:t>
            </a:r>
          </a:p>
          <a:p>
            <a:r>
              <a:rPr lang="en-US" b="1" dirty="0">
                <a:solidFill>
                  <a:schemeClr val="accent1">
                    <a:lumMod val="75000"/>
                  </a:schemeClr>
                </a:solidFill>
              </a:rPr>
              <a:t>The highest </a:t>
            </a:r>
            <a:r>
              <a:rPr lang="en-US" b="1" dirty="0" smtClean="0">
                <a:solidFill>
                  <a:schemeClr val="accent1">
                    <a:lumMod val="75000"/>
                  </a:schemeClr>
                </a:solidFill>
              </a:rPr>
              <a:t>super elevation </a:t>
            </a:r>
            <a:r>
              <a:rPr lang="en-US" b="1" dirty="0">
                <a:solidFill>
                  <a:schemeClr val="accent1">
                    <a:lumMod val="75000"/>
                  </a:schemeClr>
                </a:solidFill>
              </a:rPr>
              <a:t>rate for highways in common use is 10 percent, although 12 percent is used </a:t>
            </a:r>
            <a:r>
              <a:rPr lang="en-US" b="1" dirty="0" smtClean="0">
                <a:solidFill>
                  <a:schemeClr val="accent1">
                    <a:lumMod val="75000"/>
                  </a:schemeClr>
                </a:solidFill>
              </a:rPr>
              <a:t>in some </a:t>
            </a:r>
            <a:r>
              <a:rPr lang="en-US" b="1" dirty="0">
                <a:solidFill>
                  <a:schemeClr val="accent1">
                    <a:lumMod val="75000"/>
                  </a:schemeClr>
                </a:solidFill>
              </a:rPr>
              <a:t>cases. </a:t>
            </a:r>
            <a:endParaRPr lang="en-US" b="1" dirty="0" smtClean="0">
              <a:solidFill>
                <a:schemeClr val="accent1">
                  <a:lumMod val="75000"/>
                </a:schemeClr>
              </a:solidFill>
            </a:endParaRPr>
          </a:p>
          <a:p>
            <a:r>
              <a:rPr lang="en-US" dirty="0" smtClean="0"/>
              <a:t>Drivers </a:t>
            </a:r>
            <a:r>
              <a:rPr lang="en-US" dirty="0"/>
              <a:t>feel uncomfortable on sections with higher rates, and driver effort to maintain lateral position is high when speeds are reduced on such </a:t>
            </a:r>
            <a:r>
              <a:rPr lang="en-US" dirty="0" smtClean="0"/>
              <a:t>curves</a:t>
            </a:r>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16</a:t>
            </a:fld>
            <a:endParaRPr lang="en-US" dirty="0"/>
          </a:p>
        </p:txBody>
      </p:sp>
    </p:spTree>
    <p:extLst>
      <p:ext uri="{BB962C8B-B14F-4D97-AF65-F5344CB8AC3E}">
        <p14:creationId xmlns:p14="http://schemas.microsoft.com/office/powerpoint/2010/main" val="211434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Super-elevation</a:t>
            </a:r>
          </a:p>
        </p:txBody>
      </p:sp>
      <p:sp>
        <p:nvSpPr>
          <p:cNvPr id="3" name="Content Placeholder 2"/>
          <p:cNvSpPr>
            <a:spLocks noGrp="1"/>
          </p:cNvSpPr>
          <p:nvPr>
            <p:ph idx="1"/>
          </p:nvPr>
        </p:nvSpPr>
        <p:spPr/>
        <p:txBody>
          <a:bodyPr>
            <a:normAutofit fontScale="92500"/>
          </a:bodyPr>
          <a:lstStyle/>
          <a:p>
            <a:r>
              <a:rPr lang="en-US" dirty="0"/>
              <a:t>Super elevation rates </a:t>
            </a:r>
            <a:r>
              <a:rPr lang="en-US" b="1" u="sng" dirty="0"/>
              <a:t>above 8 percent </a:t>
            </a:r>
            <a:r>
              <a:rPr lang="en-US" dirty="0"/>
              <a:t>are only used in areas </a:t>
            </a:r>
            <a:r>
              <a:rPr lang="en-US" b="1" u="sng" dirty="0"/>
              <a:t>without snow and ice.</a:t>
            </a:r>
            <a:r>
              <a:rPr lang="en-US" dirty="0"/>
              <a:t> Many agencies use this as an upper limit regardless, due to the effect of rain or mud on highways. Ice on the road can reduce friction force and vehicle travelling at less than the design speed on the excessively super elevated curve slide inward off the curve due to gravitational forces</a:t>
            </a:r>
            <a:r>
              <a:rPr lang="en-US" dirty="0" smtClean="0"/>
              <a:t>.</a:t>
            </a:r>
          </a:p>
          <a:p>
            <a:r>
              <a:rPr lang="en-US" dirty="0" smtClean="0"/>
              <a:t>In </a:t>
            </a:r>
            <a:r>
              <a:rPr lang="en-US" b="1" dirty="0"/>
              <a:t>urban areas</a:t>
            </a:r>
            <a:r>
              <a:rPr lang="en-US" dirty="0"/>
              <a:t>, where speeds may be reduced frequently due to congestion, maximum rates of</a:t>
            </a:r>
            <a:r>
              <a:rPr lang="en-US" b="1" dirty="0"/>
              <a:t> 4%-6% </a:t>
            </a:r>
            <a:r>
              <a:rPr lang="en-US" dirty="0"/>
              <a:t>are often used</a:t>
            </a:r>
          </a:p>
          <a:p>
            <a:r>
              <a:rPr lang="en-US" dirty="0"/>
              <a:t>On low-speed urban streets or at intersections, super elevation may be eliminated</a:t>
            </a:r>
          </a:p>
          <a:p>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17</a:t>
            </a:fld>
            <a:endParaRPr lang="en-US" dirty="0"/>
          </a:p>
        </p:txBody>
      </p:sp>
    </p:spTree>
    <p:extLst>
      <p:ext uri="{BB962C8B-B14F-4D97-AF65-F5344CB8AC3E}">
        <p14:creationId xmlns:p14="http://schemas.microsoft.com/office/powerpoint/2010/main" val="2681140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Side-Friction Factor</a:t>
            </a:r>
          </a:p>
        </p:txBody>
      </p:sp>
      <p:sp>
        <p:nvSpPr>
          <p:cNvPr id="3" name="Content Placeholder 2"/>
          <p:cNvSpPr>
            <a:spLocks noGrp="1"/>
          </p:cNvSpPr>
          <p:nvPr>
            <p:ph idx="1"/>
          </p:nvPr>
        </p:nvSpPr>
        <p:spPr/>
        <p:txBody>
          <a:bodyPr>
            <a:normAutofit/>
          </a:bodyPr>
          <a:lstStyle/>
          <a:p>
            <a:r>
              <a:rPr lang="en-US" b="1" dirty="0" smtClean="0"/>
              <a:t>Important </a:t>
            </a:r>
            <a:r>
              <a:rPr lang="en-US" b="1" dirty="0"/>
              <a:t>factors affecting side friction factor </a:t>
            </a:r>
          </a:p>
          <a:p>
            <a:r>
              <a:rPr lang="en-US" dirty="0" smtClean="0"/>
              <a:t>Speed of the vehicle (f decreases as speed increases (less tire/pavement contact))</a:t>
            </a:r>
          </a:p>
          <a:p>
            <a:r>
              <a:rPr lang="en-US" dirty="0" smtClean="0"/>
              <a:t>The type and condition of the roadway surface</a:t>
            </a:r>
          </a:p>
          <a:p>
            <a:r>
              <a:rPr lang="en-US" dirty="0" smtClean="0"/>
              <a:t>Type and condition of the vehicle tires</a:t>
            </a:r>
          </a:p>
          <a:p>
            <a:r>
              <a:rPr lang="en-US" dirty="0"/>
              <a:t>The side </a:t>
            </a:r>
            <a:r>
              <a:rPr lang="en-US" dirty="0" smtClean="0"/>
              <a:t>friction factors </a:t>
            </a:r>
            <a:r>
              <a:rPr lang="en-US" dirty="0"/>
              <a:t>vary with the design speed from </a:t>
            </a:r>
            <a:r>
              <a:rPr lang="en-US" b="1" dirty="0"/>
              <a:t>0.40 at 15 km/h </a:t>
            </a:r>
            <a:r>
              <a:rPr lang="en-US" dirty="0"/>
              <a:t>[0.38 at 10 mph] to </a:t>
            </a:r>
            <a:r>
              <a:rPr lang="en-US" b="1" dirty="0" smtClean="0"/>
              <a:t>0.14 </a:t>
            </a:r>
            <a:r>
              <a:rPr lang="en-US" b="1" dirty="0"/>
              <a:t>at 80 km/h </a:t>
            </a:r>
            <a:r>
              <a:rPr lang="en-US" dirty="0"/>
              <a:t>[50 mph] to </a:t>
            </a:r>
            <a:r>
              <a:rPr lang="en-US" b="1" dirty="0"/>
              <a:t>0.08 </a:t>
            </a:r>
            <a:r>
              <a:rPr lang="da-DK" b="1" dirty="0"/>
              <a:t>at 130 km/h </a:t>
            </a:r>
            <a:r>
              <a:rPr lang="da-DK" dirty="0"/>
              <a:t>[80 mph</a:t>
            </a:r>
            <a:r>
              <a:rPr lang="da-DK" dirty="0" smtClean="0"/>
              <a:t>].</a:t>
            </a:r>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18</a:t>
            </a:fld>
            <a:endParaRPr lang="en-US" dirty="0"/>
          </a:p>
        </p:txBody>
      </p:sp>
    </p:spTree>
    <p:extLst>
      <p:ext uri="{BB962C8B-B14F-4D97-AF65-F5344CB8AC3E}">
        <p14:creationId xmlns:p14="http://schemas.microsoft.com/office/powerpoint/2010/main" val="1329883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Side-Friction Factor</a:t>
            </a:r>
          </a:p>
        </p:txBody>
      </p:sp>
      <p:sp>
        <p:nvSpPr>
          <p:cNvPr id="4" name="Slide Number Placeholder 3"/>
          <p:cNvSpPr>
            <a:spLocks noGrp="1"/>
          </p:cNvSpPr>
          <p:nvPr>
            <p:ph type="sldNum" sz="quarter" idx="12"/>
          </p:nvPr>
        </p:nvSpPr>
        <p:spPr/>
        <p:txBody>
          <a:bodyPr/>
          <a:lstStyle/>
          <a:p>
            <a:fld id="{8DC948D9-BA0F-471C-858F-3FCBEB01ACC2}" type="slidenum">
              <a:rPr lang="en-US" smtClean="0"/>
              <a:pPr/>
              <a:t>19</a:t>
            </a:fld>
            <a:endParaRPr lang="en-US" dirty="0"/>
          </a:p>
        </p:txBody>
      </p:sp>
      <p:pic>
        <p:nvPicPr>
          <p:cNvPr id="9218" name="Picture 2" descr="C:\Users\daffodils\Desktop\Capture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848599" cy="507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03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Alignment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alignment of a highway is composed of </a:t>
            </a:r>
            <a:r>
              <a:rPr lang="en-US" b="1" dirty="0"/>
              <a:t>horizontal</a:t>
            </a:r>
            <a:r>
              <a:rPr lang="en-US" dirty="0"/>
              <a:t> and </a:t>
            </a:r>
            <a:r>
              <a:rPr lang="en-US" b="1" dirty="0"/>
              <a:t>vertical </a:t>
            </a:r>
            <a:r>
              <a:rPr lang="en-US" dirty="0"/>
              <a:t>elements </a:t>
            </a:r>
          </a:p>
          <a:p>
            <a:r>
              <a:rPr lang="en-US" dirty="0" smtClean="0"/>
              <a:t>The </a:t>
            </a:r>
            <a:r>
              <a:rPr lang="en-US" b="1" dirty="0"/>
              <a:t>horizontal alignment </a:t>
            </a:r>
            <a:r>
              <a:rPr lang="en-US" dirty="0"/>
              <a:t>includes the </a:t>
            </a:r>
            <a:r>
              <a:rPr lang="en-US" b="1" dirty="0">
                <a:solidFill>
                  <a:srgbClr val="FF0000"/>
                </a:solidFill>
              </a:rPr>
              <a:t>straight (tangent) sections </a:t>
            </a:r>
            <a:r>
              <a:rPr lang="en-US" dirty="0"/>
              <a:t>of the roadway and the </a:t>
            </a:r>
            <a:r>
              <a:rPr lang="en-US" b="1" dirty="0">
                <a:solidFill>
                  <a:srgbClr val="FF0000"/>
                </a:solidFill>
              </a:rPr>
              <a:t>circular curves </a:t>
            </a:r>
            <a:r>
              <a:rPr lang="en-US" dirty="0"/>
              <a:t>that connect their change in direction </a:t>
            </a:r>
            <a:endParaRPr lang="en-US" dirty="0" smtClean="0"/>
          </a:p>
          <a:p>
            <a:r>
              <a:rPr lang="en-US" dirty="0" smtClean="0"/>
              <a:t>The </a:t>
            </a:r>
            <a:r>
              <a:rPr lang="en-US" b="1" dirty="0"/>
              <a:t>vertical alignment </a:t>
            </a:r>
            <a:r>
              <a:rPr lang="en-US" dirty="0"/>
              <a:t>includes </a:t>
            </a:r>
            <a:r>
              <a:rPr lang="en-US" b="1" dirty="0">
                <a:solidFill>
                  <a:srgbClr val="0070C0"/>
                </a:solidFill>
              </a:rPr>
              <a:t>straight (tangent) </a:t>
            </a:r>
            <a:r>
              <a:rPr lang="en-US" dirty="0"/>
              <a:t>highway grades and the </a:t>
            </a:r>
            <a:r>
              <a:rPr lang="en-US" b="1" dirty="0">
                <a:solidFill>
                  <a:srgbClr val="0070C0"/>
                </a:solidFill>
              </a:rPr>
              <a:t>parabolic curves </a:t>
            </a:r>
            <a:r>
              <a:rPr lang="en-US" dirty="0"/>
              <a:t>that connect these grades </a:t>
            </a:r>
          </a:p>
          <a:p>
            <a:endParaRPr lang="en-US" dirty="0"/>
          </a:p>
          <a:p>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2</a:t>
            </a:fld>
            <a:endParaRPr lang="en-US" dirty="0"/>
          </a:p>
        </p:txBody>
      </p:sp>
    </p:spTree>
    <p:extLst>
      <p:ext uri="{BB962C8B-B14F-4D97-AF65-F5344CB8AC3E}">
        <p14:creationId xmlns:p14="http://schemas.microsoft.com/office/powerpoint/2010/main" val="1789540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Side-Friction Factor</a:t>
            </a:r>
          </a:p>
        </p:txBody>
      </p:sp>
      <p:sp>
        <p:nvSpPr>
          <p:cNvPr id="4" name="Slide Number Placeholder 3"/>
          <p:cNvSpPr>
            <a:spLocks noGrp="1"/>
          </p:cNvSpPr>
          <p:nvPr>
            <p:ph type="sldNum" sz="quarter" idx="12"/>
          </p:nvPr>
        </p:nvSpPr>
        <p:spPr/>
        <p:txBody>
          <a:bodyPr/>
          <a:lstStyle/>
          <a:p>
            <a:fld id="{8DC948D9-BA0F-471C-858F-3FCBEB01ACC2}" type="slidenum">
              <a:rPr lang="en-US" smtClean="0"/>
              <a:pPr/>
              <a:t>20</a:t>
            </a:fld>
            <a:endParaRPr lang="en-US" dirty="0"/>
          </a:p>
        </p:txBody>
      </p:sp>
      <p:pic>
        <p:nvPicPr>
          <p:cNvPr id="10242" name="Picture 2" descr="C:\Users\daffodils\Desktop\Capture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48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37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elevation </a:t>
            </a:r>
            <a:r>
              <a:rPr lang="en-US" dirty="0"/>
              <a:t>Example -1</a:t>
            </a:r>
          </a:p>
        </p:txBody>
      </p:sp>
      <p:sp>
        <p:nvSpPr>
          <p:cNvPr id="3" name="Content Placeholder 2"/>
          <p:cNvSpPr>
            <a:spLocks noGrp="1"/>
          </p:cNvSpPr>
          <p:nvPr>
            <p:ph idx="1"/>
          </p:nvPr>
        </p:nvSpPr>
        <p:spPr/>
        <p:txBody>
          <a:bodyPr/>
          <a:lstStyle/>
          <a:p>
            <a:r>
              <a:rPr lang="en-US" dirty="0"/>
              <a:t>A roadway is being designed for a speed of 70 mi/h. At one horizontal curve, it is known that the </a:t>
            </a:r>
            <a:r>
              <a:rPr lang="en-US" dirty="0" smtClean="0"/>
              <a:t>super elevation </a:t>
            </a:r>
            <a:r>
              <a:rPr lang="en-US" dirty="0"/>
              <a:t>is 8.0% and the coefficient of side friction is 0.10. Determine the minimum radius of curve (measured to the traveled path) that will provide for safe vehicle operation</a:t>
            </a:r>
          </a:p>
        </p:txBody>
      </p:sp>
      <p:sp>
        <p:nvSpPr>
          <p:cNvPr id="4" name="Slide Number Placeholder 3"/>
          <p:cNvSpPr>
            <a:spLocks noGrp="1"/>
          </p:cNvSpPr>
          <p:nvPr>
            <p:ph type="sldNum" sz="quarter" idx="12"/>
          </p:nvPr>
        </p:nvSpPr>
        <p:spPr/>
        <p:txBody>
          <a:bodyPr/>
          <a:lstStyle/>
          <a:p>
            <a:fld id="{8DC948D9-BA0F-471C-858F-3FCBEB01ACC2}" type="slidenum">
              <a:rPr lang="en-US" smtClean="0"/>
              <a:pPr/>
              <a:t>21</a:t>
            </a:fld>
            <a:endParaRPr lang="en-US" dirty="0"/>
          </a:p>
        </p:txBody>
      </p:sp>
    </p:spTree>
    <p:extLst>
      <p:ext uri="{BB962C8B-B14F-4D97-AF65-F5344CB8AC3E}">
        <p14:creationId xmlns:p14="http://schemas.microsoft.com/office/powerpoint/2010/main" val="3399921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elevation </a:t>
            </a:r>
            <a:r>
              <a:rPr lang="en-US" dirty="0"/>
              <a:t>Example -2</a:t>
            </a:r>
          </a:p>
        </p:txBody>
      </p:sp>
      <p:sp>
        <p:nvSpPr>
          <p:cNvPr id="3" name="Content Placeholder 2"/>
          <p:cNvSpPr>
            <a:spLocks noGrp="1"/>
          </p:cNvSpPr>
          <p:nvPr>
            <p:ph idx="1"/>
          </p:nvPr>
        </p:nvSpPr>
        <p:spPr/>
        <p:txBody>
          <a:bodyPr/>
          <a:lstStyle/>
          <a:p>
            <a:r>
              <a:rPr lang="en-US" dirty="0" smtClean="0"/>
              <a:t>Determine </a:t>
            </a:r>
            <a:r>
              <a:rPr lang="en-US" dirty="0"/>
              <a:t>the proper </a:t>
            </a:r>
            <a:r>
              <a:rPr lang="en-US" dirty="0" smtClean="0"/>
              <a:t>super elevation </a:t>
            </a:r>
            <a:r>
              <a:rPr lang="en-US" dirty="0"/>
              <a:t>rate for an urban highway with a design speed of 50 mph and degree of curvature of 8 degrees </a:t>
            </a:r>
            <a:endParaRPr lang="en-US" dirty="0" smtClean="0"/>
          </a:p>
          <a:p>
            <a:r>
              <a:rPr lang="en-US" dirty="0" smtClean="0"/>
              <a:t>R = 5729.6/D</a:t>
            </a:r>
          </a:p>
          <a:p>
            <a:r>
              <a:rPr lang="en-US" dirty="0" smtClean="0"/>
              <a:t>R in feet, D in degrees</a:t>
            </a:r>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22</a:t>
            </a:fld>
            <a:endParaRPr lang="en-US" dirty="0"/>
          </a:p>
        </p:txBody>
      </p:sp>
    </p:spTree>
    <p:extLst>
      <p:ext uri="{BB962C8B-B14F-4D97-AF65-F5344CB8AC3E}">
        <p14:creationId xmlns:p14="http://schemas.microsoft.com/office/powerpoint/2010/main" val="3417098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Curves - Types of Curves</a:t>
            </a:r>
          </a:p>
        </p:txBody>
      </p:sp>
      <p:sp>
        <p:nvSpPr>
          <p:cNvPr id="3" name="Content Placeholder 2"/>
          <p:cNvSpPr>
            <a:spLocks noGrp="1"/>
          </p:cNvSpPr>
          <p:nvPr>
            <p:ph idx="1"/>
          </p:nvPr>
        </p:nvSpPr>
        <p:spPr/>
        <p:txBody>
          <a:bodyPr>
            <a:normAutofit/>
          </a:bodyPr>
          <a:lstStyle/>
          <a:p>
            <a:r>
              <a:rPr lang="en-US" b="1" dirty="0"/>
              <a:t>Horizontal Curves: </a:t>
            </a:r>
            <a:r>
              <a:rPr lang="en-US" dirty="0"/>
              <a:t>curves used in horizontal planes to connect </a:t>
            </a:r>
            <a:r>
              <a:rPr lang="en-US" dirty="0" smtClean="0"/>
              <a:t>two straight </a:t>
            </a:r>
            <a:r>
              <a:rPr lang="en-US" dirty="0"/>
              <a:t>tangent </a:t>
            </a:r>
            <a:r>
              <a:rPr lang="en-US" dirty="0" smtClean="0"/>
              <a:t>sections.</a:t>
            </a:r>
          </a:p>
          <a:p>
            <a:r>
              <a:rPr lang="en-US" b="1" dirty="0"/>
              <a:t>Simple Curve</a:t>
            </a:r>
            <a:r>
              <a:rPr lang="en-US" dirty="0"/>
              <a:t>: circular arc connecting two </a:t>
            </a:r>
            <a:r>
              <a:rPr lang="en-US" dirty="0" smtClean="0"/>
              <a:t>tangents</a:t>
            </a:r>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23</a:t>
            </a:fld>
            <a:endParaRPr lang="en-US" dirty="0"/>
          </a:p>
        </p:txBody>
      </p:sp>
      <p:pic>
        <p:nvPicPr>
          <p:cNvPr id="11266" name="Picture 2" descr="C:\Users\daffodils\Desktop\Captur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2800"/>
            <a:ext cx="585761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Curves - Types of Curves</a:t>
            </a:r>
          </a:p>
        </p:txBody>
      </p:sp>
      <p:sp>
        <p:nvSpPr>
          <p:cNvPr id="3" name="Content Placeholder 2"/>
          <p:cNvSpPr>
            <a:spLocks noGrp="1"/>
          </p:cNvSpPr>
          <p:nvPr>
            <p:ph idx="1"/>
          </p:nvPr>
        </p:nvSpPr>
        <p:spPr/>
        <p:txBody>
          <a:bodyPr/>
          <a:lstStyle/>
          <a:p>
            <a:r>
              <a:rPr lang="en-US" sz="2000" b="1" dirty="0"/>
              <a:t>Compound Curve</a:t>
            </a:r>
            <a:r>
              <a:rPr lang="en-US" sz="2000" dirty="0"/>
              <a:t>: a curve which is composed of two or </a:t>
            </a:r>
            <a:r>
              <a:rPr lang="en-US" sz="2000" dirty="0" smtClean="0"/>
              <a:t>more circular </a:t>
            </a:r>
            <a:r>
              <a:rPr lang="en-US" sz="2000" dirty="0"/>
              <a:t>arcs of different radii, with centers on the same side of the </a:t>
            </a:r>
            <a:r>
              <a:rPr lang="en-US" sz="2000" dirty="0" smtClean="0"/>
              <a:t>alignment</a:t>
            </a:r>
          </a:p>
          <a:p>
            <a:r>
              <a:rPr lang="en-US" sz="2000" dirty="0" smtClean="0"/>
              <a:t>Compound </a:t>
            </a:r>
            <a:r>
              <a:rPr lang="en-US" sz="2000" dirty="0"/>
              <a:t>curves are used to fit horizontal curves to very specific alignment needs …..interchange ramps, intersection curves etc.</a:t>
            </a:r>
          </a:p>
          <a:p>
            <a:r>
              <a:rPr lang="en-US" sz="2000" dirty="0"/>
              <a:t>Radii should not be very different- difficult for drivers to maintain lane position as they transition from one to another curve</a:t>
            </a:r>
          </a:p>
          <a:p>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24</a:t>
            </a:fld>
            <a:endParaRPr lang="en-US" dirty="0"/>
          </a:p>
        </p:txBody>
      </p:sp>
      <p:pic>
        <p:nvPicPr>
          <p:cNvPr id="12290" name="Picture 2" descr="C:\Users\daffodils\Desktop\Capture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64024"/>
            <a:ext cx="5486400" cy="257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38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Curves - Types of Curves</a:t>
            </a:r>
          </a:p>
        </p:txBody>
      </p:sp>
      <p:sp>
        <p:nvSpPr>
          <p:cNvPr id="3" name="Content Placeholder 2"/>
          <p:cNvSpPr>
            <a:spLocks noGrp="1"/>
          </p:cNvSpPr>
          <p:nvPr>
            <p:ph idx="1"/>
          </p:nvPr>
        </p:nvSpPr>
        <p:spPr/>
        <p:txBody>
          <a:bodyPr/>
          <a:lstStyle/>
          <a:p>
            <a:r>
              <a:rPr lang="en-US" b="1" dirty="0"/>
              <a:t>Spiral Curve: </a:t>
            </a:r>
            <a:r>
              <a:rPr lang="en-US" dirty="0"/>
              <a:t>A curve with constantly changing radius</a:t>
            </a:r>
          </a:p>
          <a:p>
            <a:r>
              <a:rPr lang="en-US" dirty="0"/>
              <a:t>A</a:t>
            </a:r>
            <a:r>
              <a:rPr lang="en-US" dirty="0" smtClean="0"/>
              <a:t> </a:t>
            </a:r>
            <a:r>
              <a:rPr lang="en-US" dirty="0"/>
              <a:t>curve whose radius decreases uniformly from infinity at </a:t>
            </a:r>
            <a:r>
              <a:rPr lang="en-US" dirty="0" smtClean="0"/>
              <a:t>the tangent </a:t>
            </a:r>
            <a:r>
              <a:rPr lang="en-US" dirty="0"/>
              <a:t>to that of the curve it </a:t>
            </a:r>
            <a:r>
              <a:rPr lang="en-US" dirty="0" smtClean="0"/>
              <a:t>meets.</a:t>
            </a:r>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25</a:t>
            </a:fld>
            <a:endParaRPr lang="en-US" dirty="0"/>
          </a:p>
        </p:txBody>
      </p:sp>
      <p:pic>
        <p:nvPicPr>
          <p:cNvPr id="13314" name="Picture 2" descr="C:\Users\daffodils\Desktop\Capture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1" y="3200400"/>
            <a:ext cx="41275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daffodils\Desktop\Capture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01121"/>
            <a:ext cx="4267200" cy="287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68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Curves - Types of Curves</a:t>
            </a:r>
          </a:p>
        </p:txBody>
      </p:sp>
      <p:sp>
        <p:nvSpPr>
          <p:cNvPr id="3" name="Content Placeholder 2"/>
          <p:cNvSpPr>
            <a:spLocks noGrp="1"/>
          </p:cNvSpPr>
          <p:nvPr>
            <p:ph idx="1"/>
          </p:nvPr>
        </p:nvSpPr>
        <p:spPr/>
        <p:txBody>
          <a:bodyPr/>
          <a:lstStyle/>
          <a:p>
            <a:r>
              <a:rPr lang="en-US" b="1" dirty="0"/>
              <a:t>Reverse Curve: </a:t>
            </a:r>
            <a:r>
              <a:rPr lang="en-US" dirty="0"/>
              <a:t>Two circular arcs tangent to each other, with </a:t>
            </a:r>
            <a:r>
              <a:rPr lang="en-US" dirty="0" smtClean="0"/>
              <a:t>their centers </a:t>
            </a:r>
            <a:r>
              <a:rPr lang="en-US" dirty="0"/>
              <a:t>on opposite sides of the alignment</a:t>
            </a:r>
          </a:p>
          <a:p>
            <a:r>
              <a:rPr lang="en-US" dirty="0" smtClean="0"/>
              <a:t>Two </a:t>
            </a:r>
            <a:r>
              <a:rPr lang="en-US" dirty="0"/>
              <a:t>consecutive curves that turn in opposite direction</a:t>
            </a:r>
          </a:p>
          <a:p>
            <a:r>
              <a:rPr lang="en-US" dirty="0" smtClean="0"/>
              <a:t>Not </a:t>
            </a:r>
            <a:r>
              <a:rPr lang="en-US" dirty="0"/>
              <a:t>recommended- drivers may find it difficult to stay in their </a:t>
            </a:r>
            <a:r>
              <a:rPr lang="en-US" dirty="0" smtClean="0"/>
              <a:t>lane as </a:t>
            </a:r>
            <a:r>
              <a:rPr lang="en-US" dirty="0"/>
              <a:t>a result of sudden change in </a:t>
            </a:r>
            <a:r>
              <a:rPr lang="en-US" dirty="0" smtClean="0"/>
              <a:t>alignment.</a:t>
            </a:r>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26</a:t>
            </a:fld>
            <a:endParaRPr lang="en-US" dirty="0"/>
          </a:p>
        </p:txBody>
      </p:sp>
      <p:pic>
        <p:nvPicPr>
          <p:cNvPr id="14338" name="Picture 2" descr="C:\Users\daffodils\Desktop\Capture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33800"/>
            <a:ext cx="7696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09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Tangent and Curves</a:t>
            </a:r>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27</a:t>
            </a:fld>
            <a:endParaRPr lang="en-US" dirty="0"/>
          </a:p>
        </p:txBody>
      </p:sp>
      <p:pic>
        <p:nvPicPr>
          <p:cNvPr id="4098" name="Picture 2" descr="C:\Users\daffodils\Desktop\slide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620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48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Circular Curves</a:t>
            </a:r>
          </a:p>
        </p:txBody>
      </p:sp>
      <p:sp>
        <p:nvSpPr>
          <p:cNvPr id="3" name="Content Placeholder 2"/>
          <p:cNvSpPr>
            <a:spLocks noGrp="1"/>
          </p:cNvSpPr>
          <p:nvPr>
            <p:ph idx="1"/>
          </p:nvPr>
        </p:nvSpPr>
        <p:spPr/>
        <p:txBody>
          <a:bodyPr/>
          <a:lstStyle/>
          <a:p>
            <a:r>
              <a:rPr lang="en-US" b="1" dirty="0" smtClean="0"/>
              <a:t>Degree </a:t>
            </a:r>
            <a:r>
              <a:rPr lang="en-US" b="1" dirty="0"/>
              <a:t>of Curvature </a:t>
            </a:r>
            <a:endParaRPr lang="en-US" dirty="0"/>
          </a:p>
          <a:p>
            <a:r>
              <a:rPr lang="en-US" dirty="0" smtClean="0"/>
              <a:t>Traditionally</a:t>
            </a:r>
            <a:r>
              <a:rPr lang="en-US" dirty="0"/>
              <a:t>, the “steepness” of the curvature is defined by either the </a:t>
            </a:r>
            <a:r>
              <a:rPr lang="en-US" b="1" dirty="0"/>
              <a:t>radius (R) </a:t>
            </a:r>
            <a:r>
              <a:rPr lang="en-US" dirty="0"/>
              <a:t>or the </a:t>
            </a:r>
            <a:r>
              <a:rPr lang="en-US" b="1" dirty="0"/>
              <a:t>degree of curvature (D) </a:t>
            </a:r>
            <a:endParaRPr lang="en-US" dirty="0"/>
          </a:p>
          <a:p>
            <a:r>
              <a:rPr lang="en-US" dirty="0" smtClean="0"/>
              <a:t>Degree </a:t>
            </a:r>
            <a:r>
              <a:rPr lang="en-US" dirty="0"/>
              <a:t>of curvature = angle subtended by an arc of length 100 feet </a:t>
            </a:r>
          </a:p>
          <a:p>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28</a:t>
            </a:fld>
            <a:endParaRPr lang="en-US" dirty="0"/>
          </a:p>
        </p:txBody>
      </p:sp>
      <p:pic>
        <p:nvPicPr>
          <p:cNvPr id="15362" name="Picture 2" descr="C:\Users\daffodil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05200"/>
            <a:ext cx="4419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971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Circular Curves</a:t>
            </a:r>
          </a:p>
        </p:txBody>
      </p:sp>
      <p:sp>
        <p:nvSpPr>
          <p:cNvPr id="3" name="Content Placeholder 2"/>
          <p:cNvSpPr>
            <a:spLocks noGrp="1"/>
          </p:cNvSpPr>
          <p:nvPr>
            <p:ph idx="1"/>
          </p:nvPr>
        </p:nvSpPr>
        <p:spPr/>
        <p:txBody>
          <a:bodyPr/>
          <a:lstStyle/>
          <a:p>
            <a:r>
              <a:rPr lang="en-US" b="1" dirty="0" smtClean="0"/>
              <a:t>Degree </a:t>
            </a:r>
            <a:r>
              <a:rPr lang="en-US" b="1" dirty="0"/>
              <a:t>of curvature </a:t>
            </a:r>
            <a:r>
              <a:rPr lang="en-US" dirty="0"/>
              <a:t>= angle subtended by an arc of length 100 feet</a:t>
            </a:r>
          </a:p>
          <a:p>
            <a:pPr marL="0" indent="0">
              <a:buNone/>
            </a:pPr>
            <a:r>
              <a:rPr lang="en-US" dirty="0" smtClean="0"/>
              <a:t>By </a:t>
            </a:r>
            <a:r>
              <a:rPr lang="en-US" dirty="0"/>
              <a:t>simple ratio: D/360 = 100/2*Pi*R</a:t>
            </a:r>
          </a:p>
          <a:p>
            <a:pPr marL="0" indent="0">
              <a:buNone/>
            </a:pPr>
            <a:r>
              <a:rPr lang="en-US" dirty="0" smtClean="0"/>
              <a:t>Therefore	</a:t>
            </a:r>
          </a:p>
          <a:p>
            <a:pPr marL="0" indent="0">
              <a:buNone/>
            </a:pPr>
            <a:r>
              <a:rPr lang="en-US" b="1" dirty="0"/>
              <a:t>	</a:t>
            </a:r>
            <a:r>
              <a:rPr lang="en-US" b="1" dirty="0" smtClean="0"/>
              <a:t>		R </a:t>
            </a:r>
            <a:r>
              <a:rPr lang="en-US" b="1" dirty="0"/>
              <a:t>= 5730 / D</a:t>
            </a:r>
          </a:p>
          <a:p>
            <a:pPr marL="0" indent="0">
              <a:buNone/>
            </a:pPr>
            <a:r>
              <a:rPr lang="en-US" dirty="0" smtClean="0"/>
              <a:t>D </a:t>
            </a:r>
            <a:r>
              <a:rPr lang="en-US" dirty="0"/>
              <a:t>= Degree of curvature - degrees</a:t>
            </a:r>
          </a:p>
          <a:p>
            <a:pPr marL="0" indent="0">
              <a:buNone/>
            </a:pPr>
            <a:r>
              <a:rPr lang="en-US" dirty="0" smtClean="0"/>
              <a:t>R </a:t>
            </a:r>
            <a:r>
              <a:rPr lang="en-US" dirty="0"/>
              <a:t>= Radius of curvature - feet</a:t>
            </a:r>
          </a:p>
        </p:txBody>
      </p:sp>
      <p:sp>
        <p:nvSpPr>
          <p:cNvPr id="4" name="Slide Number Placeholder 3"/>
          <p:cNvSpPr>
            <a:spLocks noGrp="1"/>
          </p:cNvSpPr>
          <p:nvPr>
            <p:ph type="sldNum" sz="quarter" idx="12"/>
          </p:nvPr>
        </p:nvSpPr>
        <p:spPr/>
        <p:txBody>
          <a:bodyPr/>
          <a:lstStyle/>
          <a:p>
            <a:fld id="{8DC948D9-BA0F-471C-858F-3FCBEB01ACC2}" type="slidenum">
              <a:rPr lang="en-US" smtClean="0"/>
              <a:pPr/>
              <a:t>29</a:t>
            </a:fld>
            <a:endParaRPr lang="en-US" dirty="0"/>
          </a:p>
        </p:txBody>
      </p:sp>
    </p:spTree>
    <p:extLst>
      <p:ext uri="{BB962C8B-B14F-4D97-AF65-F5344CB8AC3E}">
        <p14:creationId xmlns:p14="http://schemas.microsoft.com/office/powerpoint/2010/main" val="1731930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Alignment</a:t>
            </a:r>
          </a:p>
        </p:txBody>
      </p:sp>
      <p:sp>
        <p:nvSpPr>
          <p:cNvPr id="3" name="Content Placeholder 2"/>
          <p:cNvSpPr>
            <a:spLocks noGrp="1"/>
          </p:cNvSpPr>
          <p:nvPr>
            <p:ph idx="1"/>
          </p:nvPr>
        </p:nvSpPr>
        <p:spPr/>
        <p:txBody>
          <a:bodyPr>
            <a:normAutofit/>
          </a:bodyPr>
          <a:lstStyle/>
          <a:p>
            <a:r>
              <a:rPr lang="en-US" sz="1900" dirty="0" smtClean="0"/>
              <a:t>Highway Location of points is either done by </a:t>
            </a:r>
            <a:r>
              <a:rPr lang="en-US" sz="1900" b="1" dirty="0" smtClean="0"/>
              <a:t>Coordinate system </a:t>
            </a:r>
            <a:r>
              <a:rPr lang="en-US" sz="1900" dirty="0" smtClean="0"/>
              <a:t>or  by </a:t>
            </a:r>
            <a:r>
              <a:rPr lang="en-US" sz="1900" b="1" dirty="0" smtClean="0"/>
              <a:t>Stationing</a:t>
            </a:r>
          </a:p>
          <a:p>
            <a:r>
              <a:rPr lang="en-US" sz="1900" dirty="0" smtClean="0"/>
              <a:t>Instead </a:t>
            </a:r>
            <a:r>
              <a:rPr lang="en-US" sz="1900" dirty="0"/>
              <a:t>of using the coordinates system, highway positioning and length are defined as the distance usually measured along the center line of the highway from a specified point </a:t>
            </a:r>
          </a:p>
          <a:p>
            <a:r>
              <a:rPr lang="en-US" sz="1900" dirty="0" smtClean="0"/>
              <a:t>The </a:t>
            </a:r>
            <a:r>
              <a:rPr lang="en-US" sz="1900" dirty="0"/>
              <a:t>notation for stationing distance is such that a point on highway </a:t>
            </a:r>
            <a:r>
              <a:rPr lang="en-US" sz="1900" b="1" dirty="0"/>
              <a:t>4250 </a:t>
            </a:r>
            <a:r>
              <a:rPr lang="en-US" sz="1900" b="1" dirty="0" err="1"/>
              <a:t>ft</a:t>
            </a:r>
            <a:r>
              <a:rPr lang="en-US" sz="1900" b="1" dirty="0"/>
              <a:t> (1295.3 m)</a:t>
            </a:r>
            <a:r>
              <a:rPr lang="en-US" sz="1900" dirty="0"/>
              <a:t> from a specified origin </a:t>
            </a:r>
            <a:r>
              <a:rPr lang="en-US" sz="1900" b="1" dirty="0"/>
              <a:t>(0+00 or 0+000) </a:t>
            </a:r>
            <a:r>
              <a:rPr lang="en-US" sz="1900" dirty="0"/>
              <a:t>is said to be at station: </a:t>
            </a:r>
          </a:p>
          <a:p>
            <a:r>
              <a:rPr lang="en-US" sz="1900" b="1" dirty="0" smtClean="0">
                <a:solidFill>
                  <a:srgbClr val="FF0000"/>
                </a:solidFill>
              </a:rPr>
              <a:t>42+50 </a:t>
            </a:r>
            <a:r>
              <a:rPr lang="en-US" sz="1900" b="1" dirty="0" err="1">
                <a:solidFill>
                  <a:srgbClr val="FF0000"/>
                </a:solidFill>
              </a:rPr>
              <a:t>ft</a:t>
            </a:r>
            <a:r>
              <a:rPr lang="en-US" sz="1900" b="1" dirty="0">
                <a:solidFill>
                  <a:srgbClr val="FF0000"/>
                </a:solidFill>
              </a:rPr>
              <a:t> (42 stations and 50 feet) </a:t>
            </a:r>
          </a:p>
          <a:p>
            <a:r>
              <a:rPr lang="en-US" sz="1900" b="1" dirty="0" smtClean="0">
                <a:solidFill>
                  <a:srgbClr val="0070C0"/>
                </a:solidFill>
              </a:rPr>
              <a:t>1+295.300 </a:t>
            </a:r>
            <a:r>
              <a:rPr lang="en-US" sz="1900" b="1" dirty="0">
                <a:solidFill>
                  <a:srgbClr val="0070C0"/>
                </a:solidFill>
              </a:rPr>
              <a:t>meter( 1 station and 295.300 meters) </a:t>
            </a:r>
          </a:p>
          <a:p>
            <a:endParaRPr lang="en-US" sz="2000"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3</a:t>
            </a:fld>
            <a:endParaRPr lang="en-US" dirty="0"/>
          </a:p>
        </p:txBody>
      </p:sp>
      <p:pic>
        <p:nvPicPr>
          <p:cNvPr id="1026" name="Picture 2" descr="C:\Users\daffodils\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4876800"/>
            <a:ext cx="6096000" cy="18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323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a:t>
            </a:r>
            <a:r>
              <a:rPr lang="en-US" dirty="0"/>
              <a:t>of Curve</a:t>
            </a:r>
          </a:p>
        </p:txBody>
      </p:sp>
      <p:sp>
        <p:nvSpPr>
          <p:cNvPr id="3" name="Content Placeholder 2"/>
          <p:cNvSpPr>
            <a:spLocks noGrp="1"/>
          </p:cNvSpPr>
          <p:nvPr>
            <p:ph idx="1"/>
          </p:nvPr>
        </p:nvSpPr>
        <p:spPr/>
        <p:txBody>
          <a:bodyPr>
            <a:normAutofit fontScale="92500"/>
          </a:bodyPr>
          <a:lstStyle/>
          <a:p>
            <a:r>
              <a:rPr lang="en-US" b="1" dirty="0" smtClean="0"/>
              <a:t>Length </a:t>
            </a:r>
            <a:r>
              <a:rPr lang="en-US" b="1" dirty="0"/>
              <a:t>of Curve: </a:t>
            </a:r>
            <a:r>
              <a:rPr lang="en-US" dirty="0"/>
              <a:t>The length of the curve derives directly from the arc definition of degree of curvature </a:t>
            </a:r>
          </a:p>
          <a:p>
            <a:r>
              <a:rPr lang="en-US" dirty="0" smtClean="0"/>
              <a:t>A </a:t>
            </a:r>
            <a:r>
              <a:rPr lang="en-US" dirty="0"/>
              <a:t>central angle equal to the degree of curvature subtends an arc of 100 </a:t>
            </a:r>
            <a:r>
              <a:rPr lang="en-US" dirty="0" err="1"/>
              <a:t>ft</a:t>
            </a:r>
            <a:r>
              <a:rPr lang="en-US" dirty="0"/>
              <a:t>, while the actual central angle (Δ) subtends the length of the curve (L). </a:t>
            </a:r>
          </a:p>
          <a:p>
            <a:pPr marL="0" indent="0">
              <a:buNone/>
            </a:pPr>
            <a:r>
              <a:rPr lang="en-US" b="1" dirty="0" smtClean="0"/>
              <a:t>By </a:t>
            </a:r>
            <a:r>
              <a:rPr lang="en-US" b="1" dirty="0"/>
              <a:t>simple ratio </a:t>
            </a:r>
            <a:endParaRPr lang="en-US" dirty="0"/>
          </a:p>
          <a:p>
            <a:r>
              <a:rPr lang="en-US" dirty="0"/>
              <a:t>D/100=</a:t>
            </a:r>
            <a:r>
              <a:rPr lang="el-GR" dirty="0"/>
              <a:t>Δ/</a:t>
            </a:r>
            <a:r>
              <a:rPr lang="en-US" dirty="0"/>
              <a:t>L </a:t>
            </a:r>
          </a:p>
          <a:p>
            <a:r>
              <a:rPr lang="en-US" dirty="0"/>
              <a:t>L = 100 </a:t>
            </a:r>
            <a:r>
              <a:rPr lang="el-GR" dirty="0"/>
              <a:t>Δ / </a:t>
            </a:r>
            <a:r>
              <a:rPr lang="en-US" dirty="0"/>
              <a:t>D </a:t>
            </a:r>
          </a:p>
          <a:p>
            <a:r>
              <a:rPr lang="pt-BR" b="1" dirty="0" smtClean="0"/>
              <a:t>Or </a:t>
            </a:r>
            <a:r>
              <a:rPr lang="pt-BR" b="1" dirty="0"/>
              <a:t>(from R = 5730 / D, substitute for D = 5730/R) </a:t>
            </a:r>
            <a:endParaRPr lang="en-US" dirty="0" smtClean="0"/>
          </a:p>
          <a:p>
            <a:r>
              <a:rPr lang="en-US" dirty="0" smtClean="0"/>
              <a:t>L </a:t>
            </a:r>
            <a:r>
              <a:rPr lang="en-US" dirty="0"/>
              <a:t>= </a:t>
            </a:r>
            <a:r>
              <a:rPr lang="el-GR" dirty="0"/>
              <a:t>Δ </a:t>
            </a:r>
            <a:r>
              <a:rPr lang="en-US" dirty="0"/>
              <a:t>R / 57.30 </a:t>
            </a:r>
          </a:p>
          <a:p>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30</a:t>
            </a:fld>
            <a:endParaRPr lang="en-US" dirty="0"/>
          </a:p>
        </p:txBody>
      </p:sp>
      <p:sp>
        <p:nvSpPr>
          <p:cNvPr id="5" name="Rounded Rectangle 4"/>
          <p:cNvSpPr/>
          <p:nvPr/>
        </p:nvSpPr>
        <p:spPr>
          <a:xfrm>
            <a:off x="609600" y="5638800"/>
            <a:ext cx="1905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1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Horizontal Curves Fundamentals -Layout</a:t>
            </a:r>
          </a:p>
        </p:txBody>
      </p:sp>
      <p:sp>
        <p:nvSpPr>
          <p:cNvPr id="4" name="Slide Number Placeholder 3"/>
          <p:cNvSpPr>
            <a:spLocks noGrp="1"/>
          </p:cNvSpPr>
          <p:nvPr>
            <p:ph type="sldNum" sz="quarter" idx="12"/>
          </p:nvPr>
        </p:nvSpPr>
        <p:spPr/>
        <p:txBody>
          <a:bodyPr/>
          <a:lstStyle/>
          <a:p>
            <a:fld id="{8DC948D9-BA0F-471C-858F-3FCBEB01ACC2}" type="slidenum">
              <a:rPr lang="en-US" smtClean="0"/>
              <a:pPr/>
              <a:t>31</a:t>
            </a:fld>
            <a:endParaRPr lang="en-US" dirty="0"/>
          </a:p>
        </p:txBody>
      </p:sp>
      <p:pic>
        <p:nvPicPr>
          <p:cNvPr id="16386" name="Picture 2" descr="C:\Users\daffodils\Desktop\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305800" cy="538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74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Horizontal Curves Fundamentals -Layout</a:t>
            </a:r>
          </a:p>
        </p:txBody>
      </p:sp>
      <p:sp>
        <p:nvSpPr>
          <p:cNvPr id="4" name="Slide Number Placeholder 3"/>
          <p:cNvSpPr>
            <a:spLocks noGrp="1"/>
          </p:cNvSpPr>
          <p:nvPr>
            <p:ph type="sldNum" sz="quarter" idx="12"/>
          </p:nvPr>
        </p:nvSpPr>
        <p:spPr/>
        <p:txBody>
          <a:bodyPr/>
          <a:lstStyle/>
          <a:p>
            <a:fld id="{8DC948D9-BA0F-471C-858F-3FCBEB01ACC2}" type="slidenum">
              <a:rPr lang="en-US" smtClean="0"/>
              <a:pPr/>
              <a:t>32</a:t>
            </a:fld>
            <a:endParaRPr lang="en-US" dirty="0"/>
          </a:p>
        </p:txBody>
      </p:sp>
      <p:pic>
        <p:nvPicPr>
          <p:cNvPr id="17410" name="Picture 2" descr="C:\Users\daffodils\Desktop\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 y="1219200"/>
            <a:ext cx="8697483"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590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Curves – </a:t>
            </a:r>
            <a:r>
              <a:rPr lang="en-US" dirty="0" smtClean="0"/>
              <a:t>Example</a:t>
            </a:r>
            <a:endParaRPr lang="en-US" dirty="0"/>
          </a:p>
        </p:txBody>
      </p:sp>
      <p:sp>
        <p:nvSpPr>
          <p:cNvPr id="3" name="Content Placeholder 2"/>
          <p:cNvSpPr>
            <a:spLocks noGrp="1"/>
          </p:cNvSpPr>
          <p:nvPr>
            <p:ph idx="1"/>
          </p:nvPr>
        </p:nvSpPr>
        <p:spPr/>
        <p:txBody>
          <a:bodyPr/>
          <a:lstStyle/>
          <a:p>
            <a:r>
              <a:rPr lang="en-US" dirty="0"/>
              <a:t>Two tangent lines meet at Station 3,200 + 15. The radius of curvature is 1,200 </a:t>
            </a:r>
            <a:r>
              <a:rPr lang="en-US" dirty="0" err="1"/>
              <a:t>ft</a:t>
            </a:r>
            <a:r>
              <a:rPr lang="en-US" dirty="0"/>
              <a:t>, and the angle of deflection is </a:t>
            </a:r>
            <a:r>
              <a:rPr lang="en-US" dirty="0" smtClean="0"/>
              <a:t>14</a:t>
            </a:r>
            <a:r>
              <a:rPr lang="en-US" sz="3200" baseline="30000" dirty="0" smtClean="0"/>
              <a:t>◦</a:t>
            </a:r>
            <a:r>
              <a:rPr lang="en-US" dirty="0" smtClean="0"/>
              <a:t>. </a:t>
            </a:r>
            <a:r>
              <a:rPr lang="en-US" dirty="0"/>
              <a:t>Find the length of the curve, the stations for the P.C. and P.T , and all other relevant characteristics of the curve (L.C., M, E).</a:t>
            </a:r>
          </a:p>
        </p:txBody>
      </p:sp>
      <p:sp>
        <p:nvSpPr>
          <p:cNvPr id="4" name="Slide Number Placeholder 3"/>
          <p:cNvSpPr>
            <a:spLocks noGrp="1"/>
          </p:cNvSpPr>
          <p:nvPr>
            <p:ph type="sldNum" sz="quarter" idx="12"/>
          </p:nvPr>
        </p:nvSpPr>
        <p:spPr/>
        <p:txBody>
          <a:bodyPr/>
          <a:lstStyle/>
          <a:p>
            <a:fld id="{8DC948D9-BA0F-471C-858F-3FCBEB01ACC2}" type="slidenum">
              <a:rPr lang="en-US" smtClean="0"/>
              <a:pPr/>
              <a:t>33</a:t>
            </a:fld>
            <a:endParaRPr lang="en-US" dirty="0"/>
          </a:p>
        </p:txBody>
      </p:sp>
      <p:pic>
        <p:nvPicPr>
          <p:cNvPr id="5" name="Picture 2" descr="C:\Users\daffodil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4572000" cy="336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47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C948D9-BA0F-471C-858F-3FCBEB01ACC2}" type="slidenum">
              <a:rPr lang="en-US" smtClean="0"/>
              <a:t>34</a:t>
            </a:fld>
            <a:endParaRPr lang="en-US"/>
          </a:p>
        </p:txBody>
      </p:sp>
      <p:pic>
        <p:nvPicPr>
          <p:cNvPr id="3" name="Content Placeholder 1"/>
          <p:cNvPicPr>
            <a:picLocks noGrp="1"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61565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Alignment</a:t>
            </a:r>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b="1" dirty="0"/>
              <a:t>horizontal alignment </a:t>
            </a:r>
            <a:r>
              <a:rPr lang="en-US" dirty="0"/>
              <a:t>consists of </a:t>
            </a:r>
            <a:r>
              <a:rPr lang="en-US" b="1" dirty="0"/>
              <a:t>straight sections </a:t>
            </a:r>
            <a:r>
              <a:rPr lang="en-US" dirty="0"/>
              <a:t>of the road (known as tangents) connected by </a:t>
            </a:r>
            <a:r>
              <a:rPr lang="en-US" b="1" dirty="0"/>
              <a:t>curves</a:t>
            </a:r>
            <a:r>
              <a:rPr lang="en-US" dirty="0"/>
              <a:t> </a:t>
            </a:r>
          </a:p>
          <a:p>
            <a:r>
              <a:rPr lang="en-US" b="1" dirty="0" smtClean="0">
                <a:solidFill>
                  <a:srgbClr val="0070C0"/>
                </a:solidFill>
              </a:rPr>
              <a:t>The </a:t>
            </a:r>
            <a:r>
              <a:rPr lang="en-US" b="1" dirty="0">
                <a:solidFill>
                  <a:srgbClr val="0070C0"/>
                </a:solidFill>
              </a:rPr>
              <a:t>curves are usually segments of circles, which have radii that will provide for a smooth flow of traffic </a:t>
            </a:r>
          </a:p>
          <a:p>
            <a:r>
              <a:rPr lang="en-US" i="1" u="sng" dirty="0" smtClean="0">
                <a:solidFill>
                  <a:srgbClr val="FF0000"/>
                </a:solidFill>
              </a:rPr>
              <a:t>The </a:t>
            </a:r>
            <a:r>
              <a:rPr lang="en-US" i="1" u="sng" dirty="0">
                <a:solidFill>
                  <a:srgbClr val="FF0000"/>
                </a:solidFill>
              </a:rPr>
              <a:t>critical design feature of horizontal alignment is the horizontal curve that transitions the roadway between two straight (tangent) </a:t>
            </a:r>
            <a:r>
              <a:rPr lang="en-US" i="1" u="sng" dirty="0" smtClean="0">
                <a:solidFill>
                  <a:srgbClr val="FF0000"/>
                </a:solidFill>
              </a:rPr>
              <a:t>sections</a:t>
            </a:r>
            <a:r>
              <a:rPr lang="en-US" dirty="0" smtClean="0"/>
              <a:t>.</a:t>
            </a:r>
          </a:p>
          <a:p>
            <a:r>
              <a:rPr lang="en-US" dirty="0" smtClean="0"/>
              <a:t>Highway </a:t>
            </a:r>
            <a:r>
              <a:rPr lang="en-US" dirty="0"/>
              <a:t>engineers must design a horizontal alignment to accommodate the cornering capability of a variety of vehicles (cars to combination trucks) </a:t>
            </a:r>
          </a:p>
          <a:p>
            <a:endParaRPr lang="en-US" dirty="0"/>
          </a:p>
          <a:p>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4</a:t>
            </a:fld>
            <a:endParaRPr lang="en-US" dirty="0"/>
          </a:p>
        </p:txBody>
      </p:sp>
    </p:spTree>
    <p:extLst>
      <p:ext uri="{BB962C8B-B14F-4D97-AF65-F5344CB8AC3E}">
        <p14:creationId xmlns:p14="http://schemas.microsoft.com/office/powerpoint/2010/main" val="1729800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Alignment</a:t>
            </a:r>
          </a:p>
        </p:txBody>
      </p:sp>
      <p:sp>
        <p:nvSpPr>
          <p:cNvPr id="4" name="Slide Number Placeholder 3"/>
          <p:cNvSpPr>
            <a:spLocks noGrp="1"/>
          </p:cNvSpPr>
          <p:nvPr>
            <p:ph type="sldNum" sz="quarter" idx="12"/>
          </p:nvPr>
        </p:nvSpPr>
        <p:spPr/>
        <p:txBody>
          <a:bodyPr/>
          <a:lstStyle/>
          <a:p>
            <a:fld id="{8DC948D9-BA0F-471C-858F-3FCBEB01ACC2}" type="slidenum">
              <a:rPr lang="en-US" smtClean="0"/>
              <a:pPr/>
              <a:t>5</a:t>
            </a:fld>
            <a:endParaRPr lang="en-US" dirty="0"/>
          </a:p>
        </p:txBody>
      </p:sp>
      <p:pic>
        <p:nvPicPr>
          <p:cNvPr id="2050" name="Picture 2" descr="C:\Users\daffodils\Desktop\Capture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1628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981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Alignment</a:t>
            </a:r>
          </a:p>
        </p:txBody>
      </p:sp>
      <p:sp>
        <p:nvSpPr>
          <p:cNvPr id="4" name="Slide Number Placeholder 3"/>
          <p:cNvSpPr>
            <a:spLocks noGrp="1"/>
          </p:cNvSpPr>
          <p:nvPr>
            <p:ph type="sldNum" sz="quarter" idx="12"/>
          </p:nvPr>
        </p:nvSpPr>
        <p:spPr/>
        <p:txBody>
          <a:bodyPr/>
          <a:lstStyle/>
          <a:p>
            <a:fld id="{8DC948D9-BA0F-471C-858F-3FCBEB01ACC2}" type="slidenum">
              <a:rPr lang="en-US" smtClean="0"/>
              <a:pPr/>
              <a:t>6</a:t>
            </a:fld>
            <a:endParaRPr lang="en-US" dirty="0"/>
          </a:p>
        </p:txBody>
      </p:sp>
      <p:pic>
        <p:nvPicPr>
          <p:cNvPr id="3074" name="Picture 2" descr="C:\Users\daffodils\Desktop\Capture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96200" cy="527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791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Alignment</a:t>
            </a:r>
          </a:p>
        </p:txBody>
      </p:sp>
      <p:sp>
        <p:nvSpPr>
          <p:cNvPr id="3" name="Content Placeholder 2"/>
          <p:cNvSpPr>
            <a:spLocks noGrp="1"/>
          </p:cNvSpPr>
          <p:nvPr>
            <p:ph idx="1"/>
          </p:nvPr>
        </p:nvSpPr>
        <p:spPr/>
        <p:txBody>
          <a:bodyPr>
            <a:normAutofit/>
          </a:bodyPr>
          <a:lstStyle/>
          <a:p>
            <a:r>
              <a:rPr lang="en-US" b="1" dirty="0" smtClean="0">
                <a:solidFill>
                  <a:srgbClr val="FF0000"/>
                </a:solidFill>
              </a:rPr>
              <a:t>The </a:t>
            </a:r>
            <a:r>
              <a:rPr lang="en-US" b="1" dirty="0">
                <a:solidFill>
                  <a:srgbClr val="FF0000"/>
                </a:solidFill>
              </a:rPr>
              <a:t>design of the horizontal alignment entails the determination of: </a:t>
            </a:r>
          </a:p>
          <a:p>
            <a:pPr>
              <a:buFont typeface="Wingdings" pitchFamily="2" charset="2"/>
              <a:buChar char="§"/>
            </a:pPr>
            <a:r>
              <a:rPr lang="en-US" b="1" dirty="0" smtClean="0"/>
              <a:t>The minimum radius of the curve </a:t>
            </a:r>
          </a:p>
          <a:p>
            <a:pPr>
              <a:buFont typeface="Wingdings" pitchFamily="2" charset="2"/>
              <a:buChar char="§"/>
            </a:pPr>
            <a:r>
              <a:rPr lang="en-US" b="1" dirty="0" smtClean="0"/>
              <a:t>Determination of the length of the curve </a:t>
            </a:r>
          </a:p>
          <a:p>
            <a:pPr>
              <a:buFont typeface="Wingdings" pitchFamily="2" charset="2"/>
              <a:buChar char="§"/>
            </a:pPr>
            <a:r>
              <a:rPr lang="en-US" b="1" dirty="0" smtClean="0"/>
              <a:t>Side friction factor </a:t>
            </a:r>
          </a:p>
          <a:p>
            <a:pPr>
              <a:buFont typeface="Wingdings" pitchFamily="2" charset="2"/>
              <a:buChar char="§"/>
            </a:pPr>
            <a:r>
              <a:rPr lang="en-US" b="1" dirty="0" smtClean="0"/>
              <a:t>Super elevation </a:t>
            </a:r>
          </a:p>
          <a:p>
            <a:pPr>
              <a:buFont typeface="Wingdings" pitchFamily="2" charset="2"/>
              <a:buChar char="§"/>
            </a:pPr>
            <a:r>
              <a:rPr lang="en-US" b="1" dirty="0" smtClean="0"/>
              <a:t>Adequate stopping sight distance </a:t>
            </a:r>
          </a:p>
          <a:p>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7</a:t>
            </a:fld>
            <a:endParaRPr lang="en-US" dirty="0"/>
          </a:p>
        </p:txBody>
      </p:sp>
    </p:spTree>
    <p:extLst>
      <p:ext uri="{BB962C8B-B14F-4D97-AF65-F5344CB8AC3E}">
        <p14:creationId xmlns:p14="http://schemas.microsoft.com/office/powerpoint/2010/main" val="1973688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Alignment</a:t>
            </a:r>
          </a:p>
        </p:txBody>
      </p:sp>
      <p:sp>
        <p:nvSpPr>
          <p:cNvPr id="3" name="Content Placeholder 2"/>
          <p:cNvSpPr>
            <a:spLocks noGrp="1"/>
          </p:cNvSpPr>
          <p:nvPr>
            <p:ph idx="1"/>
          </p:nvPr>
        </p:nvSpPr>
        <p:spPr/>
        <p:txBody>
          <a:bodyPr/>
          <a:lstStyle/>
          <a:p>
            <a:r>
              <a:rPr lang="en-US" dirty="0" smtClean="0"/>
              <a:t>To </a:t>
            </a:r>
            <a:r>
              <a:rPr lang="en-US" dirty="0"/>
              <a:t>achieve balance in highway design, all geometric elements should, as far as economically practical, be designed to operate at a speed likely to be observed under the normal conditions for that roadway for a vast majority of motorists </a:t>
            </a:r>
          </a:p>
          <a:p>
            <a:r>
              <a:rPr lang="en-US" dirty="0" smtClean="0"/>
              <a:t>Generally</a:t>
            </a:r>
            <a:r>
              <a:rPr lang="en-US" dirty="0"/>
              <a:t>, this can be achieved through the use of </a:t>
            </a:r>
            <a:r>
              <a:rPr lang="en-US" b="1" i="1" u="sng" dirty="0"/>
              <a:t>design speed </a:t>
            </a:r>
            <a:r>
              <a:rPr lang="en-US" dirty="0"/>
              <a:t>as </a:t>
            </a:r>
            <a:r>
              <a:rPr lang="en-US" b="1" i="1" u="sng" dirty="0"/>
              <a:t>an overall design control </a:t>
            </a:r>
          </a:p>
          <a:p>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8</a:t>
            </a:fld>
            <a:endParaRPr lang="en-US" dirty="0"/>
          </a:p>
        </p:txBody>
      </p:sp>
    </p:spTree>
    <p:extLst>
      <p:ext uri="{BB962C8B-B14F-4D97-AF65-F5344CB8AC3E}">
        <p14:creationId xmlns:p14="http://schemas.microsoft.com/office/powerpoint/2010/main" val="4052338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Super-elevation</a:t>
            </a:r>
          </a:p>
        </p:txBody>
      </p:sp>
      <p:sp>
        <p:nvSpPr>
          <p:cNvPr id="3" name="Content Placeholder 2"/>
          <p:cNvSpPr>
            <a:spLocks noGrp="1"/>
          </p:cNvSpPr>
          <p:nvPr>
            <p:ph idx="1"/>
          </p:nvPr>
        </p:nvSpPr>
        <p:spPr/>
        <p:txBody>
          <a:bodyPr>
            <a:normAutofit fontScale="92500" lnSpcReduction="10000"/>
          </a:bodyPr>
          <a:lstStyle/>
          <a:p>
            <a:r>
              <a:rPr lang="en-US" b="1" dirty="0" smtClean="0"/>
              <a:t>Centrifugal </a:t>
            </a:r>
            <a:r>
              <a:rPr lang="en-US" b="1" dirty="0"/>
              <a:t>force and Centripetal Forces </a:t>
            </a:r>
            <a:endParaRPr lang="en-US" dirty="0"/>
          </a:p>
          <a:p>
            <a:r>
              <a:rPr lang="en-US" b="1" dirty="0" smtClean="0"/>
              <a:t>Centrifugal </a:t>
            </a:r>
            <a:r>
              <a:rPr lang="en-US" b="1" dirty="0"/>
              <a:t>force </a:t>
            </a:r>
            <a:r>
              <a:rPr lang="en-US" dirty="0"/>
              <a:t>(Latin for "center fleeing") describes the tendency of an object following a curved path to </a:t>
            </a:r>
            <a:r>
              <a:rPr lang="en-US" b="1" i="1" dirty="0">
                <a:solidFill>
                  <a:srgbClr val="FF0000"/>
                </a:solidFill>
              </a:rPr>
              <a:t>fly outwards, away from the center of the curve</a:t>
            </a:r>
            <a:r>
              <a:rPr lang="en-US" dirty="0"/>
              <a:t>. It's not really a force; it results from inertia i.e. the tendency of an object to resist any change in its state of rest or motion </a:t>
            </a:r>
          </a:p>
          <a:p>
            <a:r>
              <a:rPr lang="en-US" dirty="0" smtClean="0"/>
              <a:t>Example</a:t>
            </a:r>
            <a:r>
              <a:rPr lang="en-US" dirty="0"/>
              <a:t>: Mud flying off a tire; children pushed out on a roundabout </a:t>
            </a:r>
          </a:p>
          <a:p>
            <a:r>
              <a:rPr lang="en-US" b="1" dirty="0" smtClean="0"/>
              <a:t>Centripetal </a:t>
            </a:r>
            <a:r>
              <a:rPr lang="en-US" b="1" dirty="0"/>
              <a:t>force </a:t>
            </a:r>
            <a:r>
              <a:rPr lang="en-US" dirty="0"/>
              <a:t>is a "real" force that counteracts the centrifugal force and </a:t>
            </a:r>
            <a:r>
              <a:rPr lang="en-US" b="1" i="1" dirty="0">
                <a:solidFill>
                  <a:srgbClr val="FF0000"/>
                </a:solidFill>
              </a:rPr>
              <a:t>prevents the object from "flying out",</a:t>
            </a:r>
            <a:r>
              <a:rPr lang="en-US" dirty="0"/>
              <a:t> keeping it moving instead with a uniform speed along a circular path </a:t>
            </a:r>
          </a:p>
          <a:p>
            <a:r>
              <a:rPr lang="en-US" dirty="0" smtClean="0"/>
              <a:t>Example</a:t>
            </a:r>
            <a:r>
              <a:rPr lang="en-US" dirty="0"/>
              <a:t>: Satellite orbiting a planet </a:t>
            </a:r>
          </a:p>
          <a:p>
            <a:endParaRPr lang="en-US" dirty="0"/>
          </a:p>
        </p:txBody>
      </p:sp>
      <p:sp>
        <p:nvSpPr>
          <p:cNvPr id="4" name="Slide Number Placeholder 3"/>
          <p:cNvSpPr>
            <a:spLocks noGrp="1"/>
          </p:cNvSpPr>
          <p:nvPr>
            <p:ph type="sldNum" sz="quarter" idx="12"/>
          </p:nvPr>
        </p:nvSpPr>
        <p:spPr/>
        <p:txBody>
          <a:bodyPr/>
          <a:lstStyle/>
          <a:p>
            <a:fld id="{8DC948D9-BA0F-471C-858F-3FCBEB01ACC2}" type="slidenum">
              <a:rPr lang="en-US" smtClean="0"/>
              <a:pPr/>
              <a:t>9</a:t>
            </a:fld>
            <a:endParaRPr lang="en-US" dirty="0"/>
          </a:p>
        </p:txBody>
      </p:sp>
    </p:spTree>
    <p:extLst>
      <p:ext uri="{BB962C8B-B14F-4D97-AF65-F5344CB8AC3E}">
        <p14:creationId xmlns:p14="http://schemas.microsoft.com/office/powerpoint/2010/main" val="3113044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6990</TotalTime>
  <Words>1536</Words>
  <Application>Microsoft Office PowerPoint</Application>
  <PresentationFormat>On-screen Show (4:3)</PresentationFormat>
  <Paragraphs>154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Transportation Engineering- II Lecture 6</vt:lpstr>
      <vt:lpstr>Horizontal Alignment</vt:lpstr>
      <vt:lpstr>Horizontal Alignment</vt:lpstr>
      <vt:lpstr>Horizontal Alignment</vt:lpstr>
      <vt:lpstr>Horizontal Alignment</vt:lpstr>
      <vt:lpstr>Horizontal Alignment</vt:lpstr>
      <vt:lpstr>Horizontal Alignment</vt:lpstr>
      <vt:lpstr>Horizontal Alignment</vt:lpstr>
      <vt:lpstr>Concept of Super-elevation</vt:lpstr>
      <vt:lpstr>Concept of Super-elevation</vt:lpstr>
      <vt:lpstr>Concept of Super-elevation</vt:lpstr>
      <vt:lpstr>Concept of Super-elevation</vt:lpstr>
      <vt:lpstr>Concept of Super-elevation</vt:lpstr>
      <vt:lpstr>Concept of Super-elevation</vt:lpstr>
      <vt:lpstr>Maximum Super-elevation</vt:lpstr>
      <vt:lpstr>Maximum Super-elevation</vt:lpstr>
      <vt:lpstr>Maximum Super-elevation</vt:lpstr>
      <vt:lpstr>Side-Friction Factor</vt:lpstr>
      <vt:lpstr>Side-Friction Factor</vt:lpstr>
      <vt:lpstr>Side-Friction Factor</vt:lpstr>
      <vt:lpstr>Super elevation Example -1</vt:lpstr>
      <vt:lpstr>Super elevation Example -2</vt:lpstr>
      <vt:lpstr>Horizontal Curves - Types of Curves</vt:lpstr>
      <vt:lpstr>Horizontal Curves - Types of Curves</vt:lpstr>
      <vt:lpstr>Horizontal Curves - Types of Curves</vt:lpstr>
      <vt:lpstr>Horizontal Curves - Types of Curves</vt:lpstr>
      <vt:lpstr>Tangent and Curves</vt:lpstr>
      <vt:lpstr>Properties of Circular Curves</vt:lpstr>
      <vt:lpstr>Properties of Circular Curves</vt:lpstr>
      <vt:lpstr>Length of Curve</vt:lpstr>
      <vt:lpstr>Horizontal Curves Fundamentals -Layout</vt:lpstr>
      <vt:lpstr>Horizontal Curves Fundamentals -Layout</vt:lpstr>
      <vt:lpstr>Horizontal Curves – Example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Injury Severity Analysis of Motorcycle Accidents in Pakistan</dc:title>
  <dc:creator>Waseem</dc:creator>
  <cp:lastModifiedBy>Muhammad Majid Naeem</cp:lastModifiedBy>
  <cp:revision>376</cp:revision>
  <dcterms:created xsi:type="dcterms:W3CDTF">2017-09-11T05:40:14Z</dcterms:created>
  <dcterms:modified xsi:type="dcterms:W3CDTF">2020-02-16T04:28:07Z</dcterms:modified>
</cp:coreProperties>
</file>