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81" r:id="rId2"/>
    <p:sldId id="259" r:id="rId3"/>
    <p:sldId id="261" r:id="rId4"/>
    <p:sldId id="262" r:id="rId5"/>
    <p:sldId id="263" r:id="rId6"/>
    <p:sldId id="265" r:id="rId7"/>
    <p:sldId id="266" r:id="rId8"/>
    <p:sldId id="267" r:id="rId9"/>
    <p:sldId id="268" r:id="rId10"/>
    <p:sldId id="269" r:id="rId11"/>
    <p:sldId id="270" r:id="rId12"/>
    <p:sldId id="273" r:id="rId13"/>
    <p:sldId id="284" r:id="rId14"/>
    <p:sldId id="274" r:id="rId15"/>
    <p:sldId id="276" r:id="rId16"/>
    <p:sldId id="278" r:id="rId17"/>
    <p:sldId id="29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6"/>
          <p:cNvGrpSpPr/>
          <p:nvPr/>
        </p:nvGrpSpPr>
        <p:grpSpPr>
          <a:xfrm>
            <a:off x="0" y="0"/>
            <a:ext cx="9144000" cy="6858000"/>
            <a:chOff x="0" y="0"/>
            <a:chExt cx="12192000" cy="6858000"/>
          </a:xfrm>
        </p:grpSpPr>
        <p:sp>
          <p:nvSpPr>
            <p:cNvPr id="9" name="Rectangle 8"/>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866216" y="2099733"/>
            <a:ext cx="6619244"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866216" y="4777380"/>
            <a:ext cx="6619244"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5414" y="1830325"/>
            <a:ext cx="990599" cy="228599"/>
          </a:xfrm>
        </p:spPr>
        <p:txBody>
          <a:bodyPr anchor="t"/>
          <a:lstStyle>
            <a:lvl1pPr algn="l">
              <a:defRPr b="0" i="0">
                <a:solidFill>
                  <a:schemeClr val="bg1">
                    <a:alpha val="60000"/>
                  </a:schemeClr>
                </a:solidFill>
              </a:defRPr>
            </a:lvl1pPr>
          </a:lstStyle>
          <a:p>
            <a:fld id="{C3F416CD-67A3-4CF0-A210-F6AF31AC147F}" type="datetimeFigureOut">
              <a:rPr lang="en-US" smtClean="0"/>
              <a:pPr/>
              <a:t>2/26/2019</a:t>
            </a:fld>
            <a:endParaRPr lang="en-US"/>
          </a:p>
        </p:txBody>
      </p:sp>
      <p:sp>
        <p:nvSpPr>
          <p:cNvPr id="5" name="Footer Placeholder 4"/>
          <p:cNvSpPr>
            <a:spLocks noGrp="1"/>
          </p:cNvSpPr>
          <p:nvPr>
            <p:ph type="ftr" sz="quarter" idx="11"/>
          </p:nvPr>
        </p:nvSpPr>
        <p:spPr bwMode="gray">
          <a:xfrm rot="5400000">
            <a:off x="6231508" y="3265933"/>
            <a:ext cx="3859795" cy="228601"/>
          </a:xfrm>
        </p:spPr>
        <p:txBody>
          <a:bodyPr/>
          <a:lstStyle>
            <a:lvl1pPr>
              <a:defRPr b="0" i="0">
                <a:solidFill>
                  <a:schemeClr val="bg1">
                    <a:alpha val="60000"/>
                  </a:schemeClr>
                </a:solidFill>
              </a:defRPr>
            </a:lvl1pPr>
          </a:lstStyle>
          <a:p>
            <a:endParaRPr kumimoji="0" lang="en-US" dirty="0"/>
          </a:p>
        </p:txBody>
      </p:sp>
      <p:sp>
        <p:nvSpPr>
          <p:cNvPr id="11" name="Rectangle 10"/>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764406" y="295730"/>
            <a:ext cx="628649" cy="767687"/>
          </a:xfrm>
        </p:spPr>
        <p:txBody>
          <a:body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8" name="Group 8"/>
          <p:cNvGrpSpPr/>
          <p:nvPr/>
        </p:nvGrpSpPr>
        <p:grpSpPr>
          <a:xfrm>
            <a:off x="0" y="0"/>
            <a:ext cx="9144000" cy="6858000"/>
            <a:chOff x="0" y="0"/>
            <a:chExt cx="12192000" cy="6858000"/>
          </a:xfrm>
        </p:grpSpPr>
        <p:sp>
          <p:nvSpPr>
            <p:cNvPr id="13" name="Rectangle 12"/>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4969927"/>
            <a:ext cx="661924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685800"/>
            <a:ext cx="661924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215" y="5536665"/>
            <a:ext cx="661924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6"/>
          <p:cNvGrpSpPr/>
          <p:nvPr/>
        </p:nvGrpSpPr>
        <p:grpSpPr>
          <a:xfrm>
            <a:off x="0" y="0"/>
            <a:ext cx="9144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1598" y="1063417"/>
            <a:ext cx="6623862"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866216" y="3543300"/>
            <a:ext cx="6619244"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9144000" cy="6858000"/>
            <a:chOff x="0" y="0"/>
            <a:chExt cx="12192000" cy="6858000"/>
          </a:xfrm>
        </p:grpSpPr>
        <p:sp>
          <p:nvSpPr>
            <p:cNvPr id="17" name="Rectangle 16"/>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661175" y="607336"/>
            <a:ext cx="601434"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7413344" y="2613787"/>
            <a:ext cx="48957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86408" y="982134"/>
            <a:ext cx="6340430"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459459" y="3678766"/>
            <a:ext cx="5798414"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216" y="5029200"/>
            <a:ext cx="6933673"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7" name="Group 8"/>
          <p:cNvGrpSpPr/>
          <p:nvPr/>
        </p:nvGrpSpPr>
        <p:grpSpPr>
          <a:xfrm>
            <a:off x="0" y="0"/>
            <a:ext cx="9144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2370667"/>
            <a:ext cx="6619245"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5024967"/>
            <a:ext cx="6619244"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66215" y="2603502"/>
            <a:ext cx="23564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866215" y="3179765"/>
            <a:ext cx="23564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384541" y="2603500"/>
            <a:ext cx="2360257"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384541" y="3179764"/>
            <a:ext cx="2360257"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16101" y="2603501"/>
            <a:ext cx="235929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916247" y="3179763"/>
            <a:ext cx="2359152"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302978"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29301"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66215" y="4532844"/>
            <a:ext cx="228782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000915"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866215" y="5109106"/>
            <a:ext cx="228782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26649" y="4532845"/>
            <a:ext cx="2287829"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3561347"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427629" y="5109105"/>
            <a:ext cx="228782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87082" y="4532845"/>
            <a:ext cx="228832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6122273"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987081" y="5109104"/>
            <a:ext cx="2288322"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3304373"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5848352"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2/26/2019</a:t>
            </a:fld>
            <a:endParaRPr lang="en-US"/>
          </a:p>
        </p:txBody>
      </p:sp>
      <p:sp>
        <p:nvSpPr>
          <p:cNvPr id="8" name="Footer Placeholder 7"/>
          <p:cNvSpPr>
            <a:spLocks noGrp="1"/>
          </p:cNvSpPr>
          <p:nvPr>
            <p:ph type="ftr" sz="quarter" idx="11"/>
          </p:nvPr>
        </p:nvSpPr>
        <p:spPr>
          <a:xfrm>
            <a:off x="420833" y="6391839"/>
            <a:ext cx="2733212" cy="304801"/>
          </a:xfr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66216" y="2603500"/>
            <a:ext cx="6619244"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21580" y="6391839"/>
            <a:ext cx="742949" cy="304799"/>
          </a:xfrm>
        </p:spPr>
        <p:txBody>
          <a:bodyPr/>
          <a:lstStyle/>
          <a:p>
            <a:fld id="{1D8BD707-D9CF-40AE-B4C6-C98DA3205C09}"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8"/>
          <p:cNvGrpSpPr/>
          <p:nvPr/>
        </p:nvGrpSpPr>
        <p:grpSpPr>
          <a:xfrm>
            <a:off x="0" y="0"/>
            <a:ext cx="9144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6438927" y="1278467"/>
            <a:ext cx="1057474"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216" y="1278467"/>
            <a:ext cx="4692019"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989829" y="6391839"/>
            <a:ext cx="744101" cy="304799"/>
          </a:xfrm>
        </p:spPr>
        <p:txBody>
          <a:bodyPr/>
          <a:lstStyle/>
          <a:p>
            <a:fld id="{1D8BD707-D9CF-40AE-B4C6-C98DA3205C09}"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66216" y="2603500"/>
            <a:ext cx="6619244"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7"/>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2677645"/>
            <a:ext cx="3263269"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5171670" y="2677644"/>
            <a:ext cx="2818159"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66215" y="2603501"/>
            <a:ext cx="3618869"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6535" y="2603500"/>
            <a:ext cx="361886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216" y="2603500"/>
            <a:ext cx="36188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215" y="3179763"/>
            <a:ext cx="361886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56535" y="2603500"/>
            <a:ext cx="361886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56535" y="3179763"/>
            <a:ext cx="361886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866216" y="973668"/>
            <a:ext cx="6571060"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8"/>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1295400"/>
            <a:ext cx="209486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335859" y="1447800"/>
            <a:ext cx="38925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215" y="3129281"/>
            <a:ext cx="2094869"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8"/>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1693334"/>
            <a:ext cx="2898851"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10903" y="1143000"/>
            <a:ext cx="242039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866216" y="3657600"/>
            <a:ext cx="2894409"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9144000" cy="6858000"/>
            <a:chOff x="0" y="0"/>
            <a:chExt cx="12192000" cy="6858000"/>
          </a:xfrm>
        </p:grpSpPr>
        <p:sp>
          <p:nvSpPr>
            <p:cNvPr id="7" name="Rectangle 6"/>
            <p:cNvSpPr/>
            <p:nvPr/>
          </p:nvSpPr>
          <p:spPr>
            <a:xfrm>
              <a:off x="0" y="0"/>
              <a:ext cx="12192000"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866216" y="973668"/>
            <a:ext cx="6571060"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216" y="2603500"/>
            <a:ext cx="6571060"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89829" y="6391839"/>
            <a:ext cx="742949" cy="304799"/>
          </a:xfrm>
          <a:prstGeom prst="rect">
            <a:avLst/>
          </a:prstGeom>
        </p:spPr>
        <p:txBody>
          <a:bodyPr vert="horz" lIns="91440" tIns="45720" rIns="91440" bIns="45720" rtlCol="0" anchor="ctr"/>
          <a:lstStyle>
            <a:lvl1pPr algn="r">
              <a:defRPr sz="1000" b="1" i="0">
                <a:solidFill>
                  <a:schemeClr val="accent1"/>
                </a:solidFill>
              </a:defRPr>
            </a:lvl1pPr>
          </a:lstStyle>
          <a:p>
            <a:fld id="{1D8BD707-D9CF-40AE-B4C6-C98DA3205C09}" type="datetimeFigureOut">
              <a:rPr lang="en-US" smtClean="0"/>
              <a:pPr/>
              <a:t>2/26/2019</a:t>
            </a:fld>
            <a:endParaRPr lang="en-US"/>
          </a:p>
        </p:txBody>
      </p:sp>
      <p:sp>
        <p:nvSpPr>
          <p:cNvPr id="5" name="Footer Placeholder 4"/>
          <p:cNvSpPr>
            <a:spLocks noGrp="1"/>
          </p:cNvSpPr>
          <p:nvPr>
            <p:ph type="ftr" sz="quarter" idx="3"/>
          </p:nvPr>
        </p:nvSpPr>
        <p:spPr>
          <a:xfrm>
            <a:off x="420833" y="6391839"/>
            <a:ext cx="2894846"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800" b="0" i="0">
                <a:solidFill>
                  <a:schemeClr val="bg1"/>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ransition spd="med">
    <p:fade/>
  </p:transition>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hysicsclassroom.com/Class/estatics/u8l2b.cf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STATIC ELECTRICITY</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457200" y="2209800"/>
            <a:ext cx="8229600" cy="4267200"/>
          </a:xfrm>
        </p:spPr>
        <p:txBody>
          <a:bodyPr>
            <a:normAutofit/>
          </a:bodyPr>
          <a:lstStyle/>
          <a:p>
            <a:pPr>
              <a:buNone/>
            </a:pPr>
            <a:endParaRPr lang="en-US" dirty="0"/>
          </a:p>
          <a:p>
            <a:r>
              <a:rPr lang="en-US" dirty="0"/>
              <a:t>And the atoms on the side opposite of the can have an excess of electrons; they become negatively charged. The two sides of the aluminum pop can have opposite charges. </a:t>
            </a:r>
          </a:p>
          <a:p>
            <a:endParaRPr lang="en-US" dirty="0"/>
          </a:p>
          <a:p>
            <a:r>
              <a:rPr lang="en-US" dirty="0"/>
              <a:t>Overall the can is electrically neutral; it's just that the positive and negative charge has been separated from each other. We say that the charge in the can has been </a:t>
            </a:r>
            <a:r>
              <a:rPr lang="en-US" b="1" dirty="0"/>
              <a:t>polarized</a:t>
            </a:r>
            <a:r>
              <a:rPr lang="en-US" dirty="0"/>
              <a:t>.</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Polarization</a:t>
            </a:r>
          </a:p>
        </p:txBody>
      </p:sp>
      <p:pic>
        <p:nvPicPr>
          <p:cNvPr id="2050" name="Picture 2"/>
          <p:cNvPicPr>
            <a:picLocks noGrp="1" noChangeAspect="1" noChangeArrowheads="1"/>
          </p:cNvPicPr>
          <p:nvPr>
            <p:ph idx="1"/>
          </p:nvPr>
        </p:nvPicPr>
        <p:blipFill>
          <a:blip r:embed="rId2" cstate="print"/>
          <a:srcRect b="5614"/>
          <a:stretch>
            <a:fillRect/>
          </a:stretch>
        </p:blipFill>
        <p:spPr bwMode="auto">
          <a:xfrm>
            <a:off x="228600" y="2514600"/>
            <a:ext cx="8915400" cy="3596114"/>
          </a:xfrm>
          <a:prstGeom prst="rect">
            <a:avLst/>
          </a:prstGeom>
          <a:noFill/>
          <a:ln w="9525">
            <a:noFill/>
            <a:miter lim="800000"/>
            <a:headEnd/>
            <a:tailEnd/>
          </a:ln>
        </p:spPr>
      </p:pic>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Charging by conduction</a:t>
            </a:r>
          </a:p>
        </p:txBody>
      </p:sp>
      <p:sp>
        <p:nvSpPr>
          <p:cNvPr id="3" name="Content Placeholder 2"/>
          <p:cNvSpPr>
            <a:spLocks noGrp="1"/>
          </p:cNvSpPr>
          <p:nvPr>
            <p:ph idx="1"/>
          </p:nvPr>
        </p:nvSpPr>
        <p:spPr>
          <a:xfrm>
            <a:off x="533400" y="2362200"/>
            <a:ext cx="8153400" cy="4267200"/>
          </a:xfrm>
        </p:spPr>
        <p:txBody>
          <a:bodyPr>
            <a:normAutofit/>
          </a:bodyPr>
          <a:lstStyle/>
          <a:p>
            <a:r>
              <a:rPr lang="en-US" dirty="0"/>
              <a:t>Charging by conduction involves the contact of a charged object to a neutral object. </a:t>
            </a:r>
          </a:p>
          <a:p>
            <a:pPr>
              <a:buNone/>
            </a:pPr>
            <a:endParaRPr lang="en-US" dirty="0"/>
          </a:p>
          <a:p>
            <a:r>
              <a:rPr lang="en-US" dirty="0"/>
              <a:t>Suppose that a positively charged aluminum plate is touched to a neutral metal sphere.  The neutral metal sphere becomes charged as the result of being contacted by the charged aluminum plate. </a:t>
            </a:r>
          </a:p>
          <a:p>
            <a:endParaRPr lang="en-US" dirty="0"/>
          </a:p>
          <a:p>
            <a:r>
              <a:rPr lang="en-US" dirty="0"/>
              <a:t>Or suppose that a negatively charged metal sphere is touched to the top plate of a neutral </a:t>
            </a:r>
            <a:r>
              <a:rPr lang="en-US" dirty="0">
                <a:solidFill>
                  <a:schemeClr val="tx1"/>
                </a:solidFill>
                <a:hlinkClick r:id="rId2"/>
              </a:rPr>
              <a:t>needle electroscope</a:t>
            </a:r>
            <a:r>
              <a:rPr lang="en-US" dirty="0"/>
              <a:t>. The neutral electroscope becomes charged as the result of being contacted by the metal sphere. </a:t>
            </a:r>
          </a:p>
          <a:p>
            <a:endParaRPr lang="en-US" dirty="0"/>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533400" y="2286000"/>
            <a:ext cx="8001000" cy="4114800"/>
          </a:xfrm>
        </p:spPr>
        <p:txBody>
          <a:bodyPr>
            <a:normAutofit fontScale="92500"/>
          </a:bodyPr>
          <a:lstStyle/>
          <a:p>
            <a:r>
              <a:rPr lang="en-US" dirty="0"/>
              <a:t>And finally, suppose that an uncharged DPT student stands on an insulating platform and touches a negatively charged generator. The neutral DPT student becomes charged as the result of contact with the generator. </a:t>
            </a:r>
          </a:p>
          <a:p>
            <a:endParaRPr lang="en-US" dirty="0"/>
          </a:p>
          <a:p>
            <a:r>
              <a:rPr lang="en-US" dirty="0"/>
              <a:t>Each of these examples involves contact between a charged object and a neutral object. </a:t>
            </a:r>
            <a:r>
              <a:rPr lang="en-US" sz="2000" i="1" dirty="0">
                <a:solidFill>
                  <a:srgbClr val="FF0000"/>
                </a:solidFill>
              </a:rPr>
              <a:t>In contrast to induction, where the charged object is brought near but never contacted to the object being charged, conduction charging involves making the physical connection of the charged object to the neutral object. </a:t>
            </a:r>
            <a:endParaRPr lang="en-US" i="1" dirty="0">
              <a:solidFill>
                <a:srgbClr val="FF0000"/>
              </a:solidFill>
            </a:endParaRPr>
          </a:p>
          <a:p>
            <a:endParaRPr lang="en-US" dirty="0"/>
          </a:p>
          <a:p>
            <a:r>
              <a:rPr lang="en-US" dirty="0"/>
              <a:t>Because charging by conduction involves contact, it is often called </a:t>
            </a:r>
            <a:r>
              <a:rPr lang="en-US" b="1" dirty="0"/>
              <a:t>charging by contact</a:t>
            </a:r>
            <a:r>
              <a:rPr lang="en-US" dirty="0"/>
              <a:t>.</a:t>
            </a:r>
          </a:p>
          <a:p>
            <a:endParaRPr lang="en-US" dirty="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Charging by Conduction Using a Negatively Charged Object</a:t>
            </a:r>
            <a:endParaRPr lang="en-US" sz="3200" dirty="0"/>
          </a:p>
        </p:txBody>
      </p:sp>
      <p:pic>
        <p:nvPicPr>
          <p:cNvPr id="4" name="Picture 2">
            <a:extLst>
              <a:ext uri="{FF2B5EF4-FFF2-40B4-BE49-F238E27FC236}">
                <a16:creationId xmlns="" xmlns:a16="http://schemas.microsoft.com/office/drawing/2014/main" id="{F90E9B8B-14A5-4165-8337-333573BC20CF}"/>
              </a:ext>
            </a:extLst>
          </p:cNvPr>
          <p:cNvPicPr>
            <a:picLocks noGrp="1" noChangeAspect="1" noChangeArrowheads="1"/>
          </p:cNvPicPr>
          <p:nvPr>
            <p:ph idx="1"/>
          </p:nvPr>
        </p:nvPicPr>
        <p:blipFill>
          <a:blip r:embed="rId2" cstate="print"/>
          <a:srcRect/>
          <a:stretch>
            <a:fillRect/>
          </a:stretch>
        </p:blipFill>
        <p:spPr bwMode="auto">
          <a:xfrm>
            <a:off x="866216" y="2514600"/>
            <a:ext cx="7744384" cy="3962399"/>
          </a:xfrm>
          <a:prstGeom prst="rect">
            <a:avLst/>
          </a:prstGeom>
          <a:noFill/>
          <a:ln w="9525">
            <a:noFill/>
            <a:miter lim="800000"/>
            <a:headEnd/>
            <a:tailEnd/>
          </a:ln>
        </p:spPr>
      </p:pic>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Charging by Conduction Using a Positively Charged Object</a:t>
            </a:r>
            <a:endParaRPr lang="en-US" sz="2800" dirty="0"/>
          </a:p>
        </p:txBody>
      </p:sp>
      <p:sp>
        <p:nvSpPr>
          <p:cNvPr id="3" name="Content Placeholder 2"/>
          <p:cNvSpPr>
            <a:spLocks noGrp="1"/>
          </p:cNvSpPr>
          <p:nvPr>
            <p:ph idx="1"/>
          </p:nvPr>
        </p:nvSpPr>
        <p:spPr>
          <a:xfrm>
            <a:off x="533400" y="2362200"/>
            <a:ext cx="7924800" cy="4025900"/>
          </a:xfrm>
        </p:spPr>
        <p:txBody>
          <a:bodyPr>
            <a:normAutofit/>
          </a:bodyPr>
          <a:lstStyle/>
          <a:p>
            <a:endParaRPr lang="en-US" dirty="0"/>
          </a:p>
        </p:txBody>
      </p:sp>
      <p:pic>
        <p:nvPicPr>
          <p:cNvPr id="4" name="Picture 2">
            <a:extLst>
              <a:ext uri="{FF2B5EF4-FFF2-40B4-BE49-F238E27FC236}">
                <a16:creationId xmlns="" xmlns:a16="http://schemas.microsoft.com/office/drawing/2014/main" id="{4CDC0A77-B729-452F-A796-74211E5C3566}"/>
              </a:ext>
            </a:extLst>
          </p:cNvPr>
          <p:cNvPicPr>
            <a:picLocks noChangeAspect="1" noChangeArrowheads="1"/>
          </p:cNvPicPr>
          <p:nvPr/>
        </p:nvPicPr>
        <p:blipFill>
          <a:blip r:embed="rId2" cstate="print"/>
          <a:srcRect/>
          <a:stretch>
            <a:fillRect/>
          </a:stretch>
        </p:blipFill>
        <p:spPr bwMode="auto">
          <a:xfrm>
            <a:off x="457200" y="2057400"/>
            <a:ext cx="8153400" cy="4653448"/>
          </a:xfrm>
          <a:prstGeom prst="rect">
            <a:avLst/>
          </a:prstGeom>
          <a:noFill/>
          <a:ln w="9525">
            <a:noFill/>
            <a:miter lim="800000"/>
            <a:headEnd/>
            <a:tailEnd/>
          </a:ln>
        </p:spPr>
      </p:pic>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6934200" cy="1219200"/>
          </a:xfrm>
        </p:spPr>
        <p:txBody>
          <a:bodyPr/>
          <a:lstStyle/>
          <a:p>
            <a:r>
              <a:rPr lang="en-US" sz="3200" dirty="0"/>
              <a:t>Goldleaf electroscope (Video) </a:t>
            </a:r>
          </a:p>
        </p:txBody>
      </p:sp>
      <p:sp>
        <p:nvSpPr>
          <p:cNvPr id="5" name="Content Placeholder 4">
            <a:extLst>
              <a:ext uri="{FF2B5EF4-FFF2-40B4-BE49-F238E27FC236}">
                <a16:creationId xmlns="" xmlns:a16="http://schemas.microsoft.com/office/drawing/2014/main" id="{3C841F6B-D930-437A-B152-FC5AFA50C6D0}"/>
              </a:ext>
            </a:extLst>
          </p:cNvPr>
          <p:cNvSpPr>
            <a:spLocks noGrp="1"/>
          </p:cNvSpPr>
          <p:nvPr>
            <p:ph idx="1"/>
          </p:nvPr>
        </p:nvSpPr>
        <p:spPr/>
        <p:txBody>
          <a:bodyPr/>
          <a:lstStyle/>
          <a:p>
            <a:r>
              <a:rPr lang="en-US" dirty="0"/>
              <a:t>https://www.youtube.com/watch?v=Iu6QCvQCkMc</a:t>
            </a: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Dear Doctors</a:t>
            </a:r>
          </a:p>
        </p:txBody>
      </p:sp>
      <p:sp>
        <p:nvSpPr>
          <p:cNvPr id="3" name="Content Placeholder 2"/>
          <p:cNvSpPr>
            <a:spLocks noGrp="1"/>
          </p:cNvSpPr>
          <p:nvPr>
            <p:ph idx="1"/>
          </p:nvPr>
        </p:nvSpPr>
        <p:spPr>
          <a:xfrm>
            <a:off x="381000" y="1905000"/>
            <a:ext cx="8382000" cy="4648200"/>
          </a:xfrm>
          <a:solidFill>
            <a:schemeClr val="accent1"/>
          </a:solidFill>
        </p:spPr>
        <p:txBody>
          <a:bodyPr>
            <a:normAutofit/>
          </a:bodyPr>
          <a:lstStyle/>
          <a:p>
            <a:endParaRPr lang="en-US" sz="8000" b="1" dirty="0">
              <a:solidFill>
                <a:schemeClr val="accent5">
                  <a:lumMod val="20000"/>
                  <a:lumOff val="80000"/>
                </a:schemeClr>
              </a:solidFill>
            </a:endParaRPr>
          </a:p>
          <a:p>
            <a:r>
              <a:rPr lang="en-US" sz="8000" b="1" dirty="0">
                <a:solidFill>
                  <a:schemeClr val="accent5">
                    <a:lumMod val="20000"/>
                    <a:lumOff val="80000"/>
                  </a:schemeClr>
                </a:solidFill>
              </a:rPr>
              <a:t>  THANKYOU </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lnSpcReduction="10000"/>
          </a:bodyPr>
          <a:lstStyle/>
          <a:p>
            <a:r>
              <a:rPr lang="en-US" dirty="0"/>
              <a:t>Static electricity occurs when there is a build up of electric charge on the surface of a material.</a:t>
            </a:r>
          </a:p>
          <a:p>
            <a:endParaRPr lang="en-US" dirty="0"/>
          </a:p>
          <a:p>
            <a:r>
              <a:rPr lang="en-US" dirty="0"/>
              <a:t>It is called static electricity because the charges don’t move.</a:t>
            </a:r>
          </a:p>
          <a:p>
            <a:pPr>
              <a:buNone/>
            </a:pPr>
            <a:endParaRPr lang="en-US" dirty="0"/>
          </a:p>
          <a:p>
            <a:r>
              <a:rPr lang="en-US" dirty="0"/>
              <a:t>The electricity we use everyday involves moving charges.</a:t>
            </a:r>
          </a:p>
          <a:p>
            <a:endParaRPr lang="en-US" dirty="0"/>
          </a:p>
          <a:p>
            <a:r>
              <a:rPr lang="en-US" b="1" dirty="0"/>
              <a:t>Static = Charge does not move or flow</a:t>
            </a:r>
            <a:endParaRPr lang="en-US" dirty="0"/>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2438400"/>
            <a:ext cx="8153400" cy="3962400"/>
          </a:xfrm>
        </p:spPr>
        <p:txBody>
          <a:bodyPr>
            <a:normAutofit/>
          </a:bodyPr>
          <a:lstStyle/>
          <a:p>
            <a:r>
              <a:rPr lang="en-US" dirty="0"/>
              <a:t>After being rubbed, a plastic ruler can attract paper scraps.</a:t>
            </a:r>
          </a:p>
          <a:p>
            <a:pPr>
              <a:buNone/>
            </a:pPr>
            <a:endParaRPr lang="en-US" dirty="0"/>
          </a:p>
          <a:p>
            <a:r>
              <a:rPr lang="en-US" dirty="0"/>
              <a:t>Ruler carries </a:t>
            </a:r>
            <a:r>
              <a:rPr lang="en-US" b="1" dirty="0"/>
              <a:t>electric charge.</a:t>
            </a:r>
          </a:p>
          <a:p>
            <a:endParaRPr lang="en-US" b="1" dirty="0"/>
          </a:p>
          <a:p>
            <a:r>
              <a:rPr lang="en-US" dirty="0"/>
              <a:t>It exerts </a:t>
            </a:r>
            <a:r>
              <a:rPr lang="en-US" b="1" dirty="0"/>
              <a:t>electric force on paper.</a:t>
            </a:r>
          </a:p>
          <a:p>
            <a:endParaRPr lang="en-US" b="1" dirty="0"/>
          </a:p>
          <a:p>
            <a:r>
              <a:rPr lang="en-US" dirty="0"/>
              <a:t>This charging method is called </a:t>
            </a:r>
            <a:r>
              <a:rPr lang="en-US" b="1" dirty="0"/>
              <a:t>charging by friction.</a:t>
            </a:r>
          </a:p>
          <a:p>
            <a:endParaRPr lang="en-US" b="1" dirty="0"/>
          </a:p>
          <a:p>
            <a:r>
              <a:rPr lang="en-US" dirty="0"/>
              <a:t>The interaction between static electric charges is called </a:t>
            </a:r>
            <a:r>
              <a:rPr lang="en-US" b="1" dirty="0"/>
              <a:t>electrostatics.</a:t>
            </a:r>
            <a:endParaRPr lang="en-US" dirty="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0" y="0"/>
            <a:ext cx="9174178" cy="6858000"/>
          </a:xfrm>
          <a:prstGeom prst="rect">
            <a:avLst/>
          </a:prstGeom>
          <a:noFill/>
          <a:ln w="9525">
            <a:noFill/>
            <a:miter lim="800000"/>
            <a:headEnd/>
            <a:tailEnd/>
          </a:ln>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When a balloon rubs a piece of wool, electrons are pulled from the wool. The balloon has more electrons than usual. </a:t>
            </a:r>
          </a:p>
          <a:p>
            <a:endParaRPr lang="en-US" dirty="0"/>
          </a:p>
          <a:p>
            <a:r>
              <a:rPr lang="en-US" dirty="0"/>
              <a:t>The balloon  =      </a:t>
            </a:r>
            <a:r>
              <a:rPr lang="en-US" b="1" dirty="0"/>
              <a:t> - </a:t>
            </a:r>
            <a:r>
              <a:rPr lang="en-US" dirty="0"/>
              <a:t>charged</a:t>
            </a:r>
          </a:p>
          <a:p>
            <a:r>
              <a:rPr lang="en-US" dirty="0"/>
              <a:t>The wool       =       </a:t>
            </a:r>
            <a:r>
              <a:rPr lang="en-US" b="1" dirty="0"/>
              <a:t>+</a:t>
            </a:r>
            <a:r>
              <a:rPr lang="en-US" dirty="0"/>
              <a:t> charged</a:t>
            </a:r>
          </a:p>
          <a:p>
            <a:endParaRPr lang="en-US" dirty="0"/>
          </a:p>
          <a:p>
            <a:r>
              <a:rPr lang="en-US" dirty="0"/>
              <a:t>Rubbing materials does NOT create electric charges. It just transfers electrons from one material to the other.</a:t>
            </a:r>
          </a:p>
          <a:p>
            <a:endParaRPr lang="en-US" dirty="0"/>
          </a:p>
          <a:p>
            <a:endParaRPr lang="en-US"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Rubbing a balloon on your hair</a:t>
            </a:r>
          </a:p>
          <a:p>
            <a:r>
              <a:rPr lang="en-US" dirty="0"/>
              <a:t>Walking across carpet</a:t>
            </a:r>
          </a:p>
          <a:p>
            <a:r>
              <a:rPr lang="en-US" dirty="0"/>
              <a:t>Comb attracting pieces of paper</a:t>
            </a:r>
          </a:p>
          <a:p>
            <a:endParaRPr lang="en-US" dirty="0"/>
          </a:p>
          <a:p>
            <a:pPr>
              <a:buNone/>
            </a:pPr>
            <a:endParaRPr lang="en-US"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lnSpcReduction="10000"/>
          </a:bodyPr>
          <a:lstStyle/>
          <a:p>
            <a:r>
              <a:rPr lang="en-US" dirty="0"/>
              <a:t>Combing transfers electrons from the hair to the comb by friction, resulting in a negative charge on the comb and a positive charge on the hair.</a:t>
            </a:r>
          </a:p>
          <a:p>
            <a:endParaRPr lang="en-US" dirty="0"/>
          </a:p>
          <a:p>
            <a:r>
              <a:rPr lang="en-US" dirty="0"/>
              <a:t>Charged and neutral objects (not touching) are attracted because electrons move in the neutral object.</a:t>
            </a:r>
          </a:p>
          <a:p>
            <a:endParaRPr lang="en-US" dirty="0"/>
          </a:p>
          <a:p>
            <a:r>
              <a:rPr lang="en-US" dirty="0"/>
              <a:t>Electrons move toward a </a:t>
            </a:r>
            <a:r>
              <a:rPr lang="en-US" b="1" dirty="0"/>
              <a:t>+ve charged object and away from a –ve </a:t>
            </a:r>
            <a:r>
              <a:rPr lang="en-US" dirty="0"/>
              <a:t>charged one. This is called “</a:t>
            </a:r>
            <a:r>
              <a:rPr lang="en-US" b="1" dirty="0"/>
              <a:t>induced charge</a:t>
            </a:r>
            <a:endParaRPr lang="en-US"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Charging by Induction</a:t>
            </a:r>
          </a:p>
        </p:txBody>
      </p:sp>
      <p:sp>
        <p:nvSpPr>
          <p:cNvPr id="3" name="Content Placeholder 2"/>
          <p:cNvSpPr>
            <a:spLocks noGrp="1"/>
          </p:cNvSpPr>
          <p:nvPr>
            <p:ph idx="1"/>
          </p:nvPr>
        </p:nvSpPr>
        <p:spPr>
          <a:xfrm>
            <a:off x="685800" y="2286000"/>
            <a:ext cx="8001000" cy="4114800"/>
          </a:xfrm>
        </p:spPr>
        <p:txBody>
          <a:bodyPr/>
          <a:lstStyle/>
          <a:p>
            <a:r>
              <a:rPr lang="en-US" dirty="0"/>
              <a:t>An understanding of charging by induction requires an understanding of the nature of a conductor and an understanding of the polarization process.</a:t>
            </a:r>
          </a:p>
          <a:p>
            <a:endParaRPr lang="en-US" dirty="0"/>
          </a:p>
          <a:p>
            <a:r>
              <a:rPr lang="en-US" b="1" dirty="0"/>
              <a:t>Polarization</a:t>
            </a:r>
            <a:r>
              <a:rPr lang="en-US" dirty="0"/>
              <a:t> : This can be easily explained by an example. An aluminum pop can that is taped to a Styrofoam cup. The Styrofoam cup serves as both an insulating stand and a handle.  </a:t>
            </a:r>
          </a:p>
          <a:p>
            <a:endParaRPr lang="en-US" dirty="0"/>
          </a:p>
          <a:p>
            <a:r>
              <a:rPr lang="en-US" dirty="0"/>
              <a:t>A rubber balloon is charged negatively, perhaps by rubbing it against animal fur. If the negatively charged balloon is brought near the aluminum pop can, the electrons within the pop can will experience a repulsive force. </a:t>
            </a:r>
          </a:p>
          <a:p>
            <a:endParaRPr lang="en-US" dirty="0"/>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a:xfrm>
            <a:off x="381000" y="2286000"/>
            <a:ext cx="8458200" cy="4572000"/>
          </a:xfrm>
        </p:spPr>
        <p:txBody>
          <a:bodyPr>
            <a:normAutofit/>
          </a:bodyPr>
          <a:lstStyle/>
          <a:p>
            <a:r>
              <a:rPr lang="en-US" dirty="0"/>
              <a:t>The repulsion will be greatest for those electrons that are nearest the negatively charged balloon. Many of these electrons will be induced into moving away from the repulsive balloon. </a:t>
            </a:r>
          </a:p>
          <a:p>
            <a:endParaRPr lang="en-US" dirty="0"/>
          </a:p>
          <a:p>
            <a:r>
              <a:rPr lang="en-US" dirty="0"/>
              <a:t>Being present within a conducting material, the electrons are free to move from atom to atom. </a:t>
            </a:r>
          </a:p>
          <a:p>
            <a:endParaRPr lang="en-US" dirty="0"/>
          </a:p>
          <a:p>
            <a:r>
              <a:rPr lang="en-US" dirty="0"/>
              <a:t>As such, there is a mass migration of electrons from the balloon's side of the aluminum can towards the opposite side of the can. </a:t>
            </a:r>
          </a:p>
          <a:p>
            <a:endParaRPr lang="en-US" dirty="0"/>
          </a:p>
          <a:p>
            <a:r>
              <a:rPr lang="en-US" dirty="0"/>
              <a:t>This electron movement leaves atoms on the balloon's side of the can with a shortage of electrons; they become positively charged</a:t>
            </a:r>
          </a:p>
        </p:txBody>
      </p:sp>
    </p:spTree>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1">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Theme11</Template>
  <TotalTime>102</TotalTime>
  <Words>724</Words>
  <Application>Microsoft Office PowerPoint</Application>
  <PresentationFormat>On-screen Show (4:3)</PresentationFormat>
  <Paragraphs>74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Theme11</vt:lpstr>
      <vt:lpstr>STATIC ELECTRICITY</vt:lpstr>
      <vt:lpstr>Overview</vt:lpstr>
      <vt:lpstr>PowerPoint Presentation</vt:lpstr>
      <vt:lpstr>PowerPoint Presentation</vt:lpstr>
      <vt:lpstr>Example</vt:lpstr>
      <vt:lpstr>Example</vt:lpstr>
      <vt:lpstr>Example</vt:lpstr>
      <vt:lpstr>Charging by Induction</vt:lpstr>
      <vt:lpstr>Cont..</vt:lpstr>
      <vt:lpstr>Cont..</vt:lpstr>
      <vt:lpstr>Polarization</vt:lpstr>
      <vt:lpstr>     Charging by conduction</vt:lpstr>
      <vt:lpstr>Cont..</vt:lpstr>
      <vt:lpstr>Charging by Conduction Using a Negatively Charged Object</vt:lpstr>
      <vt:lpstr>Charging by Conduction Using a Positively Charged Object</vt:lpstr>
      <vt:lpstr>Goldleaf electroscope (Video) </vt:lpstr>
      <vt:lpstr>Dear Doctors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ELECTRICITY</dc:title>
  <dc:creator>Zainab</dc:creator>
  <cp:lastModifiedBy>Taha</cp:lastModifiedBy>
  <cp:revision>19</cp:revision>
  <dcterms:created xsi:type="dcterms:W3CDTF">2006-08-16T00:00:00Z</dcterms:created>
  <dcterms:modified xsi:type="dcterms:W3CDTF">2019-02-26T04:16:20Z</dcterms:modified>
</cp:coreProperties>
</file>