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C2B091-41B3-4A9D-8FDD-A147D00E1CD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A0780-0CA9-4353-AA40-FF147E98E75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2B091-41B3-4A9D-8FDD-A147D00E1CD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A0780-0CA9-4353-AA40-FF147E98E7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2B091-41B3-4A9D-8FDD-A147D00E1CD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A0780-0CA9-4353-AA40-FF147E98E7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2B091-41B3-4A9D-8FDD-A147D00E1CD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A0780-0CA9-4353-AA40-FF147E98E7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C2B091-41B3-4A9D-8FDD-A147D00E1CDD}" type="datetimeFigureOut">
              <a:rPr lang="en-US" smtClean="0"/>
              <a:t>6/15/2020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EA0780-0CA9-4353-AA40-FF147E98E75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C2B091-41B3-4A9D-8FDD-A147D00E1CDD}"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A0780-0CA9-4353-AA40-FF147E98E7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C2B091-41B3-4A9D-8FDD-A147D00E1CDD}" type="datetimeFigureOut">
              <a:rPr lang="en-US" smtClean="0"/>
              <a:t>6/15/2020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EA0780-0CA9-4353-AA40-FF147E98E7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C2B091-41B3-4A9D-8FDD-A147D00E1CDD}" type="datetimeFigureOut">
              <a:rPr lang="en-US" smtClean="0"/>
              <a:t>6/15/2020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EA0780-0CA9-4353-AA40-FF147E98E7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2B091-41B3-4A9D-8FDD-A147D00E1CDD}" type="datetimeFigureOut">
              <a:rPr lang="en-US" smtClean="0"/>
              <a:t>6/15/2020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EA0780-0CA9-4353-AA40-FF147E98E7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2B091-41B3-4A9D-8FDD-A147D00E1CDD}"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A0780-0CA9-4353-AA40-FF147E98E75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2B091-41B3-4A9D-8FDD-A147D00E1CDD}" type="datetimeFigureOut">
              <a:rPr lang="en-US" smtClean="0"/>
              <a:t>6/15/2020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EA0780-0CA9-4353-AA40-FF147E98E75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2B091-41B3-4A9D-8FDD-A147D00E1CDD}" type="datetimeFigureOut">
              <a:rPr lang="en-US" smtClean="0"/>
              <a:t>6/15/2020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A0780-0CA9-4353-AA40-FF147E98E75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t>Social Research</a:t>
            </a:r>
            <a:endParaRPr lang="en-US" sz="6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Hypothesis </a:t>
            </a:r>
            <a:endParaRPr lang="en-US" sz="4800" b="1" dirty="0"/>
          </a:p>
        </p:txBody>
      </p:sp>
      <p:sp>
        <p:nvSpPr>
          <p:cNvPr id="3" name="Content Placeholder 2"/>
          <p:cNvSpPr>
            <a:spLocks noGrp="1"/>
          </p:cNvSpPr>
          <p:nvPr>
            <p:ph idx="1"/>
          </p:nvPr>
        </p:nvSpPr>
        <p:spPr/>
        <p:txBody>
          <a:bodyPr/>
          <a:lstStyle/>
          <a:p>
            <a:pPr algn="just"/>
            <a:r>
              <a:rPr lang="en-US" dirty="0"/>
              <a:t>In science, a hypothesis is an idea or explanation that you then test through study and experimentation. Outside science, a theory or guess can also be called a hypothesis. A hypothesis is something more than a wild guess but less than a well-established theory.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Literature Review</a:t>
            </a:r>
            <a:endParaRPr lang="en-US" sz="4800" b="1" dirty="0"/>
          </a:p>
        </p:txBody>
      </p:sp>
      <p:sp>
        <p:nvSpPr>
          <p:cNvPr id="3" name="Content Placeholder 2"/>
          <p:cNvSpPr>
            <a:spLocks noGrp="1"/>
          </p:cNvSpPr>
          <p:nvPr>
            <p:ph idx="1"/>
          </p:nvPr>
        </p:nvSpPr>
        <p:spPr/>
        <p:txBody>
          <a:bodyPr/>
          <a:lstStyle/>
          <a:p>
            <a:pPr algn="just"/>
            <a:r>
              <a:rPr lang="en-US" dirty="0"/>
              <a:t>The literature review is important because</a:t>
            </a:r>
            <a:r>
              <a:rPr lang="en-US" dirty="0" smtClean="0"/>
              <a:t>:</a:t>
            </a:r>
          </a:p>
          <a:p>
            <a:pPr algn="just">
              <a:buNone/>
            </a:pPr>
            <a:r>
              <a:rPr lang="en-US" dirty="0"/>
              <a:t> </a:t>
            </a:r>
            <a:r>
              <a:rPr lang="en-US" dirty="0" smtClean="0"/>
              <a:t>   </a:t>
            </a:r>
            <a:r>
              <a:rPr lang="en-US" dirty="0"/>
              <a:t>It describes how the proposed research is related to prior research in statistics. It shows the originality and relevance of your research problem. Specifically, your research is different from other statisticians. It justifies your proposed methodology.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Methodology </a:t>
            </a:r>
            <a:endParaRPr lang="en-US" sz="4800" b="1" dirty="0"/>
          </a:p>
        </p:txBody>
      </p:sp>
      <p:sp>
        <p:nvSpPr>
          <p:cNvPr id="3" name="Content Placeholder 2"/>
          <p:cNvSpPr>
            <a:spLocks noGrp="1"/>
          </p:cNvSpPr>
          <p:nvPr>
            <p:ph idx="1"/>
          </p:nvPr>
        </p:nvSpPr>
        <p:spPr/>
        <p:txBody>
          <a:bodyPr/>
          <a:lstStyle/>
          <a:p>
            <a:r>
              <a:rPr lang="en-US" dirty="0" smtClean="0"/>
              <a:t>Based on Literature review, Methodology is defined .</a:t>
            </a:r>
          </a:p>
          <a:p>
            <a:pPr>
              <a:buNone/>
            </a:pPr>
            <a:endParaRPr lang="en-US" dirty="0" smtClean="0"/>
          </a:p>
          <a:p>
            <a:r>
              <a:rPr lang="en-US" dirty="0" smtClean="0"/>
              <a:t>Data and its types</a:t>
            </a:r>
          </a:p>
          <a:p>
            <a:r>
              <a:rPr lang="en-US" dirty="0" smtClean="0"/>
              <a:t>Collection of Data</a:t>
            </a:r>
          </a:p>
          <a:p>
            <a:r>
              <a:rPr lang="en-US" dirty="0" smtClean="0"/>
              <a:t>Model specification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 and Analysis</a:t>
            </a:r>
            <a:endParaRPr lang="en-US" b="1" dirty="0"/>
          </a:p>
        </p:txBody>
      </p:sp>
      <p:sp>
        <p:nvSpPr>
          <p:cNvPr id="3" name="Content Placeholder 2"/>
          <p:cNvSpPr>
            <a:spLocks noGrp="1"/>
          </p:cNvSpPr>
          <p:nvPr>
            <p:ph idx="1"/>
          </p:nvPr>
        </p:nvSpPr>
        <p:spPr/>
        <p:txBody>
          <a:bodyPr/>
          <a:lstStyle/>
          <a:p>
            <a:r>
              <a:rPr lang="en-US" dirty="0" smtClean="0"/>
              <a:t>Based on Data and Methodology, we came up with some results. We need to analysis that result on the basis of theories.</a:t>
            </a:r>
          </a:p>
          <a:p>
            <a:r>
              <a:rPr lang="en-US" dirty="0" smtClean="0"/>
              <a:t>Statistical relationship</a:t>
            </a:r>
          </a:p>
          <a:p>
            <a:r>
              <a:rPr lang="en-US" dirty="0" smtClean="0"/>
              <a:t>The result must be properly justified with valid logic or theory</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Recommendation </a:t>
            </a:r>
            <a:endParaRPr lang="en-US" b="1" dirty="0"/>
          </a:p>
        </p:txBody>
      </p:sp>
      <p:sp>
        <p:nvSpPr>
          <p:cNvPr id="3" name="Content Placeholder 2"/>
          <p:cNvSpPr>
            <a:spLocks noGrp="1"/>
          </p:cNvSpPr>
          <p:nvPr>
            <p:ph idx="1"/>
          </p:nvPr>
        </p:nvSpPr>
        <p:spPr/>
        <p:txBody>
          <a:bodyPr/>
          <a:lstStyle/>
          <a:p>
            <a:r>
              <a:rPr lang="en-US" dirty="0" smtClean="0"/>
              <a:t>Based on all of the research , we can suggest some possible solutions for the prevailing social problem. </a:t>
            </a:r>
          </a:p>
          <a:p>
            <a:r>
              <a:rPr lang="en-US" dirty="0" smtClean="0"/>
              <a:t>The suggestions should be logical and viable.</a:t>
            </a:r>
          </a:p>
          <a:p>
            <a:r>
              <a:rPr lang="en-US" dirty="0" smtClean="0"/>
              <a:t>It could be easily implementable. </a:t>
            </a:r>
          </a:p>
          <a:p>
            <a:pPr>
              <a:buNone/>
            </a:pP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Research </a:t>
            </a:r>
            <a:endParaRPr lang="en-US" sz="4800" b="1" dirty="0"/>
          </a:p>
        </p:txBody>
      </p:sp>
      <p:sp>
        <p:nvSpPr>
          <p:cNvPr id="3" name="Content Placeholder 2"/>
          <p:cNvSpPr>
            <a:spLocks noGrp="1"/>
          </p:cNvSpPr>
          <p:nvPr>
            <p:ph idx="1"/>
          </p:nvPr>
        </p:nvSpPr>
        <p:spPr/>
        <p:txBody>
          <a:bodyPr/>
          <a:lstStyle/>
          <a:p>
            <a:pPr>
              <a:buFont typeface="Wingdings" pitchFamily="2" charset="2"/>
              <a:buChar char="ü"/>
            </a:pPr>
            <a:r>
              <a:rPr lang="en-US" dirty="0" smtClean="0"/>
              <a:t>Re &amp; search.</a:t>
            </a:r>
          </a:p>
          <a:p>
            <a:pPr>
              <a:buFont typeface="Wingdings" pitchFamily="2" charset="2"/>
              <a:buChar char="ü"/>
            </a:pPr>
            <a:endParaRPr lang="en-US" dirty="0"/>
          </a:p>
          <a:p>
            <a:pPr>
              <a:buFont typeface="Wingdings" pitchFamily="2" charset="2"/>
              <a:buChar char="ü"/>
            </a:pPr>
            <a:r>
              <a:rPr lang="en-US" dirty="0" smtClean="0"/>
              <a:t>Systematic study</a:t>
            </a:r>
          </a:p>
          <a:p>
            <a:pPr>
              <a:buFont typeface="Wingdings" pitchFamily="2" charset="2"/>
              <a:buChar char="ü"/>
            </a:pPr>
            <a:endParaRPr lang="en-US" dirty="0"/>
          </a:p>
          <a:p>
            <a:pPr>
              <a:buFont typeface="Wingdings" pitchFamily="2" charset="2"/>
              <a:buChar char="ü"/>
            </a:pPr>
            <a:r>
              <a:rPr lang="en-US" dirty="0" smtClean="0"/>
              <a:t>Facts and figures / Logic</a:t>
            </a:r>
          </a:p>
          <a:p>
            <a:pPr>
              <a:buFont typeface="Wingdings" pitchFamily="2" charset="2"/>
              <a:buChar char="ü"/>
            </a:pPr>
            <a:endParaRPr lang="en-US" dirty="0"/>
          </a:p>
          <a:p>
            <a:pPr>
              <a:buFont typeface="Wingdings" pitchFamily="2" charset="2"/>
              <a:buChar char="ü"/>
            </a:pPr>
            <a:r>
              <a:rPr lang="en-US" dirty="0" smtClean="0"/>
              <a:t>New conclusion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Why Research ?</a:t>
            </a:r>
            <a:endParaRPr lang="en-US" sz="4800" b="1" dirty="0"/>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dirty="0" smtClean="0"/>
              <a:t>Changes in human behavior, technology and global pattern</a:t>
            </a:r>
          </a:p>
          <a:p>
            <a:pPr>
              <a:buFont typeface="Wingdings" pitchFamily="2" charset="2"/>
              <a:buChar char="ü"/>
            </a:pPr>
            <a:endParaRPr lang="en-US" dirty="0"/>
          </a:p>
          <a:p>
            <a:pPr>
              <a:buFont typeface="Wingdings" pitchFamily="2" charset="2"/>
              <a:buChar char="ü"/>
            </a:pPr>
            <a:r>
              <a:rPr lang="en-US" dirty="0" smtClean="0"/>
              <a:t>Improve existing theories</a:t>
            </a:r>
          </a:p>
          <a:p>
            <a:pPr>
              <a:buFont typeface="Wingdings" pitchFamily="2" charset="2"/>
              <a:buChar char="ü"/>
            </a:pPr>
            <a:endParaRPr lang="en-US" dirty="0"/>
          </a:p>
          <a:p>
            <a:pPr>
              <a:buFont typeface="Wingdings" pitchFamily="2" charset="2"/>
              <a:buChar char="ü"/>
            </a:pPr>
            <a:r>
              <a:rPr lang="en-US" dirty="0" smtClean="0"/>
              <a:t>Add to knowledge</a:t>
            </a:r>
          </a:p>
          <a:p>
            <a:pPr>
              <a:buFont typeface="Wingdings" pitchFamily="2" charset="2"/>
              <a:buChar char="ü"/>
            </a:pPr>
            <a:endParaRPr lang="en-US" dirty="0"/>
          </a:p>
          <a:p>
            <a:pPr>
              <a:buFont typeface="Wingdings" pitchFamily="2" charset="2"/>
              <a:buChar char="ü"/>
            </a:pPr>
            <a:r>
              <a:rPr lang="en-US" dirty="0" smtClean="0"/>
              <a:t>Policy making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Types of Research</a:t>
            </a:r>
            <a:r>
              <a:rPr lang="en-US" b="1" dirty="0" smtClean="0"/>
              <a:t> </a:t>
            </a:r>
            <a:endParaRPr lang="en-US" b="1" dirty="0"/>
          </a:p>
        </p:txBody>
      </p:sp>
      <p:sp>
        <p:nvSpPr>
          <p:cNvPr id="3" name="Content Placeholder 2"/>
          <p:cNvSpPr>
            <a:spLocks noGrp="1"/>
          </p:cNvSpPr>
          <p:nvPr>
            <p:ph idx="1"/>
          </p:nvPr>
        </p:nvSpPr>
        <p:spPr/>
        <p:txBody>
          <a:bodyPr/>
          <a:lstStyle/>
          <a:p>
            <a:r>
              <a:rPr lang="en-US" dirty="0" smtClean="0"/>
              <a:t>Qualitative Research</a:t>
            </a:r>
          </a:p>
          <a:p>
            <a:pPr>
              <a:buNone/>
            </a:pPr>
            <a:r>
              <a:rPr lang="en-US" sz="2400" dirty="0" smtClean="0"/>
              <a:t>      It is used </a:t>
            </a:r>
            <a:r>
              <a:rPr lang="en-US" sz="2400" dirty="0"/>
              <a:t>to gain an understanding of underlying reasons, opinions, and motivations. It provides insights into the problem or helps to develop ideas or hypotheses for potential </a:t>
            </a:r>
            <a:r>
              <a:rPr lang="en-US" sz="2400" dirty="0" smtClean="0"/>
              <a:t>quantitative</a:t>
            </a:r>
          </a:p>
          <a:p>
            <a:pPr>
              <a:buNone/>
            </a:pPr>
            <a:endParaRPr lang="en-US" dirty="0" smtClean="0"/>
          </a:p>
          <a:p>
            <a:r>
              <a:rPr lang="en-US" dirty="0" smtClean="0"/>
              <a:t>Quantitative Research</a:t>
            </a:r>
          </a:p>
          <a:p>
            <a:pPr>
              <a:buNone/>
            </a:pPr>
            <a:r>
              <a:rPr lang="en-US" sz="2400" dirty="0" smtClean="0"/>
              <a:t>      It is </a:t>
            </a:r>
            <a:r>
              <a:rPr lang="en-US" sz="2400" dirty="0"/>
              <a:t>to understand the relationship between an independent and dependent variable in a population.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Research &amp; Development</a:t>
            </a:r>
            <a:endParaRPr lang="en-US" sz="4800" b="1" dirty="0"/>
          </a:p>
        </p:txBody>
      </p:sp>
      <p:sp>
        <p:nvSpPr>
          <p:cNvPr id="3" name="Content Placeholder 2"/>
          <p:cNvSpPr>
            <a:spLocks noGrp="1"/>
          </p:cNvSpPr>
          <p:nvPr>
            <p:ph idx="1"/>
          </p:nvPr>
        </p:nvSpPr>
        <p:spPr/>
        <p:txBody>
          <a:bodyPr/>
          <a:lstStyle/>
          <a:p>
            <a:pPr>
              <a:buNone/>
            </a:pPr>
            <a:r>
              <a:rPr lang="en-US" dirty="0" smtClean="0"/>
              <a:t>   </a:t>
            </a:r>
          </a:p>
          <a:p>
            <a:pPr>
              <a:buNone/>
            </a:pPr>
            <a:r>
              <a:rPr lang="en-US" dirty="0"/>
              <a:t> </a:t>
            </a:r>
            <a:r>
              <a:rPr lang="en-US" dirty="0" smtClean="0"/>
              <a:t>  R</a:t>
            </a:r>
            <a:r>
              <a:rPr lang="en-US" sz="2400" dirty="0" smtClean="0"/>
              <a:t>&amp;</a:t>
            </a:r>
            <a:r>
              <a:rPr lang="en-US" dirty="0" smtClean="0"/>
              <a:t>D plays </a:t>
            </a:r>
            <a:r>
              <a:rPr lang="en-US" dirty="0"/>
              <a:t>a very important role in the success of a business. ... Every failure in a R</a:t>
            </a:r>
            <a:r>
              <a:rPr lang="en-US" sz="2800" dirty="0"/>
              <a:t>&amp;</a:t>
            </a:r>
            <a:r>
              <a:rPr lang="en-US" dirty="0"/>
              <a:t>D effort increases the pressure to perform. R</a:t>
            </a:r>
            <a:r>
              <a:rPr lang="en-US" sz="2800" dirty="0"/>
              <a:t>&amp;</a:t>
            </a:r>
            <a:r>
              <a:rPr lang="en-US" dirty="0"/>
              <a:t>D helps a business to have a competitive edge over its competitors. It is the R</a:t>
            </a:r>
            <a:r>
              <a:rPr lang="en-US" sz="2800" dirty="0"/>
              <a:t>&amp;</a:t>
            </a:r>
            <a:r>
              <a:rPr lang="en-US" dirty="0"/>
              <a:t>D function that develops plans much ahead other functions.</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Qualities of Good Research</a:t>
            </a:r>
            <a:endParaRPr lang="en-US" sz="4800" b="1"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Simple and clear </a:t>
            </a:r>
            <a:endParaRPr lang="en-US" dirty="0"/>
          </a:p>
          <a:p>
            <a:pPr>
              <a:buFont typeface="Wingdings" pitchFamily="2" charset="2"/>
              <a:buChar char="Ø"/>
            </a:pPr>
            <a:r>
              <a:rPr lang="en-US" dirty="0" smtClean="0"/>
              <a:t>Goal oriented </a:t>
            </a:r>
            <a:endParaRPr lang="en-US" dirty="0"/>
          </a:p>
          <a:p>
            <a:pPr>
              <a:buFont typeface="Wingdings" pitchFamily="2" charset="2"/>
              <a:buChar char="Ø"/>
            </a:pPr>
            <a:r>
              <a:rPr lang="en-US" dirty="0" smtClean="0"/>
              <a:t>Objectives should be clear</a:t>
            </a:r>
            <a:endParaRPr lang="en-US" dirty="0"/>
          </a:p>
          <a:p>
            <a:pPr>
              <a:buFont typeface="Wingdings" pitchFamily="2" charset="2"/>
              <a:buChar char="Ø"/>
            </a:pPr>
            <a:r>
              <a:rPr lang="en-US" dirty="0" smtClean="0"/>
              <a:t>Procedures should  be clear </a:t>
            </a:r>
          </a:p>
          <a:p>
            <a:pPr>
              <a:buFont typeface="Wingdings" pitchFamily="2" charset="2"/>
              <a:buChar char="Ø"/>
            </a:pPr>
            <a:r>
              <a:rPr lang="en-US" dirty="0" smtClean="0"/>
              <a:t>Valid and practicality </a:t>
            </a:r>
          </a:p>
          <a:p>
            <a:pPr>
              <a:buFont typeface="Wingdings" pitchFamily="2" charset="2"/>
              <a:buChar char="Ø"/>
            </a:pPr>
            <a:r>
              <a:rPr lang="en-US" dirty="0" smtClean="0"/>
              <a:t>Limitation should be mentioned</a:t>
            </a:r>
          </a:p>
          <a:p>
            <a:pPr>
              <a:buFont typeface="Wingdings" pitchFamily="2" charset="2"/>
              <a:buChar char="Ø"/>
            </a:pPr>
            <a:r>
              <a:rPr lang="en-US" dirty="0" smtClean="0"/>
              <a:t>Coherence </a:t>
            </a:r>
          </a:p>
          <a:p>
            <a:pPr>
              <a:buFont typeface="Wingdings" pitchFamily="2" charset="2"/>
              <a:buChar char="Ø"/>
            </a:pPr>
            <a:r>
              <a:rPr lang="en-US" dirty="0" smtClean="0"/>
              <a:t>Help in policy making </a:t>
            </a:r>
          </a:p>
          <a:p>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Steps/Stages of Research</a:t>
            </a:r>
            <a:endParaRPr lang="en-US" sz="4800" b="1" dirty="0"/>
          </a:p>
        </p:txBody>
      </p:sp>
      <p:sp>
        <p:nvSpPr>
          <p:cNvPr id="3" name="Content Placeholder 2"/>
          <p:cNvSpPr>
            <a:spLocks noGrp="1"/>
          </p:cNvSpPr>
          <p:nvPr>
            <p:ph idx="1"/>
          </p:nvPr>
        </p:nvSpPr>
        <p:spPr/>
        <p:txBody>
          <a:bodyPr/>
          <a:lstStyle/>
          <a:p>
            <a:pPr>
              <a:buFont typeface="Wingdings" pitchFamily="2" charset="2"/>
              <a:buChar char="q"/>
            </a:pPr>
            <a:r>
              <a:rPr lang="en-US" dirty="0" smtClean="0"/>
              <a:t>Problem Identification</a:t>
            </a:r>
          </a:p>
          <a:p>
            <a:pPr>
              <a:buFont typeface="Wingdings" pitchFamily="2" charset="2"/>
              <a:buChar char="q"/>
            </a:pPr>
            <a:r>
              <a:rPr lang="en-US" dirty="0" smtClean="0"/>
              <a:t>Problem statement</a:t>
            </a:r>
          </a:p>
          <a:p>
            <a:pPr>
              <a:buFont typeface="Wingdings" pitchFamily="2" charset="2"/>
              <a:buChar char="q"/>
            </a:pPr>
            <a:r>
              <a:rPr lang="en-US" dirty="0" smtClean="0"/>
              <a:t>Hypothesis development</a:t>
            </a:r>
          </a:p>
          <a:p>
            <a:pPr>
              <a:buFont typeface="Wingdings" pitchFamily="2" charset="2"/>
              <a:buChar char="q"/>
            </a:pPr>
            <a:r>
              <a:rPr lang="en-US" dirty="0" smtClean="0"/>
              <a:t>Literature review</a:t>
            </a:r>
          </a:p>
          <a:p>
            <a:pPr>
              <a:buFont typeface="Wingdings" pitchFamily="2" charset="2"/>
              <a:buChar char="q"/>
            </a:pPr>
            <a:r>
              <a:rPr lang="en-US" dirty="0" smtClean="0"/>
              <a:t>Methodology</a:t>
            </a:r>
          </a:p>
          <a:p>
            <a:pPr>
              <a:buFont typeface="Wingdings" pitchFamily="2" charset="2"/>
              <a:buChar char="q"/>
            </a:pPr>
            <a:r>
              <a:rPr lang="en-US" dirty="0" smtClean="0"/>
              <a:t>Conclusion and analysis</a:t>
            </a:r>
          </a:p>
          <a:p>
            <a:pPr>
              <a:buFont typeface="Wingdings" pitchFamily="2" charset="2"/>
              <a:buChar char="q"/>
            </a:pPr>
            <a:r>
              <a:rPr lang="en-US" dirty="0" smtClean="0"/>
              <a:t>Recommendation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Problem Identification</a:t>
            </a:r>
            <a:endParaRPr lang="en-US" sz="4800" b="1" dirty="0"/>
          </a:p>
        </p:txBody>
      </p:sp>
      <p:sp>
        <p:nvSpPr>
          <p:cNvPr id="3" name="Content Placeholder 2"/>
          <p:cNvSpPr>
            <a:spLocks noGrp="1"/>
          </p:cNvSpPr>
          <p:nvPr>
            <p:ph idx="1"/>
          </p:nvPr>
        </p:nvSpPr>
        <p:spPr/>
        <p:txBody>
          <a:bodyPr/>
          <a:lstStyle/>
          <a:p>
            <a:r>
              <a:rPr lang="en-US" dirty="0" smtClean="0"/>
              <a:t>The 1</a:t>
            </a:r>
            <a:r>
              <a:rPr lang="en-US" baseline="30000" dirty="0" smtClean="0"/>
              <a:t>st</a:t>
            </a:r>
            <a:r>
              <a:rPr lang="en-US" dirty="0" smtClean="0"/>
              <a:t> stage is the problem identification.</a:t>
            </a:r>
          </a:p>
          <a:p>
            <a:r>
              <a:rPr lang="en-US" dirty="0" smtClean="0"/>
              <a:t>For any social research there should be a social problem. </a:t>
            </a:r>
          </a:p>
          <a:p>
            <a:r>
              <a:rPr lang="en-US" dirty="0" smtClean="0"/>
              <a:t>One need to identify  and admit that the problem exists and there need to be a solution for that.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Problem statement</a:t>
            </a:r>
            <a:endParaRPr lang="en-US" sz="4800" b="1" dirty="0"/>
          </a:p>
        </p:txBody>
      </p:sp>
      <p:sp>
        <p:nvSpPr>
          <p:cNvPr id="3" name="Content Placeholder 2"/>
          <p:cNvSpPr>
            <a:spLocks noGrp="1"/>
          </p:cNvSpPr>
          <p:nvPr>
            <p:ph idx="1"/>
          </p:nvPr>
        </p:nvSpPr>
        <p:spPr/>
        <p:txBody>
          <a:bodyPr/>
          <a:lstStyle/>
          <a:p>
            <a:r>
              <a:rPr lang="en-US" dirty="0" smtClean="0"/>
              <a:t>The 2</a:t>
            </a:r>
            <a:r>
              <a:rPr lang="en-US" baseline="30000" dirty="0" smtClean="0"/>
              <a:t>nd</a:t>
            </a:r>
            <a:r>
              <a:rPr lang="en-US" dirty="0" smtClean="0"/>
              <a:t> stage is to state the problem in an appropriate form.</a:t>
            </a:r>
          </a:p>
          <a:p>
            <a:pPr>
              <a:buNone/>
            </a:pPr>
            <a:endParaRPr lang="en-US" dirty="0" smtClean="0"/>
          </a:p>
          <a:p>
            <a:pPr>
              <a:buNone/>
            </a:pPr>
            <a:r>
              <a:rPr lang="en-US" dirty="0" smtClean="0"/>
              <a:t>    </a:t>
            </a:r>
            <a:r>
              <a:rPr lang="en-US" dirty="0" err="1"/>
              <a:t>e</a:t>
            </a:r>
            <a:r>
              <a:rPr lang="en-US" dirty="0" err="1" smtClean="0"/>
              <a:t>.g</a:t>
            </a:r>
            <a:endParaRPr lang="en-US" dirty="0" smtClean="0"/>
          </a:p>
          <a:p>
            <a:r>
              <a:rPr lang="en-US" dirty="0" smtClean="0"/>
              <a:t>“Poverty is the cause of all evils”</a:t>
            </a:r>
          </a:p>
          <a:p>
            <a:r>
              <a:rPr lang="en-US" dirty="0" smtClean="0"/>
              <a:t>“Injustice leads to crime”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334</Words>
  <Application>Microsoft Office PowerPoint</Application>
  <PresentationFormat>On-screen Show (4:3)</PresentationFormat>
  <Paragraphs>72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Social Research</vt:lpstr>
      <vt:lpstr>Research </vt:lpstr>
      <vt:lpstr>Why Research ?</vt:lpstr>
      <vt:lpstr>Types of Research </vt:lpstr>
      <vt:lpstr>Research &amp; Development</vt:lpstr>
      <vt:lpstr>Qualities of Good Research</vt:lpstr>
      <vt:lpstr>Steps/Stages of Research</vt:lpstr>
      <vt:lpstr>Problem Identification</vt:lpstr>
      <vt:lpstr>Problem statement</vt:lpstr>
      <vt:lpstr>Hypothesis </vt:lpstr>
      <vt:lpstr>Literature Review</vt:lpstr>
      <vt:lpstr>Methodology </vt:lpstr>
      <vt:lpstr>Conclusion and Analysis</vt:lpstr>
      <vt:lpstr>Recommendation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Research</dc:title>
  <dc:creator>Zafar ul haq</dc:creator>
  <cp:lastModifiedBy>Zafar ul haq</cp:lastModifiedBy>
  <cp:revision>7</cp:revision>
  <dcterms:created xsi:type="dcterms:W3CDTF">2020-06-15T08:18:42Z</dcterms:created>
  <dcterms:modified xsi:type="dcterms:W3CDTF">2020-06-15T09:10:53Z</dcterms:modified>
</cp:coreProperties>
</file>