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9" r:id="rId13"/>
    <p:sldId id="281" r:id="rId14"/>
    <p:sldId id="282" r:id="rId15"/>
    <p:sldId id="283" r:id="rId16"/>
    <p:sldId id="268" r:id="rId17"/>
    <p:sldId id="276" r:id="rId18"/>
    <p:sldId id="277" r:id="rId19"/>
    <p:sldId id="278" r:id="rId20"/>
    <p:sldId id="272" r:id="rId21"/>
    <p:sldId id="273" r:id="rId22"/>
    <p:sldId id="274" r:id="rId23"/>
    <p:sldId id="275" r:id="rId24"/>
    <p:sldId id="269" r:id="rId25"/>
    <p:sldId id="270" r:id="rId26"/>
    <p:sldId id="271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C580A-8657-4756-9C18-665BCBA7FF6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0CB02-5306-471B-8F16-092E153E5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C41E-10DE-4A5A-9360-75923BBD4BDC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278E-AE9C-4A69-8699-A57180B0E7FB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23D1-B14A-41B4-BAF2-0F84C675BF3B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8470-E899-413B-804C-84FC8C99EF9B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CE22-6D40-4E2D-968A-E95F697808C6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7086-2E25-410E-AFBB-6C061A431095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D0FE-88D0-4A80-8FDF-D433BB4DDF90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690C-1369-4D91-9E97-A1D1A898CE0B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1E09-CDC0-446B-9BC6-E08346B8EAD5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4831-DE8C-4D97-B98C-ABCF337E8DBC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B0F9-B89F-4CE2-9FDB-DF5135095554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D782-63CF-4454-9F7C-D6D8C464D5B5}" type="datetime1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4BCA-E7E2-4AE8-876B-B081D39E9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Social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467600" cy="2819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Any difficulty or misbehavior of a fairly large number of people which we wish to remove or correct</a:t>
            </a:r>
          </a:p>
          <a:p>
            <a:r>
              <a:rPr lang="en-US" b="1" dirty="0" smtClean="0"/>
              <a:t>Or </a:t>
            </a:r>
          </a:p>
          <a:p>
            <a:endParaRPr lang="en-US" b="1" dirty="0" smtClean="0"/>
          </a:p>
          <a:p>
            <a:r>
              <a:rPr lang="en-US" b="1" dirty="0" smtClean="0"/>
              <a:t>A social problem is a condition affecting a significant number of people in ways considered undesirable and demand collective social action for corrective measures</a:t>
            </a:r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Pressure on land and housing</a:t>
            </a:r>
          </a:p>
          <a:p>
            <a:r>
              <a:rPr lang="en-US" dirty="0" smtClean="0"/>
              <a:t>Environmental degradation</a:t>
            </a:r>
          </a:p>
          <a:p>
            <a:r>
              <a:rPr lang="en-US" dirty="0" smtClean="0"/>
              <a:t>Quality of life is compromised</a:t>
            </a:r>
          </a:p>
          <a:p>
            <a:r>
              <a:rPr lang="en-US" dirty="0" smtClean="0"/>
              <a:t>Slums and </a:t>
            </a:r>
            <a:r>
              <a:rPr lang="en-US" dirty="0" err="1" smtClean="0"/>
              <a:t>kathi</a:t>
            </a:r>
            <a:r>
              <a:rPr lang="en-US" dirty="0" smtClean="0"/>
              <a:t> </a:t>
            </a:r>
            <a:r>
              <a:rPr lang="en-US" dirty="0" err="1" smtClean="0"/>
              <a:t>abadies</a:t>
            </a:r>
            <a:endParaRPr lang="en-US" dirty="0" smtClean="0"/>
          </a:p>
          <a:p>
            <a:r>
              <a:rPr lang="en-US" dirty="0" smtClean="0"/>
              <a:t>Crime and delinquency</a:t>
            </a:r>
          </a:p>
          <a:p>
            <a:r>
              <a:rPr lang="en-US" dirty="0" smtClean="0"/>
              <a:t>Poverty and old age social insecurity</a:t>
            </a:r>
          </a:p>
          <a:p>
            <a:r>
              <a:rPr lang="en-US" dirty="0" smtClean="0"/>
              <a:t>Social unrest and collective social movements</a:t>
            </a:r>
          </a:p>
          <a:p>
            <a:r>
              <a:rPr lang="en-US" dirty="0" smtClean="0"/>
              <a:t>Political and economic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Proper urban planning</a:t>
            </a:r>
          </a:p>
          <a:p>
            <a:r>
              <a:rPr lang="en-US" dirty="0" smtClean="0"/>
              <a:t>Population control</a:t>
            </a:r>
          </a:p>
          <a:p>
            <a:r>
              <a:rPr lang="en-US" dirty="0" smtClean="0"/>
              <a:t>Encourage rural employment opportunities</a:t>
            </a:r>
          </a:p>
          <a:p>
            <a:pPr lvl="1"/>
            <a:r>
              <a:rPr lang="en-US" dirty="0" err="1" smtClean="0"/>
              <a:t>Agri</a:t>
            </a:r>
            <a:r>
              <a:rPr lang="en-US" dirty="0" smtClean="0"/>
              <a:t>-based industries, tax incentives, get the work to the workers</a:t>
            </a:r>
          </a:p>
          <a:p>
            <a:r>
              <a:rPr lang="en-US" dirty="0" smtClean="0"/>
              <a:t>Improvements in rural infrastructure</a:t>
            </a:r>
          </a:p>
          <a:p>
            <a:r>
              <a:rPr lang="en-US" dirty="0" smtClean="0"/>
              <a:t>Role of media and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Urban sprawl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Urban sprawl</a:t>
            </a:r>
            <a:r>
              <a:rPr lang="en-US" dirty="0" smtClean="0"/>
              <a:t>, also known as </a:t>
            </a:r>
            <a:r>
              <a:rPr lang="en-US" b="1" dirty="0" smtClean="0"/>
              <a:t>suburban sprawl</a:t>
            </a:r>
            <a:r>
              <a:rPr lang="en-US" dirty="0" smtClean="0"/>
              <a:t>, is a multifaceted concept, which includes the spreading outwards of a city and its suburbs to its outskirts to low-density and auto-dependent development on rural land, high segregation of uses (e.g. stores and residential), and various design features that encourage car dependency.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Single-use zoning</a:t>
            </a:r>
          </a:p>
          <a:p>
            <a:pPr lvl="1"/>
            <a:r>
              <a:rPr lang="en-US" dirty="0" smtClean="0"/>
              <a:t>This refers to a situation where commercial, residential, institutional and industrial areas are separated from one another. Consequently, large tracts of land are devoted to a single use and are segregated from one another</a:t>
            </a:r>
          </a:p>
          <a:p>
            <a:r>
              <a:rPr lang="en-US" b="1" dirty="0" smtClean="0"/>
              <a:t>Low-density zoning</a:t>
            </a:r>
          </a:p>
          <a:p>
            <a:pPr lvl="1"/>
            <a:r>
              <a:rPr lang="en-US" dirty="0" smtClean="0"/>
              <a:t>Sprawl consumes much more land per-capita than traditional urban developments because zoning laws generally require that new developments are of low density.</a:t>
            </a:r>
          </a:p>
          <a:p>
            <a:r>
              <a:rPr lang="en-US" b="1" dirty="0" smtClean="0"/>
              <a:t>Car-dependent communities</a:t>
            </a:r>
          </a:p>
          <a:p>
            <a:pPr lvl="1"/>
            <a:r>
              <a:rPr lang="en-US" dirty="0" smtClean="0"/>
              <a:t>Areas of urban sprawl are also characterized as highly dependent on automobiles for transportation, a condition known as automobile dependency.</a:t>
            </a:r>
          </a:p>
          <a:p>
            <a:r>
              <a:rPr lang="en-US" b="1" dirty="0" smtClean="0"/>
              <a:t>Job Sprawl</a:t>
            </a:r>
          </a:p>
          <a:p>
            <a:pPr lvl="1"/>
            <a:r>
              <a:rPr lang="en-US" dirty="0" smtClean="0"/>
              <a:t> is another land use symptom of urban sprawl and car-dependent communities. It is defined as low-density, geographically spread-out patterns of employment, where the majority of jobs in a given metropolitan area are located outside of the main city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Developments characteristic of sprawl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endParaRPr lang="en-US" b="1" smtClean="0"/>
          </a:p>
          <a:p>
            <a:r>
              <a:rPr lang="en-US" b="1" smtClean="0"/>
              <a:t>Housing </a:t>
            </a:r>
            <a:r>
              <a:rPr lang="en-US" b="1" dirty="0" smtClean="0"/>
              <a:t>subdivisions</a:t>
            </a:r>
          </a:p>
          <a:p>
            <a:r>
              <a:rPr lang="en-US" dirty="0" smtClean="0"/>
              <a:t>Shopping centers</a:t>
            </a:r>
          </a:p>
          <a:p>
            <a:r>
              <a:rPr lang="en-US" b="1" dirty="0" smtClean="0"/>
              <a:t>Shopping malls</a:t>
            </a:r>
          </a:p>
          <a:p>
            <a:r>
              <a:rPr lang="en-US" b="1" dirty="0" smtClean="0"/>
              <a:t>Fast food chains</a:t>
            </a:r>
          </a:p>
          <a:p>
            <a:r>
              <a:rPr lang="en-US" b="1" dirty="0" smtClean="0"/>
              <a:t>Bicycling-oriented development</a:t>
            </a:r>
          </a:p>
          <a:p>
            <a:r>
              <a:rPr lang="en-US" b="1" dirty="0" smtClean="0"/>
              <a:t>Pedestrian-oriented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Health and environmental impact</a:t>
            </a:r>
          </a:p>
          <a:p>
            <a:r>
              <a:rPr lang="en-US" b="1" dirty="0" smtClean="0"/>
              <a:t>Increased pollution and reliance on fossil fuel</a:t>
            </a:r>
          </a:p>
          <a:p>
            <a:r>
              <a:rPr lang="en-US" b="1" dirty="0" smtClean="0"/>
              <a:t>Increase in traffic and traffic-related fatalities</a:t>
            </a:r>
          </a:p>
          <a:p>
            <a:r>
              <a:rPr lang="en-US" b="1" dirty="0" smtClean="0"/>
              <a:t>Delays in emergency medical services response times</a:t>
            </a:r>
          </a:p>
          <a:p>
            <a:r>
              <a:rPr lang="en-US" b="1" dirty="0" smtClean="0"/>
              <a:t>Increased obesity</a:t>
            </a:r>
          </a:p>
          <a:p>
            <a:r>
              <a:rPr lang="en-US" b="1" dirty="0" smtClean="0"/>
              <a:t>Decrease in land and water quantity and quality</a:t>
            </a:r>
          </a:p>
          <a:p>
            <a:r>
              <a:rPr lang="en-US" b="1" dirty="0" smtClean="0"/>
              <a:t>Increased personal transportation costs</a:t>
            </a:r>
          </a:p>
          <a:p>
            <a:r>
              <a:rPr lang="en-US" b="1" dirty="0" smtClean="0"/>
              <a:t>Increased infrastructure costs</a:t>
            </a:r>
          </a:p>
          <a:p>
            <a:r>
              <a:rPr lang="en-US" b="1" dirty="0" smtClean="0"/>
              <a:t>Risk of increased housing prices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3-Poverty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Poverty is that condition in which a person either because of inadequate income or unwise expenditures, does not maintain a scale of living high enough to provide for his physical and mental efficiency and to enable him and his natural dependents to function usefully in the society.</a:t>
            </a:r>
          </a:p>
          <a:p>
            <a:r>
              <a:rPr lang="en-US" dirty="0" smtClean="0"/>
              <a:t>Absolute and relative poverty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Individual</a:t>
            </a:r>
          </a:p>
          <a:p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Poor eco. Dev.</a:t>
            </a:r>
          </a:p>
          <a:p>
            <a:pPr lvl="1"/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Inflation</a:t>
            </a:r>
          </a:p>
          <a:p>
            <a:pPr lvl="1"/>
            <a:r>
              <a:rPr lang="en-US" dirty="0" smtClean="0"/>
              <a:t>Capital deficiency</a:t>
            </a:r>
          </a:p>
          <a:p>
            <a:pPr lvl="1"/>
            <a:r>
              <a:rPr lang="en-US" dirty="0" smtClean="0"/>
              <a:t>Dependency on agriculture</a:t>
            </a:r>
          </a:p>
          <a:p>
            <a:r>
              <a:rPr lang="en-US" dirty="0" smtClean="0"/>
              <a:t>Demographic</a:t>
            </a:r>
          </a:p>
          <a:p>
            <a:r>
              <a:rPr lang="en-US" dirty="0" smtClean="0"/>
              <a:t>Social </a:t>
            </a:r>
          </a:p>
          <a:p>
            <a:pPr lvl="1"/>
            <a:r>
              <a:rPr lang="en-US" dirty="0" smtClean="0"/>
              <a:t>Traditionalism</a:t>
            </a:r>
          </a:p>
          <a:p>
            <a:pPr lvl="1"/>
            <a:r>
              <a:rPr lang="en-US" dirty="0" smtClean="0"/>
              <a:t>Illiteracy and ignorance</a:t>
            </a:r>
          </a:p>
          <a:p>
            <a:pPr lvl="1"/>
            <a:r>
              <a:rPr lang="en-US" dirty="0" smtClean="0"/>
              <a:t>Social stratification </a:t>
            </a:r>
          </a:p>
          <a:p>
            <a:r>
              <a:rPr lang="en-US" dirty="0" smtClean="0"/>
              <a:t>Cultural and religious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Education opportunities</a:t>
            </a:r>
          </a:p>
          <a:p>
            <a:r>
              <a:rPr lang="en-US" dirty="0" smtClean="0"/>
              <a:t>Natural calamities</a:t>
            </a:r>
          </a:p>
          <a:p>
            <a:r>
              <a:rPr lang="en-US" dirty="0" smtClean="0"/>
              <a:t>Political instability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(Implications)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Impact on individuals</a:t>
            </a:r>
          </a:p>
          <a:p>
            <a:r>
              <a:rPr lang="en-US" dirty="0" smtClean="0"/>
              <a:t>On culture and society- </a:t>
            </a:r>
            <a:r>
              <a:rPr lang="en-US" sz="2000" dirty="0" smtClean="0"/>
              <a:t>the culture of slums</a:t>
            </a:r>
            <a:endParaRPr lang="en-US" dirty="0" smtClean="0"/>
          </a:p>
          <a:p>
            <a:r>
              <a:rPr lang="en-US" dirty="0" smtClean="0"/>
              <a:t>Economic and political unrest</a:t>
            </a:r>
          </a:p>
          <a:p>
            <a:r>
              <a:rPr lang="en-US" dirty="0" smtClean="0"/>
              <a:t>Crime and delinquency</a:t>
            </a:r>
          </a:p>
          <a:p>
            <a:r>
              <a:rPr lang="en-US" dirty="0" smtClean="0"/>
              <a:t>Pressure on family and </a:t>
            </a:r>
            <a:r>
              <a:rPr lang="en-US" dirty="0" err="1" smtClean="0"/>
              <a:t>biradari</a:t>
            </a:r>
            <a:endParaRPr lang="en-US" dirty="0" smtClean="0"/>
          </a:p>
          <a:p>
            <a:r>
              <a:rPr lang="en-US" dirty="0" smtClean="0"/>
              <a:t>Migrations</a:t>
            </a:r>
          </a:p>
          <a:p>
            <a:r>
              <a:rPr lang="en-US" dirty="0" smtClean="0"/>
              <a:t>Family violence, early (and also late) marriages of </a:t>
            </a:r>
            <a:r>
              <a:rPr lang="en-US" dirty="0" smtClean="0"/>
              <a:t>females</a:t>
            </a:r>
          </a:p>
          <a:p>
            <a:r>
              <a:rPr lang="en-US" dirty="0" smtClean="0"/>
              <a:t>Prostitution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Remedial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five year plans</a:t>
            </a:r>
          </a:p>
          <a:p>
            <a:r>
              <a:rPr lang="en-US" dirty="0" smtClean="0"/>
              <a:t>Poverty reduction strategies</a:t>
            </a:r>
          </a:p>
          <a:p>
            <a:r>
              <a:rPr lang="en-US" dirty="0" smtClean="0"/>
              <a:t>Social safety nets</a:t>
            </a:r>
          </a:p>
          <a:p>
            <a:r>
              <a:rPr lang="en-US" dirty="0" smtClean="0"/>
              <a:t>Old age income plans and benefits</a:t>
            </a:r>
          </a:p>
          <a:p>
            <a:r>
              <a:rPr lang="en-US" dirty="0" smtClean="0"/>
              <a:t>Economic measures</a:t>
            </a:r>
          </a:p>
          <a:p>
            <a:pPr lvl="1"/>
            <a:r>
              <a:rPr lang="en-US" dirty="0" smtClean="0"/>
              <a:t>Creation of jobs</a:t>
            </a:r>
          </a:p>
          <a:p>
            <a:pPr lvl="1"/>
            <a:r>
              <a:rPr lang="en-US" dirty="0" smtClean="0"/>
              <a:t>Industrialization</a:t>
            </a:r>
          </a:p>
          <a:p>
            <a:pPr lvl="1"/>
            <a:r>
              <a:rPr lang="en-US" dirty="0" smtClean="0"/>
              <a:t>Services sector</a:t>
            </a:r>
          </a:p>
          <a:p>
            <a:pPr lvl="1"/>
            <a:r>
              <a:rPr lang="en-US" dirty="0" smtClean="0"/>
              <a:t>Agri-business</a:t>
            </a:r>
          </a:p>
          <a:p>
            <a:pPr lvl="1"/>
            <a:r>
              <a:rPr lang="en-US" dirty="0" smtClean="0"/>
              <a:t>Oversees employment</a:t>
            </a:r>
          </a:p>
          <a:p>
            <a:r>
              <a:rPr lang="en-US" dirty="0" smtClean="0"/>
              <a:t>Democracy and good governance</a:t>
            </a:r>
          </a:p>
          <a:p>
            <a:r>
              <a:rPr lang="en-US" dirty="0" smtClean="0"/>
              <a:t>Women education and empowerment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Major Social Problems of Pakistan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 population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Urbanization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Poverty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Corruption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Juvenile delinquency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Crimes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 smtClean="0"/>
              <a:t>General crimes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 smtClean="0"/>
              <a:t>acts of terrorism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 smtClean="0"/>
              <a:t>Hate crimes </a:t>
            </a:r>
            <a:r>
              <a:rPr lang="en-US" sz="2200" dirty="0" smtClean="0"/>
              <a:t>( against women, minorities, sects, foreigners etc)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Drug abuse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4-Corruption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“ corruption involves behavior on the part of office holders in which they improperly and unlawfully enrich themselves and/or those close to them, or induce others to do so, by misusing the office position.”</a:t>
            </a:r>
          </a:p>
          <a:p>
            <a:r>
              <a:rPr lang="en-US" dirty="0" smtClean="0"/>
              <a:t>It is the misuse of entrusted power/authority for personal/private benefits.</a:t>
            </a:r>
          </a:p>
          <a:p>
            <a:r>
              <a:rPr lang="en-US" dirty="0" smtClean="0"/>
              <a:t>Quran</a:t>
            </a:r>
          </a:p>
          <a:p>
            <a:pPr lvl="1"/>
            <a:r>
              <a:rPr lang="en-US" dirty="0" smtClean="0"/>
              <a:t>Consume not each other’s wealth unjustly, not offer it to judges as a bribe, so that with their aid you might seize other man’s property.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2800" dirty="0" smtClean="0"/>
              <a:t>Historical</a:t>
            </a:r>
          </a:p>
          <a:p>
            <a:r>
              <a:rPr lang="en-US" sz="2800" dirty="0" smtClean="0"/>
              <a:t>Political patronage, nepotism, and favoritism</a:t>
            </a:r>
          </a:p>
          <a:p>
            <a:r>
              <a:rPr lang="en-US" sz="2800" dirty="0" smtClean="0"/>
              <a:t>Political corruption</a:t>
            </a:r>
          </a:p>
          <a:p>
            <a:r>
              <a:rPr lang="en-US" sz="2800" dirty="0" smtClean="0"/>
              <a:t>Economic, Social and cultural inequalities (Marx)</a:t>
            </a:r>
          </a:p>
          <a:p>
            <a:r>
              <a:rPr lang="en-US" sz="2800" dirty="0" smtClean="0"/>
              <a:t>High inflation makes salaried class corrupt</a:t>
            </a:r>
          </a:p>
          <a:p>
            <a:r>
              <a:rPr lang="en-US" sz="2800" dirty="0" smtClean="0"/>
              <a:t>Weak moral, ethical and personal development</a:t>
            </a:r>
          </a:p>
          <a:p>
            <a:r>
              <a:rPr lang="en-US" sz="2800" dirty="0" smtClean="0"/>
              <a:t>Institutionalized corruption</a:t>
            </a:r>
          </a:p>
          <a:p>
            <a:r>
              <a:rPr lang="en-US" sz="2800" dirty="0" smtClean="0"/>
              <a:t>Weak accountability mechanisms</a:t>
            </a:r>
          </a:p>
          <a:p>
            <a:r>
              <a:rPr lang="en-US" sz="2800" dirty="0" smtClean="0"/>
              <a:t>Complex Legal and justice system</a:t>
            </a:r>
          </a:p>
          <a:p>
            <a:r>
              <a:rPr lang="en-US" sz="2800" dirty="0" smtClean="0"/>
              <a:t>Institutions responsible for moral training are corrupt themselves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Political and bureaucratic instability</a:t>
            </a:r>
          </a:p>
          <a:p>
            <a:r>
              <a:rPr lang="en-US" dirty="0" smtClean="0"/>
              <a:t>Frustration, depression and anxiety</a:t>
            </a:r>
          </a:p>
          <a:p>
            <a:r>
              <a:rPr lang="en-US" dirty="0" smtClean="0"/>
              <a:t>Crimes</a:t>
            </a:r>
          </a:p>
          <a:p>
            <a:r>
              <a:rPr lang="en-US" dirty="0" smtClean="0"/>
              <a:t>Bad image of society and country</a:t>
            </a:r>
          </a:p>
          <a:p>
            <a:r>
              <a:rPr lang="en-US" dirty="0" smtClean="0"/>
              <a:t>Injustice</a:t>
            </a:r>
          </a:p>
          <a:p>
            <a:r>
              <a:rPr lang="en-US" dirty="0" smtClean="0"/>
              <a:t>Rise in economic and social inequality</a:t>
            </a:r>
          </a:p>
          <a:p>
            <a:r>
              <a:rPr lang="en-US" dirty="0" smtClean="0"/>
              <a:t>Erosion of rule of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Overall improvement in the moral standard of society</a:t>
            </a:r>
          </a:p>
          <a:p>
            <a:r>
              <a:rPr lang="en-US" dirty="0" smtClean="0"/>
              <a:t>Parents and family’s responsibility</a:t>
            </a:r>
          </a:p>
          <a:p>
            <a:r>
              <a:rPr lang="en-US" dirty="0" smtClean="0"/>
              <a:t>Media, mosque and education</a:t>
            </a:r>
          </a:p>
          <a:p>
            <a:r>
              <a:rPr lang="en-US" dirty="0" smtClean="0"/>
              <a:t>Strengthening accountability mechanisms</a:t>
            </a:r>
          </a:p>
          <a:p>
            <a:r>
              <a:rPr lang="en-US" dirty="0" smtClean="0"/>
              <a:t>Better salary packages</a:t>
            </a:r>
          </a:p>
          <a:p>
            <a:r>
              <a:rPr lang="en-US" dirty="0" smtClean="0"/>
              <a:t>Access to information</a:t>
            </a:r>
          </a:p>
          <a:p>
            <a:r>
              <a:rPr lang="en-US" dirty="0" smtClean="0"/>
              <a:t>Democracy</a:t>
            </a:r>
          </a:p>
          <a:p>
            <a:r>
              <a:rPr lang="en-US" dirty="0" smtClean="0"/>
              <a:t>Strengthening of Public Accounts Committees</a:t>
            </a:r>
          </a:p>
          <a:p>
            <a:r>
              <a:rPr lang="en-US" dirty="0" smtClean="0"/>
              <a:t>Rule of law, merit </a:t>
            </a:r>
            <a:r>
              <a:rPr lang="en-US" smtClean="0"/>
              <a:t>and transparency </a:t>
            </a:r>
            <a:r>
              <a:rPr lang="en-US" dirty="0" smtClean="0"/>
              <a:t>in </a:t>
            </a:r>
            <a:r>
              <a:rPr lang="en-US" smtClean="0"/>
              <a:t>official affairs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5-Juvenile Delinquency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Juvenile delinquency encompasses all public wrongs committed by young people between the age of 12 and 18</a:t>
            </a:r>
          </a:p>
          <a:p>
            <a:r>
              <a:rPr lang="en-US" dirty="0" smtClean="0"/>
              <a:t>It covers a multitude of different violations of legal and social norms, from minor offences to serious offence, committed by a particular age group.</a:t>
            </a:r>
          </a:p>
          <a:p>
            <a:r>
              <a:rPr lang="en-US" dirty="0" smtClean="0"/>
              <a:t>Juvenile delinquency may refer to either violent or non violent crime committed by persons who are (usually) under the age of 18 and are still considered to be as ‘minor’</a:t>
            </a:r>
          </a:p>
          <a:p>
            <a:r>
              <a:rPr lang="en-US" dirty="0" smtClean="0"/>
              <a:t>Should we (society) consider such a child as criminal and held legally responsible for his act of ‘crime’.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Causes &amp; Conditions for Formation of Delinquent Trajectories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Economic &amp; Social Factors</a:t>
            </a:r>
          </a:p>
          <a:p>
            <a:r>
              <a:rPr lang="en-US" dirty="0" smtClean="0"/>
              <a:t>Cultural factors</a:t>
            </a:r>
          </a:p>
          <a:p>
            <a:r>
              <a:rPr lang="en-US" dirty="0" smtClean="0"/>
              <a:t>Urbanization</a:t>
            </a:r>
          </a:p>
          <a:p>
            <a:r>
              <a:rPr lang="en-US" dirty="0" smtClean="0"/>
              <a:t>Family- </a:t>
            </a:r>
            <a:r>
              <a:rPr lang="en-US" sz="2200" dirty="0" smtClean="0"/>
              <a:t>parental supervision, feuds, violence, poverty, earning patterns</a:t>
            </a:r>
            <a:endParaRPr lang="en-US" dirty="0" smtClean="0"/>
          </a:p>
          <a:p>
            <a:r>
              <a:rPr lang="en-US" dirty="0" smtClean="0"/>
              <a:t>Migration- </a:t>
            </a:r>
            <a:r>
              <a:rPr lang="en-US" sz="2200" dirty="0" smtClean="0"/>
              <a:t>conflict of norms among migrants and locals. </a:t>
            </a:r>
            <a:endParaRPr lang="en-US" dirty="0" smtClean="0"/>
          </a:p>
          <a:p>
            <a:r>
              <a:rPr lang="en-US" dirty="0" smtClean="0"/>
              <a:t>Media, Mosque, and Education</a:t>
            </a:r>
          </a:p>
          <a:p>
            <a:r>
              <a:rPr lang="en-US" dirty="0" smtClean="0"/>
              <a:t>Exclusion- </a:t>
            </a:r>
            <a:r>
              <a:rPr lang="en-US" sz="2200" dirty="0" smtClean="0"/>
              <a:t>labeling theory, stigmas, minorities</a:t>
            </a:r>
            <a:endParaRPr lang="en-US" dirty="0" smtClean="0"/>
          </a:p>
          <a:p>
            <a:r>
              <a:rPr lang="en-US" dirty="0" smtClean="0"/>
              <a:t>Peer Influence</a:t>
            </a:r>
          </a:p>
          <a:p>
            <a:r>
              <a:rPr lang="en-US" dirty="0" smtClean="0"/>
              <a:t>Politico-Legal System</a:t>
            </a:r>
          </a:p>
          <a:p>
            <a:r>
              <a:rPr lang="en-US" dirty="0" smtClean="0"/>
              <a:t>Weak social control</a:t>
            </a:r>
          </a:p>
          <a:p>
            <a:r>
              <a:rPr lang="en-US" dirty="0" smtClean="0"/>
              <a:t>Victims of society turn deviants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953000" y="1600200"/>
            <a:ext cx="228600" cy="6858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10200" y="16002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Merton’s Strain Theory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Prevention &amp;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Early-Phase Intervention</a:t>
            </a:r>
          </a:p>
          <a:p>
            <a:pPr lvl="1"/>
            <a:r>
              <a:rPr lang="en-US" dirty="0" smtClean="0"/>
              <a:t>Requires individual, group, and organizational efforts</a:t>
            </a:r>
          </a:p>
          <a:p>
            <a:pPr lvl="1"/>
            <a:r>
              <a:rPr lang="en-US" dirty="0" smtClean="0"/>
              <a:t>It may be punitive prevention</a:t>
            </a:r>
          </a:p>
          <a:p>
            <a:r>
              <a:rPr lang="en-US" dirty="0" smtClean="0"/>
              <a:t>Educational Programmes</a:t>
            </a:r>
          </a:p>
          <a:p>
            <a:r>
              <a:rPr lang="en-US" dirty="0" smtClean="0"/>
              <a:t>Professional Development Programs</a:t>
            </a:r>
          </a:p>
          <a:p>
            <a:r>
              <a:rPr lang="en-US" dirty="0" smtClean="0"/>
              <a:t>Recreational activities</a:t>
            </a:r>
          </a:p>
          <a:p>
            <a:r>
              <a:rPr lang="en-US" dirty="0" smtClean="0"/>
              <a:t>Changing the role of media , mosque and education</a:t>
            </a:r>
          </a:p>
          <a:p>
            <a:r>
              <a:rPr lang="en-US" dirty="0" smtClean="0"/>
              <a:t>Role of family</a:t>
            </a:r>
          </a:p>
          <a:p>
            <a:r>
              <a:rPr lang="en-US" dirty="0" smtClean="0"/>
              <a:t>Reforms in criminal and justice system</a:t>
            </a:r>
          </a:p>
          <a:p>
            <a:r>
              <a:rPr lang="en-US" dirty="0" smtClean="0"/>
              <a:t>Economic opportunities to generate employment</a:t>
            </a:r>
          </a:p>
          <a:p>
            <a:r>
              <a:rPr lang="en-US" dirty="0" smtClean="0"/>
              <a:t>Community Development Programs in slums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400800" y="2209800"/>
            <a:ext cx="4572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62800" y="2133600"/>
            <a:ext cx="990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Youth Rehabilitation Centers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Drug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Refers to the excessive use of substances which are detrimental to the individual’s health or causes the user legal, social, financial or other problems even endangering their lives.</a:t>
            </a:r>
          </a:p>
          <a:p>
            <a:endParaRPr lang="en-US" dirty="0" smtClean="0"/>
          </a:p>
          <a:p>
            <a:r>
              <a:rPr lang="en-US" dirty="0" smtClean="0"/>
              <a:t>Drug addiction is a condition characterized by a compulsive drug intake with high craving and seeking of that drug.</a:t>
            </a:r>
          </a:p>
          <a:p>
            <a:r>
              <a:rPr lang="en-US" dirty="0" smtClean="0"/>
              <a:t>Drugs </a:t>
            </a:r>
          </a:p>
          <a:p>
            <a:pPr lvl="1"/>
            <a:r>
              <a:rPr lang="en-US" dirty="0" smtClean="0"/>
              <a:t>Depressants</a:t>
            </a:r>
          </a:p>
          <a:p>
            <a:pPr lvl="1"/>
            <a:r>
              <a:rPr lang="en-US" dirty="0" smtClean="0"/>
              <a:t>Stimulants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Personal/psychological</a:t>
            </a:r>
          </a:p>
          <a:p>
            <a:pPr lvl="1"/>
            <a:r>
              <a:rPr lang="en-US" dirty="0" smtClean="0"/>
              <a:t>Alienation </a:t>
            </a:r>
          </a:p>
          <a:p>
            <a:pPr lvl="1"/>
            <a:r>
              <a:rPr lang="en-US" dirty="0" smtClean="0"/>
              <a:t>Stress &amp; tension</a:t>
            </a:r>
          </a:p>
          <a:p>
            <a:r>
              <a:rPr lang="en-US" dirty="0" smtClean="0"/>
              <a:t>Social causes</a:t>
            </a:r>
          </a:p>
          <a:p>
            <a:pPr lvl="1"/>
            <a:r>
              <a:rPr lang="en-US" dirty="0" smtClean="0"/>
              <a:t>Social unrest</a:t>
            </a:r>
          </a:p>
          <a:p>
            <a:pPr lvl="1"/>
            <a:r>
              <a:rPr lang="en-US" dirty="0" smtClean="0"/>
              <a:t>Anomie and </a:t>
            </a:r>
            <a:r>
              <a:rPr lang="en-US" dirty="0" err="1" smtClean="0"/>
              <a:t>normlessness</a:t>
            </a:r>
            <a:endParaRPr lang="en-US" dirty="0" smtClean="0"/>
          </a:p>
          <a:p>
            <a:pPr lvl="1"/>
            <a:r>
              <a:rPr lang="en-US" dirty="0" smtClean="0"/>
              <a:t>Peer pressure</a:t>
            </a:r>
          </a:p>
          <a:p>
            <a:pPr lvl="1"/>
            <a:r>
              <a:rPr lang="en-US" dirty="0" smtClean="0"/>
              <a:t>Delinquent family</a:t>
            </a:r>
          </a:p>
          <a:p>
            <a:pPr lvl="1"/>
            <a:r>
              <a:rPr lang="en-US" dirty="0" smtClean="0"/>
              <a:t>Delinquent neighborhood</a:t>
            </a:r>
          </a:p>
          <a:p>
            <a:r>
              <a:rPr lang="en-US" dirty="0" smtClean="0"/>
              <a:t>Cultural causes</a:t>
            </a:r>
          </a:p>
          <a:p>
            <a:pPr lvl="1"/>
            <a:r>
              <a:rPr lang="en-US" dirty="0" smtClean="0"/>
              <a:t>Use of bhang in subcontinent</a:t>
            </a:r>
          </a:p>
          <a:p>
            <a:pPr lvl="1"/>
            <a:r>
              <a:rPr lang="en-US" dirty="0" smtClean="0"/>
              <a:t>Countercultures</a:t>
            </a:r>
          </a:p>
          <a:p>
            <a:pPr lvl="1"/>
            <a:r>
              <a:rPr lang="en-US" dirty="0" smtClean="0"/>
              <a:t>For fun sake</a:t>
            </a:r>
          </a:p>
          <a:p>
            <a:r>
              <a:rPr lang="en-US" dirty="0" smtClean="0"/>
              <a:t>Economic causes</a:t>
            </a:r>
          </a:p>
          <a:p>
            <a:pPr lvl="1"/>
            <a:r>
              <a:rPr lang="en-US" dirty="0" smtClean="0"/>
              <a:t>Financial crunch</a:t>
            </a:r>
          </a:p>
          <a:p>
            <a:pPr lvl="1"/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poverty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Personal health and living </a:t>
            </a:r>
          </a:p>
          <a:p>
            <a:r>
              <a:rPr lang="en-US" dirty="0" smtClean="0"/>
              <a:t>Social </a:t>
            </a:r>
          </a:p>
          <a:p>
            <a:r>
              <a:rPr lang="en-US" dirty="0" smtClean="0"/>
              <a:t>Legal implications</a:t>
            </a:r>
          </a:p>
          <a:p>
            <a:r>
              <a:rPr lang="en-US" dirty="0" smtClean="0"/>
              <a:t>Family repute</a:t>
            </a:r>
          </a:p>
          <a:p>
            <a:r>
              <a:rPr lang="en-US" dirty="0" smtClean="0"/>
              <a:t>Economic and financial loss</a:t>
            </a:r>
          </a:p>
          <a:p>
            <a:r>
              <a:rPr lang="en-US" dirty="0" smtClean="0"/>
              <a:t>Drug addicts indulge in other crimes</a:t>
            </a:r>
          </a:p>
          <a:p>
            <a:r>
              <a:rPr lang="en-US" dirty="0" smtClean="0"/>
              <a:t>A threat to cultural norms</a:t>
            </a:r>
          </a:p>
          <a:p>
            <a:r>
              <a:rPr lang="en-US" dirty="0" smtClean="0"/>
              <a:t>Danger of widespread prevalence</a:t>
            </a:r>
          </a:p>
          <a:p>
            <a:r>
              <a:rPr lang="en-US" dirty="0" smtClean="0"/>
              <a:t>It promotes smuggling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1-Over Population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Population- an asset or a liability (discuss)?</a:t>
            </a:r>
          </a:p>
          <a:p>
            <a:r>
              <a:rPr lang="en-US" dirty="0" smtClean="0"/>
              <a:t>It is the quality of population which reflects the nature and magnitude of the problem.</a:t>
            </a:r>
          </a:p>
          <a:p>
            <a:r>
              <a:rPr lang="en-US" dirty="0" smtClean="0"/>
              <a:t>Over population problem can be transformed into an opportunity for socio-economic development through sound population, economic and fiscal policies (</a:t>
            </a:r>
            <a:r>
              <a:rPr lang="en-US" dirty="0" err="1" smtClean="0"/>
              <a:t>e.g</a:t>
            </a:r>
            <a:r>
              <a:rPr lang="en-US" dirty="0" smtClean="0"/>
              <a:t> China, India, Brazil)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manage drug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Harm reduction</a:t>
            </a:r>
          </a:p>
          <a:p>
            <a:r>
              <a:rPr lang="en-US" dirty="0" smtClean="0"/>
              <a:t>Medical treatment</a:t>
            </a:r>
          </a:p>
          <a:p>
            <a:r>
              <a:rPr lang="en-US" dirty="0" smtClean="0"/>
              <a:t>Rehabilitation centers</a:t>
            </a:r>
          </a:p>
          <a:p>
            <a:r>
              <a:rPr lang="en-US" dirty="0" smtClean="0"/>
              <a:t>Legal measures</a:t>
            </a:r>
          </a:p>
          <a:p>
            <a:r>
              <a:rPr lang="en-US" dirty="0" smtClean="0"/>
              <a:t>Role of family and society</a:t>
            </a:r>
          </a:p>
          <a:p>
            <a:r>
              <a:rPr lang="en-US" dirty="0" smtClean="0"/>
              <a:t>Media and religion</a:t>
            </a:r>
          </a:p>
          <a:p>
            <a:r>
              <a:rPr lang="en-US" dirty="0" smtClean="0"/>
              <a:t>Improved education </a:t>
            </a:r>
          </a:p>
          <a:p>
            <a:r>
              <a:rPr lang="en-US" dirty="0" smtClean="0"/>
              <a:t>Recreation and co curricular activities</a:t>
            </a:r>
          </a:p>
          <a:p>
            <a:r>
              <a:rPr lang="en-US" dirty="0" smtClean="0"/>
              <a:t>Addicts be treated as human beings</a:t>
            </a:r>
          </a:p>
          <a:p>
            <a:r>
              <a:rPr lang="en-US" dirty="0" smtClean="0"/>
              <a:t>Role of NGOs and community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Population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Population (M)     &amp;       Growth Rate(%):</a:t>
            </a:r>
          </a:p>
          <a:p>
            <a:pPr lvl="1">
              <a:buNone/>
            </a:pPr>
            <a:r>
              <a:rPr lang="en-US" sz="2000" dirty="0" smtClean="0"/>
              <a:t>	2007:  162.91			1.88</a:t>
            </a:r>
          </a:p>
          <a:p>
            <a:pPr lvl="1">
              <a:buNone/>
            </a:pPr>
            <a:r>
              <a:rPr lang="en-US" sz="2000" dirty="0" smtClean="0"/>
              <a:t>	2008:  166.41			1.83</a:t>
            </a:r>
          </a:p>
          <a:p>
            <a:pPr lvl="1">
              <a:buNone/>
            </a:pPr>
            <a:r>
              <a:rPr lang="en-US" sz="2000" dirty="0" smtClean="0"/>
              <a:t>	2009:  169.94			1.78</a:t>
            </a:r>
          </a:p>
          <a:p>
            <a:pPr lvl="1">
              <a:buNone/>
            </a:pPr>
            <a:r>
              <a:rPr lang="en-US" sz="2000" dirty="0" smtClean="0"/>
              <a:t>	2010:  173.51			1.73</a:t>
            </a:r>
          </a:p>
          <a:p>
            <a:pPr lvl="1">
              <a:buNone/>
            </a:pPr>
            <a:r>
              <a:rPr lang="en-US" sz="2000" dirty="0" smtClean="0"/>
              <a:t>	2011:  177.10			1.38</a:t>
            </a:r>
          </a:p>
          <a:p>
            <a:pPr lvl="1">
              <a:buNone/>
            </a:pPr>
            <a:r>
              <a:rPr lang="en-US" sz="2000" dirty="0" smtClean="0"/>
              <a:t>	2012:  180.71			1.64</a:t>
            </a:r>
            <a:r>
              <a:rPr lang="en-US" dirty="0" smtClean="0"/>
              <a:t> 	</a:t>
            </a:r>
          </a:p>
          <a:p>
            <a:pPr>
              <a:buNone/>
            </a:pPr>
            <a:r>
              <a:rPr lang="en-US" dirty="0" smtClean="0"/>
              <a:t>Literacy: male 63% ;female 37%</a:t>
            </a:r>
          </a:p>
          <a:p>
            <a:pPr>
              <a:buNone/>
            </a:pPr>
            <a:r>
              <a:rPr lang="en-US" dirty="0" smtClean="0"/>
              <a:t>Av. Family size: 06 members</a:t>
            </a:r>
          </a:p>
          <a:p>
            <a:pPr>
              <a:buNone/>
            </a:pPr>
            <a:r>
              <a:rPr lang="en-US" dirty="0" smtClean="0"/>
              <a:t>Life expectancy: 67.2</a:t>
            </a:r>
          </a:p>
          <a:p>
            <a:pPr>
              <a:buNone/>
            </a:pPr>
            <a:r>
              <a:rPr lang="en-US" dirty="0" smtClean="0"/>
              <a:t>Gender ratio: male 52% female 48%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of over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Excess of birth over death</a:t>
            </a:r>
          </a:p>
          <a:p>
            <a:pPr marL="1028700" lvl="1" indent="-571500">
              <a:buNone/>
            </a:pPr>
            <a:r>
              <a:rPr lang="en-US" dirty="0" smtClean="0"/>
              <a:t>Developments in medical 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Improvements in agriculture and industry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factors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Child marriage, early marriage, marriage a universal phenomena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Social attitudes- social pride in having large family (particularly male members)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Cultural factors- cultural expectations of not being single for long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Traditional, agrarian and less competitive structure of society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Religious factors- misinterpretation </a:t>
            </a:r>
          </a:p>
          <a:p>
            <a:pPr marL="971550" lvl="1" indent="-514350">
              <a:buNone/>
            </a:pPr>
            <a:r>
              <a:rPr lang="en-US" dirty="0" smtClean="0"/>
              <a:t>High fertility rates among Muslims</a:t>
            </a:r>
          </a:p>
          <a:p>
            <a:pPr marL="971550" lvl="1" indent="-514350">
              <a:buNone/>
            </a:pPr>
            <a:r>
              <a:rPr lang="en-US" dirty="0" smtClean="0"/>
              <a:t>Parents consider it sacred duty to get children marry </a:t>
            </a:r>
            <a:r>
              <a:rPr lang="en-US" sz="2300" dirty="0" smtClean="0"/>
              <a:t>(particularly daughters)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Illiteracy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climatic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Poor family planning coverage and people’s attitudes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recreational, entertainment and sports facilities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Effects (Implications)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Heavy pressure on land</a:t>
            </a:r>
          </a:p>
          <a:p>
            <a:pPr lvl="1"/>
            <a:r>
              <a:rPr lang="en-US" dirty="0" smtClean="0"/>
              <a:t>Housing problem, urban-rural migration</a:t>
            </a:r>
          </a:p>
          <a:p>
            <a:pPr lvl="1"/>
            <a:r>
              <a:rPr lang="en-US" dirty="0" smtClean="0"/>
              <a:t>Homelessness</a:t>
            </a:r>
          </a:p>
          <a:p>
            <a:pPr lvl="1"/>
            <a:r>
              <a:rPr lang="en-US" dirty="0" smtClean="0"/>
              <a:t>Conversion of arable land into housing</a:t>
            </a:r>
          </a:p>
          <a:p>
            <a:r>
              <a:rPr lang="en-US" dirty="0" smtClean="0"/>
              <a:t>Food shortage</a:t>
            </a:r>
          </a:p>
          <a:p>
            <a:pPr lvl="1"/>
            <a:r>
              <a:rPr lang="en-US" dirty="0" smtClean="0"/>
              <a:t>More to feed than to earn</a:t>
            </a:r>
          </a:p>
          <a:p>
            <a:r>
              <a:rPr lang="en-US" dirty="0" smtClean="0"/>
              <a:t>Unemployment</a:t>
            </a:r>
          </a:p>
          <a:p>
            <a:r>
              <a:rPr lang="en-US" dirty="0" smtClean="0"/>
              <a:t>Illiteracy</a:t>
            </a:r>
          </a:p>
          <a:p>
            <a:r>
              <a:rPr lang="en-US" dirty="0" smtClean="0"/>
              <a:t>Poor socio-economic infrastructure</a:t>
            </a:r>
          </a:p>
          <a:p>
            <a:pPr lvl="1"/>
            <a:r>
              <a:rPr lang="en-US" dirty="0" smtClean="0"/>
              <a:t>Hospitals- poor maternity &amp; child health</a:t>
            </a:r>
          </a:p>
          <a:p>
            <a:pPr lvl="1"/>
            <a:r>
              <a:rPr lang="en-US" dirty="0" smtClean="0"/>
              <a:t>Educational institutes- most of the population attend </a:t>
            </a:r>
            <a:r>
              <a:rPr lang="en-US" dirty="0" err="1" smtClean="0"/>
              <a:t>govt</a:t>
            </a:r>
            <a:r>
              <a:rPr lang="en-US" dirty="0" smtClean="0"/>
              <a:t> institutes</a:t>
            </a:r>
          </a:p>
          <a:p>
            <a:pPr lvl="1"/>
            <a:r>
              <a:rPr lang="en-US" dirty="0" smtClean="0"/>
              <a:t>Parks, playgrounds and recreational facilities</a:t>
            </a:r>
          </a:p>
          <a:p>
            <a:r>
              <a:rPr lang="en-US" dirty="0" smtClean="0"/>
              <a:t>Problems of crimes and policing-</a:t>
            </a:r>
            <a:r>
              <a:rPr lang="en-US" sz="2600" dirty="0" smtClean="0"/>
              <a:t>social control weakens</a:t>
            </a:r>
          </a:p>
          <a:p>
            <a:r>
              <a:rPr lang="en-US" dirty="0" smtClean="0"/>
              <a:t>Political unrest &amp; violence</a:t>
            </a:r>
          </a:p>
          <a:p>
            <a:r>
              <a:rPr lang="en-US" dirty="0" smtClean="0"/>
              <a:t>Social welfare and social security standards decrease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Recommendations (how to tackle?)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Population control</a:t>
            </a:r>
          </a:p>
          <a:p>
            <a:pPr lvl="1"/>
            <a:r>
              <a:rPr lang="en-US" dirty="0" smtClean="0"/>
              <a:t>Family planning</a:t>
            </a:r>
          </a:p>
          <a:p>
            <a:pPr lvl="1"/>
            <a:r>
              <a:rPr lang="en-US" dirty="0" smtClean="0"/>
              <a:t>Moral or self restraint</a:t>
            </a:r>
          </a:p>
          <a:p>
            <a:pPr lvl="1"/>
            <a:r>
              <a:rPr lang="en-US" dirty="0" smtClean="0"/>
              <a:t>Use of contraceptive methods</a:t>
            </a:r>
          </a:p>
          <a:p>
            <a:pPr lvl="1"/>
            <a:r>
              <a:rPr lang="en-US" dirty="0" smtClean="0"/>
              <a:t>Changing role of media and mosque</a:t>
            </a:r>
          </a:p>
          <a:p>
            <a:r>
              <a:rPr lang="en-US" dirty="0" smtClean="0"/>
              <a:t>Increasing production</a:t>
            </a:r>
          </a:p>
          <a:p>
            <a:pPr lvl="1"/>
            <a:r>
              <a:rPr lang="en-US" dirty="0" smtClean="0"/>
              <a:t>Modern agriculture</a:t>
            </a:r>
          </a:p>
          <a:p>
            <a:pPr lvl="1"/>
            <a:r>
              <a:rPr lang="en-US" dirty="0" smtClean="0"/>
              <a:t>Rapid industrialization</a:t>
            </a:r>
          </a:p>
          <a:p>
            <a:pPr lvl="1"/>
            <a:r>
              <a:rPr lang="en-US" dirty="0" smtClean="0"/>
              <a:t>Rise in living standards </a:t>
            </a:r>
          </a:p>
          <a:p>
            <a:r>
              <a:rPr lang="en-US" dirty="0" smtClean="0"/>
              <a:t>Raising living and education standards will lead to late marriages</a:t>
            </a:r>
          </a:p>
          <a:p>
            <a:r>
              <a:rPr lang="en-US" dirty="0" smtClean="0"/>
              <a:t>Monogamy be advocated</a:t>
            </a:r>
          </a:p>
          <a:p>
            <a:r>
              <a:rPr lang="en-US" dirty="0" smtClean="0"/>
              <a:t>Incentives for rural population to control migration</a:t>
            </a:r>
          </a:p>
          <a:p>
            <a:r>
              <a:rPr lang="en-US" dirty="0" smtClean="0"/>
              <a:t>Women empowerment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2-Urbanization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The social process by which an increasing proportion of a population lives in cities. </a:t>
            </a:r>
            <a:r>
              <a:rPr lang="en-US" dirty="0" err="1" smtClean="0"/>
              <a:t>Henslin</a:t>
            </a:r>
            <a:endParaRPr lang="en-US" dirty="0" smtClean="0"/>
          </a:p>
          <a:p>
            <a:r>
              <a:rPr lang="en-US" dirty="0" smtClean="0"/>
              <a:t>It is the growth of densely populated cities and their satellite suburbs.</a:t>
            </a:r>
          </a:p>
          <a:p>
            <a:r>
              <a:rPr lang="en-US" dirty="0" smtClean="0"/>
              <a:t>It transforms many patterns of social life.</a:t>
            </a:r>
          </a:p>
          <a:p>
            <a:r>
              <a:rPr lang="en-US" dirty="0" smtClean="0"/>
              <a:t>It has advantages and disadvantages at the same time.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Rapid Population growth</a:t>
            </a:r>
          </a:p>
          <a:p>
            <a:r>
              <a:rPr lang="en-US" dirty="0" smtClean="0"/>
              <a:t>Population Migration</a:t>
            </a:r>
          </a:p>
          <a:p>
            <a:pPr lvl="1"/>
            <a:r>
              <a:rPr lang="en-US" dirty="0" smtClean="0"/>
              <a:t>Inland urban influx</a:t>
            </a:r>
          </a:p>
          <a:p>
            <a:pPr lvl="1"/>
            <a:r>
              <a:rPr lang="en-US" dirty="0" smtClean="0"/>
              <a:t>Foreign influx</a:t>
            </a:r>
          </a:p>
          <a:p>
            <a:r>
              <a:rPr lang="en-US" dirty="0" smtClean="0"/>
              <a:t>Rising socio-economic standards</a:t>
            </a:r>
          </a:p>
          <a:p>
            <a:r>
              <a:rPr lang="en-US" dirty="0" smtClean="0"/>
              <a:t>Urban attraction</a:t>
            </a:r>
          </a:p>
          <a:p>
            <a:pPr lvl="1"/>
            <a:r>
              <a:rPr lang="en-US" dirty="0" smtClean="0"/>
              <a:t>Civic amenities, Night life, infrastructure etc</a:t>
            </a:r>
            <a:endParaRPr lang="en-US" dirty="0"/>
          </a:p>
          <a:p>
            <a:r>
              <a:rPr lang="en-US" dirty="0" smtClean="0"/>
              <a:t>Job opportunities</a:t>
            </a:r>
          </a:p>
          <a:p>
            <a:r>
              <a:rPr lang="en-US" dirty="0" smtClean="0"/>
              <a:t>Concentration of wealth, power and facilities</a:t>
            </a:r>
          </a:p>
          <a:p>
            <a:r>
              <a:rPr lang="en-US" dirty="0" smtClean="0"/>
              <a:t>A matter of prestige and social status </a:t>
            </a:r>
            <a:r>
              <a:rPr lang="en-US" sz="1300" dirty="0" smtClean="0"/>
              <a:t>(particularly rural background)</a:t>
            </a:r>
          </a:p>
          <a:p>
            <a:r>
              <a:rPr lang="en-US" sz="3000" dirty="0" smtClean="0"/>
              <a:t>Urban Pull and Rural Push</a:t>
            </a:r>
          </a:p>
          <a:p>
            <a:r>
              <a:rPr lang="en-US" sz="3000" dirty="0" smtClean="0"/>
              <a:t>Acts of violence and migration</a:t>
            </a:r>
            <a:endParaRPr lang="en-US" sz="5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BCA-E7E2-4AE8-876B-B081D39E95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1570</Words>
  <Application>Microsoft Office PowerPoint</Application>
  <PresentationFormat>On-screen Show (4:3)</PresentationFormat>
  <Paragraphs>333</Paragraphs>
  <Slides>30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Social Problem</vt:lpstr>
      <vt:lpstr>Major Social Problems of Pakistan</vt:lpstr>
      <vt:lpstr> 1-Over Population  </vt:lpstr>
      <vt:lpstr>Population Statistics</vt:lpstr>
      <vt:lpstr>Causes of over population</vt:lpstr>
      <vt:lpstr>Effects (Implications)</vt:lpstr>
      <vt:lpstr>Recommendations (how to tackle?)</vt:lpstr>
      <vt:lpstr>2-Urbanization</vt:lpstr>
      <vt:lpstr>Causes </vt:lpstr>
      <vt:lpstr>effects</vt:lpstr>
      <vt:lpstr>Remedies </vt:lpstr>
      <vt:lpstr>Urban sprawl</vt:lpstr>
      <vt:lpstr>Characteristics</vt:lpstr>
      <vt:lpstr>Developments characteristic of sprawl</vt:lpstr>
      <vt:lpstr>Criticisms</vt:lpstr>
      <vt:lpstr> 3-Poverty </vt:lpstr>
      <vt:lpstr>Causes </vt:lpstr>
      <vt:lpstr>Impact (Implications)</vt:lpstr>
      <vt:lpstr>Remedial Measures</vt:lpstr>
      <vt:lpstr> 4-Corruption  </vt:lpstr>
      <vt:lpstr>Causes </vt:lpstr>
      <vt:lpstr>Impact </vt:lpstr>
      <vt:lpstr>Recommendations </vt:lpstr>
      <vt:lpstr>5-Juvenile Delinquency</vt:lpstr>
      <vt:lpstr>Causes &amp; Conditions for Formation of Delinquent Trajectories</vt:lpstr>
      <vt:lpstr>Prevention &amp; Control</vt:lpstr>
      <vt:lpstr>Drug Abuse</vt:lpstr>
      <vt:lpstr>Causes </vt:lpstr>
      <vt:lpstr>Effects </vt:lpstr>
      <vt:lpstr>Approaches to manage drug abuse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Problem</dc:title>
  <dc:creator>DAGF&amp;P</dc:creator>
  <cp:lastModifiedBy>Syed Sarfraz Ansari</cp:lastModifiedBy>
  <cp:revision>65</cp:revision>
  <dcterms:created xsi:type="dcterms:W3CDTF">2012-05-30T18:32:45Z</dcterms:created>
  <dcterms:modified xsi:type="dcterms:W3CDTF">2014-01-06T11:07:52Z</dcterms:modified>
</cp:coreProperties>
</file>