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2" r:id="rId16"/>
    <p:sldId id="273" r:id="rId17"/>
    <p:sldId id="274" r:id="rId18"/>
    <p:sldId id="275" r:id="rId19"/>
    <p:sldId id="277" r:id="rId20"/>
    <p:sldId id="279" r:id="rId21"/>
    <p:sldId id="280" r:id="rId22"/>
    <p:sldId id="281" r:id="rId23"/>
    <p:sldId id="282" r:id="rId24"/>
    <p:sldId id="283" r:id="rId2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00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95883" y="1018032"/>
            <a:ext cx="4661915" cy="4661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703" y="1664207"/>
            <a:ext cx="3090672" cy="29352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43127" y="1045463"/>
            <a:ext cx="4567428" cy="45674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43127" y="1045463"/>
            <a:ext cx="4567555" cy="4567555"/>
          </a:xfrm>
          <a:custGeom>
            <a:avLst/>
            <a:gdLst/>
            <a:ahLst/>
            <a:cxnLst/>
            <a:rect l="l" t="t" r="r" b="b"/>
            <a:pathLst>
              <a:path w="4567555" h="4567555">
                <a:moveTo>
                  <a:pt x="0" y="2283714"/>
                </a:moveTo>
                <a:lnTo>
                  <a:pt x="502" y="2235324"/>
                </a:lnTo>
                <a:lnTo>
                  <a:pt x="2003" y="2187179"/>
                </a:lnTo>
                <a:lnTo>
                  <a:pt x="4493" y="2139290"/>
                </a:lnTo>
                <a:lnTo>
                  <a:pt x="7961" y="2091666"/>
                </a:lnTo>
                <a:lnTo>
                  <a:pt x="12398" y="2044318"/>
                </a:lnTo>
                <a:lnTo>
                  <a:pt x="17793" y="1997254"/>
                </a:lnTo>
                <a:lnTo>
                  <a:pt x="24138" y="1950485"/>
                </a:lnTo>
                <a:lnTo>
                  <a:pt x="31421" y="1904021"/>
                </a:lnTo>
                <a:lnTo>
                  <a:pt x="39634" y="1857872"/>
                </a:lnTo>
                <a:lnTo>
                  <a:pt x="48766" y="1812047"/>
                </a:lnTo>
                <a:lnTo>
                  <a:pt x="58807" y="1766557"/>
                </a:lnTo>
                <a:lnTo>
                  <a:pt x="69748" y="1721411"/>
                </a:lnTo>
                <a:lnTo>
                  <a:pt x="81578" y="1676620"/>
                </a:lnTo>
                <a:lnTo>
                  <a:pt x="94287" y="1632193"/>
                </a:lnTo>
                <a:lnTo>
                  <a:pt x="107866" y="1588140"/>
                </a:lnTo>
                <a:lnTo>
                  <a:pt x="122305" y="1544471"/>
                </a:lnTo>
                <a:lnTo>
                  <a:pt x="137594" y="1501197"/>
                </a:lnTo>
                <a:lnTo>
                  <a:pt x="153722" y="1458326"/>
                </a:lnTo>
                <a:lnTo>
                  <a:pt x="170681" y="1415869"/>
                </a:lnTo>
                <a:lnTo>
                  <a:pt x="188460" y="1373836"/>
                </a:lnTo>
                <a:lnTo>
                  <a:pt x="207048" y="1332236"/>
                </a:lnTo>
                <a:lnTo>
                  <a:pt x="226438" y="1291080"/>
                </a:lnTo>
                <a:lnTo>
                  <a:pt x="246617" y="1250378"/>
                </a:lnTo>
                <a:lnTo>
                  <a:pt x="267577" y="1210138"/>
                </a:lnTo>
                <a:lnTo>
                  <a:pt x="289307" y="1170372"/>
                </a:lnTo>
                <a:lnTo>
                  <a:pt x="311799" y="1131090"/>
                </a:lnTo>
                <a:lnTo>
                  <a:pt x="335040" y="1092300"/>
                </a:lnTo>
                <a:lnTo>
                  <a:pt x="359023" y="1054013"/>
                </a:lnTo>
                <a:lnTo>
                  <a:pt x="383737" y="1016240"/>
                </a:lnTo>
                <a:lnTo>
                  <a:pt x="409171" y="978989"/>
                </a:lnTo>
                <a:lnTo>
                  <a:pt x="435317" y="942271"/>
                </a:lnTo>
                <a:lnTo>
                  <a:pt x="462164" y="906095"/>
                </a:lnTo>
                <a:lnTo>
                  <a:pt x="489702" y="870472"/>
                </a:lnTo>
                <a:lnTo>
                  <a:pt x="517921" y="835412"/>
                </a:lnTo>
                <a:lnTo>
                  <a:pt x="546812" y="800923"/>
                </a:lnTo>
                <a:lnTo>
                  <a:pt x="576365" y="767018"/>
                </a:lnTo>
                <a:lnTo>
                  <a:pt x="606569" y="733704"/>
                </a:lnTo>
                <a:lnTo>
                  <a:pt x="637415" y="700992"/>
                </a:lnTo>
                <a:lnTo>
                  <a:pt x="668893" y="668893"/>
                </a:lnTo>
                <a:lnTo>
                  <a:pt x="700992" y="637415"/>
                </a:lnTo>
                <a:lnTo>
                  <a:pt x="733704" y="606569"/>
                </a:lnTo>
                <a:lnTo>
                  <a:pt x="767018" y="576365"/>
                </a:lnTo>
                <a:lnTo>
                  <a:pt x="800923" y="546812"/>
                </a:lnTo>
                <a:lnTo>
                  <a:pt x="835412" y="517921"/>
                </a:lnTo>
                <a:lnTo>
                  <a:pt x="870472" y="489702"/>
                </a:lnTo>
                <a:lnTo>
                  <a:pt x="906095" y="462164"/>
                </a:lnTo>
                <a:lnTo>
                  <a:pt x="942271" y="435317"/>
                </a:lnTo>
                <a:lnTo>
                  <a:pt x="978989" y="409171"/>
                </a:lnTo>
                <a:lnTo>
                  <a:pt x="1016240" y="383737"/>
                </a:lnTo>
                <a:lnTo>
                  <a:pt x="1054013" y="359023"/>
                </a:lnTo>
                <a:lnTo>
                  <a:pt x="1092300" y="335040"/>
                </a:lnTo>
                <a:lnTo>
                  <a:pt x="1131090" y="311799"/>
                </a:lnTo>
                <a:lnTo>
                  <a:pt x="1170372" y="289307"/>
                </a:lnTo>
                <a:lnTo>
                  <a:pt x="1210138" y="267577"/>
                </a:lnTo>
                <a:lnTo>
                  <a:pt x="1250378" y="246617"/>
                </a:lnTo>
                <a:lnTo>
                  <a:pt x="1291080" y="226438"/>
                </a:lnTo>
                <a:lnTo>
                  <a:pt x="1332236" y="207048"/>
                </a:lnTo>
                <a:lnTo>
                  <a:pt x="1373836" y="188460"/>
                </a:lnTo>
                <a:lnTo>
                  <a:pt x="1415869" y="170681"/>
                </a:lnTo>
                <a:lnTo>
                  <a:pt x="1458326" y="153722"/>
                </a:lnTo>
                <a:lnTo>
                  <a:pt x="1501197" y="137594"/>
                </a:lnTo>
                <a:lnTo>
                  <a:pt x="1544471" y="122305"/>
                </a:lnTo>
                <a:lnTo>
                  <a:pt x="1588140" y="107866"/>
                </a:lnTo>
                <a:lnTo>
                  <a:pt x="1632193" y="94287"/>
                </a:lnTo>
                <a:lnTo>
                  <a:pt x="1676620" y="81578"/>
                </a:lnTo>
                <a:lnTo>
                  <a:pt x="1721411" y="69748"/>
                </a:lnTo>
                <a:lnTo>
                  <a:pt x="1766557" y="58807"/>
                </a:lnTo>
                <a:lnTo>
                  <a:pt x="1812047" y="48766"/>
                </a:lnTo>
                <a:lnTo>
                  <a:pt x="1857872" y="39634"/>
                </a:lnTo>
                <a:lnTo>
                  <a:pt x="1904021" y="31421"/>
                </a:lnTo>
                <a:lnTo>
                  <a:pt x="1950485" y="24138"/>
                </a:lnTo>
                <a:lnTo>
                  <a:pt x="1997254" y="17793"/>
                </a:lnTo>
                <a:lnTo>
                  <a:pt x="2044318" y="12398"/>
                </a:lnTo>
                <a:lnTo>
                  <a:pt x="2091666" y="7961"/>
                </a:lnTo>
                <a:lnTo>
                  <a:pt x="2139290" y="4493"/>
                </a:lnTo>
                <a:lnTo>
                  <a:pt x="2187179" y="2003"/>
                </a:lnTo>
                <a:lnTo>
                  <a:pt x="2235324" y="502"/>
                </a:lnTo>
                <a:lnTo>
                  <a:pt x="2283714" y="0"/>
                </a:lnTo>
                <a:lnTo>
                  <a:pt x="2332103" y="502"/>
                </a:lnTo>
                <a:lnTo>
                  <a:pt x="2380248" y="2003"/>
                </a:lnTo>
                <a:lnTo>
                  <a:pt x="2428137" y="4493"/>
                </a:lnTo>
                <a:lnTo>
                  <a:pt x="2475761" y="7961"/>
                </a:lnTo>
                <a:lnTo>
                  <a:pt x="2523109" y="12398"/>
                </a:lnTo>
                <a:lnTo>
                  <a:pt x="2570173" y="17793"/>
                </a:lnTo>
                <a:lnTo>
                  <a:pt x="2616942" y="24138"/>
                </a:lnTo>
                <a:lnTo>
                  <a:pt x="2663406" y="31421"/>
                </a:lnTo>
                <a:lnTo>
                  <a:pt x="2709555" y="39634"/>
                </a:lnTo>
                <a:lnTo>
                  <a:pt x="2755380" y="48766"/>
                </a:lnTo>
                <a:lnTo>
                  <a:pt x="2800870" y="58807"/>
                </a:lnTo>
                <a:lnTo>
                  <a:pt x="2846016" y="69748"/>
                </a:lnTo>
                <a:lnTo>
                  <a:pt x="2890807" y="81578"/>
                </a:lnTo>
                <a:lnTo>
                  <a:pt x="2935234" y="94287"/>
                </a:lnTo>
                <a:lnTo>
                  <a:pt x="2979287" y="107866"/>
                </a:lnTo>
                <a:lnTo>
                  <a:pt x="3022956" y="122305"/>
                </a:lnTo>
                <a:lnTo>
                  <a:pt x="3066230" y="137594"/>
                </a:lnTo>
                <a:lnTo>
                  <a:pt x="3109101" y="153722"/>
                </a:lnTo>
                <a:lnTo>
                  <a:pt x="3151558" y="170681"/>
                </a:lnTo>
                <a:lnTo>
                  <a:pt x="3193591" y="188460"/>
                </a:lnTo>
                <a:lnTo>
                  <a:pt x="3235191" y="207048"/>
                </a:lnTo>
                <a:lnTo>
                  <a:pt x="3276347" y="226438"/>
                </a:lnTo>
                <a:lnTo>
                  <a:pt x="3317049" y="246617"/>
                </a:lnTo>
                <a:lnTo>
                  <a:pt x="3357289" y="267577"/>
                </a:lnTo>
                <a:lnTo>
                  <a:pt x="3397055" y="289307"/>
                </a:lnTo>
                <a:lnTo>
                  <a:pt x="3436337" y="311799"/>
                </a:lnTo>
                <a:lnTo>
                  <a:pt x="3475127" y="335040"/>
                </a:lnTo>
                <a:lnTo>
                  <a:pt x="3513414" y="359023"/>
                </a:lnTo>
                <a:lnTo>
                  <a:pt x="3551187" y="383737"/>
                </a:lnTo>
                <a:lnTo>
                  <a:pt x="3588438" y="409171"/>
                </a:lnTo>
                <a:lnTo>
                  <a:pt x="3625156" y="435317"/>
                </a:lnTo>
                <a:lnTo>
                  <a:pt x="3661332" y="462164"/>
                </a:lnTo>
                <a:lnTo>
                  <a:pt x="3696955" y="489702"/>
                </a:lnTo>
                <a:lnTo>
                  <a:pt x="3732015" y="517921"/>
                </a:lnTo>
                <a:lnTo>
                  <a:pt x="3766504" y="546812"/>
                </a:lnTo>
                <a:lnTo>
                  <a:pt x="3800409" y="576365"/>
                </a:lnTo>
                <a:lnTo>
                  <a:pt x="3833723" y="606569"/>
                </a:lnTo>
                <a:lnTo>
                  <a:pt x="3866435" y="637415"/>
                </a:lnTo>
                <a:lnTo>
                  <a:pt x="3898534" y="668893"/>
                </a:lnTo>
                <a:lnTo>
                  <a:pt x="3930012" y="700992"/>
                </a:lnTo>
                <a:lnTo>
                  <a:pt x="3960858" y="733704"/>
                </a:lnTo>
                <a:lnTo>
                  <a:pt x="3991062" y="767018"/>
                </a:lnTo>
                <a:lnTo>
                  <a:pt x="4020615" y="800923"/>
                </a:lnTo>
                <a:lnTo>
                  <a:pt x="4049506" y="835412"/>
                </a:lnTo>
                <a:lnTo>
                  <a:pt x="4077725" y="870472"/>
                </a:lnTo>
                <a:lnTo>
                  <a:pt x="4105263" y="906095"/>
                </a:lnTo>
                <a:lnTo>
                  <a:pt x="4132110" y="942271"/>
                </a:lnTo>
                <a:lnTo>
                  <a:pt x="4158256" y="978989"/>
                </a:lnTo>
                <a:lnTo>
                  <a:pt x="4183690" y="1016240"/>
                </a:lnTo>
                <a:lnTo>
                  <a:pt x="4208404" y="1054013"/>
                </a:lnTo>
                <a:lnTo>
                  <a:pt x="4232387" y="1092300"/>
                </a:lnTo>
                <a:lnTo>
                  <a:pt x="4255628" y="1131090"/>
                </a:lnTo>
                <a:lnTo>
                  <a:pt x="4278120" y="1170372"/>
                </a:lnTo>
                <a:lnTo>
                  <a:pt x="4299850" y="1210138"/>
                </a:lnTo>
                <a:lnTo>
                  <a:pt x="4320810" y="1250378"/>
                </a:lnTo>
                <a:lnTo>
                  <a:pt x="4340989" y="1291080"/>
                </a:lnTo>
                <a:lnTo>
                  <a:pt x="4360379" y="1332236"/>
                </a:lnTo>
                <a:lnTo>
                  <a:pt x="4378967" y="1373836"/>
                </a:lnTo>
                <a:lnTo>
                  <a:pt x="4396746" y="1415869"/>
                </a:lnTo>
                <a:lnTo>
                  <a:pt x="4413705" y="1458326"/>
                </a:lnTo>
                <a:lnTo>
                  <a:pt x="4429833" y="1501197"/>
                </a:lnTo>
                <a:lnTo>
                  <a:pt x="4445122" y="1544471"/>
                </a:lnTo>
                <a:lnTo>
                  <a:pt x="4459561" y="1588140"/>
                </a:lnTo>
                <a:lnTo>
                  <a:pt x="4473140" y="1632193"/>
                </a:lnTo>
                <a:lnTo>
                  <a:pt x="4485849" y="1676620"/>
                </a:lnTo>
                <a:lnTo>
                  <a:pt x="4497679" y="1721411"/>
                </a:lnTo>
                <a:lnTo>
                  <a:pt x="4508620" y="1766557"/>
                </a:lnTo>
                <a:lnTo>
                  <a:pt x="4518661" y="1812047"/>
                </a:lnTo>
                <a:lnTo>
                  <a:pt x="4527793" y="1857872"/>
                </a:lnTo>
                <a:lnTo>
                  <a:pt x="4536006" y="1904021"/>
                </a:lnTo>
                <a:lnTo>
                  <a:pt x="4543289" y="1950485"/>
                </a:lnTo>
                <a:lnTo>
                  <a:pt x="4549634" y="1997254"/>
                </a:lnTo>
                <a:lnTo>
                  <a:pt x="4555029" y="2044318"/>
                </a:lnTo>
                <a:lnTo>
                  <a:pt x="4559466" y="2091666"/>
                </a:lnTo>
                <a:lnTo>
                  <a:pt x="4562934" y="2139290"/>
                </a:lnTo>
                <a:lnTo>
                  <a:pt x="4565424" y="2187179"/>
                </a:lnTo>
                <a:lnTo>
                  <a:pt x="4566925" y="2235324"/>
                </a:lnTo>
                <a:lnTo>
                  <a:pt x="4567428" y="2283714"/>
                </a:lnTo>
                <a:lnTo>
                  <a:pt x="4566925" y="2332103"/>
                </a:lnTo>
                <a:lnTo>
                  <a:pt x="4565424" y="2380248"/>
                </a:lnTo>
                <a:lnTo>
                  <a:pt x="4562934" y="2428137"/>
                </a:lnTo>
                <a:lnTo>
                  <a:pt x="4559466" y="2475761"/>
                </a:lnTo>
                <a:lnTo>
                  <a:pt x="4555029" y="2523109"/>
                </a:lnTo>
                <a:lnTo>
                  <a:pt x="4549634" y="2570173"/>
                </a:lnTo>
                <a:lnTo>
                  <a:pt x="4543289" y="2616942"/>
                </a:lnTo>
                <a:lnTo>
                  <a:pt x="4536006" y="2663406"/>
                </a:lnTo>
                <a:lnTo>
                  <a:pt x="4527793" y="2709555"/>
                </a:lnTo>
                <a:lnTo>
                  <a:pt x="4518661" y="2755380"/>
                </a:lnTo>
                <a:lnTo>
                  <a:pt x="4508620" y="2800870"/>
                </a:lnTo>
                <a:lnTo>
                  <a:pt x="4497679" y="2846016"/>
                </a:lnTo>
                <a:lnTo>
                  <a:pt x="4485849" y="2890807"/>
                </a:lnTo>
                <a:lnTo>
                  <a:pt x="4473140" y="2935234"/>
                </a:lnTo>
                <a:lnTo>
                  <a:pt x="4459561" y="2979287"/>
                </a:lnTo>
                <a:lnTo>
                  <a:pt x="4445122" y="3022956"/>
                </a:lnTo>
                <a:lnTo>
                  <a:pt x="4429833" y="3066230"/>
                </a:lnTo>
                <a:lnTo>
                  <a:pt x="4413705" y="3109101"/>
                </a:lnTo>
                <a:lnTo>
                  <a:pt x="4396746" y="3151558"/>
                </a:lnTo>
                <a:lnTo>
                  <a:pt x="4378967" y="3193591"/>
                </a:lnTo>
                <a:lnTo>
                  <a:pt x="4360379" y="3235191"/>
                </a:lnTo>
                <a:lnTo>
                  <a:pt x="4340989" y="3276347"/>
                </a:lnTo>
                <a:lnTo>
                  <a:pt x="4320810" y="3317049"/>
                </a:lnTo>
                <a:lnTo>
                  <a:pt x="4299850" y="3357289"/>
                </a:lnTo>
                <a:lnTo>
                  <a:pt x="4278120" y="3397055"/>
                </a:lnTo>
                <a:lnTo>
                  <a:pt x="4255628" y="3436337"/>
                </a:lnTo>
                <a:lnTo>
                  <a:pt x="4232387" y="3475127"/>
                </a:lnTo>
                <a:lnTo>
                  <a:pt x="4208404" y="3513414"/>
                </a:lnTo>
                <a:lnTo>
                  <a:pt x="4183690" y="3551187"/>
                </a:lnTo>
                <a:lnTo>
                  <a:pt x="4158256" y="3588438"/>
                </a:lnTo>
                <a:lnTo>
                  <a:pt x="4132110" y="3625156"/>
                </a:lnTo>
                <a:lnTo>
                  <a:pt x="4105263" y="3661332"/>
                </a:lnTo>
                <a:lnTo>
                  <a:pt x="4077725" y="3696955"/>
                </a:lnTo>
                <a:lnTo>
                  <a:pt x="4049506" y="3732015"/>
                </a:lnTo>
                <a:lnTo>
                  <a:pt x="4020615" y="3766504"/>
                </a:lnTo>
                <a:lnTo>
                  <a:pt x="3991062" y="3800409"/>
                </a:lnTo>
                <a:lnTo>
                  <a:pt x="3960858" y="3833723"/>
                </a:lnTo>
                <a:lnTo>
                  <a:pt x="3930012" y="3866435"/>
                </a:lnTo>
                <a:lnTo>
                  <a:pt x="3898534" y="3898534"/>
                </a:lnTo>
                <a:lnTo>
                  <a:pt x="3866435" y="3930012"/>
                </a:lnTo>
                <a:lnTo>
                  <a:pt x="3833723" y="3960858"/>
                </a:lnTo>
                <a:lnTo>
                  <a:pt x="3800409" y="3991062"/>
                </a:lnTo>
                <a:lnTo>
                  <a:pt x="3766504" y="4020615"/>
                </a:lnTo>
                <a:lnTo>
                  <a:pt x="3732015" y="4049506"/>
                </a:lnTo>
                <a:lnTo>
                  <a:pt x="3696955" y="4077725"/>
                </a:lnTo>
                <a:lnTo>
                  <a:pt x="3661332" y="4105263"/>
                </a:lnTo>
                <a:lnTo>
                  <a:pt x="3625156" y="4132110"/>
                </a:lnTo>
                <a:lnTo>
                  <a:pt x="3588438" y="4158256"/>
                </a:lnTo>
                <a:lnTo>
                  <a:pt x="3551187" y="4183690"/>
                </a:lnTo>
                <a:lnTo>
                  <a:pt x="3513414" y="4208404"/>
                </a:lnTo>
                <a:lnTo>
                  <a:pt x="3475127" y="4232387"/>
                </a:lnTo>
                <a:lnTo>
                  <a:pt x="3436337" y="4255628"/>
                </a:lnTo>
                <a:lnTo>
                  <a:pt x="3397055" y="4278120"/>
                </a:lnTo>
                <a:lnTo>
                  <a:pt x="3357289" y="4299850"/>
                </a:lnTo>
                <a:lnTo>
                  <a:pt x="3317049" y="4320810"/>
                </a:lnTo>
                <a:lnTo>
                  <a:pt x="3276347" y="4340989"/>
                </a:lnTo>
                <a:lnTo>
                  <a:pt x="3235191" y="4360379"/>
                </a:lnTo>
                <a:lnTo>
                  <a:pt x="3193591" y="4378967"/>
                </a:lnTo>
                <a:lnTo>
                  <a:pt x="3151558" y="4396746"/>
                </a:lnTo>
                <a:lnTo>
                  <a:pt x="3109101" y="4413705"/>
                </a:lnTo>
                <a:lnTo>
                  <a:pt x="3066230" y="4429833"/>
                </a:lnTo>
                <a:lnTo>
                  <a:pt x="3022956" y="4445122"/>
                </a:lnTo>
                <a:lnTo>
                  <a:pt x="2979287" y="4459561"/>
                </a:lnTo>
                <a:lnTo>
                  <a:pt x="2935234" y="4473140"/>
                </a:lnTo>
                <a:lnTo>
                  <a:pt x="2890807" y="4485849"/>
                </a:lnTo>
                <a:lnTo>
                  <a:pt x="2846016" y="4497679"/>
                </a:lnTo>
                <a:lnTo>
                  <a:pt x="2800870" y="4508620"/>
                </a:lnTo>
                <a:lnTo>
                  <a:pt x="2755380" y="4518661"/>
                </a:lnTo>
                <a:lnTo>
                  <a:pt x="2709555" y="4527793"/>
                </a:lnTo>
                <a:lnTo>
                  <a:pt x="2663406" y="4536006"/>
                </a:lnTo>
                <a:lnTo>
                  <a:pt x="2616942" y="4543289"/>
                </a:lnTo>
                <a:lnTo>
                  <a:pt x="2570173" y="4549634"/>
                </a:lnTo>
                <a:lnTo>
                  <a:pt x="2523109" y="4555029"/>
                </a:lnTo>
                <a:lnTo>
                  <a:pt x="2475761" y="4559466"/>
                </a:lnTo>
                <a:lnTo>
                  <a:pt x="2428137" y="4562934"/>
                </a:lnTo>
                <a:lnTo>
                  <a:pt x="2380248" y="4565424"/>
                </a:lnTo>
                <a:lnTo>
                  <a:pt x="2332103" y="4566925"/>
                </a:lnTo>
                <a:lnTo>
                  <a:pt x="2283714" y="4567428"/>
                </a:lnTo>
                <a:lnTo>
                  <a:pt x="2235324" y="4566925"/>
                </a:lnTo>
                <a:lnTo>
                  <a:pt x="2187179" y="4565424"/>
                </a:lnTo>
                <a:lnTo>
                  <a:pt x="2139290" y="4562934"/>
                </a:lnTo>
                <a:lnTo>
                  <a:pt x="2091666" y="4559466"/>
                </a:lnTo>
                <a:lnTo>
                  <a:pt x="2044318" y="4555029"/>
                </a:lnTo>
                <a:lnTo>
                  <a:pt x="1997254" y="4549634"/>
                </a:lnTo>
                <a:lnTo>
                  <a:pt x="1950485" y="4543289"/>
                </a:lnTo>
                <a:lnTo>
                  <a:pt x="1904021" y="4536006"/>
                </a:lnTo>
                <a:lnTo>
                  <a:pt x="1857872" y="4527793"/>
                </a:lnTo>
                <a:lnTo>
                  <a:pt x="1812047" y="4518661"/>
                </a:lnTo>
                <a:lnTo>
                  <a:pt x="1766557" y="4508620"/>
                </a:lnTo>
                <a:lnTo>
                  <a:pt x="1721411" y="4497679"/>
                </a:lnTo>
                <a:lnTo>
                  <a:pt x="1676620" y="4485849"/>
                </a:lnTo>
                <a:lnTo>
                  <a:pt x="1632193" y="4473140"/>
                </a:lnTo>
                <a:lnTo>
                  <a:pt x="1588140" y="4459561"/>
                </a:lnTo>
                <a:lnTo>
                  <a:pt x="1544471" y="4445122"/>
                </a:lnTo>
                <a:lnTo>
                  <a:pt x="1501197" y="4429833"/>
                </a:lnTo>
                <a:lnTo>
                  <a:pt x="1458326" y="4413705"/>
                </a:lnTo>
                <a:lnTo>
                  <a:pt x="1415869" y="4396746"/>
                </a:lnTo>
                <a:lnTo>
                  <a:pt x="1373836" y="4378967"/>
                </a:lnTo>
                <a:lnTo>
                  <a:pt x="1332236" y="4360379"/>
                </a:lnTo>
                <a:lnTo>
                  <a:pt x="1291080" y="4340989"/>
                </a:lnTo>
                <a:lnTo>
                  <a:pt x="1250378" y="4320810"/>
                </a:lnTo>
                <a:lnTo>
                  <a:pt x="1210138" y="4299850"/>
                </a:lnTo>
                <a:lnTo>
                  <a:pt x="1170372" y="4278120"/>
                </a:lnTo>
                <a:lnTo>
                  <a:pt x="1131090" y="4255628"/>
                </a:lnTo>
                <a:lnTo>
                  <a:pt x="1092300" y="4232387"/>
                </a:lnTo>
                <a:lnTo>
                  <a:pt x="1054013" y="4208404"/>
                </a:lnTo>
                <a:lnTo>
                  <a:pt x="1016240" y="4183690"/>
                </a:lnTo>
                <a:lnTo>
                  <a:pt x="978989" y="4158256"/>
                </a:lnTo>
                <a:lnTo>
                  <a:pt x="942271" y="4132110"/>
                </a:lnTo>
                <a:lnTo>
                  <a:pt x="906095" y="4105263"/>
                </a:lnTo>
                <a:lnTo>
                  <a:pt x="870472" y="4077725"/>
                </a:lnTo>
                <a:lnTo>
                  <a:pt x="835412" y="4049506"/>
                </a:lnTo>
                <a:lnTo>
                  <a:pt x="800923" y="4020615"/>
                </a:lnTo>
                <a:lnTo>
                  <a:pt x="767018" y="3991062"/>
                </a:lnTo>
                <a:lnTo>
                  <a:pt x="733704" y="3960858"/>
                </a:lnTo>
                <a:lnTo>
                  <a:pt x="700992" y="3930012"/>
                </a:lnTo>
                <a:lnTo>
                  <a:pt x="668893" y="3898534"/>
                </a:lnTo>
                <a:lnTo>
                  <a:pt x="637415" y="3866435"/>
                </a:lnTo>
                <a:lnTo>
                  <a:pt x="606569" y="3833723"/>
                </a:lnTo>
                <a:lnTo>
                  <a:pt x="576365" y="3800409"/>
                </a:lnTo>
                <a:lnTo>
                  <a:pt x="546812" y="3766504"/>
                </a:lnTo>
                <a:lnTo>
                  <a:pt x="517921" y="3732015"/>
                </a:lnTo>
                <a:lnTo>
                  <a:pt x="489702" y="3696955"/>
                </a:lnTo>
                <a:lnTo>
                  <a:pt x="462164" y="3661332"/>
                </a:lnTo>
                <a:lnTo>
                  <a:pt x="435317" y="3625156"/>
                </a:lnTo>
                <a:lnTo>
                  <a:pt x="409171" y="3588438"/>
                </a:lnTo>
                <a:lnTo>
                  <a:pt x="383737" y="3551187"/>
                </a:lnTo>
                <a:lnTo>
                  <a:pt x="359023" y="3513414"/>
                </a:lnTo>
                <a:lnTo>
                  <a:pt x="335040" y="3475127"/>
                </a:lnTo>
                <a:lnTo>
                  <a:pt x="311799" y="3436337"/>
                </a:lnTo>
                <a:lnTo>
                  <a:pt x="289307" y="3397055"/>
                </a:lnTo>
                <a:lnTo>
                  <a:pt x="267577" y="3357289"/>
                </a:lnTo>
                <a:lnTo>
                  <a:pt x="246617" y="3317049"/>
                </a:lnTo>
                <a:lnTo>
                  <a:pt x="226438" y="3276347"/>
                </a:lnTo>
                <a:lnTo>
                  <a:pt x="207048" y="3235191"/>
                </a:lnTo>
                <a:lnTo>
                  <a:pt x="188460" y="3193591"/>
                </a:lnTo>
                <a:lnTo>
                  <a:pt x="170681" y="3151558"/>
                </a:lnTo>
                <a:lnTo>
                  <a:pt x="153722" y="3109101"/>
                </a:lnTo>
                <a:lnTo>
                  <a:pt x="137594" y="3066230"/>
                </a:lnTo>
                <a:lnTo>
                  <a:pt x="122305" y="3022956"/>
                </a:lnTo>
                <a:lnTo>
                  <a:pt x="107866" y="2979287"/>
                </a:lnTo>
                <a:lnTo>
                  <a:pt x="94287" y="2935234"/>
                </a:lnTo>
                <a:lnTo>
                  <a:pt x="81578" y="2890807"/>
                </a:lnTo>
                <a:lnTo>
                  <a:pt x="69748" y="2846016"/>
                </a:lnTo>
                <a:lnTo>
                  <a:pt x="58807" y="2800870"/>
                </a:lnTo>
                <a:lnTo>
                  <a:pt x="48766" y="2755380"/>
                </a:lnTo>
                <a:lnTo>
                  <a:pt x="39634" y="2709555"/>
                </a:lnTo>
                <a:lnTo>
                  <a:pt x="31421" y="2663406"/>
                </a:lnTo>
                <a:lnTo>
                  <a:pt x="24138" y="2616942"/>
                </a:lnTo>
                <a:lnTo>
                  <a:pt x="17793" y="2570173"/>
                </a:lnTo>
                <a:lnTo>
                  <a:pt x="12398" y="2523109"/>
                </a:lnTo>
                <a:lnTo>
                  <a:pt x="7961" y="2475761"/>
                </a:lnTo>
                <a:lnTo>
                  <a:pt x="4493" y="2428137"/>
                </a:lnTo>
                <a:lnTo>
                  <a:pt x="2003" y="2380248"/>
                </a:lnTo>
                <a:lnTo>
                  <a:pt x="502" y="2332103"/>
                </a:lnTo>
                <a:lnTo>
                  <a:pt x="0" y="2283714"/>
                </a:lnTo>
                <a:close/>
              </a:path>
            </a:pathLst>
          </a:custGeom>
          <a:ln w="9144">
            <a:solidFill>
              <a:srgbClr val="BD4A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00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00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76297" y="461899"/>
            <a:ext cx="4391405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FF00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2066671"/>
            <a:ext cx="8072119" cy="3912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39724" y="1472183"/>
            <a:ext cx="7743825" cy="3000375"/>
            <a:chOff x="839724" y="1472183"/>
            <a:chExt cx="7743825" cy="3000375"/>
          </a:xfrm>
        </p:grpSpPr>
        <p:sp>
          <p:nvSpPr>
            <p:cNvPr id="3" name="object 3"/>
            <p:cNvSpPr/>
            <p:nvPr/>
          </p:nvSpPr>
          <p:spPr>
            <a:xfrm>
              <a:off x="901833" y="3016758"/>
              <a:ext cx="7344496" cy="145538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39724" y="1621535"/>
              <a:ext cx="7464552" cy="161696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41248" y="1472183"/>
              <a:ext cx="7741920" cy="22707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80872" y="1642871"/>
              <a:ext cx="7382256" cy="153466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84504" y="1746503"/>
              <a:ext cx="7174992" cy="132740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82396" y="1493519"/>
              <a:ext cx="7659624" cy="218846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486280" y="1731340"/>
            <a:ext cx="6167120" cy="1229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900" b="0" spc="-20" dirty="0">
                <a:latin typeface="Carlito"/>
                <a:cs typeface="Carlito"/>
              </a:rPr>
              <a:t>Salivary</a:t>
            </a:r>
            <a:r>
              <a:rPr sz="7900" b="0" spc="-50" dirty="0">
                <a:latin typeface="Carlito"/>
                <a:cs typeface="Carlito"/>
              </a:rPr>
              <a:t> </a:t>
            </a:r>
            <a:r>
              <a:rPr sz="7900" b="0" spc="-5" dirty="0">
                <a:latin typeface="Carlito"/>
                <a:cs typeface="Carlito"/>
              </a:rPr>
              <a:t>Glands</a:t>
            </a:r>
            <a:endParaRPr sz="7900" dirty="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03775" y="5653227"/>
            <a:ext cx="3507740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b="1" dirty="0" smtClean="0">
                <a:latin typeface="Carlito"/>
                <a:cs typeface="Carlito"/>
              </a:rPr>
              <a:t>Dr. Natasha Kamran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b="1" dirty="0" smtClean="0">
                <a:latin typeface="Carlito"/>
                <a:cs typeface="Carlito"/>
              </a:rPr>
              <a:t>Lecturer AHS</a:t>
            </a:r>
            <a:endParaRPr sz="2400" b="1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0456" y="1793494"/>
            <a:ext cx="2591943" cy="1093889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 marR="5080">
              <a:lnSpc>
                <a:spcPts val="3960"/>
              </a:lnSpc>
              <a:spcBef>
                <a:spcPts val="530"/>
              </a:spcBef>
            </a:pPr>
            <a:r>
              <a:rPr sz="3600" b="0" spc="-5" dirty="0">
                <a:solidFill>
                  <a:srgbClr val="000000"/>
                </a:solidFill>
                <a:latin typeface="Carlito"/>
                <a:cs typeface="Carlito"/>
              </a:rPr>
              <a:t>Con</a:t>
            </a:r>
            <a:r>
              <a:rPr sz="3600" b="0" spc="5" dirty="0">
                <a:solidFill>
                  <a:srgbClr val="000000"/>
                </a:solidFill>
                <a:latin typeface="Carlito"/>
                <a:cs typeface="Carlito"/>
              </a:rPr>
              <a:t>n</a:t>
            </a:r>
            <a:r>
              <a:rPr sz="3600" b="0" dirty="0">
                <a:solidFill>
                  <a:srgbClr val="000000"/>
                </a:solidFill>
                <a:latin typeface="Carlito"/>
                <a:cs typeface="Carlito"/>
              </a:rPr>
              <a:t>ecti</a:t>
            </a:r>
            <a:r>
              <a:rPr sz="3600" b="0" spc="-40" dirty="0">
                <a:solidFill>
                  <a:srgbClr val="000000"/>
                </a:solidFill>
                <a:latin typeface="Carlito"/>
                <a:cs typeface="Carlito"/>
              </a:rPr>
              <a:t>v</a:t>
            </a:r>
            <a:r>
              <a:rPr sz="3600" b="0" dirty="0">
                <a:solidFill>
                  <a:srgbClr val="000000"/>
                </a:solidFill>
                <a:latin typeface="Carlito"/>
                <a:cs typeface="Carlito"/>
              </a:rPr>
              <a:t>e  </a:t>
            </a:r>
            <a:r>
              <a:rPr sz="3600" b="0" spc="-5" dirty="0">
                <a:solidFill>
                  <a:srgbClr val="000000"/>
                </a:solidFill>
                <a:latin typeface="Carlito"/>
                <a:cs typeface="Carlito"/>
              </a:rPr>
              <a:t>tissue,</a:t>
            </a:r>
            <a:endParaRPr sz="36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0457" y="3010865"/>
            <a:ext cx="2451100" cy="129857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99085" marR="120014" indent="-287020">
              <a:lnSpc>
                <a:spcPts val="3080"/>
              </a:lnSpc>
              <a:spcBef>
                <a:spcPts val="434"/>
              </a:spcBef>
              <a:buChar char="•"/>
              <a:tabLst>
                <a:tab pos="299720" algn="l"/>
              </a:tabLst>
            </a:pPr>
            <a:r>
              <a:rPr sz="2800" spc="-10" dirty="0">
                <a:latin typeface="Carlito"/>
                <a:cs typeface="Carlito"/>
              </a:rPr>
              <a:t>divides</a:t>
            </a:r>
            <a:r>
              <a:rPr sz="2800" spc="-4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glands  </a:t>
            </a:r>
            <a:r>
              <a:rPr sz="2800" spc="-20" dirty="0">
                <a:latin typeface="Carlito"/>
                <a:cs typeface="Carlito"/>
              </a:rPr>
              <a:t>into</a:t>
            </a:r>
            <a:r>
              <a:rPr sz="2800" spc="-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lobules</a:t>
            </a:r>
            <a:endParaRPr sz="28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165"/>
              </a:spcBef>
              <a:buChar char="•"/>
              <a:tabLst>
                <a:tab pos="299720" algn="l"/>
              </a:tabLst>
            </a:pPr>
            <a:r>
              <a:rPr sz="2800" spc="-20" dirty="0">
                <a:latin typeface="Carlito"/>
                <a:cs typeface="Carlito"/>
              </a:rPr>
              <a:t>forms</a:t>
            </a:r>
            <a:r>
              <a:rPr sz="2800" spc="-6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capsules</a:t>
            </a:r>
            <a:endParaRPr sz="2800" dirty="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887723" y="1018032"/>
            <a:ext cx="4662170" cy="4662170"/>
            <a:chOff x="3887723" y="1018032"/>
            <a:chExt cx="4662170" cy="4662170"/>
          </a:xfrm>
        </p:grpSpPr>
        <p:sp>
          <p:nvSpPr>
            <p:cNvPr id="5" name="object 5"/>
            <p:cNvSpPr/>
            <p:nvPr/>
          </p:nvSpPr>
          <p:spPr>
            <a:xfrm>
              <a:off x="3887723" y="1018032"/>
              <a:ext cx="4661915" cy="466191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930139" y="1604771"/>
              <a:ext cx="3339084" cy="357530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934967" y="1045463"/>
              <a:ext cx="4567428" cy="45674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934967" y="1045463"/>
              <a:ext cx="4567555" cy="4567555"/>
            </a:xfrm>
            <a:custGeom>
              <a:avLst/>
              <a:gdLst/>
              <a:ahLst/>
              <a:cxnLst/>
              <a:rect l="l" t="t" r="r" b="b"/>
              <a:pathLst>
                <a:path w="4567555" h="4567555">
                  <a:moveTo>
                    <a:pt x="0" y="2283714"/>
                  </a:moveTo>
                  <a:lnTo>
                    <a:pt x="502" y="2235324"/>
                  </a:lnTo>
                  <a:lnTo>
                    <a:pt x="2003" y="2187179"/>
                  </a:lnTo>
                  <a:lnTo>
                    <a:pt x="4493" y="2139290"/>
                  </a:lnTo>
                  <a:lnTo>
                    <a:pt x="7961" y="2091666"/>
                  </a:lnTo>
                  <a:lnTo>
                    <a:pt x="12398" y="2044318"/>
                  </a:lnTo>
                  <a:lnTo>
                    <a:pt x="17793" y="1997254"/>
                  </a:lnTo>
                  <a:lnTo>
                    <a:pt x="24138" y="1950485"/>
                  </a:lnTo>
                  <a:lnTo>
                    <a:pt x="31421" y="1904021"/>
                  </a:lnTo>
                  <a:lnTo>
                    <a:pt x="39634" y="1857872"/>
                  </a:lnTo>
                  <a:lnTo>
                    <a:pt x="48766" y="1812047"/>
                  </a:lnTo>
                  <a:lnTo>
                    <a:pt x="58807" y="1766557"/>
                  </a:lnTo>
                  <a:lnTo>
                    <a:pt x="69748" y="1721411"/>
                  </a:lnTo>
                  <a:lnTo>
                    <a:pt x="81578" y="1676620"/>
                  </a:lnTo>
                  <a:lnTo>
                    <a:pt x="94287" y="1632193"/>
                  </a:lnTo>
                  <a:lnTo>
                    <a:pt x="107866" y="1588140"/>
                  </a:lnTo>
                  <a:lnTo>
                    <a:pt x="122305" y="1544471"/>
                  </a:lnTo>
                  <a:lnTo>
                    <a:pt x="137594" y="1501197"/>
                  </a:lnTo>
                  <a:lnTo>
                    <a:pt x="153722" y="1458326"/>
                  </a:lnTo>
                  <a:lnTo>
                    <a:pt x="170681" y="1415869"/>
                  </a:lnTo>
                  <a:lnTo>
                    <a:pt x="188460" y="1373836"/>
                  </a:lnTo>
                  <a:lnTo>
                    <a:pt x="207048" y="1332236"/>
                  </a:lnTo>
                  <a:lnTo>
                    <a:pt x="226438" y="1291080"/>
                  </a:lnTo>
                  <a:lnTo>
                    <a:pt x="246617" y="1250378"/>
                  </a:lnTo>
                  <a:lnTo>
                    <a:pt x="267577" y="1210138"/>
                  </a:lnTo>
                  <a:lnTo>
                    <a:pt x="289307" y="1170372"/>
                  </a:lnTo>
                  <a:lnTo>
                    <a:pt x="311799" y="1131090"/>
                  </a:lnTo>
                  <a:lnTo>
                    <a:pt x="335040" y="1092300"/>
                  </a:lnTo>
                  <a:lnTo>
                    <a:pt x="359023" y="1054013"/>
                  </a:lnTo>
                  <a:lnTo>
                    <a:pt x="383737" y="1016240"/>
                  </a:lnTo>
                  <a:lnTo>
                    <a:pt x="409171" y="978989"/>
                  </a:lnTo>
                  <a:lnTo>
                    <a:pt x="435317" y="942271"/>
                  </a:lnTo>
                  <a:lnTo>
                    <a:pt x="462164" y="906095"/>
                  </a:lnTo>
                  <a:lnTo>
                    <a:pt x="489702" y="870472"/>
                  </a:lnTo>
                  <a:lnTo>
                    <a:pt x="517921" y="835412"/>
                  </a:lnTo>
                  <a:lnTo>
                    <a:pt x="546812" y="800923"/>
                  </a:lnTo>
                  <a:lnTo>
                    <a:pt x="576365" y="767018"/>
                  </a:lnTo>
                  <a:lnTo>
                    <a:pt x="606569" y="733704"/>
                  </a:lnTo>
                  <a:lnTo>
                    <a:pt x="637415" y="700992"/>
                  </a:lnTo>
                  <a:lnTo>
                    <a:pt x="668893" y="668893"/>
                  </a:lnTo>
                  <a:lnTo>
                    <a:pt x="700992" y="637415"/>
                  </a:lnTo>
                  <a:lnTo>
                    <a:pt x="733704" y="606569"/>
                  </a:lnTo>
                  <a:lnTo>
                    <a:pt x="767018" y="576365"/>
                  </a:lnTo>
                  <a:lnTo>
                    <a:pt x="800923" y="546812"/>
                  </a:lnTo>
                  <a:lnTo>
                    <a:pt x="835412" y="517921"/>
                  </a:lnTo>
                  <a:lnTo>
                    <a:pt x="870472" y="489702"/>
                  </a:lnTo>
                  <a:lnTo>
                    <a:pt x="906095" y="462164"/>
                  </a:lnTo>
                  <a:lnTo>
                    <a:pt x="942271" y="435317"/>
                  </a:lnTo>
                  <a:lnTo>
                    <a:pt x="978989" y="409171"/>
                  </a:lnTo>
                  <a:lnTo>
                    <a:pt x="1016240" y="383737"/>
                  </a:lnTo>
                  <a:lnTo>
                    <a:pt x="1054013" y="359023"/>
                  </a:lnTo>
                  <a:lnTo>
                    <a:pt x="1092300" y="335040"/>
                  </a:lnTo>
                  <a:lnTo>
                    <a:pt x="1131090" y="311799"/>
                  </a:lnTo>
                  <a:lnTo>
                    <a:pt x="1170372" y="289307"/>
                  </a:lnTo>
                  <a:lnTo>
                    <a:pt x="1210138" y="267577"/>
                  </a:lnTo>
                  <a:lnTo>
                    <a:pt x="1250378" y="246617"/>
                  </a:lnTo>
                  <a:lnTo>
                    <a:pt x="1291080" y="226438"/>
                  </a:lnTo>
                  <a:lnTo>
                    <a:pt x="1332236" y="207048"/>
                  </a:lnTo>
                  <a:lnTo>
                    <a:pt x="1373836" y="188460"/>
                  </a:lnTo>
                  <a:lnTo>
                    <a:pt x="1415869" y="170681"/>
                  </a:lnTo>
                  <a:lnTo>
                    <a:pt x="1458326" y="153722"/>
                  </a:lnTo>
                  <a:lnTo>
                    <a:pt x="1501197" y="137594"/>
                  </a:lnTo>
                  <a:lnTo>
                    <a:pt x="1544471" y="122305"/>
                  </a:lnTo>
                  <a:lnTo>
                    <a:pt x="1588140" y="107866"/>
                  </a:lnTo>
                  <a:lnTo>
                    <a:pt x="1632193" y="94287"/>
                  </a:lnTo>
                  <a:lnTo>
                    <a:pt x="1676620" y="81578"/>
                  </a:lnTo>
                  <a:lnTo>
                    <a:pt x="1721411" y="69748"/>
                  </a:lnTo>
                  <a:lnTo>
                    <a:pt x="1766557" y="58807"/>
                  </a:lnTo>
                  <a:lnTo>
                    <a:pt x="1812047" y="48766"/>
                  </a:lnTo>
                  <a:lnTo>
                    <a:pt x="1857872" y="39634"/>
                  </a:lnTo>
                  <a:lnTo>
                    <a:pt x="1904021" y="31421"/>
                  </a:lnTo>
                  <a:lnTo>
                    <a:pt x="1950485" y="24138"/>
                  </a:lnTo>
                  <a:lnTo>
                    <a:pt x="1997254" y="17793"/>
                  </a:lnTo>
                  <a:lnTo>
                    <a:pt x="2044318" y="12398"/>
                  </a:lnTo>
                  <a:lnTo>
                    <a:pt x="2091666" y="7961"/>
                  </a:lnTo>
                  <a:lnTo>
                    <a:pt x="2139290" y="4493"/>
                  </a:lnTo>
                  <a:lnTo>
                    <a:pt x="2187179" y="2003"/>
                  </a:lnTo>
                  <a:lnTo>
                    <a:pt x="2235324" y="502"/>
                  </a:lnTo>
                  <a:lnTo>
                    <a:pt x="2283714" y="0"/>
                  </a:lnTo>
                  <a:lnTo>
                    <a:pt x="2332103" y="502"/>
                  </a:lnTo>
                  <a:lnTo>
                    <a:pt x="2380248" y="2003"/>
                  </a:lnTo>
                  <a:lnTo>
                    <a:pt x="2428137" y="4493"/>
                  </a:lnTo>
                  <a:lnTo>
                    <a:pt x="2475761" y="7961"/>
                  </a:lnTo>
                  <a:lnTo>
                    <a:pt x="2523109" y="12398"/>
                  </a:lnTo>
                  <a:lnTo>
                    <a:pt x="2570173" y="17793"/>
                  </a:lnTo>
                  <a:lnTo>
                    <a:pt x="2616942" y="24138"/>
                  </a:lnTo>
                  <a:lnTo>
                    <a:pt x="2663406" y="31421"/>
                  </a:lnTo>
                  <a:lnTo>
                    <a:pt x="2709555" y="39634"/>
                  </a:lnTo>
                  <a:lnTo>
                    <a:pt x="2755380" y="48766"/>
                  </a:lnTo>
                  <a:lnTo>
                    <a:pt x="2800870" y="58807"/>
                  </a:lnTo>
                  <a:lnTo>
                    <a:pt x="2846016" y="69748"/>
                  </a:lnTo>
                  <a:lnTo>
                    <a:pt x="2890807" y="81578"/>
                  </a:lnTo>
                  <a:lnTo>
                    <a:pt x="2935234" y="94287"/>
                  </a:lnTo>
                  <a:lnTo>
                    <a:pt x="2979287" y="107866"/>
                  </a:lnTo>
                  <a:lnTo>
                    <a:pt x="3022956" y="122305"/>
                  </a:lnTo>
                  <a:lnTo>
                    <a:pt x="3066230" y="137594"/>
                  </a:lnTo>
                  <a:lnTo>
                    <a:pt x="3109101" y="153722"/>
                  </a:lnTo>
                  <a:lnTo>
                    <a:pt x="3151558" y="170681"/>
                  </a:lnTo>
                  <a:lnTo>
                    <a:pt x="3193591" y="188460"/>
                  </a:lnTo>
                  <a:lnTo>
                    <a:pt x="3235191" y="207048"/>
                  </a:lnTo>
                  <a:lnTo>
                    <a:pt x="3276347" y="226438"/>
                  </a:lnTo>
                  <a:lnTo>
                    <a:pt x="3317049" y="246617"/>
                  </a:lnTo>
                  <a:lnTo>
                    <a:pt x="3357289" y="267577"/>
                  </a:lnTo>
                  <a:lnTo>
                    <a:pt x="3397055" y="289307"/>
                  </a:lnTo>
                  <a:lnTo>
                    <a:pt x="3436337" y="311799"/>
                  </a:lnTo>
                  <a:lnTo>
                    <a:pt x="3475127" y="335040"/>
                  </a:lnTo>
                  <a:lnTo>
                    <a:pt x="3513414" y="359023"/>
                  </a:lnTo>
                  <a:lnTo>
                    <a:pt x="3551187" y="383737"/>
                  </a:lnTo>
                  <a:lnTo>
                    <a:pt x="3588438" y="409171"/>
                  </a:lnTo>
                  <a:lnTo>
                    <a:pt x="3625156" y="435317"/>
                  </a:lnTo>
                  <a:lnTo>
                    <a:pt x="3661332" y="462164"/>
                  </a:lnTo>
                  <a:lnTo>
                    <a:pt x="3696955" y="489702"/>
                  </a:lnTo>
                  <a:lnTo>
                    <a:pt x="3732015" y="517921"/>
                  </a:lnTo>
                  <a:lnTo>
                    <a:pt x="3766504" y="546812"/>
                  </a:lnTo>
                  <a:lnTo>
                    <a:pt x="3800409" y="576365"/>
                  </a:lnTo>
                  <a:lnTo>
                    <a:pt x="3833723" y="606569"/>
                  </a:lnTo>
                  <a:lnTo>
                    <a:pt x="3866435" y="637415"/>
                  </a:lnTo>
                  <a:lnTo>
                    <a:pt x="3898534" y="668893"/>
                  </a:lnTo>
                  <a:lnTo>
                    <a:pt x="3930012" y="700992"/>
                  </a:lnTo>
                  <a:lnTo>
                    <a:pt x="3960858" y="733704"/>
                  </a:lnTo>
                  <a:lnTo>
                    <a:pt x="3991062" y="767018"/>
                  </a:lnTo>
                  <a:lnTo>
                    <a:pt x="4020615" y="800923"/>
                  </a:lnTo>
                  <a:lnTo>
                    <a:pt x="4049506" y="835412"/>
                  </a:lnTo>
                  <a:lnTo>
                    <a:pt x="4077725" y="870472"/>
                  </a:lnTo>
                  <a:lnTo>
                    <a:pt x="4105263" y="906095"/>
                  </a:lnTo>
                  <a:lnTo>
                    <a:pt x="4132110" y="942271"/>
                  </a:lnTo>
                  <a:lnTo>
                    <a:pt x="4158256" y="978989"/>
                  </a:lnTo>
                  <a:lnTo>
                    <a:pt x="4183690" y="1016240"/>
                  </a:lnTo>
                  <a:lnTo>
                    <a:pt x="4208404" y="1054013"/>
                  </a:lnTo>
                  <a:lnTo>
                    <a:pt x="4232387" y="1092300"/>
                  </a:lnTo>
                  <a:lnTo>
                    <a:pt x="4255628" y="1131090"/>
                  </a:lnTo>
                  <a:lnTo>
                    <a:pt x="4278120" y="1170372"/>
                  </a:lnTo>
                  <a:lnTo>
                    <a:pt x="4299850" y="1210138"/>
                  </a:lnTo>
                  <a:lnTo>
                    <a:pt x="4320810" y="1250378"/>
                  </a:lnTo>
                  <a:lnTo>
                    <a:pt x="4340989" y="1291080"/>
                  </a:lnTo>
                  <a:lnTo>
                    <a:pt x="4360379" y="1332236"/>
                  </a:lnTo>
                  <a:lnTo>
                    <a:pt x="4378967" y="1373836"/>
                  </a:lnTo>
                  <a:lnTo>
                    <a:pt x="4396746" y="1415869"/>
                  </a:lnTo>
                  <a:lnTo>
                    <a:pt x="4413705" y="1458326"/>
                  </a:lnTo>
                  <a:lnTo>
                    <a:pt x="4429833" y="1501197"/>
                  </a:lnTo>
                  <a:lnTo>
                    <a:pt x="4445122" y="1544471"/>
                  </a:lnTo>
                  <a:lnTo>
                    <a:pt x="4459561" y="1588140"/>
                  </a:lnTo>
                  <a:lnTo>
                    <a:pt x="4473140" y="1632193"/>
                  </a:lnTo>
                  <a:lnTo>
                    <a:pt x="4485849" y="1676620"/>
                  </a:lnTo>
                  <a:lnTo>
                    <a:pt x="4497679" y="1721411"/>
                  </a:lnTo>
                  <a:lnTo>
                    <a:pt x="4508620" y="1766557"/>
                  </a:lnTo>
                  <a:lnTo>
                    <a:pt x="4518661" y="1812047"/>
                  </a:lnTo>
                  <a:lnTo>
                    <a:pt x="4527793" y="1857872"/>
                  </a:lnTo>
                  <a:lnTo>
                    <a:pt x="4536006" y="1904021"/>
                  </a:lnTo>
                  <a:lnTo>
                    <a:pt x="4543289" y="1950485"/>
                  </a:lnTo>
                  <a:lnTo>
                    <a:pt x="4549634" y="1997254"/>
                  </a:lnTo>
                  <a:lnTo>
                    <a:pt x="4555029" y="2044318"/>
                  </a:lnTo>
                  <a:lnTo>
                    <a:pt x="4559466" y="2091666"/>
                  </a:lnTo>
                  <a:lnTo>
                    <a:pt x="4562934" y="2139290"/>
                  </a:lnTo>
                  <a:lnTo>
                    <a:pt x="4565424" y="2187179"/>
                  </a:lnTo>
                  <a:lnTo>
                    <a:pt x="4566925" y="2235324"/>
                  </a:lnTo>
                  <a:lnTo>
                    <a:pt x="4567428" y="2283714"/>
                  </a:lnTo>
                  <a:lnTo>
                    <a:pt x="4566925" y="2332103"/>
                  </a:lnTo>
                  <a:lnTo>
                    <a:pt x="4565424" y="2380248"/>
                  </a:lnTo>
                  <a:lnTo>
                    <a:pt x="4562934" y="2428137"/>
                  </a:lnTo>
                  <a:lnTo>
                    <a:pt x="4559466" y="2475761"/>
                  </a:lnTo>
                  <a:lnTo>
                    <a:pt x="4555029" y="2523109"/>
                  </a:lnTo>
                  <a:lnTo>
                    <a:pt x="4549634" y="2570173"/>
                  </a:lnTo>
                  <a:lnTo>
                    <a:pt x="4543289" y="2616942"/>
                  </a:lnTo>
                  <a:lnTo>
                    <a:pt x="4536006" y="2663406"/>
                  </a:lnTo>
                  <a:lnTo>
                    <a:pt x="4527793" y="2709555"/>
                  </a:lnTo>
                  <a:lnTo>
                    <a:pt x="4518661" y="2755380"/>
                  </a:lnTo>
                  <a:lnTo>
                    <a:pt x="4508620" y="2800870"/>
                  </a:lnTo>
                  <a:lnTo>
                    <a:pt x="4497679" y="2846016"/>
                  </a:lnTo>
                  <a:lnTo>
                    <a:pt x="4485849" y="2890807"/>
                  </a:lnTo>
                  <a:lnTo>
                    <a:pt x="4473140" y="2935234"/>
                  </a:lnTo>
                  <a:lnTo>
                    <a:pt x="4459561" y="2979287"/>
                  </a:lnTo>
                  <a:lnTo>
                    <a:pt x="4445122" y="3022956"/>
                  </a:lnTo>
                  <a:lnTo>
                    <a:pt x="4429833" y="3066230"/>
                  </a:lnTo>
                  <a:lnTo>
                    <a:pt x="4413705" y="3109101"/>
                  </a:lnTo>
                  <a:lnTo>
                    <a:pt x="4396746" y="3151558"/>
                  </a:lnTo>
                  <a:lnTo>
                    <a:pt x="4378967" y="3193591"/>
                  </a:lnTo>
                  <a:lnTo>
                    <a:pt x="4360379" y="3235191"/>
                  </a:lnTo>
                  <a:lnTo>
                    <a:pt x="4340989" y="3276347"/>
                  </a:lnTo>
                  <a:lnTo>
                    <a:pt x="4320810" y="3317049"/>
                  </a:lnTo>
                  <a:lnTo>
                    <a:pt x="4299850" y="3357289"/>
                  </a:lnTo>
                  <a:lnTo>
                    <a:pt x="4278120" y="3397055"/>
                  </a:lnTo>
                  <a:lnTo>
                    <a:pt x="4255628" y="3436337"/>
                  </a:lnTo>
                  <a:lnTo>
                    <a:pt x="4232387" y="3475127"/>
                  </a:lnTo>
                  <a:lnTo>
                    <a:pt x="4208404" y="3513414"/>
                  </a:lnTo>
                  <a:lnTo>
                    <a:pt x="4183690" y="3551187"/>
                  </a:lnTo>
                  <a:lnTo>
                    <a:pt x="4158256" y="3588438"/>
                  </a:lnTo>
                  <a:lnTo>
                    <a:pt x="4132110" y="3625156"/>
                  </a:lnTo>
                  <a:lnTo>
                    <a:pt x="4105263" y="3661332"/>
                  </a:lnTo>
                  <a:lnTo>
                    <a:pt x="4077725" y="3696955"/>
                  </a:lnTo>
                  <a:lnTo>
                    <a:pt x="4049506" y="3732015"/>
                  </a:lnTo>
                  <a:lnTo>
                    <a:pt x="4020615" y="3766504"/>
                  </a:lnTo>
                  <a:lnTo>
                    <a:pt x="3991062" y="3800409"/>
                  </a:lnTo>
                  <a:lnTo>
                    <a:pt x="3960858" y="3833723"/>
                  </a:lnTo>
                  <a:lnTo>
                    <a:pt x="3930012" y="3866435"/>
                  </a:lnTo>
                  <a:lnTo>
                    <a:pt x="3898534" y="3898534"/>
                  </a:lnTo>
                  <a:lnTo>
                    <a:pt x="3866435" y="3930012"/>
                  </a:lnTo>
                  <a:lnTo>
                    <a:pt x="3833723" y="3960858"/>
                  </a:lnTo>
                  <a:lnTo>
                    <a:pt x="3800409" y="3991062"/>
                  </a:lnTo>
                  <a:lnTo>
                    <a:pt x="3766504" y="4020615"/>
                  </a:lnTo>
                  <a:lnTo>
                    <a:pt x="3732015" y="4049506"/>
                  </a:lnTo>
                  <a:lnTo>
                    <a:pt x="3696955" y="4077725"/>
                  </a:lnTo>
                  <a:lnTo>
                    <a:pt x="3661332" y="4105263"/>
                  </a:lnTo>
                  <a:lnTo>
                    <a:pt x="3625156" y="4132110"/>
                  </a:lnTo>
                  <a:lnTo>
                    <a:pt x="3588438" y="4158256"/>
                  </a:lnTo>
                  <a:lnTo>
                    <a:pt x="3551187" y="4183690"/>
                  </a:lnTo>
                  <a:lnTo>
                    <a:pt x="3513414" y="4208404"/>
                  </a:lnTo>
                  <a:lnTo>
                    <a:pt x="3475127" y="4232387"/>
                  </a:lnTo>
                  <a:lnTo>
                    <a:pt x="3436337" y="4255628"/>
                  </a:lnTo>
                  <a:lnTo>
                    <a:pt x="3397055" y="4278120"/>
                  </a:lnTo>
                  <a:lnTo>
                    <a:pt x="3357289" y="4299850"/>
                  </a:lnTo>
                  <a:lnTo>
                    <a:pt x="3317049" y="4320810"/>
                  </a:lnTo>
                  <a:lnTo>
                    <a:pt x="3276347" y="4340989"/>
                  </a:lnTo>
                  <a:lnTo>
                    <a:pt x="3235191" y="4360379"/>
                  </a:lnTo>
                  <a:lnTo>
                    <a:pt x="3193591" y="4378967"/>
                  </a:lnTo>
                  <a:lnTo>
                    <a:pt x="3151558" y="4396746"/>
                  </a:lnTo>
                  <a:lnTo>
                    <a:pt x="3109101" y="4413705"/>
                  </a:lnTo>
                  <a:lnTo>
                    <a:pt x="3066230" y="4429833"/>
                  </a:lnTo>
                  <a:lnTo>
                    <a:pt x="3022956" y="4445122"/>
                  </a:lnTo>
                  <a:lnTo>
                    <a:pt x="2979287" y="4459561"/>
                  </a:lnTo>
                  <a:lnTo>
                    <a:pt x="2935234" y="4473140"/>
                  </a:lnTo>
                  <a:lnTo>
                    <a:pt x="2890807" y="4485849"/>
                  </a:lnTo>
                  <a:lnTo>
                    <a:pt x="2846016" y="4497679"/>
                  </a:lnTo>
                  <a:lnTo>
                    <a:pt x="2800870" y="4508620"/>
                  </a:lnTo>
                  <a:lnTo>
                    <a:pt x="2755380" y="4518661"/>
                  </a:lnTo>
                  <a:lnTo>
                    <a:pt x="2709555" y="4527793"/>
                  </a:lnTo>
                  <a:lnTo>
                    <a:pt x="2663406" y="4536006"/>
                  </a:lnTo>
                  <a:lnTo>
                    <a:pt x="2616942" y="4543289"/>
                  </a:lnTo>
                  <a:lnTo>
                    <a:pt x="2570173" y="4549634"/>
                  </a:lnTo>
                  <a:lnTo>
                    <a:pt x="2523109" y="4555029"/>
                  </a:lnTo>
                  <a:lnTo>
                    <a:pt x="2475761" y="4559466"/>
                  </a:lnTo>
                  <a:lnTo>
                    <a:pt x="2428137" y="4562934"/>
                  </a:lnTo>
                  <a:lnTo>
                    <a:pt x="2380248" y="4565424"/>
                  </a:lnTo>
                  <a:lnTo>
                    <a:pt x="2332103" y="4566925"/>
                  </a:lnTo>
                  <a:lnTo>
                    <a:pt x="2283714" y="4567428"/>
                  </a:lnTo>
                  <a:lnTo>
                    <a:pt x="2235324" y="4566925"/>
                  </a:lnTo>
                  <a:lnTo>
                    <a:pt x="2187179" y="4565424"/>
                  </a:lnTo>
                  <a:lnTo>
                    <a:pt x="2139290" y="4562934"/>
                  </a:lnTo>
                  <a:lnTo>
                    <a:pt x="2091666" y="4559466"/>
                  </a:lnTo>
                  <a:lnTo>
                    <a:pt x="2044318" y="4555029"/>
                  </a:lnTo>
                  <a:lnTo>
                    <a:pt x="1997254" y="4549634"/>
                  </a:lnTo>
                  <a:lnTo>
                    <a:pt x="1950485" y="4543289"/>
                  </a:lnTo>
                  <a:lnTo>
                    <a:pt x="1904021" y="4536006"/>
                  </a:lnTo>
                  <a:lnTo>
                    <a:pt x="1857872" y="4527793"/>
                  </a:lnTo>
                  <a:lnTo>
                    <a:pt x="1812047" y="4518661"/>
                  </a:lnTo>
                  <a:lnTo>
                    <a:pt x="1766557" y="4508620"/>
                  </a:lnTo>
                  <a:lnTo>
                    <a:pt x="1721411" y="4497679"/>
                  </a:lnTo>
                  <a:lnTo>
                    <a:pt x="1676620" y="4485849"/>
                  </a:lnTo>
                  <a:lnTo>
                    <a:pt x="1632193" y="4473140"/>
                  </a:lnTo>
                  <a:lnTo>
                    <a:pt x="1588140" y="4459561"/>
                  </a:lnTo>
                  <a:lnTo>
                    <a:pt x="1544471" y="4445122"/>
                  </a:lnTo>
                  <a:lnTo>
                    <a:pt x="1501197" y="4429833"/>
                  </a:lnTo>
                  <a:lnTo>
                    <a:pt x="1458326" y="4413705"/>
                  </a:lnTo>
                  <a:lnTo>
                    <a:pt x="1415869" y="4396746"/>
                  </a:lnTo>
                  <a:lnTo>
                    <a:pt x="1373836" y="4378967"/>
                  </a:lnTo>
                  <a:lnTo>
                    <a:pt x="1332236" y="4360379"/>
                  </a:lnTo>
                  <a:lnTo>
                    <a:pt x="1291080" y="4340989"/>
                  </a:lnTo>
                  <a:lnTo>
                    <a:pt x="1250378" y="4320810"/>
                  </a:lnTo>
                  <a:lnTo>
                    <a:pt x="1210138" y="4299850"/>
                  </a:lnTo>
                  <a:lnTo>
                    <a:pt x="1170372" y="4278120"/>
                  </a:lnTo>
                  <a:lnTo>
                    <a:pt x="1131090" y="4255628"/>
                  </a:lnTo>
                  <a:lnTo>
                    <a:pt x="1092300" y="4232387"/>
                  </a:lnTo>
                  <a:lnTo>
                    <a:pt x="1054013" y="4208404"/>
                  </a:lnTo>
                  <a:lnTo>
                    <a:pt x="1016240" y="4183690"/>
                  </a:lnTo>
                  <a:lnTo>
                    <a:pt x="978989" y="4158256"/>
                  </a:lnTo>
                  <a:lnTo>
                    <a:pt x="942271" y="4132110"/>
                  </a:lnTo>
                  <a:lnTo>
                    <a:pt x="906095" y="4105263"/>
                  </a:lnTo>
                  <a:lnTo>
                    <a:pt x="870472" y="4077725"/>
                  </a:lnTo>
                  <a:lnTo>
                    <a:pt x="835412" y="4049506"/>
                  </a:lnTo>
                  <a:lnTo>
                    <a:pt x="800923" y="4020615"/>
                  </a:lnTo>
                  <a:lnTo>
                    <a:pt x="767018" y="3991062"/>
                  </a:lnTo>
                  <a:lnTo>
                    <a:pt x="733704" y="3960858"/>
                  </a:lnTo>
                  <a:lnTo>
                    <a:pt x="700992" y="3930012"/>
                  </a:lnTo>
                  <a:lnTo>
                    <a:pt x="668893" y="3898534"/>
                  </a:lnTo>
                  <a:lnTo>
                    <a:pt x="637415" y="3866435"/>
                  </a:lnTo>
                  <a:lnTo>
                    <a:pt x="606569" y="3833723"/>
                  </a:lnTo>
                  <a:lnTo>
                    <a:pt x="576365" y="3800409"/>
                  </a:lnTo>
                  <a:lnTo>
                    <a:pt x="546812" y="3766504"/>
                  </a:lnTo>
                  <a:lnTo>
                    <a:pt x="517921" y="3732015"/>
                  </a:lnTo>
                  <a:lnTo>
                    <a:pt x="489702" y="3696955"/>
                  </a:lnTo>
                  <a:lnTo>
                    <a:pt x="462164" y="3661332"/>
                  </a:lnTo>
                  <a:lnTo>
                    <a:pt x="435317" y="3625156"/>
                  </a:lnTo>
                  <a:lnTo>
                    <a:pt x="409171" y="3588438"/>
                  </a:lnTo>
                  <a:lnTo>
                    <a:pt x="383737" y="3551187"/>
                  </a:lnTo>
                  <a:lnTo>
                    <a:pt x="359023" y="3513414"/>
                  </a:lnTo>
                  <a:lnTo>
                    <a:pt x="335040" y="3475127"/>
                  </a:lnTo>
                  <a:lnTo>
                    <a:pt x="311799" y="3436337"/>
                  </a:lnTo>
                  <a:lnTo>
                    <a:pt x="289307" y="3397055"/>
                  </a:lnTo>
                  <a:lnTo>
                    <a:pt x="267577" y="3357289"/>
                  </a:lnTo>
                  <a:lnTo>
                    <a:pt x="246617" y="3317049"/>
                  </a:lnTo>
                  <a:lnTo>
                    <a:pt x="226438" y="3276347"/>
                  </a:lnTo>
                  <a:lnTo>
                    <a:pt x="207048" y="3235191"/>
                  </a:lnTo>
                  <a:lnTo>
                    <a:pt x="188460" y="3193591"/>
                  </a:lnTo>
                  <a:lnTo>
                    <a:pt x="170681" y="3151558"/>
                  </a:lnTo>
                  <a:lnTo>
                    <a:pt x="153722" y="3109101"/>
                  </a:lnTo>
                  <a:lnTo>
                    <a:pt x="137594" y="3066230"/>
                  </a:lnTo>
                  <a:lnTo>
                    <a:pt x="122305" y="3022956"/>
                  </a:lnTo>
                  <a:lnTo>
                    <a:pt x="107866" y="2979287"/>
                  </a:lnTo>
                  <a:lnTo>
                    <a:pt x="94287" y="2935234"/>
                  </a:lnTo>
                  <a:lnTo>
                    <a:pt x="81578" y="2890807"/>
                  </a:lnTo>
                  <a:lnTo>
                    <a:pt x="69748" y="2846016"/>
                  </a:lnTo>
                  <a:lnTo>
                    <a:pt x="58807" y="2800870"/>
                  </a:lnTo>
                  <a:lnTo>
                    <a:pt x="48766" y="2755380"/>
                  </a:lnTo>
                  <a:lnTo>
                    <a:pt x="39634" y="2709555"/>
                  </a:lnTo>
                  <a:lnTo>
                    <a:pt x="31421" y="2663406"/>
                  </a:lnTo>
                  <a:lnTo>
                    <a:pt x="24138" y="2616942"/>
                  </a:lnTo>
                  <a:lnTo>
                    <a:pt x="17793" y="2570173"/>
                  </a:lnTo>
                  <a:lnTo>
                    <a:pt x="12398" y="2523109"/>
                  </a:lnTo>
                  <a:lnTo>
                    <a:pt x="7961" y="2475761"/>
                  </a:lnTo>
                  <a:lnTo>
                    <a:pt x="4493" y="2428137"/>
                  </a:lnTo>
                  <a:lnTo>
                    <a:pt x="2003" y="2380248"/>
                  </a:lnTo>
                  <a:lnTo>
                    <a:pt x="502" y="2332103"/>
                  </a:lnTo>
                  <a:lnTo>
                    <a:pt x="0" y="2283714"/>
                  </a:lnTo>
                  <a:close/>
                </a:path>
              </a:pathLst>
            </a:custGeom>
            <a:ln w="9144">
              <a:solidFill>
                <a:srgbClr val="46AA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239892" y="1732915"/>
            <a:ext cx="2619375" cy="308673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065" marR="5080" algn="ctr">
              <a:lnSpc>
                <a:spcPct val="91600"/>
              </a:lnSpc>
              <a:spcBef>
                <a:spcPts val="459"/>
              </a:spcBef>
            </a:pPr>
            <a:r>
              <a:rPr sz="3600" dirty="0">
                <a:latin typeface="Carlito"/>
                <a:cs typeface="Carlito"/>
              </a:rPr>
              <a:t>Blood</a:t>
            </a:r>
            <a:r>
              <a:rPr sz="3600" spc="-100" dirty="0">
                <a:latin typeface="Carlito"/>
                <a:cs typeface="Carlito"/>
              </a:rPr>
              <a:t> </a:t>
            </a:r>
            <a:r>
              <a:rPr sz="3600" spc="-5" dirty="0">
                <a:latin typeface="Carlito"/>
                <a:cs typeface="Carlito"/>
              </a:rPr>
              <a:t>vessels,  lymphatics  </a:t>
            </a:r>
            <a:r>
              <a:rPr sz="3600" dirty="0">
                <a:latin typeface="Carlito"/>
                <a:cs typeface="Carlito"/>
              </a:rPr>
              <a:t>and </a:t>
            </a:r>
            <a:r>
              <a:rPr sz="3600" spc="-5" dirty="0">
                <a:latin typeface="Carlito"/>
                <a:cs typeface="Carlito"/>
              </a:rPr>
              <a:t>nerves  </a:t>
            </a:r>
            <a:r>
              <a:rPr sz="3600" dirty="0">
                <a:latin typeface="Carlito"/>
                <a:cs typeface="Carlito"/>
              </a:rPr>
              <a:t>run in the  </a:t>
            </a:r>
            <a:r>
              <a:rPr sz="3600" spc="-10" dirty="0">
                <a:latin typeface="Carlito"/>
                <a:cs typeface="Carlito"/>
              </a:rPr>
              <a:t>connective  </a:t>
            </a:r>
            <a:r>
              <a:rPr sz="3600" spc="-5" dirty="0">
                <a:latin typeface="Carlito"/>
                <a:cs typeface="Carlito"/>
              </a:rPr>
              <a:t>tissue</a:t>
            </a:r>
            <a:endParaRPr sz="3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0" y="522605"/>
            <a:ext cx="23622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E36C09"/>
                </a:solidFill>
              </a:rPr>
              <a:t>Al</a:t>
            </a:r>
            <a:r>
              <a:rPr spc="-40" dirty="0">
                <a:solidFill>
                  <a:srgbClr val="E36C09"/>
                </a:solidFill>
              </a:rPr>
              <a:t>v</a:t>
            </a:r>
            <a:r>
              <a:rPr spc="-5" dirty="0">
                <a:solidFill>
                  <a:srgbClr val="E36C09"/>
                </a:solidFill>
              </a:rPr>
              <a:t>eoli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541210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Cell </a:t>
            </a:r>
            <a:r>
              <a:rPr sz="3200" dirty="0">
                <a:latin typeface="Carlito"/>
                <a:cs typeface="Carlito"/>
              </a:rPr>
              <a:t>lining </a:t>
            </a:r>
            <a:r>
              <a:rPr sz="3200" spc="-15" dirty="0">
                <a:latin typeface="Carlito"/>
                <a:cs typeface="Carlito"/>
              </a:rPr>
              <a:t>are </a:t>
            </a:r>
            <a:r>
              <a:rPr sz="3200" spc="-10" dirty="0">
                <a:latin typeface="Carlito"/>
                <a:cs typeface="Carlito"/>
              </a:rPr>
              <a:t>serous </a:t>
            </a:r>
            <a:r>
              <a:rPr sz="3200" dirty="0">
                <a:latin typeface="Carlito"/>
                <a:cs typeface="Carlito"/>
              </a:rPr>
              <a:t>/</a:t>
            </a:r>
            <a:r>
              <a:rPr sz="3200" spc="-5" dirty="0">
                <a:latin typeface="Carlito"/>
                <a:cs typeface="Carlito"/>
              </a:rPr>
              <a:t> mucous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21179" y="547116"/>
            <a:ext cx="2740660" cy="1443355"/>
            <a:chOff x="1821179" y="547116"/>
            <a:chExt cx="2740660" cy="1443355"/>
          </a:xfrm>
        </p:grpSpPr>
        <p:sp>
          <p:nvSpPr>
            <p:cNvPr id="3" name="object 3"/>
            <p:cNvSpPr/>
            <p:nvPr/>
          </p:nvSpPr>
          <p:spPr>
            <a:xfrm>
              <a:off x="1911095" y="582168"/>
              <a:ext cx="2417063" cy="125577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821179" y="547116"/>
              <a:ext cx="2740151" cy="14432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58339" y="609600"/>
              <a:ext cx="2322576" cy="116128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58339" y="609600"/>
              <a:ext cx="2322830" cy="1161415"/>
            </a:xfrm>
            <a:custGeom>
              <a:avLst/>
              <a:gdLst/>
              <a:ahLst/>
              <a:cxnLst/>
              <a:rect l="l" t="t" r="r" b="b"/>
              <a:pathLst>
                <a:path w="2322829" h="1161414">
                  <a:moveTo>
                    <a:pt x="0" y="116077"/>
                  </a:moveTo>
                  <a:lnTo>
                    <a:pt x="9118" y="70883"/>
                  </a:lnTo>
                  <a:lnTo>
                    <a:pt x="33988" y="33988"/>
                  </a:lnTo>
                  <a:lnTo>
                    <a:pt x="70883" y="9118"/>
                  </a:lnTo>
                  <a:lnTo>
                    <a:pt x="116078" y="0"/>
                  </a:lnTo>
                  <a:lnTo>
                    <a:pt x="2206498" y="0"/>
                  </a:lnTo>
                  <a:lnTo>
                    <a:pt x="2251692" y="9118"/>
                  </a:lnTo>
                  <a:lnTo>
                    <a:pt x="2288587" y="33988"/>
                  </a:lnTo>
                  <a:lnTo>
                    <a:pt x="2313457" y="70883"/>
                  </a:lnTo>
                  <a:lnTo>
                    <a:pt x="2322576" y="116077"/>
                  </a:lnTo>
                  <a:lnTo>
                    <a:pt x="2322576" y="1045210"/>
                  </a:lnTo>
                  <a:lnTo>
                    <a:pt x="2313457" y="1090404"/>
                  </a:lnTo>
                  <a:lnTo>
                    <a:pt x="2288587" y="1127299"/>
                  </a:lnTo>
                  <a:lnTo>
                    <a:pt x="2251692" y="1152169"/>
                  </a:lnTo>
                  <a:lnTo>
                    <a:pt x="2206498" y="1161288"/>
                  </a:lnTo>
                  <a:lnTo>
                    <a:pt x="116078" y="1161288"/>
                  </a:lnTo>
                  <a:lnTo>
                    <a:pt x="70883" y="1152169"/>
                  </a:lnTo>
                  <a:lnTo>
                    <a:pt x="33988" y="1127299"/>
                  </a:lnTo>
                  <a:lnTo>
                    <a:pt x="9118" y="1090404"/>
                  </a:lnTo>
                  <a:lnTo>
                    <a:pt x="0" y="1045210"/>
                  </a:lnTo>
                  <a:lnTo>
                    <a:pt x="0" y="116077"/>
                  </a:lnTo>
                  <a:close/>
                </a:path>
              </a:pathLst>
            </a:custGeom>
            <a:ln w="9144">
              <a:solidFill>
                <a:srgbClr val="7C5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239136" y="720674"/>
            <a:ext cx="175958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0" spc="-5" dirty="0">
                <a:solidFill>
                  <a:srgbClr val="000000"/>
                </a:solidFill>
                <a:latin typeface="Carlito"/>
                <a:cs typeface="Carlito"/>
              </a:rPr>
              <a:t>Se</a:t>
            </a:r>
            <a:r>
              <a:rPr sz="4000" b="0" spc="-100" dirty="0">
                <a:solidFill>
                  <a:srgbClr val="000000"/>
                </a:solidFill>
                <a:latin typeface="Carlito"/>
                <a:cs typeface="Carlito"/>
              </a:rPr>
              <a:t>r</a:t>
            </a:r>
            <a:r>
              <a:rPr sz="4000" b="0" spc="-5" dirty="0">
                <a:solidFill>
                  <a:srgbClr val="000000"/>
                </a:solidFill>
                <a:latin typeface="Carlito"/>
                <a:cs typeface="Carlito"/>
              </a:rPr>
              <a:t>ous</a:t>
            </a:r>
            <a:endParaRPr sz="4000" dirty="0">
              <a:latin typeface="Carlito"/>
              <a:cs typeface="Carlito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179256" y="1758632"/>
            <a:ext cx="2115820" cy="1478915"/>
            <a:chOff x="2179256" y="1758632"/>
            <a:chExt cx="2115820" cy="1478915"/>
          </a:xfrm>
        </p:grpSpPr>
        <p:sp>
          <p:nvSpPr>
            <p:cNvPr id="9" name="object 9"/>
            <p:cNvSpPr/>
            <p:nvPr/>
          </p:nvSpPr>
          <p:spPr>
            <a:xfrm>
              <a:off x="2192274" y="1771650"/>
              <a:ext cx="232410" cy="871219"/>
            </a:xfrm>
            <a:custGeom>
              <a:avLst/>
              <a:gdLst/>
              <a:ahLst/>
              <a:cxnLst/>
              <a:rect l="l" t="t" r="r" b="b"/>
              <a:pathLst>
                <a:path w="232410" h="871219">
                  <a:moveTo>
                    <a:pt x="0" y="0"/>
                  </a:moveTo>
                  <a:lnTo>
                    <a:pt x="0" y="870965"/>
                  </a:lnTo>
                  <a:lnTo>
                    <a:pt x="232282" y="870965"/>
                  </a:lnTo>
                </a:path>
              </a:pathLst>
            </a:custGeom>
            <a:ln w="25908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23922" y="2062734"/>
              <a:ext cx="1858010" cy="1161415"/>
            </a:xfrm>
            <a:custGeom>
              <a:avLst/>
              <a:gdLst/>
              <a:ahLst/>
              <a:cxnLst/>
              <a:rect l="l" t="t" r="r" b="b"/>
              <a:pathLst>
                <a:path w="1858010" h="1161414">
                  <a:moveTo>
                    <a:pt x="1741677" y="0"/>
                  </a:moveTo>
                  <a:lnTo>
                    <a:pt x="116077" y="0"/>
                  </a:lnTo>
                  <a:lnTo>
                    <a:pt x="70883" y="9118"/>
                  </a:lnTo>
                  <a:lnTo>
                    <a:pt x="33988" y="33988"/>
                  </a:lnTo>
                  <a:lnTo>
                    <a:pt x="9118" y="70883"/>
                  </a:lnTo>
                  <a:lnTo>
                    <a:pt x="0" y="116077"/>
                  </a:lnTo>
                  <a:lnTo>
                    <a:pt x="0" y="1045210"/>
                  </a:lnTo>
                  <a:lnTo>
                    <a:pt x="9118" y="1090404"/>
                  </a:lnTo>
                  <a:lnTo>
                    <a:pt x="33988" y="1127299"/>
                  </a:lnTo>
                  <a:lnTo>
                    <a:pt x="70883" y="1152169"/>
                  </a:lnTo>
                  <a:lnTo>
                    <a:pt x="116077" y="1161288"/>
                  </a:lnTo>
                  <a:lnTo>
                    <a:pt x="1741677" y="1161288"/>
                  </a:lnTo>
                  <a:lnTo>
                    <a:pt x="1786872" y="1152169"/>
                  </a:lnTo>
                  <a:lnTo>
                    <a:pt x="1823767" y="1127299"/>
                  </a:lnTo>
                  <a:lnTo>
                    <a:pt x="1848637" y="1090404"/>
                  </a:lnTo>
                  <a:lnTo>
                    <a:pt x="1857755" y="1045210"/>
                  </a:lnTo>
                  <a:lnTo>
                    <a:pt x="1857755" y="116077"/>
                  </a:lnTo>
                  <a:lnTo>
                    <a:pt x="1848637" y="70883"/>
                  </a:lnTo>
                  <a:lnTo>
                    <a:pt x="1823767" y="33988"/>
                  </a:lnTo>
                  <a:lnTo>
                    <a:pt x="1786872" y="9118"/>
                  </a:lnTo>
                  <a:lnTo>
                    <a:pt x="1741677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423922" y="2062734"/>
              <a:ext cx="1858010" cy="1161415"/>
            </a:xfrm>
            <a:custGeom>
              <a:avLst/>
              <a:gdLst/>
              <a:ahLst/>
              <a:cxnLst/>
              <a:rect l="l" t="t" r="r" b="b"/>
              <a:pathLst>
                <a:path w="1858010" h="1161414">
                  <a:moveTo>
                    <a:pt x="0" y="116077"/>
                  </a:moveTo>
                  <a:lnTo>
                    <a:pt x="9118" y="70883"/>
                  </a:lnTo>
                  <a:lnTo>
                    <a:pt x="33988" y="33988"/>
                  </a:lnTo>
                  <a:lnTo>
                    <a:pt x="70883" y="9118"/>
                  </a:lnTo>
                  <a:lnTo>
                    <a:pt x="116077" y="0"/>
                  </a:lnTo>
                  <a:lnTo>
                    <a:pt x="1741677" y="0"/>
                  </a:lnTo>
                  <a:lnTo>
                    <a:pt x="1786872" y="9118"/>
                  </a:lnTo>
                  <a:lnTo>
                    <a:pt x="1823767" y="33988"/>
                  </a:lnTo>
                  <a:lnTo>
                    <a:pt x="1848637" y="70883"/>
                  </a:lnTo>
                  <a:lnTo>
                    <a:pt x="1857755" y="116077"/>
                  </a:lnTo>
                  <a:lnTo>
                    <a:pt x="1857755" y="1045210"/>
                  </a:lnTo>
                  <a:lnTo>
                    <a:pt x="1848637" y="1090404"/>
                  </a:lnTo>
                  <a:lnTo>
                    <a:pt x="1823767" y="1127299"/>
                  </a:lnTo>
                  <a:lnTo>
                    <a:pt x="1786872" y="1152169"/>
                  </a:lnTo>
                  <a:lnTo>
                    <a:pt x="1741677" y="1161288"/>
                  </a:lnTo>
                  <a:lnTo>
                    <a:pt x="116077" y="1161288"/>
                  </a:lnTo>
                  <a:lnTo>
                    <a:pt x="70883" y="1152169"/>
                  </a:lnTo>
                  <a:lnTo>
                    <a:pt x="33988" y="1127299"/>
                  </a:lnTo>
                  <a:lnTo>
                    <a:pt x="9118" y="1090404"/>
                  </a:lnTo>
                  <a:lnTo>
                    <a:pt x="0" y="1045210"/>
                  </a:lnTo>
                  <a:lnTo>
                    <a:pt x="0" y="116077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709417" y="1905001"/>
            <a:ext cx="1481583" cy="11286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6205" marR="5080" indent="-104139">
              <a:lnSpc>
                <a:spcPct val="127099"/>
              </a:lnSpc>
              <a:spcBef>
                <a:spcPts val="100"/>
              </a:spcBef>
            </a:pPr>
            <a:r>
              <a:rPr sz="2100" spc="-10" dirty="0">
                <a:latin typeface="Carlito"/>
                <a:cs typeface="Carlito"/>
              </a:rPr>
              <a:t>Stain</a:t>
            </a:r>
            <a:r>
              <a:rPr sz="2100" spc="-80" dirty="0">
                <a:latin typeface="Carlito"/>
                <a:cs typeface="Carlito"/>
              </a:rPr>
              <a:t> </a:t>
            </a:r>
            <a:r>
              <a:rPr sz="2100" spc="-5" dirty="0">
                <a:latin typeface="Carlito"/>
                <a:cs typeface="Carlito"/>
              </a:rPr>
              <a:t>darkly  </a:t>
            </a:r>
            <a:r>
              <a:rPr sz="2100" spc="-10" dirty="0">
                <a:latin typeface="Carlito"/>
                <a:cs typeface="Carlito"/>
              </a:rPr>
              <a:t>(zymogen</a:t>
            </a:r>
            <a:endParaRPr sz="2100" dirty="0">
              <a:latin typeface="Carlito"/>
              <a:cs typeface="Carlito"/>
            </a:endParaRPr>
          </a:p>
          <a:p>
            <a:pPr marL="143510">
              <a:lnSpc>
                <a:spcPts val="2315"/>
              </a:lnSpc>
            </a:pPr>
            <a:r>
              <a:rPr sz="2100" spc="-10" dirty="0">
                <a:latin typeface="Carlito"/>
                <a:cs typeface="Carlito"/>
              </a:rPr>
              <a:t>granules)</a:t>
            </a:r>
            <a:endParaRPr sz="2100" dirty="0">
              <a:latin typeface="Carlito"/>
              <a:cs typeface="Carlito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179256" y="1758632"/>
            <a:ext cx="2115820" cy="2929255"/>
            <a:chOff x="2179256" y="1758632"/>
            <a:chExt cx="2115820" cy="2929255"/>
          </a:xfrm>
        </p:grpSpPr>
        <p:sp>
          <p:nvSpPr>
            <p:cNvPr id="14" name="object 14"/>
            <p:cNvSpPr/>
            <p:nvPr/>
          </p:nvSpPr>
          <p:spPr>
            <a:xfrm>
              <a:off x="2192274" y="1771650"/>
              <a:ext cx="232410" cy="2322830"/>
            </a:xfrm>
            <a:custGeom>
              <a:avLst/>
              <a:gdLst/>
              <a:ahLst/>
              <a:cxnLst/>
              <a:rect l="l" t="t" r="r" b="b"/>
              <a:pathLst>
                <a:path w="232410" h="2322829">
                  <a:moveTo>
                    <a:pt x="0" y="0"/>
                  </a:moveTo>
                  <a:lnTo>
                    <a:pt x="0" y="2322576"/>
                  </a:lnTo>
                  <a:lnTo>
                    <a:pt x="232282" y="2322576"/>
                  </a:lnTo>
                </a:path>
              </a:pathLst>
            </a:custGeom>
            <a:ln w="25908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423922" y="3513582"/>
              <a:ext cx="1858010" cy="1161415"/>
            </a:xfrm>
            <a:custGeom>
              <a:avLst/>
              <a:gdLst/>
              <a:ahLst/>
              <a:cxnLst/>
              <a:rect l="l" t="t" r="r" b="b"/>
              <a:pathLst>
                <a:path w="1858010" h="1161414">
                  <a:moveTo>
                    <a:pt x="1741677" y="0"/>
                  </a:moveTo>
                  <a:lnTo>
                    <a:pt x="116077" y="0"/>
                  </a:lnTo>
                  <a:lnTo>
                    <a:pt x="70883" y="9118"/>
                  </a:lnTo>
                  <a:lnTo>
                    <a:pt x="33988" y="33988"/>
                  </a:lnTo>
                  <a:lnTo>
                    <a:pt x="9118" y="70883"/>
                  </a:lnTo>
                  <a:lnTo>
                    <a:pt x="0" y="116077"/>
                  </a:lnTo>
                  <a:lnTo>
                    <a:pt x="0" y="1045209"/>
                  </a:lnTo>
                  <a:lnTo>
                    <a:pt x="9118" y="1090404"/>
                  </a:lnTo>
                  <a:lnTo>
                    <a:pt x="33988" y="1127299"/>
                  </a:lnTo>
                  <a:lnTo>
                    <a:pt x="70883" y="1152169"/>
                  </a:lnTo>
                  <a:lnTo>
                    <a:pt x="116077" y="1161287"/>
                  </a:lnTo>
                  <a:lnTo>
                    <a:pt x="1741677" y="1161287"/>
                  </a:lnTo>
                  <a:lnTo>
                    <a:pt x="1786872" y="1152169"/>
                  </a:lnTo>
                  <a:lnTo>
                    <a:pt x="1823767" y="1127299"/>
                  </a:lnTo>
                  <a:lnTo>
                    <a:pt x="1848637" y="1090404"/>
                  </a:lnTo>
                  <a:lnTo>
                    <a:pt x="1857755" y="1045209"/>
                  </a:lnTo>
                  <a:lnTo>
                    <a:pt x="1857755" y="116077"/>
                  </a:lnTo>
                  <a:lnTo>
                    <a:pt x="1848637" y="70883"/>
                  </a:lnTo>
                  <a:lnTo>
                    <a:pt x="1823767" y="33988"/>
                  </a:lnTo>
                  <a:lnTo>
                    <a:pt x="1786872" y="9118"/>
                  </a:lnTo>
                  <a:lnTo>
                    <a:pt x="1741677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423922" y="3513582"/>
              <a:ext cx="1858010" cy="1161415"/>
            </a:xfrm>
            <a:custGeom>
              <a:avLst/>
              <a:gdLst/>
              <a:ahLst/>
              <a:cxnLst/>
              <a:rect l="l" t="t" r="r" b="b"/>
              <a:pathLst>
                <a:path w="1858010" h="1161414">
                  <a:moveTo>
                    <a:pt x="0" y="116077"/>
                  </a:moveTo>
                  <a:lnTo>
                    <a:pt x="9118" y="70883"/>
                  </a:lnTo>
                  <a:lnTo>
                    <a:pt x="33988" y="33988"/>
                  </a:lnTo>
                  <a:lnTo>
                    <a:pt x="70883" y="9118"/>
                  </a:lnTo>
                  <a:lnTo>
                    <a:pt x="116077" y="0"/>
                  </a:lnTo>
                  <a:lnTo>
                    <a:pt x="1741677" y="0"/>
                  </a:lnTo>
                  <a:lnTo>
                    <a:pt x="1786872" y="9118"/>
                  </a:lnTo>
                  <a:lnTo>
                    <a:pt x="1823767" y="33988"/>
                  </a:lnTo>
                  <a:lnTo>
                    <a:pt x="1848637" y="70883"/>
                  </a:lnTo>
                  <a:lnTo>
                    <a:pt x="1857755" y="116077"/>
                  </a:lnTo>
                  <a:lnTo>
                    <a:pt x="1857755" y="1045209"/>
                  </a:lnTo>
                  <a:lnTo>
                    <a:pt x="1848637" y="1090404"/>
                  </a:lnTo>
                  <a:lnTo>
                    <a:pt x="1823767" y="1127299"/>
                  </a:lnTo>
                  <a:lnTo>
                    <a:pt x="1786872" y="1152169"/>
                  </a:lnTo>
                  <a:lnTo>
                    <a:pt x="1741677" y="1161287"/>
                  </a:lnTo>
                  <a:lnTo>
                    <a:pt x="116077" y="1161287"/>
                  </a:lnTo>
                  <a:lnTo>
                    <a:pt x="70883" y="1152169"/>
                  </a:lnTo>
                  <a:lnTo>
                    <a:pt x="33988" y="1127299"/>
                  </a:lnTo>
                  <a:lnTo>
                    <a:pt x="9118" y="1090404"/>
                  </a:lnTo>
                  <a:lnTo>
                    <a:pt x="0" y="1045209"/>
                  </a:lnTo>
                  <a:lnTo>
                    <a:pt x="0" y="116077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2362200" y="3505200"/>
            <a:ext cx="1918715" cy="113474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85"/>
              </a:spcBef>
            </a:pPr>
            <a:r>
              <a:rPr sz="2100" spc="-15" dirty="0">
                <a:latin typeface="Carlito"/>
                <a:cs typeface="Carlito"/>
              </a:rPr>
              <a:t>Rounded</a:t>
            </a:r>
            <a:r>
              <a:rPr sz="2100" spc="-55" dirty="0">
                <a:latin typeface="Carlito"/>
                <a:cs typeface="Carlito"/>
              </a:rPr>
              <a:t> </a:t>
            </a:r>
            <a:r>
              <a:rPr sz="2100" spc="-5" dirty="0">
                <a:latin typeface="Carlito"/>
                <a:cs typeface="Carlito"/>
              </a:rPr>
              <a:t>nuclei</a:t>
            </a:r>
            <a:endParaRPr sz="2100" dirty="0">
              <a:latin typeface="Carlito"/>
              <a:cs typeface="Carlito"/>
            </a:endParaRPr>
          </a:p>
          <a:p>
            <a:pPr marL="193675" marR="186055" algn="ctr">
              <a:lnSpc>
                <a:spcPts val="2320"/>
              </a:lnSpc>
              <a:spcBef>
                <a:spcPts val="930"/>
              </a:spcBef>
            </a:pPr>
            <a:r>
              <a:rPr sz="2100" spc="-40" dirty="0">
                <a:latin typeface="Carlito"/>
                <a:cs typeface="Carlito"/>
              </a:rPr>
              <a:t>Towards</a:t>
            </a:r>
            <a:r>
              <a:rPr sz="2100" spc="-85" dirty="0">
                <a:latin typeface="Carlito"/>
                <a:cs typeface="Carlito"/>
              </a:rPr>
              <a:t> </a:t>
            </a:r>
            <a:r>
              <a:rPr sz="2100" dirty="0">
                <a:latin typeface="Carlito"/>
                <a:cs typeface="Carlito"/>
              </a:rPr>
              <a:t>the  </a:t>
            </a:r>
            <a:r>
              <a:rPr sz="2100" spc="-5" dirty="0">
                <a:latin typeface="Carlito"/>
                <a:cs typeface="Carlito"/>
              </a:rPr>
              <a:t>base</a:t>
            </a:r>
            <a:endParaRPr sz="2100" dirty="0">
              <a:latin typeface="Carlito"/>
              <a:cs typeface="Carlito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4562855" y="547116"/>
            <a:ext cx="3061970" cy="1443355"/>
            <a:chOff x="4562855" y="547116"/>
            <a:chExt cx="3061970" cy="1443355"/>
          </a:xfrm>
        </p:grpSpPr>
        <p:sp>
          <p:nvSpPr>
            <p:cNvPr id="19" name="object 19"/>
            <p:cNvSpPr/>
            <p:nvPr/>
          </p:nvSpPr>
          <p:spPr>
            <a:xfrm>
              <a:off x="4815839" y="582168"/>
              <a:ext cx="2417064" cy="125577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562855" y="547116"/>
              <a:ext cx="3061716" cy="144322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863083" y="609600"/>
              <a:ext cx="2322575" cy="116128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863083" y="609600"/>
              <a:ext cx="2322830" cy="1161415"/>
            </a:xfrm>
            <a:custGeom>
              <a:avLst/>
              <a:gdLst/>
              <a:ahLst/>
              <a:cxnLst/>
              <a:rect l="l" t="t" r="r" b="b"/>
              <a:pathLst>
                <a:path w="2322829" h="1161414">
                  <a:moveTo>
                    <a:pt x="0" y="116077"/>
                  </a:moveTo>
                  <a:lnTo>
                    <a:pt x="9118" y="70883"/>
                  </a:lnTo>
                  <a:lnTo>
                    <a:pt x="33988" y="33988"/>
                  </a:lnTo>
                  <a:lnTo>
                    <a:pt x="70883" y="9118"/>
                  </a:lnTo>
                  <a:lnTo>
                    <a:pt x="116077" y="0"/>
                  </a:lnTo>
                  <a:lnTo>
                    <a:pt x="2206497" y="0"/>
                  </a:lnTo>
                  <a:lnTo>
                    <a:pt x="2251692" y="9118"/>
                  </a:lnTo>
                  <a:lnTo>
                    <a:pt x="2288587" y="33988"/>
                  </a:lnTo>
                  <a:lnTo>
                    <a:pt x="2313457" y="70883"/>
                  </a:lnTo>
                  <a:lnTo>
                    <a:pt x="2322575" y="116077"/>
                  </a:lnTo>
                  <a:lnTo>
                    <a:pt x="2322575" y="1045210"/>
                  </a:lnTo>
                  <a:lnTo>
                    <a:pt x="2313457" y="1090404"/>
                  </a:lnTo>
                  <a:lnTo>
                    <a:pt x="2288587" y="1127299"/>
                  </a:lnTo>
                  <a:lnTo>
                    <a:pt x="2251692" y="1152169"/>
                  </a:lnTo>
                  <a:lnTo>
                    <a:pt x="2206497" y="1161288"/>
                  </a:lnTo>
                  <a:lnTo>
                    <a:pt x="116077" y="1161288"/>
                  </a:lnTo>
                  <a:lnTo>
                    <a:pt x="70883" y="1152169"/>
                  </a:lnTo>
                  <a:lnTo>
                    <a:pt x="33988" y="1127299"/>
                  </a:lnTo>
                  <a:lnTo>
                    <a:pt x="9118" y="1090404"/>
                  </a:lnTo>
                  <a:lnTo>
                    <a:pt x="0" y="1045210"/>
                  </a:lnTo>
                  <a:lnTo>
                    <a:pt x="0" y="116077"/>
                  </a:lnTo>
                  <a:close/>
                </a:path>
              </a:pathLst>
            </a:custGeom>
            <a:ln w="9144">
              <a:solidFill>
                <a:srgbClr val="46AA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4981194" y="720674"/>
            <a:ext cx="208407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Carlito"/>
                <a:cs typeface="Carlito"/>
              </a:rPr>
              <a:t>Mu</a:t>
            </a:r>
            <a:r>
              <a:rPr sz="4400" spc="-40" dirty="0">
                <a:latin typeface="Carlito"/>
                <a:cs typeface="Carlito"/>
              </a:rPr>
              <a:t>c</a:t>
            </a:r>
            <a:r>
              <a:rPr sz="4400" spc="-5" dirty="0">
                <a:latin typeface="Carlito"/>
                <a:cs typeface="Carlito"/>
              </a:rPr>
              <a:t>ous</a:t>
            </a:r>
            <a:endParaRPr sz="4400" dirty="0">
              <a:latin typeface="Carlito"/>
              <a:cs typeface="Carlito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5082476" y="1758632"/>
            <a:ext cx="2117090" cy="1478915"/>
            <a:chOff x="5082476" y="1758632"/>
            <a:chExt cx="2117090" cy="1478915"/>
          </a:xfrm>
        </p:grpSpPr>
        <p:sp>
          <p:nvSpPr>
            <p:cNvPr id="25" name="object 25"/>
            <p:cNvSpPr/>
            <p:nvPr/>
          </p:nvSpPr>
          <p:spPr>
            <a:xfrm>
              <a:off x="5095494" y="1771650"/>
              <a:ext cx="232410" cy="871219"/>
            </a:xfrm>
            <a:custGeom>
              <a:avLst/>
              <a:gdLst/>
              <a:ahLst/>
              <a:cxnLst/>
              <a:rect l="l" t="t" r="r" b="b"/>
              <a:pathLst>
                <a:path w="232410" h="871219">
                  <a:moveTo>
                    <a:pt x="0" y="0"/>
                  </a:moveTo>
                  <a:lnTo>
                    <a:pt x="0" y="870965"/>
                  </a:lnTo>
                  <a:lnTo>
                    <a:pt x="232282" y="870965"/>
                  </a:lnTo>
                </a:path>
              </a:pathLst>
            </a:custGeom>
            <a:ln w="25908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327142" y="2062734"/>
              <a:ext cx="1859280" cy="1161415"/>
            </a:xfrm>
            <a:custGeom>
              <a:avLst/>
              <a:gdLst/>
              <a:ahLst/>
              <a:cxnLst/>
              <a:rect l="l" t="t" r="r" b="b"/>
              <a:pathLst>
                <a:path w="1859279" h="1161414">
                  <a:moveTo>
                    <a:pt x="1743202" y="0"/>
                  </a:moveTo>
                  <a:lnTo>
                    <a:pt x="116078" y="0"/>
                  </a:lnTo>
                  <a:lnTo>
                    <a:pt x="70883" y="9118"/>
                  </a:lnTo>
                  <a:lnTo>
                    <a:pt x="33988" y="33988"/>
                  </a:lnTo>
                  <a:lnTo>
                    <a:pt x="9118" y="70883"/>
                  </a:lnTo>
                  <a:lnTo>
                    <a:pt x="0" y="116077"/>
                  </a:lnTo>
                  <a:lnTo>
                    <a:pt x="0" y="1045210"/>
                  </a:lnTo>
                  <a:lnTo>
                    <a:pt x="9118" y="1090404"/>
                  </a:lnTo>
                  <a:lnTo>
                    <a:pt x="33988" y="1127299"/>
                  </a:lnTo>
                  <a:lnTo>
                    <a:pt x="70883" y="1152169"/>
                  </a:lnTo>
                  <a:lnTo>
                    <a:pt x="116078" y="1161288"/>
                  </a:lnTo>
                  <a:lnTo>
                    <a:pt x="1743202" y="1161288"/>
                  </a:lnTo>
                  <a:lnTo>
                    <a:pt x="1788396" y="1152169"/>
                  </a:lnTo>
                  <a:lnTo>
                    <a:pt x="1825291" y="1127299"/>
                  </a:lnTo>
                  <a:lnTo>
                    <a:pt x="1850161" y="1090404"/>
                  </a:lnTo>
                  <a:lnTo>
                    <a:pt x="1859280" y="1045210"/>
                  </a:lnTo>
                  <a:lnTo>
                    <a:pt x="1859280" y="116077"/>
                  </a:lnTo>
                  <a:lnTo>
                    <a:pt x="1850161" y="70883"/>
                  </a:lnTo>
                  <a:lnTo>
                    <a:pt x="1825291" y="33988"/>
                  </a:lnTo>
                  <a:lnTo>
                    <a:pt x="1788396" y="9118"/>
                  </a:lnTo>
                  <a:lnTo>
                    <a:pt x="174320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327142" y="2062734"/>
              <a:ext cx="1859280" cy="1161415"/>
            </a:xfrm>
            <a:custGeom>
              <a:avLst/>
              <a:gdLst/>
              <a:ahLst/>
              <a:cxnLst/>
              <a:rect l="l" t="t" r="r" b="b"/>
              <a:pathLst>
                <a:path w="1859279" h="1161414">
                  <a:moveTo>
                    <a:pt x="0" y="116077"/>
                  </a:moveTo>
                  <a:lnTo>
                    <a:pt x="9118" y="70883"/>
                  </a:lnTo>
                  <a:lnTo>
                    <a:pt x="33988" y="33988"/>
                  </a:lnTo>
                  <a:lnTo>
                    <a:pt x="70883" y="9118"/>
                  </a:lnTo>
                  <a:lnTo>
                    <a:pt x="116078" y="0"/>
                  </a:lnTo>
                  <a:lnTo>
                    <a:pt x="1743202" y="0"/>
                  </a:lnTo>
                  <a:lnTo>
                    <a:pt x="1788396" y="9118"/>
                  </a:lnTo>
                  <a:lnTo>
                    <a:pt x="1825291" y="33988"/>
                  </a:lnTo>
                  <a:lnTo>
                    <a:pt x="1850161" y="70883"/>
                  </a:lnTo>
                  <a:lnTo>
                    <a:pt x="1859280" y="116077"/>
                  </a:lnTo>
                  <a:lnTo>
                    <a:pt x="1859280" y="1045210"/>
                  </a:lnTo>
                  <a:lnTo>
                    <a:pt x="1850161" y="1090404"/>
                  </a:lnTo>
                  <a:lnTo>
                    <a:pt x="1825291" y="1127299"/>
                  </a:lnTo>
                  <a:lnTo>
                    <a:pt x="1788396" y="1152169"/>
                  </a:lnTo>
                  <a:lnTo>
                    <a:pt x="1743202" y="1161288"/>
                  </a:lnTo>
                  <a:lnTo>
                    <a:pt x="116078" y="1161288"/>
                  </a:lnTo>
                  <a:lnTo>
                    <a:pt x="70883" y="1152169"/>
                  </a:lnTo>
                  <a:lnTo>
                    <a:pt x="33988" y="1127299"/>
                  </a:lnTo>
                  <a:lnTo>
                    <a:pt x="9118" y="1090404"/>
                  </a:lnTo>
                  <a:lnTo>
                    <a:pt x="0" y="1045210"/>
                  </a:lnTo>
                  <a:lnTo>
                    <a:pt x="0" y="116077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5422519" y="2057400"/>
            <a:ext cx="1668780" cy="12441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1605">
              <a:lnSpc>
                <a:spcPct val="127099"/>
              </a:lnSpc>
              <a:spcBef>
                <a:spcPts val="100"/>
              </a:spcBef>
            </a:pPr>
            <a:r>
              <a:rPr sz="2100" spc="-5" dirty="0">
                <a:latin typeface="Carlito"/>
                <a:cs typeface="Carlito"/>
              </a:rPr>
              <a:t>Stains lightly  </a:t>
            </a:r>
            <a:r>
              <a:rPr sz="2100" spc="-10" dirty="0">
                <a:latin typeface="Carlito"/>
                <a:cs typeface="Carlito"/>
              </a:rPr>
              <a:t>Appears</a:t>
            </a:r>
            <a:r>
              <a:rPr sz="2100" spc="-60" dirty="0">
                <a:latin typeface="Carlito"/>
                <a:cs typeface="Carlito"/>
              </a:rPr>
              <a:t> </a:t>
            </a:r>
            <a:r>
              <a:rPr sz="2100" spc="-5" dirty="0">
                <a:latin typeface="Carlito"/>
                <a:cs typeface="Carlito"/>
              </a:rPr>
              <a:t>empty</a:t>
            </a:r>
            <a:endParaRPr sz="2100" dirty="0">
              <a:latin typeface="Carlito"/>
              <a:cs typeface="Carlito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5082476" y="1758632"/>
            <a:ext cx="2117090" cy="2929255"/>
            <a:chOff x="5082476" y="1758632"/>
            <a:chExt cx="2117090" cy="2929255"/>
          </a:xfrm>
        </p:grpSpPr>
        <p:sp>
          <p:nvSpPr>
            <p:cNvPr id="30" name="object 30"/>
            <p:cNvSpPr/>
            <p:nvPr/>
          </p:nvSpPr>
          <p:spPr>
            <a:xfrm>
              <a:off x="5095494" y="1771650"/>
              <a:ext cx="232410" cy="2322830"/>
            </a:xfrm>
            <a:custGeom>
              <a:avLst/>
              <a:gdLst/>
              <a:ahLst/>
              <a:cxnLst/>
              <a:rect l="l" t="t" r="r" b="b"/>
              <a:pathLst>
                <a:path w="232410" h="2322829">
                  <a:moveTo>
                    <a:pt x="0" y="0"/>
                  </a:moveTo>
                  <a:lnTo>
                    <a:pt x="0" y="2322576"/>
                  </a:lnTo>
                  <a:lnTo>
                    <a:pt x="232282" y="2322576"/>
                  </a:lnTo>
                </a:path>
              </a:pathLst>
            </a:custGeom>
            <a:ln w="25908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327142" y="3513582"/>
              <a:ext cx="1859280" cy="1161415"/>
            </a:xfrm>
            <a:custGeom>
              <a:avLst/>
              <a:gdLst/>
              <a:ahLst/>
              <a:cxnLst/>
              <a:rect l="l" t="t" r="r" b="b"/>
              <a:pathLst>
                <a:path w="1859279" h="1161414">
                  <a:moveTo>
                    <a:pt x="1743202" y="0"/>
                  </a:moveTo>
                  <a:lnTo>
                    <a:pt x="116078" y="0"/>
                  </a:lnTo>
                  <a:lnTo>
                    <a:pt x="70883" y="9118"/>
                  </a:lnTo>
                  <a:lnTo>
                    <a:pt x="33988" y="33988"/>
                  </a:lnTo>
                  <a:lnTo>
                    <a:pt x="9118" y="70883"/>
                  </a:lnTo>
                  <a:lnTo>
                    <a:pt x="0" y="116077"/>
                  </a:lnTo>
                  <a:lnTo>
                    <a:pt x="0" y="1045209"/>
                  </a:lnTo>
                  <a:lnTo>
                    <a:pt x="9118" y="1090404"/>
                  </a:lnTo>
                  <a:lnTo>
                    <a:pt x="33988" y="1127299"/>
                  </a:lnTo>
                  <a:lnTo>
                    <a:pt x="70883" y="1152169"/>
                  </a:lnTo>
                  <a:lnTo>
                    <a:pt x="116078" y="1161287"/>
                  </a:lnTo>
                  <a:lnTo>
                    <a:pt x="1743202" y="1161287"/>
                  </a:lnTo>
                  <a:lnTo>
                    <a:pt x="1788396" y="1152169"/>
                  </a:lnTo>
                  <a:lnTo>
                    <a:pt x="1825291" y="1127299"/>
                  </a:lnTo>
                  <a:lnTo>
                    <a:pt x="1850161" y="1090404"/>
                  </a:lnTo>
                  <a:lnTo>
                    <a:pt x="1859280" y="1045209"/>
                  </a:lnTo>
                  <a:lnTo>
                    <a:pt x="1859280" y="116077"/>
                  </a:lnTo>
                  <a:lnTo>
                    <a:pt x="1850161" y="70883"/>
                  </a:lnTo>
                  <a:lnTo>
                    <a:pt x="1825291" y="33988"/>
                  </a:lnTo>
                  <a:lnTo>
                    <a:pt x="1788396" y="9118"/>
                  </a:lnTo>
                  <a:lnTo>
                    <a:pt x="174320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327142" y="3513582"/>
              <a:ext cx="1859280" cy="1161415"/>
            </a:xfrm>
            <a:custGeom>
              <a:avLst/>
              <a:gdLst/>
              <a:ahLst/>
              <a:cxnLst/>
              <a:rect l="l" t="t" r="r" b="b"/>
              <a:pathLst>
                <a:path w="1859279" h="1161414">
                  <a:moveTo>
                    <a:pt x="0" y="116077"/>
                  </a:moveTo>
                  <a:lnTo>
                    <a:pt x="9118" y="70883"/>
                  </a:lnTo>
                  <a:lnTo>
                    <a:pt x="33988" y="33988"/>
                  </a:lnTo>
                  <a:lnTo>
                    <a:pt x="70883" y="9118"/>
                  </a:lnTo>
                  <a:lnTo>
                    <a:pt x="116078" y="0"/>
                  </a:lnTo>
                  <a:lnTo>
                    <a:pt x="1743202" y="0"/>
                  </a:lnTo>
                  <a:lnTo>
                    <a:pt x="1788396" y="9118"/>
                  </a:lnTo>
                  <a:lnTo>
                    <a:pt x="1825291" y="33988"/>
                  </a:lnTo>
                  <a:lnTo>
                    <a:pt x="1850161" y="70883"/>
                  </a:lnTo>
                  <a:lnTo>
                    <a:pt x="1859280" y="116077"/>
                  </a:lnTo>
                  <a:lnTo>
                    <a:pt x="1859280" y="1045209"/>
                  </a:lnTo>
                  <a:lnTo>
                    <a:pt x="1850161" y="1090404"/>
                  </a:lnTo>
                  <a:lnTo>
                    <a:pt x="1825291" y="1127299"/>
                  </a:lnTo>
                  <a:lnTo>
                    <a:pt x="1788396" y="1152169"/>
                  </a:lnTo>
                  <a:lnTo>
                    <a:pt x="1743202" y="1161287"/>
                  </a:lnTo>
                  <a:lnTo>
                    <a:pt x="116078" y="1161287"/>
                  </a:lnTo>
                  <a:lnTo>
                    <a:pt x="70883" y="1152169"/>
                  </a:lnTo>
                  <a:lnTo>
                    <a:pt x="33988" y="1127299"/>
                  </a:lnTo>
                  <a:lnTo>
                    <a:pt x="9118" y="1090404"/>
                  </a:lnTo>
                  <a:lnTo>
                    <a:pt x="0" y="1045209"/>
                  </a:lnTo>
                  <a:lnTo>
                    <a:pt x="0" y="116077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5422519" y="3596081"/>
            <a:ext cx="1667510" cy="93345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 algn="ctr">
              <a:lnSpc>
                <a:spcPct val="91700"/>
              </a:lnSpc>
              <a:spcBef>
                <a:spcPts val="310"/>
              </a:spcBef>
            </a:pPr>
            <a:r>
              <a:rPr sz="2100" spc="-5" dirty="0">
                <a:latin typeface="Carlito"/>
                <a:cs typeface="Carlito"/>
              </a:rPr>
              <a:t>Cells filled</a:t>
            </a:r>
            <a:r>
              <a:rPr sz="2100" spc="-70" dirty="0">
                <a:latin typeface="Carlito"/>
                <a:cs typeface="Carlito"/>
              </a:rPr>
              <a:t> </a:t>
            </a:r>
            <a:r>
              <a:rPr sz="2100" dirty="0">
                <a:latin typeface="Carlito"/>
                <a:cs typeface="Carlito"/>
              </a:rPr>
              <a:t>with  </a:t>
            </a:r>
            <a:r>
              <a:rPr sz="2100" spc="-5" dirty="0">
                <a:latin typeface="Carlito"/>
                <a:cs typeface="Carlito"/>
              </a:rPr>
              <a:t>mucoid  </a:t>
            </a:r>
            <a:r>
              <a:rPr sz="2100" spc="-10" dirty="0">
                <a:latin typeface="Carlito"/>
                <a:cs typeface="Carlito"/>
              </a:rPr>
              <a:t>materials</a:t>
            </a:r>
            <a:endParaRPr sz="2100">
              <a:latin typeface="Carlito"/>
              <a:cs typeface="Carlito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5082540" y="1758695"/>
            <a:ext cx="2117090" cy="4381500"/>
            <a:chOff x="5082540" y="1758695"/>
            <a:chExt cx="2117090" cy="4381500"/>
          </a:xfrm>
        </p:grpSpPr>
        <p:sp>
          <p:nvSpPr>
            <p:cNvPr id="35" name="object 35"/>
            <p:cNvSpPr/>
            <p:nvPr/>
          </p:nvSpPr>
          <p:spPr>
            <a:xfrm>
              <a:off x="5095494" y="1771649"/>
              <a:ext cx="232410" cy="3774440"/>
            </a:xfrm>
            <a:custGeom>
              <a:avLst/>
              <a:gdLst/>
              <a:ahLst/>
              <a:cxnLst/>
              <a:rect l="l" t="t" r="r" b="b"/>
              <a:pathLst>
                <a:path w="232410" h="3774440">
                  <a:moveTo>
                    <a:pt x="0" y="0"/>
                  </a:moveTo>
                  <a:lnTo>
                    <a:pt x="0" y="3774186"/>
                  </a:lnTo>
                  <a:lnTo>
                    <a:pt x="232282" y="3774186"/>
                  </a:lnTo>
                </a:path>
              </a:pathLst>
            </a:custGeom>
            <a:ln w="25908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327142" y="4965953"/>
              <a:ext cx="1859280" cy="1161415"/>
            </a:xfrm>
            <a:custGeom>
              <a:avLst/>
              <a:gdLst/>
              <a:ahLst/>
              <a:cxnLst/>
              <a:rect l="l" t="t" r="r" b="b"/>
              <a:pathLst>
                <a:path w="1859279" h="1161414">
                  <a:moveTo>
                    <a:pt x="1743202" y="0"/>
                  </a:moveTo>
                  <a:lnTo>
                    <a:pt x="116078" y="0"/>
                  </a:lnTo>
                  <a:lnTo>
                    <a:pt x="70883" y="9118"/>
                  </a:lnTo>
                  <a:lnTo>
                    <a:pt x="33988" y="33988"/>
                  </a:lnTo>
                  <a:lnTo>
                    <a:pt x="9118" y="70883"/>
                  </a:lnTo>
                  <a:lnTo>
                    <a:pt x="0" y="116078"/>
                  </a:lnTo>
                  <a:lnTo>
                    <a:pt x="0" y="1045159"/>
                  </a:lnTo>
                  <a:lnTo>
                    <a:pt x="9118" y="1090361"/>
                  </a:lnTo>
                  <a:lnTo>
                    <a:pt x="33988" y="1127274"/>
                  </a:lnTo>
                  <a:lnTo>
                    <a:pt x="70883" y="1152161"/>
                  </a:lnTo>
                  <a:lnTo>
                    <a:pt x="116078" y="1161288"/>
                  </a:lnTo>
                  <a:lnTo>
                    <a:pt x="1743202" y="1161288"/>
                  </a:lnTo>
                  <a:lnTo>
                    <a:pt x="1788396" y="1152161"/>
                  </a:lnTo>
                  <a:lnTo>
                    <a:pt x="1825291" y="1127274"/>
                  </a:lnTo>
                  <a:lnTo>
                    <a:pt x="1850161" y="1090361"/>
                  </a:lnTo>
                  <a:lnTo>
                    <a:pt x="1859280" y="1045159"/>
                  </a:lnTo>
                  <a:lnTo>
                    <a:pt x="1859280" y="116078"/>
                  </a:lnTo>
                  <a:lnTo>
                    <a:pt x="1850161" y="70883"/>
                  </a:lnTo>
                  <a:lnTo>
                    <a:pt x="1825291" y="33988"/>
                  </a:lnTo>
                  <a:lnTo>
                    <a:pt x="1788396" y="9118"/>
                  </a:lnTo>
                  <a:lnTo>
                    <a:pt x="174320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327142" y="4965953"/>
              <a:ext cx="1859280" cy="1161415"/>
            </a:xfrm>
            <a:custGeom>
              <a:avLst/>
              <a:gdLst/>
              <a:ahLst/>
              <a:cxnLst/>
              <a:rect l="l" t="t" r="r" b="b"/>
              <a:pathLst>
                <a:path w="1859279" h="1161414">
                  <a:moveTo>
                    <a:pt x="0" y="116078"/>
                  </a:moveTo>
                  <a:lnTo>
                    <a:pt x="9118" y="70883"/>
                  </a:lnTo>
                  <a:lnTo>
                    <a:pt x="33988" y="33988"/>
                  </a:lnTo>
                  <a:lnTo>
                    <a:pt x="70883" y="9118"/>
                  </a:lnTo>
                  <a:lnTo>
                    <a:pt x="116078" y="0"/>
                  </a:lnTo>
                  <a:lnTo>
                    <a:pt x="1743202" y="0"/>
                  </a:lnTo>
                  <a:lnTo>
                    <a:pt x="1788396" y="9118"/>
                  </a:lnTo>
                  <a:lnTo>
                    <a:pt x="1825291" y="33988"/>
                  </a:lnTo>
                  <a:lnTo>
                    <a:pt x="1850161" y="70883"/>
                  </a:lnTo>
                  <a:lnTo>
                    <a:pt x="1859280" y="116078"/>
                  </a:lnTo>
                  <a:lnTo>
                    <a:pt x="1859280" y="1045159"/>
                  </a:lnTo>
                  <a:lnTo>
                    <a:pt x="1850161" y="1090361"/>
                  </a:lnTo>
                  <a:lnTo>
                    <a:pt x="1825291" y="1127274"/>
                  </a:lnTo>
                  <a:lnTo>
                    <a:pt x="1788396" y="1152161"/>
                  </a:lnTo>
                  <a:lnTo>
                    <a:pt x="1743202" y="1161288"/>
                  </a:lnTo>
                  <a:lnTo>
                    <a:pt x="116078" y="1161288"/>
                  </a:lnTo>
                  <a:lnTo>
                    <a:pt x="70883" y="1152161"/>
                  </a:lnTo>
                  <a:lnTo>
                    <a:pt x="33988" y="1127274"/>
                  </a:lnTo>
                  <a:lnTo>
                    <a:pt x="9118" y="1090361"/>
                  </a:lnTo>
                  <a:lnTo>
                    <a:pt x="0" y="1045159"/>
                  </a:lnTo>
                  <a:lnTo>
                    <a:pt x="0" y="116078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5410200" y="4953000"/>
            <a:ext cx="1641475" cy="1219200"/>
          </a:xfrm>
          <a:prstGeom prst="rect">
            <a:avLst/>
          </a:prstGeom>
        </p:spPr>
        <p:txBody>
          <a:bodyPr vert="horz" wrap="square" lIns="0" tIns="39369" rIns="0" bIns="0" rtlCol="0">
            <a:spAutoFit/>
          </a:bodyPr>
          <a:lstStyle/>
          <a:p>
            <a:pPr marL="12065" marR="5080" algn="ctr">
              <a:lnSpc>
                <a:spcPct val="91700"/>
              </a:lnSpc>
              <a:spcBef>
                <a:spcPts val="309"/>
              </a:spcBef>
            </a:pPr>
            <a:r>
              <a:rPr sz="2100" spc="-10" dirty="0">
                <a:latin typeface="Carlito"/>
                <a:cs typeface="Carlito"/>
              </a:rPr>
              <a:t>Flattened  </a:t>
            </a:r>
            <a:r>
              <a:rPr sz="2100" dirty="0">
                <a:latin typeface="Carlito"/>
                <a:cs typeface="Carlito"/>
              </a:rPr>
              <a:t>Nuclei</a:t>
            </a:r>
            <a:r>
              <a:rPr sz="2100" spc="-100" dirty="0">
                <a:latin typeface="Carlito"/>
                <a:cs typeface="Carlito"/>
              </a:rPr>
              <a:t> </a:t>
            </a:r>
            <a:r>
              <a:rPr sz="2100" spc="-15" dirty="0">
                <a:latin typeface="Carlito"/>
                <a:cs typeface="Carlito"/>
              </a:rPr>
              <a:t>towards  </a:t>
            </a:r>
            <a:r>
              <a:rPr sz="2100" spc="-10" dirty="0">
                <a:latin typeface="Carlito"/>
                <a:cs typeface="Carlito"/>
              </a:rPr>
              <a:t>basements</a:t>
            </a:r>
            <a:endParaRPr sz="21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5600" y="461899"/>
            <a:ext cx="26765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solidFill>
                  <a:srgbClr val="E36C09"/>
                </a:solidFill>
              </a:rPr>
              <a:t>Alveolus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7007859" cy="344106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Made up </a:t>
            </a:r>
            <a:r>
              <a:rPr sz="3200" spc="5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serous </a:t>
            </a:r>
            <a:r>
              <a:rPr sz="3200" dirty="0">
                <a:latin typeface="Carlito"/>
                <a:cs typeface="Carlito"/>
              </a:rPr>
              <a:t>or </a:t>
            </a:r>
            <a:r>
              <a:rPr sz="3200" spc="-5" dirty="0">
                <a:latin typeface="Carlito"/>
                <a:cs typeface="Carlito"/>
              </a:rPr>
              <a:t>mucous</a:t>
            </a:r>
            <a:r>
              <a:rPr sz="3200" spc="-3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cells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Some</a:t>
            </a:r>
            <a:r>
              <a:rPr sz="3200" spc="-5" dirty="0">
                <a:latin typeface="Carlito"/>
                <a:cs typeface="Carlito"/>
              </a:rPr>
              <a:t> cases,</a:t>
            </a:r>
            <a:endParaRPr sz="3200">
              <a:latin typeface="Carlito"/>
              <a:cs typeface="Carlito"/>
            </a:endParaRPr>
          </a:p>
          <a:p>
            <a:pPr marL="355600" marR="508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Carlito"/>
                <a:cs typeface="Carlito"/>
              </a:rPr>
              <a:t>mucous alveoli </a:t>
            </a:r>
            <a:r>
              <a:rPr sz="3200" spc="-10" dirty="0">
                <a:latin typeface="Carlito"/>
                <a:cs typeface="Carlito"/>
              </a:rPr>
              <a:t>are </a:t>
            </a:r>
            <a:r>
              <a:rPr sz="3200" spc="-15" dirty="0">
                <a:latin typeface="Carlito"/>
                <a:cs typeface="Carlito"/>
              </a:rPr>
              <a:t>covered </a:t>
            </a:r>
            <a:r>
              <a:rPr sz="3200" spc="-10" dirty="0">
                <a:latin typeface="Carlito"/>
                <a:cs typeface="Carlito"/>
              </a:rPr>
              <a:t>by groups </a:t>
            </a:r>
            <a:r>
              <a:rPr sz="3200" spc="-5" dirty="0">
                <a:latin typeface="Carlito"/>
                <a:cs typeface="Carlito"/>
              </a:rPr>
              <a:t>of  </a:t>
            </a:r>
            <a:r>
              <a:rPr sz="3200" spc="-10" dirty="0">
                <a:latin typeface="Carlito"/>
                <a:cs typeface="Carlito"/>
              </a:rPr>
              <a:t>serous </a:t>
            </a:r>
            <a:r>
              <a:rPr sz="3200" dirty="0">
                <a:latin typeface="Carlito"/>
                <a:cs typeface="Carlito"/>
              </a:rPr>
              <a:t>cells</a:t>
            </a:r>
            <a:endParaRPr sz="3200">
              <a:latin typeface="Carlito"/>
              <a:cs typeface="Carlito"/>
            </a:endParaRPr>
          </a:p>
          <a:p>
            <a:pPr marL="2756535">
              <a:lnSpc>
                <a:spcPct val="100000"/>
              </a:lnSpc>
              <a:spcBef>
                <a:spcPts val="1570"/>
              </a:spcBef>
            </a:pPr>
            <a:r>
              <a:rPr sz="2400" spc="-10" dirty="0">
                <a:solidFill>
                  <a:srgbClr val="E36C09"/>
                </a:solidFill>
                <a:latin typeface="Carlito"/>
                <a:cs typeface="Carlito"/>
              </a:rPr>
              <a:t>arranged </a:t>
            </a:r>
            <a:r>
              <a:rPr sz="2400" dirty="0">
                <a:solidFill>
                  <a:srgbClr val="E36C09"/>
                </a:solidFill>
                <a:latin typeface="Carlito"/>
                <a:cs typeface="Carlito"/>
              </a:rPr>
              <a:t>in the </a:t>
            </a:r>
            <a:r>
              <a:rPr sz="2400" spc="-15" dirty="0">
                <a:solidFill>
                  <a:srgbClr val="E36C09"/>
                </a:solidFill>
                <a:latin typeface="Carlito"/>
                <a:cs typeface="Carlito"/>
              </a:rPr>
              <a:t>form</a:t>
            </a:r>
            <a:r>
              <a:rPr sz="2400" spc="-35" dirty="0">
                <a:solidFill>
                  <a:srgbClr val="E36C09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E36C09"/>
                </a:solidFill>
                <a:latin typeface="Carlito"/>
                <a:cs typeface="Carlito"/>
              </a:rPr>
              <a:t>of</a:t>
            </a:r>
            <a:endParaRPr sz="2400">
              <a:latin typeface="Carlito"/>
              <a:cs typeface="Carlito"/>
            </a:endParaRPr>
          </a:p>
          <a:p>
            <a:pPr marL="1117600">
              <a:lnSpc>
                <a:spcPct val="100000"/>
              </a:lnSpc>
              <a:spcBef>
                <a:spcPts val="930"/>
              </a:spcBef>
            </a:pPr>
            <a:r>
              <a:rPr sz="3200" spc="-10" dirty="0">
                <a:latin typeface="Carlito"/>
                <a:cs typeface="Carlito"/>
              </a:rPr>
              <a:t>Crescents </a:t>
            </a:r>
            <a:r>
              <a:rPr sz="3200" spc="-5" dirty="0">
                <a:latin typeface="Carlito"/>
                <a:cs typeface="Carlito"/>
              </a:rPr>
              <a:t>or</a:t>
            </a:r>
            <a:r>
              <a:rPr sz="3200" spc="-2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demilunes</a:t>
            </a:r>
            <a:endParaRPr sz="32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959607" y="3569208"/>
            <a:ext cx="178435" cy="940435"/>
            <a:chOff x="2959607" y="3569208"/>
            <a:chExt cx="178435" cy="940435"/>
          </a:xfrm>
        </p:grpSpPr>
        <p:sp>
          <p:nvSpPr>
            <p:cNvPr id="5" name="object 5"/>
            <p:cNvSpPr/>
            <p:nvPr/>
          </p:nvSpPr>
          <p:spPr>
            <a:xfrm>
              <a:off x="2972561" y="3582162"/>
              <a:ext cx="152400" cy="914400"/>
            </a:xfrm>
            <a:custGeom>
              <a:avLst/>
              <a:gdLst/>
              <a:ahLst/>
              <a:cxnLst/>
              <a:rect l="l" t="t" r="r" b="b"/>
              <a:pathLst>
                <a:path w="152400" h="914400">
                  <a:moveTo>
                    <a:pt x="114300" y="0"/>
                  </a:moveTo>
                  <a:lnTo>
                    <a:pt x="38100" y="0"/>
                  </a:lnTo>
                  <a:lnTo>
                    <a:pt x="38100" y="838200"/>
                  </a:lnTo>
                  <a:lnTo>
                    <a:pt x="0" y="838200"/>
                  </a:lnTo>
                  <a:lnTo>
                    <a:pt x="76200" y="914400"/>
                  </a:lnTo>
                  <a:lnTo>
                    <a:pt x="152400" y="838200"/>
                  </a:lnTo>
                  <a:lnTo>
                    <a:pt x="114300" y="8382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72561" y="3582162"/>
              <a:ext cx="152400" cy="914400"/>
            </a:xfrm>
            <a:custGeom>
              <a:avLst/>
              <a:gdLst/>
              <a:ahLst/>
              <a:cxnLst/>
              <a:rect l="l" t="t" r="r" b="b"/>
              <a:pathLst>
                <a:path w="152400" h="914400">
                  <a:moveTo>
                    <a:pt x="0" y="838200"/>
                  </a:moveTo>
                  <a:lnTo>
                    <a:pt x="38100" y="838200"/>
                  </a:lnTo>
                  <a:lnTo>
                    <a:pt x="38100" y="0"/>
                  </a:lnTo>
                  <a:lnTo>
                    <a:pt x="114300" y="0"/>
                  </a:lnTo>
                  <a:lnTo>
                    <a:pt x="114300" y="838200"/>
                  </a:lnTo>
                  <a:lnTo>
                    <a:pt x="152400" y="838200"/>
                  </a:lnTo>
                  <a:lnTo>
                    <a:pt x="76200" y="914400"/>
                  </a:lnTo>
                  <a:lnTo>
                    <a:pt x="0" y="83820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20039"/>
            <a:ext cx="8074660" cy="4123054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spc="-5" dirty="0">
                <a:latin typeface="Carlito"/>
                <a:cs typeface="Carlito"/>
              </a:rPr>
              <a:t>Alveolus </a:t>
            </a:r>
            <a:r>
              <a:rPr sz="3200" dirty="0">
                <a:latin typeface="Carlito"/>
                <a:cs typeface="Carlito"/>
              </a:rPr>
              <a:t>in,</a:t>
            </a:r>
          </a:p>
          <a:p>
            <a:pPr marL="355600">
              <a:lnSpc>
                <a:spcPct val="100000"/>
              </a:lnSpc>
              <a:spcBef>
                <a:spcPts val="770"/>
              </a:spcBef>
            </a:pPr>
            <a:r>
              <a:rPr sz="3200" spc="-10" dirty="0">
                <a:latin typeface="Carlito"/>
                <a:cs typeface="Carlito"/>
              </a:rPr>
              <a:t>parotid </a:t>
            </a:r>
            <a:r>
              <a:rPr sz="3200" dirty="0">
                <a:latin typeface="Carlito"/>
                <a:cs typeface="Carlito"/>
              </a:rPr>
              <a:t>gland – </a:t>
            </a:r>
            <a:r>
              <a:rPr sz="3200" spc="-10" dirty="0">
                <a:latin typeface="Carlito"/>
                <a:cs typeface="Carlito"/>
              </a:rPr>
              <a:t>entirely</a:t>
            </a:r>
            <a:r>
              <a:rPr sz="3200" spc="-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serous</a:t>
            </a:r>
            <a:endParaRPr sz="3200" dirty="0">
              <a:latin typeface="Carlito"/>
              <a:cs typeface="Carlito"/>
            </a:endParaRPr>
          </a:p>
          <a:p>
            <a:pPr marL="2947035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latin typeface="Carlito"/>
                <a:cs typeface="Carlito"/>
              </a:rPr>
              <a:t>occ,</a:t>
            </a:r>
            <a:r>
              <a:rPr sz="3200" spc="-3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mucous</a:t>
            </a:r>
            <a:endParaRPr sz="3200" dirty="0">
              <a:latin typeface="Carlito"/>
              <a:cs typeface="Carlito"/>
            </a:endParaRPr>
          </a:p>
          <a:p>
            <a:pPr marL="355600" marR="151765">
              <a:lnSpc>
                <a:spcPct val="240099"/>
              </a:lnSpc>
            </a:pPr>
            <a:r>
              <a:rPr sz="3200" spc="-5" dirty="0">
                <a:latin typeface="Carlito"/>
                <a:cs typeface="Carlito"/>
              </a:rPr>
              <a:t>submandibular </a:t>
            </a:r>
            <a:r>
              <a:rPr sz="3200" dirty="0">
                <a:latin typeface="Carlito"/>
                <a:cs typeface="Carlito"/>
              </a:rPr>
              <a:t>gland – </a:t>
            </a:r>
            <a:r>
              <a:rPr sz="3200" spc="-20" dirty="0">
                <a:latin typeface="Carlito"/>
                <a:cs typeface="Carlito"/>
              </a:rPr>
              <a:t>mixed  </a:t>
            </a:r>
            <a:r>
              <a:rPr sz="3200" spc="-5" dirty="0">
                <a:latin typeface="Carlito"/>
                <a:cs typeface="Carlito"/>
              </a:rPr>
              <a:t>Sublingual </a:t>
            </a:r>
            <a:r>
              <a:rPr sz="3200" dirty="0">
                <a:latin typeface="Carlito"/>
                <a:cs typeface="Carlito"/>
              </a:rPr>
              <a:t>gland –</a:t>
            </a:r>
            <a:r>
              <a:rPr sz="3200" spc="4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mucous</a:t>
            </a:r>
            <a:endParaRPr sz="3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1371600"/>
            <a:ext cx="7589520" cy="4038157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Secretory unit/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gland,</a:t>
            </a:r>
          </a:p>
          <a:p>
            <a:pPr marL="927100" marR="307340">
              <a:lnSpc>
                <a:spcPct val="120000"/>
              </a:lnSpc>
            </a:pPr>
            <a:r>
              <a:rPr sz="3200" dirty="0">
                <a:latin typeface="Carlito"/>
                <a:cs typeface="Carlito"/>
              </a:rPr>
              <a:t>with </a:t>
            </a:r>
            <a:r>
              <a:rPr sz="3200" spc="-5" dirty="0">
                <a:latin typeface="Carlito"/>
                <a:cs typeface="Carlito"/>
              </a:rPr>
              <a:t>only one </a:t>
            </a:r>
            <a:r>
              <a:rPr sz="3200" dirty="0">
                <a:latin typeface="Carlito"/>
                <a:cs typeface="Carlito"/>
              </a:rPr>
              <a:t>type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cell – </a:t>
            </a:r>
            <a:r>
              <a:rPr sz="3200" spc="-5" dirty="0">
                <a:latin typeface="Carlito"/>
                <a:cs typeface="Carlito"/>
              </a:rPr>
              <a:t>homocrine  </a:t>
            </a:r>
            <a:r>
              <a:rPr sz="3200" spc="-10" dirty="0">
                <a:latin typeface="Carlito"/>
                <a:cs typeface="Carlito"/>
              </a:rPr>
              <a:t>more </a:t>
            </a:r>
            <a:r>
              <a:rPr sz="3200" dirty="0">
                <a:latin typeface="Carlito"/>
                <a:cs typeface="Carlito"/>
              </a:rPr>
              <a:t>than one </a:t>
            </a:r>
            <a:r>
              <a:rPr sz="3200" spc="-10" dirty="0">
                <a:latin typeface="Carlito"/>
                <a:cs typeface="Carlito"/>
              </a:rPr>
              <a:t>variety </a:t>
            </a:r>
            <a:r>
              <a:rPr sz="3200" dirty="0">
                <a:latin typeface="Carlito"/>
                <a:cs typeface="Carlito"/>
              </a:rPr>
              <a:t>–</a:t>
            </a:r>
            <a:r>
              <a:rPr sz="3200" spc="-15" dirty="0">
                <a:latin typeface="Carlito"/>
                <a:cs typeface="Carlito"/>
              </a:rPr>
              <a:t> heterocrine</a:t>
            </a:r>
            <a:endParaRPr sz="3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4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latin typeface="Carlito"/>
                <a:cs typeface="Carlito"/>
              </a:rPr>
              <a:t>All </a:t>
            </a:r>
            <a:r>
              <a:rPr sz="3200" dirty="0">
                <a:latin typeface="Carlito"/>
                <a:cs typeface="Carlito"/>
              </a:rPr>
              <a:t>the 3 major </a:t>
            </a:r>
            <a:r>
              <a:rPr sz="3200" spc="-10" dirty="0">
                <a:latin typeface="Carlito"/>
                <a:cs typeface="Carlito"/>
              </a:rPr>
              <a:t>salivary </a:t>
            </a:r>
            <a:r>
              <a:rPr sz="3200" dirty="0">
                <a:latin typeface="Carlito"/>
                <a:cs typeface="Carlito"/>
              </a:rPr>
              <a:t>glands </a:t>
            </a:r>
            <a:r>
              <a:rPr sz="3200" spc="-15" dirty="0">
                <a:latin typeface="Carlito"/>
                <a:cs typeface="Carlito"/>
              </a:rPr>
              <a:t>are</a:t>
            </a:r>
            <a:r>
              <a:rPr sz="3200" spc="50" dirty="0">
                <a:latin typeface="Carlito"/>
                <a:cs typeface="Carlito"/>
              </a:rPr>
              <a:t> </a:t>
            </a:r>
            <a:r>
              <a:rPr sz="3200" spc="-15" dirty="0" err="1" smtClean="0">
                <a:latin typeface="Carlito"/>
                <a:cs typeface="Carlito"/>
              </a:rPr>
              <a:t>heterocrine</a:t>
            </a:r>
            <a:r>
              <a:rPr lang="en-US" sz="3200" spc="-15" dirty="0" smtClean="0">
                <a:latin typeface="Carlito"/>
                <a:cs typeface="Carlito"/>
              </a:rPr>
              <a:t>.</a:t>
            </a:r>
            <a:endParaRPr sz="3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3073" y="459994"/>
            <a:ext cx="46539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0" spc="-10" dirty="0">
                <a:solidFill>
                  <a:srgbClr val="000000"/>
                </a:solidFill>
                <a:latin typeface="Carlito"/>
                <a:cs typeface="Carlito"/>
              </a:rPr>
              <a:t>Secretions </a:t>
            </a:r>
            <a:r>
              <a:rPr sz="3000" b="0" spc="-15" dirty="0">
                <a:solidFill>
                  <a:srgbClr val="000000"/>
                </a:solidFill>
                <a:latin typeface="Carlito"/>
                <a:cs typeface="Carlito"/>
              </a:rPr>
              <a:t>produced </a:t>
            </a:r>
            <a:r>
              <a:rPr sz="3000" b="0" spc="-5" dirty="0">
                <a:solidFill>
                  <a:srgbClr val="000000"/>
                </a:solidFill>
                <a:latin typeface="Carlito"/>
                <a:cs typeface="Carlito"/>
              </a:rPr>
              <a:t>in</a:t>
            </a:r>
            <a:r>
              <a:rPr sz="3000" b="0" spc="-55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3000" b="0" spc="-5" dirty="0">
                <a:solidFill>
                  <a:srgbClr val="000000"/>
                </a:solidFill>
                <a:latin typeface="Carlito"/>
                <a:cs typeface="Carlito"/>
              </a:rPr>
              <a:t>alveoli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2000" y="1026786"/>
            <a:ext cx="7567039" cy="4826321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930015">
              <a:lnSpc>
                <a:spcPct val="100000"/>
              </a:lnSpc>
              <a:spcBef>
                <a:spcPts val="235"/>
              </a:spcBef>
            </a:pPr>
            <a:r>
              <a:rPr sz="2000" spc="-5" dirty="0">
                <a:solidFill>
                  <a:srgbClr val="E36C09"/>
                </a:solidFill>
                <a:latin typeface="Carlito"/>
                <a:cs typeface="Carlito"/>
              </a:rPr>
              <a:t>pass</a:t>
            </a:r>
            <a:r>
              <a:rPr sz="2000" spc="-10" dirty="0">
                <a:solidFill>
                  <a:srgbClr val="E36C09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E36C09"/>
                </a:solidFill>
                <a:latin typeface="Carlito"/>
                <a:cs typeface="Carlito"/>
              </a:rPr>
              <a:t>along</a:t>
            </a:r>
            <a:endParaRPr sz="2000" dirty="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3000" dirty="0">
                <a:latin typeface="Carlito"/>
                <a:cs typeface="Carlito"/>
              </a:rPr>
              <a:t>A </a:t>
            </a:r>
            <a:r>
              <a:rPr sz="3000" spc="-25" dirty="0">
                <a:latin typeface="Carlito"/>
                <a:cs typeface="Carlito"/>
              </a:rPr>
              <a:t>system </a:t>
            </a:r>
            <a:r>
              <a:rPr sz="3000" spc="-5" dirty="0">
                <a:latin typeface="Carlito"/>
                <a:cs typeface="Carlito"/>
              </a:rPr>
              <a:t>of</a:t>
            </a:r>
            <a:r>
              <a:rPr sz="3000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ducts</a:t>
            </a:r>
            <a:endParaRPr sz="3000" dirty="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3000" spc="-25" dirty="0">
                <a:latin typeface="Carlito"/>
                <a:cs typeface="Carlito"/>
              </a:rPr>
              <a:t>(different </a:t>
            </a:r>
            <a:r>
              <a:rPr sz="3000" spc="-5" dirty="0">
                <a:latin typeface="Carlito"/>
                <a:cs typeface="Carlito"/>
              </a:rPr>
              <a:t>parts of these </a:t>
            </a:r>
            <a:r>
              <a:rPr sz="3000" spc="-20" dirty="0">
                <a:latin typeface="Carlito"/>
                <a:cs typeface="Carlito"/>
              </a:rPr>
              <a:t>have differing</a:t>
            </a:r>
            <a:r>
              <a:rPr sz="3000" spc="40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structure)</a:t>
            </a:r>
            <a:endParaRPr sz="3000" dirty="0">
              <a:latin typeface="Carlito"/>
              <a:cs typeface="Carlito"/>
            </a:endParaRPr>
          </a:p>
          <a:p>
            <a:pPr marL="3934460">
              <a:lnSpc>
                <a:spcPct val="100000"/>
              </a:lnSpc>
              <a:spcBef>
                <a:spcPts val="1005"/>
              </a:spcBef>
            </a:pPr>
            <a:r>
              <a:rPr sz="2000" spc="-10" dirty="0">
                <a:solidFill>
                  <a:srgbClr val="E36C09"/>
                </a:solidFill>
                <a:latin typeface="Carlito"/>
                <a:cs typeface="Carlito"/>
              </a:rPr>
              <a:t>smallest</a:t>
            </a:r>
            <a:r>
              <a:rPr sz="2000" spc="30" dirty="0">
                <a:solidFill>
                  <a:srgbClr val="E36C09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E36C09"/>
                </a:solidFill>
                <a:latin typeface="Carlito"/>
                <a:cs typeface="Carlito"/>
              </a:rPr>
              <a:t>ducts</a:t>
            </a:r>
            <a:endParaRPr sz="2000" dirty="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3000" spc="-20" dirty="0">
                <a:latin typeface="Carlito"/>
                <a:cs typeface="Carlito"/>
              </a:rPr>
              <a:t>Intercalated</a:t>
            </a:r>
            <a:r>
              <a:rPr sz="3000" spc="-3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ducts</a:t>
            </a:r>
            <a:endParaRPr sz="3000" dirty="0">
              <a:latin typeface="Carlito"/>
              <a:cs typeface="Carlito"/>
            </a:endParaRPr>
          </a:p>
          <a:p>
            <a:pPr marL="4018279">
              <a:lnSpc>
                <a:spcPct val="100000"/>
              </a:lnSpc>
              <a:spcBef>
                <a:spcPts val="1000"/>
              </a:spcBef>
            </a:pPr>
            <a:r>
              <a:rPr sz="2000" spc="-5" dirty="0">
                <a:solidFill>
                  <a:srgbClr val="E36C09"/>
                </a:solidFill>
                <a:latin typeface="Carlito"/>
                <a:cs typeface="Carlito"/>
              </a:rPr>
              <a:t>lined</a:t>
            </a:r>
            <a:r>
              <a:rPr sz="2000" spc="-10" dirty="0">
                <a:solidFill>
                  <a:srgbClr val="E36C09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E36C09"/>
                </a:solidFill>
                <a:latin typeface="Carlito"/>
                <a:cs typeface="Carlito"/>
              </a:rPr>
              <a:t>by</a:t>
            </a:r>
            <a:endParaRPr sz="2000" dirty="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3000" spc="-5" dirty="0">
                <a:latin typeface="Carlito"/>
                <a:cs typeface="Carlito"/>
              </a:rPr>
              <a:t>Cuboidal </a:t>
            </a:r>
            <a:r>
              <a:rPr sz="3000" dirty="0">
                <a:latin typeface="Carlito"/>
                <a:cs typeface="Carlito"/>
              </a:rPr>
              <a:t>/ </a:t>
            </a:r>
            <a:r>
              <a:rPr sz="3000" spc="-15" dirty="0">
                <a:latin typeface="Carlito"/>
                <a:cs typeface="Carlito"/>
              </a:rPr>
              <a:t>flattened</a:t>
            </a:r>
            <a:r>
              <a:rPr sz="3000" spc="-10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cells</a:t>
            </a:r>
            <a:endParaRPr sz="3000" dirty="0">
              <a:latin typeface="Carlito"/>
              <a:cs typeface="Carlito"/>
            </a:endParaRPr>
          </a:p>
          <a:p>
            <a:pPr marL="4018279">
              <a:lnSpc>
                <a:spcPct val="100000"/>
              </a:lnSpc>
              <a:spcBef>
                <a:spcPts val="1000"/>
              </a:spcBef>
            </a:pPr>
            <a:r>
              <a:rPr sz="2000" spc="-5" dirty="0">
                <a:solidFill>
                  <a:srgbClr val="E36C09"/>
                </a:solidFill>
                <a:latin typeface="Carlito"/>
                <a:cs typeface="Carlito"/>
              </a:rPr>
              <a:t>open</a:t>
            </a:r>
            <a:r>
              <a:rPr sz="2000" spc="-25" dirty="0">
                <a:solidFill>
                  <a:srgbClr val="E36C09"/>
                </a:solidFill>
                <a:latin typeface="Carlito"/>
                <a:cs typeface="Carlito"/>
              </a:rPr>
              <a:t> </a:t>
            </a:r>
            <a:r>
              <a:rPr sz="2000" spc="-15" dirty="0">
                <a:solidFill>
                  <a:srgbClr val="E36C09"/>
                </a:solidFill>
                <a:latin typeface="Carlito"/>
                <a:cs typeface="Carlito"/>
              </a:rPr>
              <a:t>into</a:t>
            </a:r>
            <a:endParaRPr sz="2000" dirty="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3000" spc="-15" dirty="0">
                <a:latin typeface="Carlito"/>
                <a:cs typeface="Carlito"/>
              </a:rPr>
              <a:t>Straited</a:t>
            </a:r>
            <a:r>
              <a:rPr sz="3000" spc="-30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ducts</a:t>
            </a:r>
            <a:endParaRPr sz="3000" dirty="0">
              <a:latin typeface="Carlito"/>
              <a:cs typeface="Carlito"/>
            </a:endParaRPr>
          </a:p>
          <a:p>
            <a:pPr marL="1481455" algn="ctr">
              <a:lnSpc>
                <a:spcPct val="100000"/>
              </a:lnSpc>
              <a:spcBef>
                <a:spcPts val="40"/>
              </a:spcBef>
            </a:pPr>
            <a:r>
              <a:rPr sz="2000" spc="-5" dirty="0">
                <a:solidFill>
                  <a:srgbClr val="E36C09"/>
                </a:solidFill>
                <a:latin typeface="Carlito"/>
                <a:cs typeface="Carlito"/>
              </a:rPr>
              <a:t>Lined</a:t>
            </a:r>
            <a:r>
              <a:rPr sz="2000" spc="-15" dirty="0">
                <a:solidFill>
                  <a:srgbClr val="E36C09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E36C09"/>
                </a:solidFill>
                <a:latin typeface="Carlito"/>
                <a:cs typeface="Carlito"/>
              </a:rPr>
              <a:t>by</a:t>
            </a:r>
            <a:endParaRPr sz="2000" dirty="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331208" y="978408"/>
            <a:ext cx="178435" cy="559435"/>
            <a:chOff x="4331208" y="978408"/>
            <a:chExt cx="178435" cy="559435"/>
          </a:xfrm>
        </p:grpSpPr>
        <p:sp>
          <p:nvSpPr>
            <p:cNvPr id="5" name="object 5"/>
            <p:cNvSpPr/>
            <p:nvPr/>
          </p:nvSpPr>
          <p:spPr>
            <a:xfrm>
              <a:off x="4344162" y="991362"/>
              <a:ext cx="152400" cy="533400"/>
            </a:xfrm>
            <a:custGeom>
              <a:avLst/>
              <a:gdLst/>
              <a:ahLst/>
              <a:cxnLst/>
              <a:rect l="l" t="t" r="r" b="b"/>
              <a:pathLst>
                <a:path w="152400" h="533400">
                  <a:moveTo>
                    <a:pt x="114300" y="0"/>
                  </a:moveTo>
                  <a:lnTo>
                    <a:pt x="38100" y="0"/>
                  </a:lnTo>
                  <a:lnTo>
                    <a:pt x="38100" y="457200"/>
                  </a:lnTo>
                  <a:lnTo>
                    <a:pt x="0" y="457200"/>
                  </a:lnTo>
                  <a:lnTo>
                    <a:pt x="76200" y="533400"/>
                  </a:lnTo>
                  <a:lnTo>
                    <a:pt x="152400" y="457200"/>
                  </a:lnTo>
                  <a:lnTo>
                    <a:pt x="114300" y="4572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92C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344162" y="991362"/>
              <a:ext cx="152400" cy="533400"/>
            </a:xfrm>
            <a:custGeom>
              <a:avLst/>
              <a:gdLst/>
              <a:ahLst/>
              <a:cxnLst/>
              <a:rect l="l" t="t" r="r" b="b"/>
              <a:pathLst>
                <a:path w="152400" h="533400">
                  <a:moveTo>
                    <a:pt x="0" y="457200"/>
                  </a:moveTo>
                  <a:lnTo>
                    <a:pt x="38100" y="457200"/>
                  </a:lnTo>
                  <a:lnTo>
                    <a:pt x="38100" y="0"/>
                  </a:lnTo>
                  <a:lnTo>
                    <a:pt x="114300" y="0"/>
                  </a:lnTo>
                  <a:lnTo>
                    <a:pt x="114300" y="457200"/>
                  </a:lnTo>
                  <a:lnTo>
                    <a:pt x="152400" y="457200"/>
                  </a:lnTo>
                  <a:lnTo>
                    <a:pt x="76200" y="533400"/>
                  </a:lnTo>
                  <a:lnTo>
                    <a:pt x="0" y="45720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4343400" y="3657600"/>
            <a:ext cx="178435" cy="559435"/>
            <a:chOff x="4331208" y="4102608"/>
            <a:chExt cx="178435" cy="559435"/>
          </a:xfrm>
        </p:grpSpPr>
        <p:sp>
          <p:nvSpPr>
            <p:cNvPr id="8" name="object 8"/>
            <p:cNvSpPr/>
            <p:nvPr/>
          </p:nvSpPr>
          <p:spPr>
            <a:xfrm>
              <a:off x="4344162" y="4115562"/>
              <a:ext cx="152400" cy="533400"/>
            </a:xfrm>
            <a:custGeom>
              <a:avLst/>
              <a:gdLst/>
              <a:ahLst/>
              <a:cxnLst/>
              <a:rect l="l" t="t" r="r" b="b"/>
              <a:pathLst>
                <a:path w="152400" h="533400">
                  <a:moveTo>
                    <a:pt x="114300" y="0"/>
                  </a:moveTo>
                  <a:lnTo>
                    <a:pt x="38100" y="0"/>
                  </a:lnTo>
                  <a:lnTo>
                    <a:pt x="38100" y="457200"/>
                  </a:lnTo>
                  <a:lnTo>
                    <a:pt x="0" y="457200"/>
                  </a:lnTo>
                  <a:lnTo>
                    <a:pt x="76200" y="533400"/>
                  </a:lnTo>
                  <a:lnTo>
                    <a:pt x="152400" y="457200"/>
                  </a:lnTo>
                  <a:lnTo>
                    <a:pt x="114300" y="4572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92C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344162" y="4115562"/>
              <a:ext cx="152400" cy="533400"/>
            </a:xfrm>
            <a:custGeom>
              <a:avLst/>
              <a:gdLst/>
              <a:ahLst/>
              <a:cxnLst/>
              <a:rect l="l" t="t" r="r" b="b"/>
              <a:pathLst>
                <a:path w="152400" h="533400">
                  <a:moveTo>
                    <a:pt x="0" y="457200"/>
                  </a:moveTo>
                  <a:lnTo>
                    <a:pt x="38100" y="457200"/>
                  </a:lnTo>
                  <a:lnTo>
                    <a:pt x="38100" y="0"/>
                  </a:lnTo>
                  <a:lnTo>
                    <a:pt x="114300" y="0"/>
                  </a:lnTo>
                  <a:lnTo>
                    <a:pt x="114300" y="457200"/>
                  </a:lnTo>
                  <a:lnTo>
                    <a:pt x="152400" y="457200"/>
                  </a:lnTo>
                  <a:lnTo>
                    <a:pt x="76200" y="533400"/>
                  </a:lnTo>
                  <a:lnTo>
                    <a:pt x="0" y="45720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4343400" y="2819400"/>
            <a:ext cx="178435" cy="483234"/>
            <a:chOff x="4331208" y="3264408"/>
            <a:chExt cx="178435" cy="483234"/>
          </a:xfrm>
        </p:grpSpPr>
        <p:sp>
          <p:nvSpPr>
            <p:cNvPr id="11" name="object 11"/>
            <p:cNvSpPr/>
            <p:nvPr/>
          </p:nvSpPr>
          <p:spPr>
            <a:xfrm>
              <a:off x="4344162" y="3277362"/>
              <a:ext cx="152400" cy="457200"/>
            </a:xfrm>
            <a:custGeom>
              <a:avLst/>
              <a:gdLst/>
              <a:ahLst/>
              <a:cxnLst/>
              <a:rect l="l" t="t" r="r" b="b"/>
              <a:pathLst>
                <a:path w="152400" h="457200">
                  <a:moveTo>
                    <a:pt x="114300" y="0"/>
                  </a:moveTo>
                  <a:lnTo>
                    <a:pt x="38100" y="0"/>
                  </a:lnTo>
                  <a:lnTo>
                    <a:pt x="38100" y="381000"/>
                  </a:lnTo>
                  <a:lnTo>
                    <a:pt x="0" y="381000"/>
                  </a:lnTo>
                  <a:lnTo>
                    <a:pt x="76200" y="457200"/>
                  </a:lnTo>
                  <a:lnTo>
                    <a:pt x="152400" y="381000"/>
                  </a:lnTo>
                  <a:lnTo>
                    <a:pt x="114300" y="3810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92C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344162" y="3277362"/>
              <a:ext cx="152400" cy="457200"/>
            </a:xfrm>
            <a:custGeom>
              <a:avLst/>
              <a:gdLst/>
              <a:ahLst/>
              <a:cxnLst/>
              <a:rect l="l" t="t" r="r" b="b"/>
              <a:pathLst>
                <a:path w="152400" h="457200">
                  <a:moveTo>
                    <a:pt x="0" y="381000"/>
                  </a:moveTo>
                  <a:lnTo>
                    <a:pt x="38100" y="381000"/>
                  </a:lnTo>
                  <a:lnTo>
                    <a:pt x="38100" y="0"/>
                  </a:lnTo>
                  <a:lnTo>
                    <a:pt x="114300" y="0"/>
                  </a:lnTo>
                  <a:lnTo>
                    <a:pt x="114300" y="381000"/>
                  </a:lnTo>
                  <a:lnTo>
                    <a:pt x="152400" y="381000"/>
                  </a:lnTo>
                  <a:lnTo>
                    <a:pt x="76200" y="457200"/>
                  </a:lnTo>
                  <a:lnTo>
                    <a:pt x="0" y="38100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4343400" y="4572000"/>
            <a:ext cx="178435" cy="559435"/>
            <a:chOff x="4331208" y="5169408"/>
            <a:chExt cx="178435" cy="559435"/>
          </a:xfrm>
        </p:grpSpPr>
        <p:sp>
          <p:nvSpPr>
            <p:cNvPr id="17" name="object 17"/>
            <p:cNvSpPr/>
            <p:nvPr/>
          </p:nvSpPr>
          <p:spPr>
            <a:xfrm>
              <a:off x="4344162" y="5182362"/>
              <a:ext cx="152400" cy="533400"/>
            </a:xfrm>
            <a:custGeom>
              <a:avLst/>
              <a:gdLst/>
              <a:ahLst/>
              <a:cxnLst/>
              <a:rect l="l" t="t" r="r" b="b"/>
              <a:pathLst>
                <a:path w="152400" h="533400">
                  <a:moveTo>
                    <a:pt x="114300" y="0"/>
                  </a:moveTo>
                  <a:lnTo>
                    <a:pt x="38100" y="0"/>
                  </a:lnTo>
                  <a:lnTo>
                    <a:pt x="38100" y="457200"/>
                  </a:lnTo>
                  <a:lnTo>
                    <a:pt x="0" y="457200"/>
                  </a:lnTo>
                  <a:lnTo>
                    <a:pt x="76200" y="533400"/>
                  </a:lnTo>
                  <a:lnTo>
                    <a:pt x="152400" y="457200"/>
                  </a:lnTo>
                  <a:lnTo>
                    <a:pt x="114300" y="4572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92C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344162" y="5182362"/>
              <a:ext cx="152400" cy="533400"/>
            </a:xfrm>
            <a:custGeom>
              <a:avLst/>
              <a:gdLst/>
              <a:ahLst/>
              <a:cxnLst/>
              <a:rect l="l" t="t" r="r" b="b"/>
              <a:pathLst>
                <a:path w="152400" h="533400">
                  <a:moveTo>
                    <a:pt x="0" y="457200"/>
                  </a:moveTo>
                  <a:lnTo>
                    <a:pt x="38100" y="457200"/>
                  </a:lnTo>
                  <a:lnTo>
                    <a:pt x="38100" y="0"/>
                  </a:lnTo>
                  <a:lnTo>
                    <a:pt x="114300" y="0"/>
                  </a:lnTo>
                  <a:lnTo>
                    <a:pt x="114300" y="457200"/>
                  </a:lnTo>
                  <a:lnTo>
                    <a:pt x="152400" y="457200"/>
                  </a:lnTo>
                  <a:lnTo>
                    <a:pt x="76200" y="533400"/>
                  </a:lnTo>
                  <a:lnTo>
                    <a:pt x="0" y="45720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5307" y="1202182"/>
            <a:ext cx="24530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-5" dirty="0">
                <a:solidFill>
                  <a:srgbClr val="000000"/>
                </a:solidFill>
                <a:latin typeface="Carlito"/>
                <a:cs typeface="Carlito"/>
              </a:rPr>
              <a:t>Columnar</a:t>
            </a:r>
            <a:r>
              <a:rPr sz="3200" b="0" spc="-50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3200" b="0" dirty="0">
                <a:solidFill>
                  <a:srgbClr val="000000"/>
                </a:solidFill>
                <a:latin typeface="Carlito"/>
                <a:cs typeface="Carlito"/>
              </a:rPr>
              <a:t>cells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32405" y="1859508"/>
            <a:ext cx="4677410" cy="219837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2747010">
              <a:lnSpc>
                <a:spcPct val="100000"/>
              </a:lnSpc>
              <a:spcBef>
                <a:spcPts val="735"/>
              </a:spcBef>
            </a:pPr>
            <a:r>
              <a:rPr sz="2000" dirty="0">
                <a:solidFill>
                  <a:srgbClr val="E36C09"/>
                </a:solidFill>
                <a:latin typeface="Carlito"/>
                <a:cs typeface="Carlito"/>
              </a:rPr>
              <a:t>Open</a:t>
            </a:r>
            <a:r>
              <a:rPr sz="2000" spc="-15" dirty="0">
                <a:solidFill>
                  <a:srgbClr val="E36C09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E36C09"/>
                </a:solidFill>
                <a:latin typeface="Carlito"/>
                <a:cs typeface="Carlito"/>
              </a:rPr>
              <a:t>into</a:t>
            </a:r>
            <a:endParaRPr sz="2000">
              <a:latin typeface="Carlito"/>
              <a:cs typeface="Carlito"/>
            </a:endParaRPr>
          </a:p>
          <a:p>
            <a:pPr marL="1270" algn="ctr">
              <a:lnSpc>
                <a:spcPct val="100000"/>
              </a:lnSpc>
              <a:spcBef>
                <a:spcPts val="1010"/>
              </a:spcBef>
            </a:pPr>
            <a:r>
              <a:rPr sz="3200" spc="-20" dirty="0">
                <a:latin typeface="Carlito"/>
                <a:cs typeface="Carlito"/>
              </a:rPr>
              <a:t>Excretory</a:t>
            </a:r>
            <a:r>
              <a:rPr sz="3200" spc="-1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ducts</a:t>
            </a:r>
            <a:endParaRPr sz="3200">
              <a:latin typeface="Carlito"/>
              <a:cs typeface="Carlito"/>
            </a:endParaRPr>
          </a:p>
          <a:p>
            <a:pPr marL="2736215">
              <a:lnSpc>
                <a:spcPct val="100000"/>
              </a:lnSpc>
              <a:spcBef>
                <a:spcPts val="1970"/>
              </a:spcBef>
            </a:pPr>
            <a:r>
              <a:rPr sz="2000" spc="-5" dirty="0">
                <a:solidFill>
                  <a:srgbClr val="E36C09"/>
                </a:solidFill>
                <a:latin typeface="Carlito"/>
                <a:cs typeface="Carlito"/>
              </a:rPr>
              <a:t>Lined</a:t>
            </a:r>
            <a:r>
              <a:rPr sz="2000" spc="-90" dirty="0">
                <a:solidFill>
                  <a:srgbClr val="E36C09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E36C09"/>
                </a:solidFill>
                <a:latin typeface="Carlito"/>
                <a:cs typeface="Carlito"/>
              </a:rPr>
              <a:t>by</a:t>
            </a:r>
            <a:endParaRPr sz="20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1010"/>
              </a:spcBef>
            </a:pPr>
            <a:r>
              <a:rPr sz="3200" spc="-5" dirty="0">
                <a:latin typeface="Carlito"/>
                <a:cs typeface="Carlito"/>
              </a:rPr>
              <a:t>Simple </a:t>
            </a:r>
            <a:r>
              <a:rPr sz="3200" spc="-10" dirty="0">
                <a:latin typeface="Carlito"/>
                <a:cs typeface="Carlito"/>
              </a:rPr>
              <a:t>columnar</a:t>
            </a:r>
            <a:r>
              <a:rPr sz="3200" spc="-3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epithelium</a:t>
            </a:r>
            <a:endParaRPr sz="32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407408" y="597408"/>
            <a:ext cx="254635" cy="635635"/>
            <a:chOff x="4407408" y="597408"/>
            <a:chExt cx="254635" cy="635635"/>
          </a:xfrm>
        </p:grpSpPr>
        <p:sp>
          <p:nvSpPr>
            <p:cNvPr id="5" name="object 5"/>
            <p:cNvSpPr/>
            <p:nvPr/>
          </p:nvSpPr>
          <p:spPr>
            <a:xfrm>
              <a:off x="4420362" y="610362"/>
              <a:ext cx="228600" cy="609600"/>
            </a:xfrm>
            <a:custGeom>
              <a:avLst/>
              <a:gdLst/>
              <a:ahLst/>
              <a:cxnLst/>
              <a:rect l="l" t="t" r="r" b="b"/>
              <a:pathLst>
                <a:path w="228600" h="609600">
                  <a:moveTo>
                    <a:pt x="171450" y="0"/>
                  </a:moveTo>
                  <a:lnTo>
                    <a:pt x="57150" y="0"/>
                  </a:lnTo>
                  <a:lnTo>
                    <a:pt x="57150" y="495300"/>
                  </a:lnTo>
                  <a:lnTo>
                    <a:pt x="0" y="495300"/>
                  </a:lnTo>
                  <a:lnTo>
                    <a:pt x="114300" y="609600"/>
                  </a:lnTo>
                  <a:lnTo>
                    <a:pt x="228600" y="495300"/>
                  </a:lnTo>
                  <a:lnTo>
                    <a:pt x="171450" y="49530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B3A1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420362" y="610362"/>
              <a:ext cx="228600" cy="609600"/>
            </a:xfrm>
            <a:custGeom>
              <a:avLst/>
              <a:gdLst/>
              <a:ahLst/>
              <a:cxnLst/>
              <a:rect l="l" t="t" r="r" b="b"/>
              <a:pathLst>
                <a:path w="228600" h="609600">
                  <a:moveTo>
                    <a:pt x="0" y="495300"/>
                  </a:moveTo>
                  <a:lnTo>
                    <a:pt x="57150" y="495300"/>
                  </a:lnTo>
                  <a:lnTo>
                    <a:pt x="57150" y="0"/>
                  </a:lnTo>
                  <a:lnTo>
                    <a:pt x="171450" y="0"/>
                  </a:lnTo>
                  <a:lnTo>
                    <a:pt x="171450" y="495300"/>
                  </a:lnTo>
                  <a:lnTo>
                    <a:pt x="228600" y="495300"/>
                  </a:lnTo>
                  <a:lnTo>
                    <a:pt x="114300" y="609600"/>
                  </a:lnTo>
                  <a:lnTo>
                    <a:pt x="0" y="49530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4407408" y="2959607"/>
            <a:ext cx="254635" cy="635635"/>
            <a:chOff x="4407408" y="2959607"/>
            <a:chExt cx="254635" cy="635635"/>
          </a:xfrm>
        </p:grpSpPr>
        <p:sp>
          <p:nvSpPr>
            <p:cNvPr id="8" name="object 8"/>
            <p:cNvSpPr/>
            <p:nvPr/>
          </p:nvSpPr>
          <p:spPr>
            <a:xfrm>
              <a:off x="4420362" y="2972561"/>
              <a:ext cx="228600" cy="609600"/>
            </a:xfrm>
            <a:custGeom>
              <a:avLst/>
              <a:gdLst/>
              <a:ahLst/>
              <a:cxnLst/>
              <a:rect l="l" t="t" r="r" b="b"/>
              <a:pathLst>
                <a:path w="228600" h="609600">
                  <a:moveTo>
                    <a:pt x="171450" y="0"/>
                  </a:moveTo>
                  <a:lnTo>
                    <a:pt x="57150" y="0"/>
                  </a:lnTo>
                  <a:lnTo>
                    <a:pt x="57150" y="495300"/>
                  </a:lnTo>
                  <a:lnTo>
                    <a:pt x="0" y="495300"/>
                  </a:lnTo>
                  <a:lnTo>
                    <a:pt x="114300" y="609600"/>
                  </a:lnTo>
                  <a:lnTo>
                    <a:pt x="228600" y="495300"/>
                  </a:lnTo>
                  <a:lnTo>
                    <a:pt x="171450" y="49530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B3A1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420362" y="2972561"/>
              <a:ext cx="228600" cy="609600"/>
            </a:xfrm>
            <a:custGeom>
              <a:avLst/>
              <a:gdLst/>
              <a:ahLst/>
              <a:cxnLst/>
              <a:rect l="l" t="t" r="r" b="b"/>
              <a:pathLst>
                <a:path w="228600" h="609600">
                  <a:moveTo>
                    <a:pt x="0" y="495300"/>
                  </a:moveTo>
                  <a:lnTo>
                    <a:pt x="57150" y="495300"/>
                  </a:lnTo>
                  <a:lnTo>
                    <a:pt x="57150" y="0"/>
                  </a:lnTo>
                  <a:lnTo>
                    <a:pt x="171450" y="0"/>
                  </a:lnTo>
                  <a:lnTo>
                    <a:pt x="171450" y="495300"/>
                  </a:lnTo>
                  <a:lnTo>
                    <a:pt x="228600" y="495300"/>
                  </a:lnTo>
                  <a:lnTo>
                    <a:pt x="114300" y="609600"/>
                  </a:lnTo>
                  <a:lnTo>
                    <a:pt x="0" y="49530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4407408" y="1740407"/>
            <a:ext cx="254635" cy="635635"/>
            <a:chOff x="4407408" y="1740407"/>
            <a:chExt cx="254635" cy="635635"/>
          </a:xfrm>
        </p:grpSpPr>
        <p:sp>
          <p:nvSpPr>
            <p:cNvPr id="11" name="object 11"/>
            <p:cNvSpPr/>
            <p:nvPr/>
          </p:nvSpPr>
          <p:spPr>
            <a:xfrm>
              <a:off x="4420362" y="1753361"/>
              <a:ext cx="228600" cy="609600"/>
            </a:xfrm>
            <a:custGeom>
              <a:avLst/>
              <a:gdLst/>
              <a:ahLst/>
              <a:cxnLst/>
              <a:rect l="l" t="t" r="r" b="b"/>
              <a:pathLst>
                <a:path w="228600" h="609600">
                  <a:moveTo>
                    <a:pt x="171450" y="0"/>
                  </a:moveTo>
                  <a:lnTo>
                    <a:pt x="57150" y="0"/>
                  </a:lnTo>
                  <a:lnTo>
                    <a:pt x="57150" y="495300"/>
                  </a:lnTo>
                  <a:lnTo>
                    <a:pt x="0" y="495300"/>
                  </a:lnTo>
                  <a:lnTo>
                    <a:pt x="114300" y="609600"/>
                  </a:lnTo>
                  <a:lnTo>
                    <a:pt x="228600" y="495300"/>
                  </a:lnTo>
                  <a:lnTo>
                    <a:pt x="171450" y="49530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B3A1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420362" y="1753361"/>
              <a:ext cx="228600" cy="609600"/>
            </a:xfrm>
            <a:custGeom>
              <a:avLst/>
              <a:gdLst/>
              <a:ahLst/>
              <a:cxnLst/>
              <a:rect l="l" t="t" r="r" b="b"/>
              <a:pathLst>
                <a:path w="228600" h="609600">
                  <a:moveTo>
                    <a:pt x="0" y="495300"/>
                  </a:moveTo>
                  <a:lnTo>
                    <a:pt x="57150" y="495300"/>
                  </a:lnTo>
                  <a:lnTo>
                    <a:pt x="57150" y="0"/>
                  </a:lnTo>
                  <a:lnTo>
                    <a:pt x="171450" y="0"/>
                  </a:lnTo>
                  <a:lnTo>
                    <a:pt x="171450" y="495300"/>
                  </a:lnTo>
                  <a:lnTo>
                    <a:pt x="228600" y="495300"/>
                  </a:lnTo>
                  <a:lnTo>
                    <a:pt x="114300" y="609600"/>
                  </a:lnTo>
                  <a:lnTo>
                    <a:pt x="0" y="49530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20039"/>
            <a:ext cx="4046854" cy="178117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rlito"/>
                <a:cs typeface="Carlito"/>
              </a:rPr>
              <a:t>Parotid</a:t>
            </a:r>
            <a:r>
              <a:rPr sz="3200" spc="-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glands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Submandibular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glands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Sublingual</a:t>
            </a:r>
            <a:r>
              <a:rPr sz="3200" spc="2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glands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48200" y="2796455"/>
            <a:ext cx="3810000" cy="34615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1" y="461899"/>
            <a:ext cx="4938522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Myoepithelial</a:t>
            </a:r>
            <a:r>
              <a:rPr spc="-105" dirty="0"/>
              <a:t> </a:t>
            </a:r>
            <a:r>
              <a:rPr spc="-5" dirty="0"/>
              <a:t>cells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066671"/>
            <a:ext cx="7983855" cy="391223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marR="5080" indent="-342900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440690" algn="l"/>
                <a:tab pos="441325" algn="l"/>
              </a:tabLst>
            </a:pPr>
            <a:r>
              <a:rPr dirty="0"/>
              <a:t>	</a:t>
            </a:r>
            <a:r>
              <a:rPr sz="3000" spc="-15" dirty="0">
                <a:latin typeface="Carlito"/>
                <a:cs typeface="Carlito"/>
              </a:rPr>
              <a:t>Present </a:t>
            </a:r>
            <a:r>
              <a:rPr sz="3000" spc="-5" dirty="0">
                <a:latin typeface="Carlito"/>
                <a:cs typeface="Carlito"/>
              </a:rPr>
              <a:t>in </a:t>
            </a:r>
            <a:r>
              <a:rPr sz="3000" spc="-10" dirty="0">
                <a:latin typeface="Carlito"/>
                <a:cs typeface="Carlito"/>
              </a:rPr>
              <a:t>relation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spc="-10" dirty="0">
                <a:latin typeface="Carlito"/>
                <a:cs typeface="Carlito"/>
              </a:rPr>
              <a:t>alveoli </a:t>
            </a:r>
            <a:r>
              <a:rPr sz="3000" dirty="0">
                <a:latin typeface="Carlito"/>
                <a:cs typeface="Carlito"/>
              </a:rPr>
              <a:t>&amp; </a:t>
            </a:r>
            <a:r>
              <a:rPr sz="3000" spc="-20" dirty="0">
                <a:latin typeface="Carlito"/>
                <a:cs typeface="Carlito"/>
              </a:rPr>
              <a:t>intercalated </a:t>
            </a:r>
            <a:r>
              <a:rPr sz="3000" spc="-5" dirty="0">
                <a:latin typeface="Carlito"/>
                <a:cs typeface="Carlito"/>
              </a:rPr>
              <a:t>ducts  of salivary</a:t>
            </a:r>
            <a:r>
              <a:rPr sz="3000" spc="5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glands.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sz="35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On alveoli, </a:t>
            </a:r>
            <a:r>
              <a:rPr sz="3000" dirty="0">
                <a:latin typeface="Carlito"/>
                <a:cs typeface="Carlito"/>
              </a:rPr>
              <a:t>these </a:t>
            </a:r>
            <a:r>
              <a:rPr sz="3000" spc="-15" dirty="0">
                <a:latin typeface="Carlito"/>
                <a:cs typeface="Carlito"/>
              </a:rPr>
              <a:t>are</a:t>
            </a:r>
            <a:r>
              <a:rPr sz="3000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branched.</a:t>
            </a:r>
            <a:endParaRPr sz="3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35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On ducts, </a:t>
            </a:r>
            <a:r>
              <a:rPr sz="3000" dirty="0">
                <a:latin typeface="Carlito"/>
                <a:cs typeface="Carlito"/>
              </a:rPr>
              <a:t>these </a:t>
            </a:r>
            <a:r>
              <a:rPr sz="3000" spc="-15" dirty="0">
                <a:latin typeface="Carlito"/>
                <a:cs typeface="Carlito"/>
              </a:rPr>
              <a:t>are fusiform </a:t>
            </a:r>
            <a:r>
              <a:rPr sz="3000" dirty="0">
                <a:latin typeface="Carlito"/>
                <a:cs typeface="Carlito"/>
              </a:rPr>
              <a:t>&amp; run</a:t>
            </a:r>
            <a:r>
              <a:rPr sz="3000" spc="-3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longitudinally</a:t>
            </a:r>
            <a:endParaRPr sz="3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35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Cilia are </a:t>
            </a:r>
            <a:r>
              <a:rPr sz="3000" spc="-15" dirty="0">
                <a:latin typeface="Carlito"/>
                <a:cs typeface="Carlito"/>
              </a:rPr>
              <a:t>present </a:t>
            </a:r>
            <a:r>
              <a:rPr sz="3000" spc="-5" dirty="0">
                <a:latin typeface="Carlito"/>
                <a:cs typeface="Carlito"/>
              </a:rPr>
              <a:t>on</a:t>
            </a:r>
            <a:r>
              <a:rPr sz="3000" spc="45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some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96239"/>
            <a:ext cx="7438390" cy="168402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These </a:t>
            </a:r>
            <a:r>
              <a:rPr sz="3200" spc="-10" dirty="0">
                <a:latin typeface="Carlito"/>
                <a:cs typeface="Carlito"/>
              </a:rPr>
              <a:t>are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10" dirty="0" smtClean="0">
                <a:latin typeface="Carlito"/>
                <a:cs typeface="Carlito"/>
              </a:rPr>
              <a:t>contractile</a:t>
            </a:r>
            <a:r>
              <a:rPr lang="en-US" sz="3200" spc="-10" dirty="0" smtClean="0">
                <a:latin typeface="Carlito"/>
                <a:cs typeface="Carlito"/>
              </a:rPr>
              <a:t>.</a:t>
            </a:r>
            <a:endParaRPr sz="3200" dirty="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Contractions </a:t>
            </a:r>
            <a:r>
              <a:rPr sz="3200" spc="-5" dirty="0">
                <a:latin typeface="Carlito"/>
                <a:cs typeface="Carlito"/>
              </a:rPr>
              <a:t>help </a:t>
            </a:r>
            <a:r>
              <a:rPr sz="3200" spc="-20" dirty="0">
                <a:latin typeface="Carlito"/>
                <a:cs typeface="Carlito"/>
              </a:rPr>
              <a:t>to squeeze </a:t>
            </a:r>
            <a:r>
              <a:rPr sz="3200" spc="-5" dirty="0">
                <a:latin typeface="Carlito"/>
                <a:cs typeface="Carlito"/>
              </a:rPr>
              <a:t>out </a:t>
            </a:r>
            <a:r>
              <a:rPr sz="3200" spc="-10" dirty="0">
                <a:latin typeface="Carlito"/>
                <a:cs typeface="Carlito"/>
              </a:rPr>
              <a:t>secretion  </a:t>
            </a:r>
            <a:r>
              <a:rPr sz="3200" spc="-15" dirty="0">
                <a:latin typeface="Carlito"/>
                <a:cs typeface="Carlito"/>
              </a:rPr>
              <a:t>from</a:t>
            </a:r>
            <a:r>
              <a:rPr sz="3200" spc="-10" dirty="0">
                <a:latin typeface="Carlito"/>
                <a:cs typeface="Carlito"/>
              </a:rPr>
              <a:t> </a:t>
            </a:r>
            <a:r>
              <a:rPr sz="3200" spc="-5" dirty="0" smtClean="0">
                <a:latin typeface="Carlito"/>
                <a:cs typeface="Carlito"/>
              </a:rPr>
              <a:t>alveoli</a:t>
            </a:r>
            <a:r>
              <a:rPr lang="en-US" sz="3200" spc="-5" dirty="0" smtClean="0">
                <a:latin typeface="Carlito"/>
                <a:cs typeface="Carlito"/>
              </a:rPr>
              <a:t>.</a:t>
            </a:r>
            <a:endParaRPr sz="3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5302" y="152611"/>
            <a:ext cx="8364279" cy="67053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362200"/>
            <a:ext cx="777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           </a:t>
            </a:r>
            <a:r>
              <a:rPr lang="en-US" sz="8800" b="1" dirty="0" smtClean="0"/>
              <a:t>THANK YOU</a:t>
            </a:r>
            <a:endParaRPr lang="en-US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69365"/>
            <a:ext cx="6701790" cy="30524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Numerous </a:t>
            </a:r>
            <a:r>
              <a:rPr sz="3200" spc="-5" dirty="0">
                <a:latin typeface="Carlito"/>
                <a:cs typeface="Carlito"/>
              </a:rPr>
              <a:t>small </a:t>
            </a:r>
            <a:r>
              <a:rPr sz="3200" dirty="0">
                <a:latin typeface="Carlito"/>
                <a:cs typeface="Carlito"/>
              </a:rPr>
              <a:t>glands </a:t>
            </a:r>
            <a:r>
              <a:rPr sz="3200" spc="-10" dirty="0">
                <a:latin typeface="Carlito"/>
                <a:cs typeface="Carlito"/>
              </a:rPr>
              <a:t>situated </a:t>
            </a:r>
            <a:r>
              <a:rPr sz="3200" dirty="0">
                <a:latin typeface="Carlito"/>
                <a:cs typeface="Carlito"/>
              </a:rPr>
              <a:t>in the  </a:t>
            </a:r>
            <a:r>
              <a:rPr sz="3200" spc="-5" dirty="0">
                <a:latin typeface="Carlito"/>
                <a:cs typeface="Carlito"/>
              </a:rPr>
              <a:t>mucous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membrane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8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rlito"/>
                <a:cs typeface="Carlito"/>
              </a:rPr>
              <a:t>Lips </a:t>
            </a:r>
            <a:r>
              <a:rPr sz="2800" spc="-5" dirty="0">
                <a:latin typeface="Carlito"/>
                <a:cs typeface="Carlito"/>
              </a:rPr>
              <a:t>: labial</a:t>
            </a:r>
            <a:r>
              <a:rPr sz="2800" spc="4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glands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rlito"/>
                <a:cs typeface="Carlito"/>
              </a:rPr>
              <a:t>Cheeks: </a:t>
            </a:r>
            <a:r>
              <a:rPr sz="2800" spc="-10" dirty="0">
                <a:latin typeface="Carlito"/>
                <a:cs typeface="Carlito"/>
              </a:rPr>
              <a:t>buccal</a:t>
            </a:r>
            <a:r>
              <a:rPr sz="2800" spc="5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glands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45" dirty="0">
                <a:latin typeface="Carlito"/>
                <a:cs typeface="Carlito"/>
              </a:rPr>
              <a:t>Tongue: </a:t>
            </a:r>
            <a:r>
              <a:rPr sz="2800" spc="-5" dirty="0">
                <a:latin typeface="Carlito"/>
                <a:cs typeface="Carlito"/>
              </a:rPr>
              <a:t>lingual</a:t>
            </a:r>
            <a:r>
              <a:rPr sz="2800" spc="4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glands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0" dirty="0">
                <a:latin typeface="Carlito"/>
                <a:cs typeface="Carlito"/>
              </a:rPr>
              <a:t>Palate: </a:t>
            </a:r>
            <a:r>
              <a:rPr sz="2800" spc="-10" dirty="0">
                <a:latin typeface="Carlito"/>
                <a:cs typeface="Carlito"/>
              </a:rPr>
              <a:t>palatine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glands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27676" y="3351276"/>
            <a:ext cx="3508248" cy="3203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40174"/>
            <a:ext cx="5357495" cy="317690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Secretions,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rlito"/>
                <a:cs typeface="Carlito"/>
              </a:rPr>
              <a:t>Keep </a:t>
            </a:r>
            <a:r>
              <a:rPr sz="2800" spc="-5" dirty="0">
                <a:latin typeface="Carlito"/>
                <a:cs typeface="Carlito"/>
              </a:rPr>
              <a:t>mouth</a:t>
            </a:r>
            <a:r>
              <a:rPr sz="2800" spc="2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moist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rlito"/>
                <a:cs typeface="Carlito"/>
              </a:rPr>
              <a:t>Protection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Lubrication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Enzymes (amylase </a:t>
            </a:r>
            <a:r>
              <a:rPr sz="2800" spc="-5" dirty="0">
                <a:latin typeface="Carlito"/>
                <a:cs typeface="Carlito"/>
              </a:rPr>
              <a:t>&amp;</a:t>
            </a:r>
            <a:r>
              <a:rPr sz="2800" spc="-4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lysozymes)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Immunoglobulin</a:t>
            </a:r>
            <a:r>
              <a:rPr sz="2800" spc="4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A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34477" y="3505200"/>
            <a:ext cx="2895122" cy="30815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304800"/>
            <a:ext cx="7915275" cy="55765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Salivary </a:t>
            </a:r>
            <a:r>
              <a:rPr sz="2800" dirty="0">
                <a:latin typeface="Carlito"/>
                <a:cs typeface="Carlito"/>
              </a:rPr>
              <a:t>glands </a:t>
            </a:r>
            <a:r>
              <a:rPr sz="2800" spc="-10" dirty="0">
                <a:latin typeface="Carlito"/>
                <a:cs typeface="Carlito"/>
              </a:rPr>
              <a:t>are </a:t>
            </a:r>
            <a:r>
              <a:rPr sz="2800" spc="-5" dirty="0">
                <a:latin typeface="Carlito"/>
                <a:cs typeface="Carlito"/>
              </a:rPr>
              <a:t>compound tubulo-alveolar  </a:t>
            </a:r>
            <a:r>
              <a:rPr sz="2800" dirty="0">
                <a:latin typeface="Carlito"/>
                <a:cs typeface="Carlito"/>
              </a:rPr>
              <a:t>glands</a:t>
            </a:r>
            <a:r>
              <a:rPr sz="2800" spc="2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(racemose)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800" dirty="0">
              <a:latin typeface="Carlito"/>
              <a:cs typeface="Carlito"/>
            </a:endParaRPr>
          </a:p>
          <a:p>
            <a:pPr marL="355600" marR="120840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Secretory </a:t>
            </a:r>
            <a:r>
              <a:rPr sz="2800" spc="-5" dirty="0">
                <a:latin typeface="Carlito"/>
                <a:cs typeface="Carlito"/>
              </a:rPr>
              <a:t>elements (end </a:t>
            </a:r>
            <a:r>
              <a:rPr sz="2800" spc="-10" dirty="0">
                <a:latin typeface="Carlito"/>
                <a:cs typeface="Carlito"/>
              </a:rPr>
              <a:t>pieces/portio  terminalis)</a:t>
            </a:r>
            <a:endParaRPr sz="2800" dirty="0">
              <a:latin typeface="Carlito"/>
              <a:cs typeface="Carlito"/>
            </a:endParaRPr>
          </a:p>
          <a:p>
            <a:pPr marL="2222500" marR="2729865" indent="1749425">
              <a:lnSpc>
                <a:spcPts val="4610"/>
              </a:lnSpc>
              <a:spcBef>
                <a:spcPts val="280"/>
              </a:spcBef>
            </a:pPr>
            <a:endParaRPr lang="en-US" sz="2800" spc="-20" dirty="0">
              <a:latin typeface="Carlito"/>
              <a:cs typeface="Carlito"/>
            </a:endParaRPr>
          </a:p>
          <a:p>
            <a:pPr marL="2222500" marR="2729865" indent="1749425">
              <a:lnSpc>
                <a:spcPts val="4610"/>
              </a:lnSpc>
              <a:spcBef>
                <a:spcPts val="280"/>
              </a:spcBef>
            </a:pPr>
            <a:r>
              <a:rPr sz="2800" spc="-20" dirty="0" smtClean="0">
                <a:latin typeface="Carlito"/>
                <a:cs typeface="Carlito"/>
              </a:rPr>
              <a:t>may</a:t>
            </a:r>
            <a:r>
              <a:rPr sz="2800" spc="-90" dirty="0" smtClean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be  </a:t>
            </a:r>
            <a:r>
              <a:rPr sz="2800" spc="-10" dirty="0">
                <a:latin typeface="Carlito"/>
                <a:cs typeface="Carlito"/>
              </a:rPr>
              <a:t>rounded</a:t>
            </a:r>
            <a:r>
              <a:rPr sz="2800" spc="-20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(acini)</a:t>
            </a:r>
          </a:p>
          <a:p>
            <a:pPr marL="1756410">
              <a:lnSpc>
                <a:spcPct val="100000"/>
              </a:lnSpc>
              <a:spcBef>
                <a:spcPts val="484"/>
              </a:spcBef>
            </a:pPr>
            <a:r>
              <a:rPr sz="2800" spc="-5" dirty="0">
                <a:latin typeface="Carlito"/>
                <a:cs typeface="Carlito"/>
              </a:rPr>
              <a:t>pear shaped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(alveoli)</a:t>
            </a:r>
            <a:endParaRPr sz="2800" dirty="0">
              <a:latin typeface="Carlito"/>
              <a:cs typeface="Carlito"/>
            </a:endParaRPr>
          </a:p>
          <a:p>
            <a:pPr marL="2682875">
              <a:lnSpc>
                <a:spcPct val="100000"/>
              </a:lnSpc>
              <a:spcBef>
                <a:spcPts val="770"/>
              </a:spcBef>
            </a:pPr>
            <a:r>
              <a:rPr sz="2800" spc="-5" dirty="0">
                <a:latin typeface="Carlito"/>
                <a:cs typeface="Carlito"/>
              </a:rPr>
              <a:t>tubular</a:t>
            </a:r>
            <a:endParaRPr sz="2800" dirty="0">
              <a:latin typeface="Carlito"/>
              <a:cs typeface="Carlito"/>
            </a:endParaRPr>
          </a:p>
          <a:p>
            <a:pPr marL="748665">
              <a:lnSpc>
                <a:spcPct val="100000"/>
              </a:lnSpc>
              <a:spcBef>
                <a:spcPts val="770"/>
              </a:spcBef>
            </a:pPr>
            <a:r>
              <a:rPr sz="2800" spc="-5" dirty="0">
                <a:latin typeface="Carlito"/>
                <a:cs typeface="Carlito"/>
              </a:rPr>
              <a:t>mixture </a:t>
            </a:r>
            <a:r>
              <a:rPr sz="2800" dirty="0">
                <a:latin typeface="Carlito"/>
                <a:cs typeface="Carlito"/>
              </a:rPr>
              <a:t>(tubulo-acinar </a:t>
            </a:r>
            <a:r>
              <a:rPr sz="2800" spc="-5" dirty="0">
                <a:latin typeface="Carlito"/>
                <a:cs typeface="Carlito"/>
              </a:rPr>
              <a:t>or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tubulo-alveolar)</a:t>
            </a:r>
            <a:endParaRPr sz="2800" dirty="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775286" y="2868167"/>
            <a:ext cx="298450" cy="991869"/>
            <a:chOff x="3775286" y="2868167"/>
            <a:chExt cx="298450" cy="991869"/>
          </a:xfrm>
        </p:grpSpPr>
        <p:sp>
          <p:nvSpPr>
            <p:cNvPr id="4" name="object 4"/>
            <p:cNvSpPr/>
            <p:nvPr/>
          </p:nvSpPr>
          <p:spPr>
            <a:xfrm>
              <a:off x="3775286" y="2868167"/>
              <a:ext cx="298026" cy="99134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09999" y="2895599"/>
              <a:ext cx="228600" cy="9144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809999" y="2895599"/>
              <a:ext cx="228600" cy="914400"/>
            </a:xfrm>
            <a:custGeom>
              <a:avLst/>
              <a:gdLst/>
              <a:ahLst/>
              <a:cxnLst/>
              <a:rect l="l" t="t" r="r" b="b"/>
              <a:pathLst>
                <a:path w="228600" h="914400">
                  <a:moveTo>
                    <a:pt x="0" y="800100"/>
                  </a:moveTo>
                  <a:lnTo>
                    <a:pt x="57150" y="800100"/>
                  </a:lnTo>
                  <a:lnTo>
                    <a:pt x="57150" y="0"/>
                  </a:lnTo>
                  <a:lnTo>
                    <a:pt x="171450" y="0"/>
                  </a:lnTo>
                  <a:lnTo>
                    <a:pt x="171450" y="800100"/>
                  </a:lnTo>
                  <a:lnTo>
                    <a:pt x="228600" y="800100"/>
                  </a:lnTo>
                  <a:lnTo>
                    <a:pt x="114300" y="914400"/>
                  </a:lnTo>
                  <a:lnTo>
                    <a:pt x="0" y="800100"/>
                  </a:lnTo>
                  <a:close/>
                </a:path>
              </a:pathLst>
            </a:custGeom>
            <a:ln w="9144">
              <a:solidFill>
                <a:srgbClr val="BD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6382" y="464565"/>
            <a:ext cx="30302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-15" dirty="0">
                <a:solidFill>
                  <a:srgbClr val="000000"/>
                </a:solidFill>
                <a:latin typeface="Carlito"/>
                <a:cs typeface="Carlito"/>
              </a:rPr>
              <a:t>secretory</a:t>
            </a:r>
            <a:r>
              <a:rPr sz="3200" b="0" spc="-80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3200" b="0" spc="-5" dirty="0">
                <a:solidFill>
                  <a:srgbClr val="000000"/>
                </a:solidFill>
                <a:latin typeface="Carlito"/>
                <a:cs typeface="Carlito"/>
              </a:rPr>
              <a:t>element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600" y="2362200"/>
            <a:ext cx="5867400" cy="2753318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786504">
              <a:lnSpc>
                <a:spcPct val="100000"/>
              </a:lnSpc>
              <a:spcBef>
                <a:spcPts val="790"/>
              </a:spcBef>
            </a:pPr>
            <a:r>
              <a:rPr sz="2400" dirty="0">
                <a:latin typeface="Carlito"/>
                <a:cs typeface="Carlito"/>
              </a:rPr>
              <a:t>lead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into</a:t>
            </a:r>
            <a:endParaRPr sz="2400" dirty="0">
              <a:latin typeface="Carlito"/>
              <a:cs typeface="Carlito"/>
            </a:endParaRPr>
          </a:p>
          <a:p>
            <a:pPr marL="1905" algn="ctr">
              <a:lnSpc>
                <a:spcPct val="100000"/>
              </a:lnSpc>
              <a:spcBef>
                <a:spcPts val="925"/>
              </a:spcBef>
            </a:pPr>
            <a:r>
              <a:rPr sz="3200" spc="-5" dirty="0">
                <a:latin typeface="Carlito"/>
                <a:cs typeface="Carlito"/>
              </a:rPr>
              <a:t>Series </a:t>
            </a:r>
            <a:r>
              <a:rPr sz="3200" dirty="0">
                <a:latin typeface="Carlito"/>
                <a:cs typeface="Carlito"/>
              </a:rPr>
              <a:t>of</a:t>
            </a:r>
            <a:r>
              <a:rPr sz="3200" spc="-3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ducts</a:t>
            </a:r>
            <a:endParaRPr sz="3200" dirty="0">
              <a:latin typeface="Carlito"/>
              <a:cs typeface="Carlito"/>
            </a:endParaRPr>
          </a:p>
          <a:p>
            <a:pPr marL="3742054">
              <a:lnSpc>
                <a:spcPct val="100000"/>
              </a:lnSpc>
              <a:spcBef>
                <a:spcPts val="1570"/>
              </a:spcBef>
            </a:pPr>
            <a:r>
              <a:rPr sz="2400" spc="-10" dirty="0">
                <a:latin typeface="Carlito"/>
                <a:cs typeface="Carlito"/>
              </a:rPr>
              <a:t>through</a:t>
            </a:r>
            <a:endParaRPr sz="2400" dirty="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930"/>
              </a:spcBef>
            </a:pPr>
            <a:r>
              <a:rPr sz="3200" spc="-10" dirty="0">
                <a:latin typeface="Carlito"/>
                <a:cs typeface="Carlito"/>
              </a:rPr>
              <a:t>Secretions </a:t>
            </a:r>
            <a:r>
              <a:rPr sz="3200" spc="-15" dirty="0">
                <a:latin typeface="Carlito"/>
                <a:cs typeface="Carlito"/>
              </a:rPr>
              <a:t>are </a:t>
            </a:r>
            <a:r>
              <a:rPr sz="3200" spc="-10" dirty="0">
                <a:latin typeface="Carlito"/>
                <a:cs typeface="Carlito"/>
              </a:rPr>
              <a:t>poured </a:t>
            </a:r>
            <a:r>
              <a:rPr sz="3200" spc="-20" dirty="0">
                <a:latin typeface="Carlito"/>
                <a:cs typeface="Carlito"/>
              </a:rPr>
              <a:t>into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5" dirty="0">
                <a:latin typeface="Carlito"/>
                <a:cs typeface="Carlito"/>
              </a:rPr>
              <a:t>oral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cavity</a:t>
            </a:r>
            <a:endParaRPr sz="3200" dirty="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886200" y="1371600"/>
            <a:ext cx="222250" cy="687070"/>
            <a:chOff x="4613365" y="1039367"/>
            <a:chExt cx="222250" cy="687070"/>
          </a:xfrm>
        </p:grpSpPr>
        <p:sp>
          <p:nvSpPr>
            <p:cNvPr id="5" name="object 5"/>
            <p:cNvSpPr/>
            <p:nvPr/>
          </p:nvSpPr>
          <p:spPr>
            <a:xfrm>
              <a:off x="4613365" y="1039367"/>
              <a:ext cx="222068" cy="68654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48199" y="1066799"/>
              <a:ext cx="152400" cy="6096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648199" y="1066799"/>
              <a:ext cx="152400" cy="609600"/>
            </a:xfrm>
            <a:custGeom>
              <a:avLst/>
              <a:gdLst/>
              <a:ahLst/>
              <a:cxnLst/>
              <a:rect l="l" t="t" r="r" b="b"/>
              <a:pathLst>
                <a:path w="152400" h="609600">
                  <a:moveTo>
                    <a:pt x="0" y="533400"/>
                  </a:moveTo>
                  <a:lnTo>
                    <a:pt x="38100" y="533400"/>
                  </a:lnTo>
                  <a:lnTo>
                    <a:pt x="38100" y="0"/>
                  </a:lnTo>
                  <a:lnTo>
                    <a:pt x="114300" y="0"/>
                  </a:lnTo>
                  <a:lnTo>
                    <a:pt x="114300" y="533400"/>
                  </a:lnTo>
                  <a:lnTo>
                    <a:pt x="152400" y="533400"/>
                  </a:lnTo>
                  <a:lnTo>
                    <a:pt x="76200" y="609600"/>
                  </a:lnTo>
                  <a:lnTo>
                    <a:pt x="0" y="533400"/>
                  </a:lnTo>
                  <a:close/>
                </a:path>
              </a:pathLst>
            </a:custGeom>
            <a:ln w="9144">
              <a:solidFill>
                <a:srgbClr val="97B8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4594859" y="2106167"/>
            <a:ext cx="259079" cy="706120"/>
            <a:chOff x="4594859" y="2106167"/>
            <a:chExt cx="259079" cy="706120"/>
          </a:xfrm>
        </p:grpSpPr>
        <p:sp>
          <p:nvSpPr>
            <p:cNvPr id="9" name="object 9"/>
            <p:cNvSpPr/>
            <p:nvPr/>
          </p:nvSpPr>
          <p:spPr>
            <a:xfrm>
              <a:off x="4594859" y="2106167"/>
              <a:ext cx="259079" cy="70561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648199" y="2133599"/>
              <a:ext cx="152400" cy="6096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648199" y="2133599"/>
              <a:ext cx="152400" cy="609600"/>
            </a:xfrm>
            <a:custGeom>
              <a:avLst/>
              <a:gdLst/>
              <a:ahLst/>
              <a:cxnLst/>
              <a:rect l="l" t="t" r="r" b="b"/>
              <a:pathLst>
                <a:path w="152400" h="609600">
                  <a:moveTo>
                    <a:pt x="0" y="533400"/>
                  </a:moveTo>
                  <a:lnTo>
                    <a:pt x="38100" y="533400"/>
                  </a:lnTo>
                  <a:lnTo>
                    <a:pt x="38100" y="0"/>
                  </a:lnTo>
                  <a:lnTo>
                    <a:pt x="114300" y="0"/>
                  </a:lnTo>
                  <a:lnTo>
                    <a:pt x="114300" y="533400"/>
                  </a:lnTo>
                  <a:lnTo>
                    <a:pt x="152400" y="533400"/>
                  </a:lnTo>
                  <a:lnTo>
                    <a:pt x="76200" y="609600"/>
                  </a:lnTo>
                  <a:lnTo>
                    <a:pt x="0" y="533400"/>
                  </a:lnTo>
                  <a:close/>
                </a:path>
              </a:pathLst>
            </a:custGeom>
            <a:ln w="9144">
              <a:solidFill>
                <a:srgbClr val="97B8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99040"/>
            <a:ext cx="9144000" cy="65589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16965"/>
            <a:ext cx="335026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On</a:t>
            </a:r>
            <a:r>
              <a:rPr sz="3200" spc="-5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section,</a:t>
            </a:r>
            <a:endParaRPr sz="3200" dirty="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103375" y="1804416"/>
            <a:ext cx="6259195" cy="1590040"/>
            <a:chOff x="1103375" y="1804416"/>
            <a:chExt cx="6259195" cy="1590040"/>
          </a:xfrm>
        </p:grpSpPr>
        <p:sp>
          <p:nvSpPr>
            <p:cNvPr id="4" name="object 4"/>
            <p:cNvSpPr/>
            <p:nvPr/>
          </p:nvSpPr>
          <p:spPr>
            <a:xfrm>
              <a:off x="1171955" y="1804416"/>
              <a:ext cx="6190488" cy="152704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03375" y="1827276"/>
              <a:ext cx="5085588" cy="156667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19199" y="1831848"/>
              <a:ext cx="6096000" cy="14325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219199" y="1831848"/>
              <a:ext cx="6096000" cy="1432560"/>
            </a:xfrm>
            <a:custGeom>
              <a:avLst/>
              <a:gdLst/>
              <a:ahLst/>
              <a:cxnLst/>
              <a:rect l="l" t="t" r="r" b="b"/>
              <a:pathLst>
                <a:path w="6096000" h="1432560">
                  <a:moveTo>
                    <a:pt x="0" y="238760"/>
                  </a:moveTo>
                  <a:lnTo>
                    <a:pt x="4852" y="190652"/>
                  </a:lnTo>
                  <a:lnTo>
                    <a:pt x="18768" y="145839"/>
                  </a:lnTo>
                  <a:lnTo>
                    <a:pt x="40786" y="105283"/>
                  </a:lnTo>
                  <a:lnTo>
                    <a:pt x="69945" y="69945"/>
                  </a:lnTo>
                  <a:lnTo>
                    <a:pt x="105283" y="40786"/>
                  </a:lnTo>
                  <a:lnTo>
                    <a:pt x="145839" y="18768"/>
                  </a:lnTo>
                  <a:lnTo>
                    <a:pt x="190652" y="4852"/>
                  </a:lnTo>
                  <a:lnTo>
                    <a:pt x="238759" y="0"/>
                  </a:lnTo>
                  <a:lnTo>
                    <a:pt x="5857240" y="0"/>
                  </a:lnTo>
                  <a:lnTo>
                    <a:pt x="5905347" y="4852"/>
                  </a:lnTo>
                  <a:lnTo>
                    <a:pt x="5950160" y="18768"/>
                  </a:lnTo>
                  <a:lnTo>
                    <a:pt x="5990716" y="40786"/>
                  </a:lnTo>
                  <a:lnTo>
                    <a:pt x="6026054" y="69945"/>
                  </a:lnTo>
                  <a:lnTo>
                    <a:pt x="6055213" y="105283"/>
                  </a:lnTo>
                  <a:lnTo>
                    <a:pt x="6077231" y="145839"/>
                  </a:lnTo>
                  <a:lnTo>
                    <a:pt x="6091147" y="190652"/>
                  </a:lnTo>
                  <a:lnTo>
                    <a:pt x="6096000" y="238760"/>
                  </a:lnTo>
                  <a:lnTo>
                    <a:pt x="6096000" y="1193800"/>
                  </a:lnTo>
                  <a:lnTo>
                    <a:pt x="6091147" y="1241907"/>
                  </a:lnTo>
                  <a:lnTo>
                    <a:pt x="6077231" y="1286720"/>
                  </a:lnTo>
                  <a:lnTo>
                    <a:pt x="6055213" y="1327276"/>
                  </a:lnTo>
                  <a:lnTo>
                    <a:pt x="6026054" y="1362614"/>
                  </a:lnTo>
                  <a:lnTo>
                    <a:pt x="5990716" y="1391773"/>
                  </a:lnTo>
                  <a:lnTo>
                    <a:pt x="5950160" y="1413791"/>
                  </a:lnTo>
                  <a:lnTo>
                    <a:pt x="5905347" y="1427707"/>
                  </a:lnTo>
                  <a:lnTo>
                    <a:pt x="5857240" y="1432560"/>
                  </a:lnTo>
                  <a:lnTo>
                    <a:pt x="238759" y="1432560"/>
                  </a:lnTo>
                  <a:lnTo>
                    <a:pt x="190652" y="1427707"/>
                  </a:lnTo>
                  <a:lnTo>
                    <a:pt x="145839" y="1413791"/>
                  </a:lnTo>
                  <a:lnTo>
                    <a:pt x="105283" y="1391773"/>
                  </a:lnTo>
                  <a:lnTo>
                    <a:pt x="69945" y="1362614"/>
                  </a:lnTo>
                  <a:lnTo>
                    <a:pt x="40786" y="1327276"/>
                  </a:lnTo>
                  <a:lnTo>
                    <a:pt x="18768" y="1286720"/>
                  </a:lnTo>
                  <a:lnTo>
                    <a:pt x="4852" y="1241907"/>
                  </a:lnTo>
                  <a:lnTo>
                    <a:pt x="0" y="1193800"/>
                  </a:lnTo>
                  <a:lnTo>
                    <a:pt x="0" y="238760"/>
                  </a:lnTo>
                  <a:close/>
                </a:path>
              </a:pathLst>
            </a:custGeom>
            <a:ln w="9144">
              <a:solidFill>
                <a:srgbClr val="46AA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413763" y="1956003"/>
            <a:ext cx="4362450" cy="107759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960"/>
              </a:lnSpc>
              <a:spcBef>
                <a:spcPts val="535"/>
              </a:spcBef>
            </a:pPr>
            <a:r>
              <a:rPr sz="3200" b="0" spc="-15" dirty="0">
                <a:solidFill>
                  <a:srgbClr val="000000"/>
                </a:solidFill>
                <a:latin typeface="Carlito"/>
                <a:cs typeface="Carlito"/>
              </a:rPr>
              <a:t>large </a:t>
            </a:r>
            <a:r>
              <a:rPr sz="3200" b="0" spc="-5" dirty="0">
                <a:solidFill>
                  <a:srgbClr val="000000"/>
                </a:solidFill>
                <a:latin typeface="Carlito"/>
                <a:cs typeface="Carlito"/>
              </a:rPr>
              <a:t>number of</a:t>
            </a:r>
            <a:r>
              <a:rPr sz="3200" b="0" spc="-85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3200" b="0" dirty="0">
                <a:solidFill>
                  <a:srgbClr val="000000"/>
                </a:solidFill>
                <a:latin typeface="Carlito"/>
                <a:cs typeface="Carlito"/>
              </a:rPr>
              <a:t>closely  </a:t>
            </a:r>
            <a:r>
              <a:rPr sz="3200" b="0" spc="-25" dirty="0">
                <a:solidFill>
                  <a:srgbClr val="000000"/>
                </a:solidFill>
                <a:latin typeface="Carlito"/>
                <a:cs typeface="Carlito"/>
              </a:rPr>
              <a:t>packed</a:t>
            </a:r>
            <a:r>
              <a:rPr sz="3200" b="0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3200" b="0" spc="-10" dirty="0">
                <a:solidFill>
                  <a:srgbClr val="000000"/>
                </a:solidFill>
                <a:latin typeface="Carlito"/>
                <a:cs typeface="Carlito"/>
              </a:rPr>
              <a:t>acini/alveoli</a:t>
            </a:r>
            <a:endParaRPr sz="3200" dirty="0">
              <a:latin typeface="Carlito"/>
              <a:cs typeface="Carlito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103375" y="3832859"/>
            <a:ext cx="6259195" cy="1590040"/>
            <a:chOff x="1103375" y="3832859"/>
            <a:chExt cx="6259195" cy="1590040"/>
          </a:xfrm>
        </p:grpSpPr>
        <p:sp>
          <p:nvSpPr>
            <p:cNvPr id="10" name="object 10"/>
            <p:cNvSpPr/>
            <p:nvPr/>
          </p:nvSpPr>
          <p:spPr>
            <a:xfrm>
              <a:off x="1171955" y="3832859"/>
              <a:ext cx="6190488" cy="152704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03375" y="3855719"/>
              <a:ext cx="5364480" cy="15666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219199" y="3860291"/>
              <a:ext cx="6096000" cy="143256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219199" y="3860291"/>
              <a:ext cx="6096000" cy="1432560"/>
            </a:xfrm>
            <a:custGeom>
              <a:avLst/>
              <a:gdLst/>
              <a:ahLst/>
              <a:cxnLst/>
              <a:rect l="l" t="t" r="r" b="b"/>
              <a:pathLst>
                <a:path w="6096000" h="1432560">
                  <a:moveTo>
                    <a:pt x="0" y="238759"/>
                  </a:moveTo>
                  <a:lnTo>
                    <a:pt x="4852" y="190652"/>
                  </a:lnTo>
                  <a:lnTo>
                    <a:pt x="18768" y="145839"/>
                  </a:lnTo>
                  <a:lnTo>
                    <a:pt x="40786" y="105283"/>
                  </a:lnTo>
                  <a:lnTo>
                    <a:pt x="69945" y="69945"/>
                  </a:lnTo>
                  <a:lnTo>
                    <a:pt x="105283" y="40786"/>
                  </a:lnTo>
                  <a:lnTo>
                    <a:pt x="145839" y="18768"/>
                  </a:lnTo>
                  <a:lnTo>
                    <a:pt x="190652" y="4852"/>
                  </a:lnTo>
                  <a:lnTo>
                    <a:pt x="238759" y="0"/>
                  </a:lnTo>
                  <a:lnTo>
                    <a:pt x="5857240" y="0"/>
                  </a:lnTo>
                  <a:lnTo>
                    <a:pt x="5905347" y="4852"/>
                  </a:lnTo>
                  <a:lnTo>
                    <a:pt x="5950160" y="18768"/>
                  </a:lnTo>
                  <a:lnTo>
                    <a:pt x="5990716" y="40786"/>
                  </a:lnTo>
                  <a:lnTo>
                    <a:pt x="6026054" y="69945"/>
                  </a:lnTo>
                  <a:lnTo>
                    <a:pt x="6055213" y="105283"/>
                  </a:lnTo>
                  <a:lnTo>
                    <a:pt x="6077231" y="145839"/>
                  </a:lnTo>
                  <a:lnTo>
                    <a:pt x="6091147" y="190652"/>
                  </a:lnTo>
                  <a:lnTo>
                    <a:pt x="6096000" y="238759"/>
                  </a:lnTo>
                  <a:lnTo>
                    <a:pt x="6096000" y="1193799"/>
                  </a:lnTo>
                  <a:lnTo>
                    <a:pt x="6091147" y="1241907"/>
                  </a:lnTo>
                  <a:lnTo>
                    <a:pt x="6077231" y="1286720"/>
                  </a:lnTo>
                  <a:lnTo>
                    <a:pt x="6055213" y="1327276"/>
                  </a:lnTo>
                  <a:lnTo>
                    <a:pt x="6026054" y="1362614"/>
                  </a:lnTo>
                  <a:lnTo>
                    <a:pt x="5990716" y="1391773"/>
                  </a:lnTo>
                  <a:lnTo>
                    <a:pt x="5950160" y="1413791"/>
                  </a:lnTo>
                  <a:lnTo>
                    <a:pt x="5905347" y="1427707"/>
                  </a:lnTo>
                  <a:lnTo>
                    <a:pt x="5857240" y="1432559"/>
                  </a:lnTo>
                  <a:lnTo>
                    <a:pt x="238759" y="1432559"/>
                  </a:lnTo>
                  <a:lnTo>
                    <a:pt x="190652" y="1427707"/>
                  </a:lnTo>
                  <a:lnTo>
                    <a:pt x="145839" y="1413791"/>
                  </a:lnTo>
                  <a:lnTo>
                    <a:pt x="105283" y="1391773"/>
                  </a:lnTo>
                  <a:lnTo>
                    <a:pt x="69945" y="1362614"/>
                  </a:lnTo>
                  <a:lnTo>
                    <a:pt x="40786" y="1327276"/>
                  </a:lnTo>
                  <a:lnTo>
                    <a:pt x="18768" y="1286720"/>
                  </a:lnTo>
                  <a:lnTo>
                    <a:pt x="4852" y="1241907"/>
                  </a:lnTo>
                  <a:lnTo>
                    <a:pt x="0" y="1193799"/>
                  </a:lnTo>
                  <a:lnTo>
                    <a:pt x="0" y="238759"/>
                  </a:lnTo>
                  <a:close/>
                </a:path>
              </a:pathLst>
            </a:custGeom>
            <a:ln w="9144">
              <a:solidFill>
                <a:srgbClr val="7C5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400302" y="3985005"/>
            <a:ext cx="4823460" cy="173418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26034" marR="172720">
              <a:lnSpc>
                <a:spcPts val="3960"/>
              </a:lnSpc>
              <a:spcBef>
                <a:spcPts val="530"/>
              </a:spcBef>
            </a:pPr>
            <a:r>
              <a:rPr sz="3600" dirty="0">
                <a:latin typeface="Carlito"/>
                <a:cs typeface="Carlito"/>
              </a:rPr>
              <a:t>Ducts </a:t>
            </a:r>
            <a:r>
              <a:rPr sz="3600" spc="-25" dirty="0">
                <a:latin typeface="Carlito"/>
                <a:cs typeface="Carlito"/>
              </a:rPr>
              <a:t>scattered </a:t>
            </a:r>
            <a:r>
              <a:rPr sz="3600" spc="-15" dirty="0">
                <a:latin typeface="Carlito"/>
                <a:cs typeface="Carlito"/>
              </a:rPr>
              <a:t>between  </a:t>
            </a:r>
            <a:r>
              <a:rPr sz="3600" dirty="0">
                <a:latin typeface="Carlito"/>
                <a:cs typeface="Carlito"/>
              </a:rPr>
              <a:t>them</a:t>
            </a:r>
          </a:p>
          <a:p>
            <a:pPr marL="299085" indent="-287020">
              <a:lnSpc>
                <a:spcPct val="100000"/>
              </a:lnSpc>
              <a:spcBef>
                <a:spcPts val="1745"/>
              </a:spcBef>
              <a:buChar char="•"/>
              <a:tabLst>
                <a:tab pos="299720" algn="l"/>
              </a:tabLst>
            </a:pPr>
            <a:r>
              <a:rPr sz="2800" spc="-10" dirty="0">
                <a:latin typeface="Carlito"/>
                <a:cs typeface="Carlito"/>
              </a:rPr>
              <a:t>Supported </a:t>
            </a:r>
            <a:r>
              <a:rPr sz="2800" spc="-15" dirty="0">
                <a:latin typeface="Carlito"/>
                <a:cs typeface="Carlito"/>
              </a:rPr>
              <a:t>by connective</a:t>
            </a:r>
            <a:r>
              <a:rPr sz="2800" spc="4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tissue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311</Words>
  <Application>Microsoft Office PowerPoint</Application>
  <PresentationFormat>On-screen Show (4:3)</PresentationFormat>
  <Paragraphs>90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Salivary Glands</vt:lpstr>
      <vt:lpstr>Slide 2</vt:lpstr>
      <vt:lpstr>Slide 3</vt:lpstr>
      <vt:lpstr>Slide 4</vt:lpstr>
      <vt:lpstr>Slide 5</vt:lpstr>
      <vt:lpstr>secretory element</vt:lpstr>
      <vt:lpstr>Slide 7</vt:lpstr>
      <vt:lpstr>large number of closely  packed acini/alveoli</vt:lpstr>
      <vt:lpstr>Slide 9</vt:lpstr>
      <vt:lpstr>Connective  tissue,</vt:lpstr>
      <vt:lpstr>Alveoli</vt:lpstr>
      <vt:lpstr>Serous</vt:lpstr>
      <vt:lpstr>Slide 13</vt:lpstr>
      <vt:lpstr>Alveolus</vt:lpstr>
      <vt:lpstr>Slide 15</vt:lpstr>
      <vt:lpstr>Slide 16</vt:lpstr>
      <vt:lpstr>Secretions produced in alveoli</vt:lpstr>
      <vt:lpstr>Columnar cells</vt:lpstr>
      <vt:lpstr>Slide 19</vt:lpstr>
      <vt:lpstr>Myoepithelial cells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Salivary Glands</dc:title>
  <cp:lastModifiedBy>Home</cp:lastModifiedBy>
  <cp:revision>2</cp:revision>
  <dcterms:created xsi:type="dcterms:W3CDTF">2020-08-12T18:01:58Z</dcterms:created>
  <dcterms:modified xsi:type="dcterms:W3CDTF">2020-08-12T18:15:27Z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2015-03-23T00:00:00Z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2020-08-12T00:00:00Z</vt:filetime>
  </property>
</Properties>
</file>