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D8BD707-D9CF-40AE-B4C6-C98DA3205C09}"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D8BD707-D9CF-40AE-B4C6-C98DA3205C09}" type="datetimeFigureOut">
              <a:rPr lang="en-US" smtClean="0"/>
              <a:pPr/>
              <a:t>5/3/2019</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explorable.com/ecological-systems-theory"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3200400"/>
            <a:ext cx="7391400" cy="2971800"/>
          </a:xfrm>
        </p:spPr>
        <p:txBody>
          <a:bodyPr>
            <a:normAutofit fontScale="92500"/>
          </a:bodyPr>
          <a:lstStyle/>
          <a:p>
            <a:r>
              <a:rPr lang="en-US" sz="3800" b="1" dirty="0">
                <a:solidFill>
                  <a:schemeClr val="tx1"/>
                </a:solidFill>
                <a:latin typeface="Arial" panose="020B0604020202020204" pitchFamily="34" charset="0"/>
                <a:cs typeface="Arial" panose="020B0604020202020204" pitchFamily="34" charset="0"/>
              </a:rPr>
              <a:t>Socialization</a:t>
            </a:r>
            <a:r>
              <a:rPr lang="en-US" sz="3800" dirty="0">
                <a:solidFill>
                  <a:schemeClr val="tx1"/>
                </a:solidFill>
                <a:latin typeface="Arial" panose="020B0604020202020204" pitchFamily="34" charset="0"/>
                <a:cs typeface="Arial" panose="020B0604020202020204" pitchFamily="34" charset="0"/>
              </a:rPr>
              <a:t> is the process by which people, </a:t>
            </a:r>
            <a:r>
              <a:rPr lang="en-US" sz="3800" dirty="0" smtClean="0">
                <a:solidFill>
                  <a:schemeClr val="tx1"/>
                </a:solidFill>
                <a:latin typeface="Arial" panose="020B0604020202020204" pitchFamily="34" charset="0"/>
                <a:cs typeface="Arial" panose="020B0604020202020204" pitchFamily="34" charset="0"/>
              </a:rPr>
              <a:t>especially </a:t>
            </a:r>
            <a:r>
              <a:rPr lang="en-US" sz="3800" dirty="0">
                <a:solidFill>
                  <a:schemeClr val="tx1"/>
                </a:solidFill>
                <a:latin typeface="Arial" panose="020B0604020202020204" pitchFamily="34" charset="0"/>
                <a:cs typeface="Arial" panose="020B0604020202020204" pitchFamily="34" charset="0"/>
              </a:rPr>
              <a:t> children, are made to behave in a way which is acceptable in their culture or society</a:t>
            </a:r>
            <a:r>
              <a:rPr lang="en-US" sz="3800" dirty="0" smtClean="0">
                <a:solidFill>
                  <a:schemeClr val="tx1"/>
                </a:solidFill>
                <a:latin typeface="Arial" panose="020B0604020202020204" pitchFamily="34" charset="0"/>
                <a:cs typeface="Arial" panose="020B0604020202020204" pitchFamily="34" charset="0"/>
              </a:rPr>
              <a:t>.</a:t>
            </a:r>
          </a:p>
          <a:p>
            <a:endParaRPr lang="en-US" dirty="0"/>
          </a:p>
          <a:p>
            <a:endParaRPr lang="en-US" dirty="0" smtClean="0"/>
          </a:p>
          <a:p>
            <a:endParaRPr lang="en-US" dirty="0"/>
          </a:p>
        </p:txBody>
      </p:sp>
      <p:sp>
        <p:nvSpPr>
          <p:cNvPr id="2" name="Title 1"/>
          <p:cNvSpPr>
            <a:spLocks noGrp="1"/>
          </p:cNvSpPr>
          <p:nvPr>
            <p:ph type="ctrTitle"/>
          </p:nvPr>
        </p:nvSpPr>
        <p:spPr>
          <a:xfrm>
            <a:off x="762000" y="1295400"/>
            <a:ext cx="7772400" cy="1470025"/>
          </a:xfrm>
        </p:spPr>
        <p:txBody>
          <a:bodyPr/>
          <a:lstStyle/>
          <a:p>
            <a:r>
              <a:rPr lang="en-US" sz="4400" b="1" u="sng" dirty="0">
                <a:solidFill>
                  <a:srgbClr val="0070C0"/>
                </a:solidFill>
              </a:rPr>
              <a:t>What is Socialization?</a:t>
            </a:r>
            <a:r>
              <a:rPr lang="en-US" dirty="0"/>
              <a:t/>
            </a:r>
            <a:br>
              <a:rPr lang="en-US" dirty="0"/>
            </a:br>
            <a:endParaRPr lang="en-US" dirty="0"/>
          </a:p>
        </p:txBody>
      </p:sp>
    </p:spTree>
    <p:extLst>
      <p:ext uri="{BB962C8B-B14F-4D97-AF65-F5344CB8AC3E}">
        <p14:creationId xmlns:p14="http://schemas.microsoft.com/office/powerpoint/2010/main" val="2726291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029200"/>
          </a:xfrm>
        </p:spPr>
        <p:txBody>
          <a:bodyPr>
            <a:noAutofit/>
          </a:bodyPr>
          <a:lstStyle/>
          <a:p>
            <a:pPr algn="just"/>
            <a:r>
              <a:rPr lang="en-US" sz="2800" dirty="0">
                <a:latin typeface="Arial" panose="020B0604020202020204" pitchFamily="34" charset="0"/>
                <a:cs typeface="Arial" panose="020B0604020202020204" pitchFamily="34" charset="0"/>
              </a:rPr>
              <a:t>Socialization is the process through which a person, from birth through death, is taught the norms, customs, values, and roles of the society in which they live. This process serves to incorporate new members into a society so that they and it can function smoothly. It is guided by family, teachers and coaches, religious leaders, peers, community, and media, among others.</a:t>
            </a:r>
          </a:p>
        </p:txBody>
      </p:sp>
    </p:spTree>
    <p:extLst>
      <p:ext uri="{BB962C8B-B14F-4D97-AF65-F5344CB8AC3E}">
        <p14:creationId xmlns:p14="http://schemas.microsoft.com/office/powerpoint/2010/main" val="623312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066800"/>
            <a:ext cx="8915400" cy="5791200"/>
          </a:xfrm>
        </p:spPr>
        <p:txBody>
          <a:bodyPr>
            <a:normAutofit fontScale="32500" lnSpcReduction="20000"/>
          </a:bodyPr>
          <a:lstStyle/>
          <a:p>
            <a:pPr algn="l" fontAlgn="base"/>
            <a:r>
              <a:rPr lang="en-US" sz="6000" b="1" dirty="0" smtClean="0">
                <a:solidFill>
                  <a:srgbClr val="0070C0"/>
                </a:solidFill>
                <a:latin typeface="Arial" panose="020B0604020202020204" pitchFamily="34" charset="0"/>
                <a:cs typeface="Arial" panose="020B0604020202020204" pitchFamily="34" charset="0"/>
              </a:rPr>
              <a:t>1. </a:t>
            </a:r>
            <a:r>
              <a:rPr lang="en-US" sz="7400" b="1" u="sng" dirty="0" smtClean="0">
                <a:solidFill>
                  <a:srgbClr val="0070C0"/>
                </a:solidFill>
                <a:latin typeface="Arial" panose="020B0604020202020204" pitchFamily="34" charset="0"/>
                <a:cs typeface="Arial" panose="020B0604020202020204" pitchFamily="34" charset="0"/>
              </a:rPr>
              <a:t>Primary </a:t>
            </a:r>
            <a:r>
              <a:rPr lang="en-US" sz="7400" b="1" u="sng" dirty="0" smtClean="0">
                <a:solidFill>
                  <a:srgbClr val="0070C0"/>
                </a:solidFill>
                <a:latin typeface="Arial" panose="020B0604020202020204" pitchFamily="34" charset="0"/>
                <a:cs typeface="Arial" panose="020B0604020202020204" pitchFamily="34" charset="0"/>
              </a:rPr>
              <a:t>socialization</a:t>
            </a:r>
            <a:r>
              <a:rPr lang="en-US" sz="7400" b="1" u="sng" dirty="0" smtClean="0">
                <a:solidFill>
                  <a:srgbClr val="0070C0"/>
                </a:solidFill>
                <a:latin typeface="Arial" panose="020B0604020202020204" pitchFamily="34" charset="0"/>
                <a:cs typeface="Arial" panose="020B0604020202020204" pitchFamily="34" charset="0"/>
              </a:rPr>
              <a:t>:</a:t>
            </a:r>
          </a:p>
          <a:p>
            <a:pPr algn="l" fontAlgn="base"/>
            <a:r>
              <a:rPr lang="en-US" sz="6000" dirty="0">
                <a:solidFill>
                  <a:schemeClr val="tx1"/>
                </a:solidFill>
                <a:latin typeface="Arial" panose="020B0604020202020204" pitchFamily="34" charset="0"/>
                <a:cs typeface="Arial" panose="020B0604020202020204" pitchFamily="34" charset="0"/>
              </a:rPr>
              <a:t/>
            </a:r>
            <a:br>
              <a:rPr lang="en-US" sz="6000" dirty="0">
                <a:solidFill>
                  <a:schemeClr val="tx1"/>
                </a:solidFill>
                <a:latin typeface="Arial" panose="020B0604020202020204" pitchFamily="34" charset="0"/>
                <a:cs typeface="Arial" panose="020B0604020202020204" pitchFamily="34" charset="0"/>
              </a:rPr>
            </a:br>
            <a:r>
              <a:rPr lang="en-US" sz="6000" dirty="0">
                <a:solidFill>
                  <a:schemeClr val="tx1"/>
                </a:solidFill>
                <a:latin typeface="Arial" panose="020B0604020202020204" pitchFamily="34" charset="0"/>
                <a:cs typeface="Arial" panose="020B0604020202020204" pitchFamily="34" charset="0"/>
              </a:rPr>
              <a:t>This type of socialization happens when a child learns the values, norms and behaviors that should be displayed in order to live accordingly to a specific </a:t>
            </a:r>
            <a:r>
              <a:rPr lang="en-US" sz="6000" dirty="0" smtClean="0">
                <a:solidFill>
                  <a:schemeClr val="tx1"/>
                </a:solidFill>
                <a:latin typeface="Arial" panose="020B0604020202020204" pitchFamily="34" charset="0"/>
                <a:cs typeface="Arial" panose="020B0604020202020204" pitchFamily="34" charset="0"/>
              </a:rPr>
              <a:t>culture</a:t>
            </a:r>
          </a:p>
          <a:p>
            <a:pPr algn="l" fontAlgn="base"/>
            <a:r>
              <a:rPr lang="en-US" sz="6000" b="1" u="sng" dirty="0" smtClean="0">
                <a:solidFill>
                  <a:srgbClr val="0070C0"/>
                </a:solidFill>
                <a:latin typeface="Arial" panose="020B0604020202020204" pitchFamily="34" charset="0"/>
                <a:cs typeface="Arial" panose="020B0604020202020204" pitchFamily="34" charset="0"/>
              </a:rPr>
              <a:t>Example</a:t>
            </a:r>
            <a:r>
              <a:rPr lang="en-US" sz="6000" dirty="0">
                <a:solidFill>
                  <a:srgbClr val="0070C0"/>
                </a:solidFill>
                <a:latin typeface="Arial" panose="020B0604020202020204" pitchFamily="34" charset="0"/>
                <a:cs typeface="Arial" panose="020B0604020202020204" pitchFamily="34" charset="0"/>
              </a:rPr>
              <a:t>: </a:t>
            </a:r>
            <a:r>
              <a:rPr lang="en-US" sz="6000" dirty="0">
                <a:solidFill>
                  <a:schemeClr val="tx1"/>
                </a:solidFill>
                <a:latin typeface="Arial" panose="020B0604020202020204" pitchFamily="34" charset="0"/>
                <a:cs typeface="Arial" panose="020B0604020202020204" pitchFamily="34" charset="0"/>
              </a:rPr>
              <a:t>A child hears his father talk bad words against an old lady. The child would </a:t>
            </a:r>
            <a:r>
              <a:rPr lang="en-US" sz="6000" dirty="0" smtClean="0">
                <a:solidFill>
                  <a:schemeClr val="tx1"/>
                </a:solidFill>
                <a:latin typeface="Arial" panose="020B0604020202020204" pitchFamily="34" charset="0"/>
                <a:cs typeface="Arial" panose="020B0604020202020204" pitchFamily="34" charset="0"/>
              </a:rPr>
              <a:t>           think </a:t>
            </a:r>
            <a:r>
              <a:rPr lang="en-US" sz="6000" dirty="0">
                <a:solidFill>
                  <a:schemeClr val="tx1"/>
                </a:solidFill>
                <a:latin typeface="Arial" panose="020B0604020202020204" pitchFamily="34" charset="0"/>
                <a:cs typeface="Arial" panose="020B0604020202020204" pitchFamily="34" charset="0"/>
              </a:rPr>
              <a:t>that this behavior is socially acceptable, so he would start talking bad words </a:t>
            </a:r>
            <a:r>
              <a:rPr lang="en-US" sz="6000" dirty="0" smtClean="0">
                <a:solidFill>
                  <a:schemeClr val="tx1"/>
                </a:solidFill>
                <a:latin typeface="Arial" panose="020B0604020202020204" pitchFamily="34" charset="0"/>
                <a:cs typeface="Arial" panose="020B0604020202020204" pitchFamily="34" charset="0"/>
              </a:rPr>
              <a:t>against </a:t>
            </a:r>
            <a:r>
              <a:rPr lang="en-US" sz="6000" dirty="0">
                <a:solidFill>
                  <a:schemeClr val="tx1"/>
                </a:solidFill>
                <a:latin typeface="Arial" panose="020B0604020202020204" pitchFamily="34" charset="0"/>
                <a:cs typeface="Arial" panose="020B0604020202020204" pitchFamily="34" charset="0"/>
              </a:rPr>
              <a:t>older people.</a:t>
            </a:r>
          </a:p>
          <a:p>
            <a:pPr algn="l" fontAlgn="base"/>
            <a:r>
              <a:rPr lang="en-US" sz="6000" b="1" dirty="0" smtClean="0">
                <a:solidFill>
                  <a:srgbClr val="0070C0"/>
                </a:solidFill>
                <a:latin typeface="Arial" panose="020B0604020202020204" pitchFamily="34" charset="0"/>
                <a:cs typeface="Arial" panose="020B0604020202020204" pitchFamily="34" charset="0"/>
              </a:rPr>
              <a:t>2</a:t>
            </a:r>
            <a:r>
              <a:rPr lang="en-US" sz="7400" b="1" dirty="0" smtClean="0">
                <a:solidFill>
                  <a:srgbClr val="0070C0"/>
                </a:solidFill>
                <a:latin typeface="Arial" panose="020B0604020202020204" pitchFamily="34" charset="0"/>
                <a:cs typeface="Arial" panose="020B0604020202020204" pitchFamily="34" charset="0"/>
              </a:rPr>
              <a:t>.</a:t>
            </a:r>
            <a:r>
              <a:rPr lang="en-US" sz="7400" b="1" u="sng" dirty="0" smtClean="0">
                <a:solidFill>
                  <a:srgbClr val="0070C0"/>
                </a:solidFill>
                <a:latin typeface="Arial" panose="020B0604020202020204" pitchFamily="34" charset="0"/>
                <a:cs typeface="Arial" panose="020B0604020202020204" pitchFamily="34" charset="0"/>
              </a:rPr>
              <a:t> Secondary socialization</a:t>
            </a:r>
            <a:r>
              <a:rPr lang="en-US" sz="6000" b="1" u="sng" dirty="0" smtClean="0">
                <a:solidFill>
                  <a:schemeClr val="tx1"/>
                </a:solidFill>
                <a:latin typeface="Arial" panose="020B0604020202020204" pitchFamily="34" charset="0"/>
                <a:cs typeface="Arial" panose="020B0604020202020204" pitchFamily="34" charset="0"/>
              </a:rPr>
              <a:t>:</a:t>
            </a:r>
          </a:p>
          <a:p>
            <a:pPr algn="l" fontAlgn="base"/>
            <a:r>
              <a:rPr lang="en-US" sz="6000" dirty="0">
                <a:solidFill>
                  <a:schemeClr val="tx1"/>
                </a:solidFill>
                <a:latin typeface="Arial" panose="020B0604020202020204" pitchFamily="34" charset="0"/>
                <a:cs typeface="Arial" panose="020B0604020202020204" pitchFamily="34" charset="0"/>
              </a:rPr>
              <a:t/>
            </a:r>
            <a:br>
              <a:rPr lang="en-US" sz="6000" dirty="0">
                <a:solidFill>
                  <a:schemeClr val="tx1"/>
                </a:solidFill>
                <a:latin typeface="Arial" panose="020B0604020202020204" pitchFamily="34" charset="0"/>
                <a:cs typeface="Arial" panose="020B0604020202020204" pitchFamily="34" charset="0"/>
              </a:rPr>
            </a:br>
            <a:r>
              <a:rPr lang="en-US" sz="6000" dirty="0">
                <a:solidFill>
                  <a:schemeClr val="tx1"/>
                </a:solidFill>
                <a:latin typeface="Arial" panose="020B0604020202020204" pitchFamily="34" charset="0"/>
                <a:cs typeface="Arial" panose="020B0604020202020204" pitchFamily="34" charset="0"/>
              </a:rPr>
              <a:t>This type of socialization occurs when a person learns an appropriate behavior to be displayed within a smaller group which is still part of a larger society. The changes within the values, attitudes and beliefs of an individual are seen to be less important than the changes made in him as he participates in the larger society</a:t>
            </a:r>
            <a:r>
              <a:rPr lang="en-US" sz="6000" dirty="0" smtClean="0">
                <a:solidFill>
                  <a:schemeClr val="tx1"/>
                </a:solidFill>
                <a:latin typeface="Arial" panose="020B0604020202020204" pitchFamily="34" charset="0"/>
                <a:cs typeface="Arial" panose="020B0604020202020204" pitchFamily="34" charset="0"/>
              </a:rPr>
              <a:t>.</a:t>
            </a:r>
          </a:p>
          <a:p>
            <a:pPr algn="l" fontAlgn="base"/>
            <a:r>
              <a:rPr lang="en-US" sz="6000" b="1" u="sng" dirty="0" smtClean="0">
                <a:solidFill>
                  <a:srgbClr val="0070C0"/>
                </a:solidFill>
                <a:latin typeface="Arial" panose="020B0604020202020204" pitchFamily="34" charset="0"/>
                <a:cs typeface="Arial" panose="020B0604020202020204" pitchFamily="34" charset="0"/>
              </a:rPr>
              <a:t>Example</a:t>
            </a:r>
            <a:r>
              <a:rPr lang="en-US" sz="6000" dirty="0">
                <a:solidFill>
                  <a:srgbClr val="0070C0"/>
                </a:solidFill>
                <a:latin typeface="Arial" panose="020B0604020202020204" pitchFamily="34" charset="0"/>
                <a:cs typeface="Arial" panose="020B0604020202020204" pitchFamily="34" charset="0"/>
              </a:rPr>
              <a:t>: </a:t>
            </a:r>
            <a:r>
              <a:rPr lang="en-US" sz="6000" dirty="0">
                <a:solidFill>
                  <a:schemeClr val="tx1"/>
                </a:solidFill>
                <a:latin typeface="Arial" panose="020B0604020202020204" pitchFamily="34" charset="0"/>
                <a:cs typeface="Arial" panose="020B0604020202020204" pitchFamily="34" charset="0"/>
              </a:rPr>
              <a:t>A high school graduate chooses a career in Business Management after participating in a small group career seminar led by college business majors.</a:t>
            </a:r>
          </a:p>
          <a:p>
            <a:endParaRPr lang="en-US" dirty="0"/>
          </a:p>
        </p:txBody>
      </p:sp>
      <p:sp>
        <p:nvSpPr>
          <p:cNvPr id="2" name="Title 1"/>
          <p:cNvSpPr>
            <a:spLocks noGrp="1"/>
          </p:cNvSpPr>
          <p:nvPr>
            <p:ph type="ctrTitle"/>
          </p:nvPr>
        </p:nvSpPr>
        <p:spPr>
          <a:xfrm>
            <a:off x="762000" y="381000"/>
            <a:ext cx="7772400" cy="1470025"/>
          </a:xfrm>
        </p:spPr>
        <p:txBody>
          <a:bodyPr/>
          <a:lstStyle/>
          <a:p>
            <a:r>
              <a:rPr lang="en-US" sz="3600" b="1" u="sng" dirty="0">
                <a:solidFill>
                  <a:srgbClr val="002060"/>
                </a:solidFill>
                <a:hlinkClick r:id="rId2"/>
              </a:rPr>
              <a:t>Types of Socialization</a:t>
            </a:r>
            <a:r>
              <a:rPr lang="en-US" sz="3600" b="1" dirty="0"/>
              <a:t/>
            </a:r>
            <a:br>
              <a:rPr lang="en-US" sz="3600" b="1" dirty="0"/>
            </a:br>
            <a:r>
              <a:rPr lang="en-US" sz="3600" b="1" dirty="0" smtClean="0"/>
              <a:t/>
            </a:r>
            <a:br>
              <a:rPr lang="en-US" sz="3600" b="1" dirty="0" smtClean="0"/>
            </a:br>
            <a:endParaRPr lang="en-US" sz="3600" dirty="0"/>
          </a:p>
        </p:txBody>
      </p:sp>
    </p:spTree>
    <p:extLst>
      <p:ext uri="{BB962C8B-B14F-4D97-AF65-F5344CB8AC3E}">
        <p14:creationId xmlns:p14="http://schemas.microsoft.com/office/powerpoint/2010/main" val="2795034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273" y="228600"/>
            <a:ext cx="8305800" cy="6494085"/>
          </a:xfrm>
          <a:prstGeom prst="rect">
            <a:avLst/>
          </a:prstGeom>
        </p:spPr>
        <p:txBody>
          <a:bodyPr wrap="square">
            <a:spAutoFit/>
          </a:bodyPr>
          <a:lstStyle/>
          <a:p>
            <a:pPr fontAlgn="base"/>
            <a:r>
              <a:rPr lang="en-US" sz="2400" b="1" dirty="0" smtClean="0">
                <a:solidFill>
                  <a:srgbClr val="0070C0"/>
                </a:solidFill>
                <a:latin typeface="Arial" panose="020B0604020202020204" pitchFamily="34" charset="0"/>
                <a:cs typeface="Arial" panose="020B0604020202020204" pitchFamily="34" charset="0"/>
              </a:rPr>
              <a:t>3</a:t>
            </a:r>
            <a:r>
              <a:rPr lang="en-US" sz="2800" b="1" u="sng" dirty="0" smtClean="0">
                <a:solidFill>
                  <a:srgbClr val="0070C0"/>
                </a:solidFill>
                <a:latin typeface="Arial" panose="020B0604020202020204" pitchFamily="34" charset="0"/>
                <a:cs typeface="Arial" panose="020B0604020202020204" pitchFamily="34" charset="0"/>
              </a:rPr>
              <a:t>. Developmental </a:t>
            </a:r>
            <a:r>
              <a:rPr lang="en-US" sz="2800" b="1" u="sng" dirty="0">
                <a:solidFill>
                  <a:srgbClr val="0070C0"/>
                </a:solidFill>
                <a:latin typeface="Arial" panose="020B0604020202020204" pitchFamily="34" charset="0"/>
                <a:cs typeface="Arial" panose="020B0604020202020204" pitchFamily="34" charset="0"/>
              </a:rPr>
              <a:t>socialization</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This type of socialization involves a learning process wherein the focus in on developing our social </a:t>
            </a:r>
            <a:r>
              <a:rPr lang="en-US" sz="2800" dirty="0" smtClean="0">
                <a:latin typeface="Arial" panose="020B0604020202020204" pitchFamily="34" charset="0"/>
                <a:cs typeface="Arial" panose="020B0604020202020204" pitchFamily="34" charset="0"/>
              </a:rPr>
              <a:t>skills</a:t>
            </a:r>
          </a:p>
          <a:p>
            <a:pPr fontAlgn="base"/>
            <a:r>
              <a:rPr lang="en-US" sz="2800" dirty="0" smtClean="0">
                <a:latin typeface="Arial" panose="020B0604020202020204" pitchFamily="34" charset="0"/>
                <a:cs typeface="Arial" panose="020B0604020202020204" pitchFamily="34" charset="0"/>
              </a:rPr>
              <a:t>.</a:t>
            </a:r>
            <a:r>
              <a:rPr lang="en-US" sz="2800" u="sng" dirty="0">
                <a:solidFill>
                  <a:srgbClr val="0070C0"/>
                </a:solidFill>
                <a:latin typeface="Arial" panose="020B0604020202020204" pitchFamily="34" charset="0"/>
                <a:cs typeface="Arial" panose="020B0604020202020204" pitchFamily="34" charset="0"/>
              </a:rPr>
              <a:t>Example</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A </a:t>
            </a:r>
            <a:r>
              <a:rPr lang="en-US" sz="2800" dirty="0">
                <a:latin typeface="Arial" panose="020B0604020202020204" pitchFamily="34" charset="0"/>
                <a:cs typeface="Arial" panose="020B0604020202020204" pitchFamily="34" charset="0"/>
              </a:rPr>
              <a:t>senior high school student starts to teach English to new freshmen students in order to develop verbal communication.</a:t>
            </a:r>
          </a:p>
          <a:p>
            <a:pPr fontAlgn="base"/>
            <a:r>
              <a:rPr lang="en-US" sz="2800" b="1" dirty="0" smtClean="0">
                <a:solidFill>
                  <a:srgbClr val="0070C0"/>
                </a:solidFill>
                <a:latin typeface="Arial" panose="020B0604020202020204" pitchFamily="34" charset="0"/>
                <a:cs typeface="Arial" panose="020B0604020202020204" pitchFamily="34" charset="0"/>
              </a:rPr>
              <a:t>4. </a:t>
            </a:r>
            <a:r>
              <a:rPr lang="en-US" sz="2800" b="1" u="sng" dirty="0" smtClean="0">
                <a:solidFill>
                  <a:srgbClr val="0070C0"/>
                </a:solidFill>
                <a:latin typeface="Arial" panose="020B0604020202020204" pitchFamily="34" charset="0"/>
                <a:cs typeface="Arial" panose="020B0604020202020204" pitchFamily="34" charset="0"/>
              </a:rPr>
              <a:t>Anticipatory </a:t>
            </a:r>
            <a:r>
              <a:rPr lang="en-US" sz="2800" b="1" u="sng" dirty="0">
                <a:solidFill>
                  <a:srgbClr val="0070C0"/>
                </a:solidFill>
                <a:latin typeface="Arial" panose="020B0604020202020204" pitchFamily="34" charset="0"/>
                <a:cs typeface="Arial" panose="020B0604020202020204" pitchFamily="34" charset="0"/>
              </a:rPr>
              <a:t>socialization</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This type of socialization refers to the process wherein a person practices or rehearses for future social </a:t>
            </a:r>
            <a:r>
              <a:rPr lang="en-US" sz="2800" dirty="0" smtClean="0">
                <a:latin typeface="Arial" panose="020B0604020202020204" pitchFamily="34" charset="0"/>
                <a:cs typeface="Arial" panose="020B0604020202020204" pitchFamily="34" charset="0"/>
              </a:rPr>
              <a:t>relationships</a:t>
            </a:r>
          </a:p>
          <a:p>
            <a:pPr fontAlgn="base"/>
            <a:r>
              <a:rPr lang="en-US" sz="2800" u="sng" dirty="0" smtClean="0">
                <a:solidFill>
                  <a:srgbClr val="0070C0"/>
                </a:solidFill>
                <a:latin typeface="Arial" panose="020B0604020202020204" pitchFamily="34" charset="0"/>
                <a:cs typeface="Arial" panose="020B0604020202020204" pitchFamily="34" charset="0"/>
              </a:rPr>
              <a:t>Example</a:t>
            </a:r>
            <a:r>
              <a:rPr lang="en-US" sz="2800" u="sng" dirty="0">
                <a:solidFill>
                  <a:srgbClr val="0070C0"/>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A child anticipates parenthood as he observes his parents perform their daily roles.</a:t>
            </a:r>
          </a:p>
          <a:p>
            <a:pPr fontAlgn="base"/>
            <a:endParaRPr lang="en-US" sz="2800" b="1" dirty="0" smtClean="0">
              <a:solidFill>
                <a:srgbClr val="0070C0"/>
              </a:solidFill>
              <a:latin typeface="Arial" panose="020B0604020202020204" pitchFamily="34" charset="0"/>
              <a:cs typeface="Arial" panose="020B0604020202020204" pitchFamily="34" charset="0"/>
            </a:endParaRPr>
          </a:p>
          <a:p>
            <a:pPr fontAlgn="base"/>
            <a:endParaRPr lang="en-US" sz="2400" b="1" dirty="0" smtClean="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5630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828800"/>
            <a:ext cx="7391400" cy="3108543"/>
          </a:xfrm>
          <a:prstGeom prst="rect">
            <a:avLst/>
          </a:prstGeom>
        </p:spPr>
        <p:txBody>
          <a:bodyPr wrap="square">
            <a:spAutoFit/>
          </a:bodyPr>
          <a:lstStyle/>
          <a:p>
            <a:pPr fontAlgn="base"/>
            <a:r>
              <a:rPr lang="en-US" sz="2800" b="1" dirty="0">
                <a:solidFill>
                  <a:srgbClr val="0070C0"/>
                </a:solidFill>
                <a:latin typeface="Arial" panose="020B0604020202020204" pitchFamily="34" charset="0"/>
                <a:cs typeface="Arial" panose="020B0604020202020204" pitchFamily="34" charset="0"/>
              </a:rPr>
              <a:t>5. </a:t>
            </a:r>
            <a:r>
              <a:rPr lang="en-US" sz="2800" b="1" dirty="0" err="1">
                <a:solidFill>
                  <a:srgbClr val="0070C0"/>
                </a:solidFill>
                <a:latin typeface="Arial" panose="020B0604020202020204" pitchFamily="34" charset="0"/>
                <a:cs typeface="Arial" panose="020B0604020202020204" pitchFamily="34" charset="0"/>
              </a:rPr>
              <a:t>Resocialization</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This type of socialization involves rejecting previous behavior patterns and accepting new ones so the individual can shift from one part of his life to another. </a:t>
            </a:r>
            <a:r>
              <a:rPr lang="en-US" sz="2800" dirty="0" err="1">
                <a:latin typeface="Arial" panose="020B0604020202020204" pitchFamily="34" charset="0"/>
                <a:cs typeface="Arial" panose="020B0604020202020204" pitchFamily="34" charset="0"/>
              </a:rPr>
              <a:t>Resocialization</a:t>
            </a:r>
            <a:r>
              <a:rPr lang="en-US" sz="2800" dirty="0">
                <a:latin typeface="Arial" panose="020B0604020202020204" pitchFamily="34" charset="0"/>
                <a:cs typeface="Arial" panose="020B0604020202020204" pitchFamily="34" charset="0"/>
              </a:rPr>
              <a:t> is said to be happening throughout human life cycle.</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7660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311</TotalTime>
  <Words>95</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Horizon</vt:lpstr>
      <vt:lpstr>What is Socialization? </vt:lpstr>
      <vt:lpstr>Socialization is the process through which a person, from birth through death, is taught the norms, customs, values, and roles of the society in which they live. This process serves to incorporate new members into a society so that they and it can function smoothly. It is guided by family, teachers and coaches, religious leaders, peers, community, and media, among others.</vt:lpstr>
      <vt:lpstr>Types of Socialization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Socialization? </dc:title>
  <dc:creator>Mehwish CS</dc:creator>
  <cp:lastModifiedBy>Mehwish CS</cp:lastModifiedBy>
  <cp:revision>8</cp:revision>
  <dcterms:created xsi:type="dcterms:W3CDTF">2006-08-16T00:00:00Z</dcterms:created>
  <dcterms:modified xsi:type="dcterms:W3CDTF">2019-05-03T12:02:02Z</dcterms:modified>
</cp:coreProperties>
</file>