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2"/>
  </p:notesMasterIdLst>
  <p:handoutMasterIdLst>
    <p:handoutMasterId r:id="rId23"/>
  </p:handoutMasterIdLst>
  <p:sldIdLst>
    <p:sldId id="273" r:id="rId3"/>
    <p:sldId id="265" r:id="rId4"/>
    <p:sldId id="274" r:id="rId5"/>
    <p:sldId id="268" r:id="rId6"/>
    <p:sldId id="275" r:id="rId7"/>
    <p:sldId id="276" r:id="rId8"/>
    <p:sldId id="277" r:id="rId9"/>
    <p:sldId id="278" r:id="rId10"/>
    <p:sldId id="279" r:id="rId11"/>
    <p:sldId id="280" r:id="rId12"/>
    <p:sldId id="282" r:id="rId13"/>
    <p:sldId id="283" r:id="rId14"/>
    <p:sldId id="284" r:id="rId15"/>
    <p:sldId id="285" r:id="rId16"/>
    <p:sldId id="286" r:id="rId17"/>
    <p:sldId id="287" r:id="rId18"/>
    <p:sldId id="288" r:id="rId19"/>
    <p:sldId id="289"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autoAdjust="0"/>
  </p:normalViewPr>
  <p:slideViewPr>
    <p:cSldViewPr snapToGrid="0">
      <p:cViewPr varScale="1">
        <p:scale>
          <a:sx n="72" d="100"/>
          <a:sy n="72" d="100"/>
        </p:scale>
        <p:origin x="618" y="78"/>
      </p:cViewPr>
      <p:guideLst>
        <p:guide pos="3840"/>
        <p:guide orient="horz" pos="2160"/>
      </p:guideLst>
    </p:cSldViewPr>
  </p:slideViewPr>
  <p:outlineViewPr>
    <p:cViewPr>
      <p:scale>
        <a:sx n="33" d="100"/>
        <a:sy n="33" d="100"/>
      </p:scale>
      <p:origin x="54" y="588"/>
    </p:cViewPr>
  </p:outlineViewPr>
  <p:notesTextViewPr>
    <p:cViewPr>
      <p:scale>
        <a:sx n="1" d="1"/>
        <a:sy n="1" d="1"/>
      </p:scale>
      <p:origin x="0" y="0"/>
    </p:cViewPr>
  </p:notesTextViewPr>
  <p:notesViewPr>
    <p:cSldViewPr snapToGrid="0">
      <p:cViewPr varScale="1">
        <p:scale>
          <a:sx n="64" d="100"/>
          <a:sy n="64" d="100"/>
        </p:scale>
        <p:origin x="19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10-16T21:23:08.796" idx="1">
    <p:pos x="6217" y="2688"/>
    <p:text>this relates to the disadvantage of cost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2-10-16T21:43:45.606" idx="1">
    <p:pos x="1477" y="1915"/>
    <p:text>People/Companies reduces cost by purchasing fewer systems, overloading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2-10-16T23:27:17.210" idx="1">
    <p:pos x="6117" y="2637"/>
    <p:text> large peer-to-peer network which, at the time of its creation, was the first decentralized peer-to-peer network of its kind
In June 2005, gnutella's population was 1.81 million computers[2] increasing to over three million nodes by January 2006.[3] In late 2007, it was the most popular file sharing network on the Internet with an estimated market share of more than 40%.[4]</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2-10-16T23:49:33.959" idx="1">
    <p:pos x="2652" y="925"/>
    <p:text>The central server will typically have
to make connections to both clients, and the speed will
depend on the connection to the server as well as to the peer,
where in a peer-to-peer architecture it would only rely on the
connection speed to the peer</p:text>
  </p:cm>
  <p:cm authorId="1" dt="2012-10-16T23:54:39.288" idx="2">
    <p:pos x="3010" y="1550"/>
    <p:text>This is in contrast with a
client-server architecture where if the server(s) went offline
or were destroyed, it takes down the entire network with it.</p:text>
  </p:cm>
  <p:cm authorId="1" dt="2012-10-17T00:15:32.105" idx="3">
    <p:pos x="4803" y="1744"/>
    <p:text>Because the peers connect directly to oneanother,
there is no mediator that enforces rules of any sort.
For example, in the sharing of copyrighted files, there is no
mediator that would prevent transfers of these files across the
network.</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81926-1F49-49E5-9932-EAF46F70E261}"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A69AD88F-C5C7-463B-A63B-3504FEF39FED}">
      <dgm:prSet/>
      <dgm:spPr/>
      <dgm:t>
        <a:bodyPr/>
        <a:lstStyle/>
        <a:p>
          <a:pPr rtl="0"/>
          <a:r>
            <a:rPr lang="en-US" dirty="0"/>
            <a:t>Zain Shaukat</a:t>
          </a:r>
        </a:p>
      </dgm:t>
    </dgm:pt>
    <dgm:pt modelId="{96654FBE-7C67-490F-B990-5E557DAF6949}" type="parTrans" cxnId="{B4FF55FC-8F8A-4F73-A531-562B8E57CA60}">
      <dgm:prSet/>
      <dgm:spPr/>
      <dgm:t>
        <a:bodyPr/>
        <a:lstStyle/>
        <a:p>
          <a:endParaRPr lang="en-US"/>
        </a:p>
      </dgm:t>
    </dgm:pt>
    <dgm:pt modelId="{AB82787C-B5EE-43CA-A159-5BBA0EF19E3B}" type="sibTrans" cxnId="{B4FF55FC-8F8A-4F73-A531-562B8E57CA60}">
      <dgm:prSet/>
      <dgm:spPr/>
      <dgm:t>
        <a:bodyPr/>
        <a:lstStyle/>
        <a:p>
          <a:endParaRPr lang="en-US"/>
        </a:p>
      </dgm:t>
    </dgm:pt>
    <dgm:pt modelId="{0242558D-84CE-468E-AD14-F6CD59FD046F}">
      <dgm:prSet/>
      <dgm:spPr/>
      <dgm:t>
        <a:bodyPr/>
        <a:lstStyle/>
        <a:p>
          <a:pPr rtl="0"/>
          <a:r>
            <a:rPr lang="en-US" dirty="0"/>
            <a:t>INU</a:t>
          </a:r>
        </a:p>
      </dgm:t>
    </dgm:pt>
    <dgm:pt modelId="{CF7B0737-A128-4FB3-9CA5-2BDC51DC35D0}" type="parTrans" cxnId="{31FA274D-06F0-4A0C-9AD0-0DA2E253A664}">
      <dgm:prSet/>
      <dgm:spPr/>
      <dgm:t>
        <a:bodyPr/>
        <a:lstStyle/>
        <a:p>
          <a:endParaRPr lang="en-US"/>
        </a:p>
      </dgm:t>
    </dgm:pt>
    <dgm:pt modelId="{CF99DFD9-63D7-435D-92AC-16BFCB947CB6}" type="sibTrans" cxnId="{31FA274D-06F0-4A0C-9AD0-0DA2E253A664}">
      <dgm:prSet/>
      <dgm:spPr/>
      <dgm:t>
        <a:bodyPr/>
        <a:lstStyle/>
        <a:p>
          <a:endParaRPr lang="en-US"/>
        </a:p>
      </dgm:t>
    </dgm:pt>
    <dgm:pt modelId="{048AB22C-58C0-48D1-8B67-CA1F9B298B8F}" type="pres">
      <dgm:prSet presAssocID="{77181926-1F49-49E5-9932-EAF46F70E261}" presName="diagram" presStyleCnt="0">
        <dgm:presLayoutVars>
          <dgm:chPref val="1"/>
          <dgm:dir/>
          <dgm:animOne val="branch"/>
          <dgm:animLvl val="lvl"/>
          <dgm:resizeHandles/>
        </dgm:presLayoutVars>
      </dgm:prSet>
      <dgm:spPr/>
    </dgm:pt>
    <dgm:pt modelId="{CDF30C96-68EC-4F8C-9A37-775CC996869E}" type="pres">
      <dgm:prSet presAssocID="{A69AD88F-C5C7-463B-A63B-3504FEF39FED}" presName="root" presStyleCnt="0"/>
      <dgm:spPr/>
    </dgm:pt>
    <dgm:pt modelId="{68691A47-2AB3-4D83-9889-0E23082EF420}" type="pres">
      <dgm:prSet presAssocID="{A69AD88F-C5C7-463B-A63B-3504FEF39FED}" presName="rootComposite" presStyleCnt="0"/>
      <dgm:spPr/>
    </dgm:pt>
    <dgm:pt modelId="{9410AADE-3DBB-4748-9CF6-95D5141A139A}" type="pres">
      <dgm:prSet presAssocID="{A69AD88F-C5C7-463B-A63B-3504FEF39FED}" presName="rootText" presStyleLbl="node1" presStyleIdx="0" presStyleCnt="2" custLinFactNeighborX="-5799"/>
      <dgm:spPr/>
    </dgm:pt>
    <dgm:pt modelId="{00F1426B-81D8-43EC-A7D4-5E78BBFC9EE6}" type="pres">
      <dgm:prSet presAssocID="{A69AD88F-C5C7-463B-A63B-3504FEF39FED}" presName="rootConnector" presStyleLbl="node1" presStyleIdx="0" presStyleCnt="2"/>
      <dgm:spPr/>
    </dgm:pt>
    <dgm:pt modelId="{CC6AA800-F4DA-4CD0-B23C-29296796BF55}" type="pres">
      <dgm:prSet presAssocID="{A69AD88F-C5C7-463B-A63B-3504FEF39FED}" presName="childShape" presStyleCnt="0"/>
      <dgm:spPr/>
    </dgm:pt>
    <dgm:pt modelId="{5516D423-81AF-4E64-AD71-414FE2FD63DF}" type="pres">
      <dgm:prSet presAssocID="{0242558D-84CE-468E-AD14-F6CD59FD046F}" presName="root" presStyleCnt="0"/>
      <dgm:spPr/>
    </dgm:pt>
    <dgm:pt modelId="{1152948B-EC36-40C8-B7CA-4E0A8F33AE9A}" type="pres">
      <dgm:prSet presAssocID="{0242558D-84CE-468E-AD14-F6CD59FD046F}" presName="rootComposite" presStyleCnt="0"/>
      <dgm:spPr/>
    </dgm:pt>
    <dgm:pt modelId="{8081A282-BF72-4BE5-AE86-CD734E39F35A}" type="pres">
      <dgm:prSet presAssocID="{0242558D-84CE-468E-AD14-F6CD59FD046F}" presName="rootText" presStyleLbl="node1" presStyleIdx="1" presStyleCnt="2"/>
      <dgm:spPr/>
    </dgm:pt>
    <dgm:pt modelId="{7D24EAED-31F6-4785-91ED-FA6B582791F2}" type="pres">
      <dgm:prSet presAssocID="{0242558D-84CE-468E-AD14-F6CD59FD046F}" presName="rootConnector" presStyleLbl="node1" presStyleIdx="1" presStyleCnt="2"/>
      <dgm:spPr/>
    </dgm:pt>
    <dgm:pt modelId="{FB625821-1360-4475-A235-8252CFFE34F1}" type="pres">
      <dgm:prSet presAssocID="{0242558D-84CE-468E-AD14-F6CD59FD046F}" presName="childShape" presStyleCnt="0"/>
      <dgm:spPr/>
    </dgm:pt>
  </dgm:ptLst>
  <dgm:cxnLst>
    <dgm:cxn modelId="{1F794B38-3BC8-48B8-AB7B-0DCE6AD328B3}" type="presOf" srcId="{A69AD88F-C5C7-463B-A63B-3504FEF39FED}" destId="{9410AADE-3DBB-4748-9CF6-95D5141A139A}" srcOrd="0" destOrd="0" presId="urn:microsoft.com/office/officeart/2005/8/layout/hierarchy3"/>
    <dgm:cxn modelId="{31FA274D-06F0-4A0C-9AD0-0DA2E253A664}" srcId="{77181926-1F49-49E5-9932-EAF46F70E261}" destId="{0242558D-84CE-468E-AD14-F6CD59FD046F}" srcOrd="1" destOrd="0" parTransId="{CF7B0737-A128-4FB3-9CA5-2BDC51DC35D0}" sibTransId="{CF99DFD9-63D7-435D-92AC-16BFCB947CB6}"/>
    <dgm:cxn modelId="{D35708CA-4B47-4B71-8726-9A5319BF6D52}" type="presOf" srcId="{A69AD88F-C5C7-463B-A63B-3504FEF39FED}" destId="{00F1426B-81D8-43EC-A7D4-5E78BBFC9EE6}" srcOrd="1" destOrd="0" presId="urn:microsoft.com/office/officeart/2005/8/layout/hierarchy3"/>
    <dgm:cxn modelId="{F9CA64DA-A9D3-4D33-9D46-52380C2040D6}" type="presOf" srcId="{0242558D-84CE-468E-AD14-F6CD59FD046F}" destId="{7D24EAED-31F6-4785-91ED-FA6B582791F2}" srcOrd="1" destOrd="0" presId="urn:microsoft.com/office/officeart/2005/8/layout/hierarchy3"/>
    <dgm:cxn modelId="{F7B890DA-7961-4399-BF38-20309C87448E}" type="presOf" srcId="{0242558D-84CE-468E-AD14-F6CD59FD046F}" destId="{8081A282-BF72-4BE5-AE86-CD734E39F35A}" srcOrd="0" destOrd="0" presId="urn:microsoft.com/office/officeart/2005/8/layout/hierarchy3"/>
    <dgm:cxn modelId="{36A6CFDC-B76B-42C7-AE28-B77FC9BE1251}" type="presOf" srcId="{77181926-1F49-49E5-9932-EAF46F70E261}" destId="{048AB22C-58C0-48D1-8B67-CA1F9B298B8F}" srcOrd="0" destOrd="0" presId="urn:microsoft.com/office/officeart/2005/8/layout/hierarchy3"/>
    <dgm:cxn modelId="{B4FF55FC-8F8A-4F73-A531-562B8E57CA60}" srcId="{77181926-1F49-49E5-9932-EAF46F70E261}" destId="{A69AD88F-C5C7-463B-A63B-3504FEF39FED}" srcOrd="0" destOrd="0" parTransId="{96654FBE-7C67-490F-B990-5E557DAF6949}" sibTransId="{AB82787C-B5EE-43CA-A159-5BBA0EF19E3B}"/>
    <dgm:cxn modelId="{EC451308-9ED3-4C12-8906-64DA830754F8}" type="presParOf" srcId="{048AB22C-58C0-48D1-8B67-CA1F9B298B8F}" destId="{CDF30C96-68EC-4F8C-9A37-775CC996869E}" srcOrd="0" destOrd="0" presId="urn:microsoft.com/office/officeart/2005/8/layout/hierarchy3"/>
    <dgm:cxn modelId="{F7648AA7-1EF3-456B-A8B8-7F9DA973A9D6}" type="presParOf" srcId="{CDF30C96-68EC-4F8C-9A37-775CC996869E}" destId="{68691A47-2AB3-4D83-9889-0E23082EF420}" srcOrd="0" destOrd="0" presId="urn:microsoft.com/office/officeart/2005/8/layout/hierarchy3"/>
    <dgm:cxn modelId="{E39844CA-3A94-463B-B830-1044C25C90D4}" type="presParOf" srcId="{68691A47-2AB3-4D83-9889-0E23082EF420}" destId="{9410AADE-3DBB-4748-9CF6-95D5141A139A}" srcOrd="0" destOrd="0" presId="urn:microsoft.com/office/officeart/2005/8/layout/hierarchy3"/>
    <dgm:cxn modelId="{7307D408-6A8A-4434-AC4C-D509C46ABB9F}" type="presParOf" srcId="{68691A47-2AB3-4D83-9889-0E23082EF420}" destId="{00F1426B-81D8-43EC-A7D4-5E78BBFC9EE6}" srcOrd="1" destOrd="0" presId="urn:microsoft.com/office/officeart/2005/8/layout/hierarchy3"/>
    <dgm:cxn modelId="{D35C5F45-E08D-4CA5-A9EE-506199AD9691}" type="presParOf" srcId="{CDF30C96-68EC-4F8C-9A37-775CC996869E}" destId="{CC6AA800-F4DA-4CD0-B23C-29296796BF55}" srcOrd="1" destOrd="0" presId="urn:microsoft.com/office/officeart/2005/8/layout/hierarchy3"/>
    <dgm:cxn modelId="{C2361576-964A-4015-B9D4-3286FC848FB1}" type="presParOf" srcId="{048AB22C-58C0-48D1-8B67-CA1F9B298B8F}" destId="{5516D423-81AF-4E64-AD71-414FE2FD63DF}" srcOrd="1" destOrd="0" presId="urn:microsoft.com/office/officeart/2005/8/layout/hierarchy3"/>
    <dgm:cxn modelId="{6C11C07D-D007-431C-98DE-B23898EAA51B}" type="presParOf" srcId="{5516D423-81AF-4E64-AD71-414FE2FD63DF}" destId="{1152948B-EC36-40C8-B7CA-4E0A8F33AE9A}" srcOrd="0" destOrd="0" presId="urn:microsoft.com/office/officeart/2005/8/layout/hierarchy3"/>
    <dgm:cxn modelId="{007D6882-6E36-4CCB-9B47-8217B9CAE5FD}" type="presParOf" srcId="{1152948B-EC36-40C8-B7CA-4E0A8F33AE9A}" destId="{8081A282-BF72-4BE5-AE86-CD734E39F35A}" srcOrd="0" destOrd="0" presId="urn:microsoft.com/office/officeart/2005/8/layout/hierarchy3"/>
    <dgm:cxn modelId="{23165F30-9906-4D40-BD92-380D914DF94D}" type="presParOf" srcId="{1152948B-EC36-40C8-B7CA-4E0A8F33AE9A}" destId="{7D24EAED-31F6-4785-91ED-FA6B582791F2}" srcOrd="1" destOrd="0" presId="urn:microsoft.com/office/officeart/2005/8/layout/hierarchy3"/>
    <dgm:cxn modelId="{889C764C-37BB-4E39-BF59-DB11A13300B3}" type="presParOf" srcId="{5516D423-81AF-4E64-AD71-414FE2FD63DF}" destId="{FB625821-1360-4475-A235-8252CFFE34F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0AADE-3DBB-4748-9CF6-95D5141A139A}">
      <dsp:nvSpPr>
        <dsp:cNvPr id="0" name=""/>
        <dsp:cNvSpPr/>
      </dsp:nvSpPr>
      <dsp:spPr>
        <a:xfrm>
          <a:off x="891188" y="164"/>
          <a:ext cx="1828141" cy="91407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kern="1200" dirty="0"/>
            <a:t>Zain Shaukat</a:t>
          </a:r>
        </a:p>
      </dsp:txBody>
      <dsp:txXfrm>
        <a:off x="917960" y="26936"/>
        <a:ext cx="1774597" cy="860526"/>
      </dsp:txXfrm>
    </dsp:sp>
    <dsp:sp modelId="{8081A282-BF72-4BE5-AE86-CD734E39F35A}">
      <dsp:nvSpPr>
        <dsp:cNvPr id="0" name=""/>
        <dsp:cNvSpPr/>
      </dsp:nvSpPr>
      <dsp:spPr>
        <a:xfrm>
          <a:off x="3282379" y="164"/>
          <a:ext cx="1828141" cy="914070"/>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n-US" sz="2800" kern="1200" dirty="0"/>
            <a:t>INU</a:t>
          </a:r>
        </a:p>
      </dsp:txBody>
      <dsp:txXfrm>
        <a:off x="3309151" y="26936"/>
        <a:ext cx="1774597" cy="8605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1/14/2019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1/14/2019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sp>
        <p:nvSpPr>
          <p:cNvPr id="21" name="Rectangle 2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22" name="Group 21"/>
          <p:cNvGrpSpPr/>
          <p:nvPr/>
        </p:nvGrpSpPr>
        <p:grpSpPr>
          <a:xfrm rot="10800000">
            <a:off x="11478768" y="0"/>
            <a:ext cx="713232" cy="6858000"/>
            <a:chOff x="0" y="0"/>
            <a:chExt cx="713232" cy="6858000"/>
          </a:xfrm>
        </p:grpSpPr>
        <p:sp>
          <p:nvSpPr>
            <p:cNvPr id="23" name="Rectangle 22"/>
            <p:cNvSpPr/>
            <p:nvPr/>
          </p:nvSpPr>
          <p:spPr>
            <a:xfrm flipH="1">
              <a:off x="73152" y="0"/>
              <a:ext cx="640080"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Rectangle 23"/>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12520" y="1188720"/>
            <a:ext cx="996696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112520" y="3749040"/>
            <a:ext cx="996696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6/29/2012</a:t>
            </a:r>
            <a:endParaRPr/>
          </a:p>
        </p:txBody>
      </p:sp>
      <p:sp>
        <p:nvSpPr>
          <p:cNvPr id="5" name="Footer Placeholder 4"/>
          <p:cNvSpPr>
            <a:spLocks noGrp="1"/>
          </p:cNvSpPr>
          <p:nvPr>
            <p:ph type="ftr" sz="quarter" idx="11"/>
          </p:nvPr>
        </p:nvSpPr>
        <p:spPr/>
        <p:txBody>
          <a:bodyPr/>
          <a:lstStyle/>
          <a:p>
            <a:r>
              <a:rPr lang="en-US"/>
              <a:t>Software Architecture Styles</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6/29/2012</a:t>
            </a:r>
            <a:endParaRPr/>
          </a:p>
        </p:txBody>
      </p:sp>
      <p:sp>
        <p:nvSpPr>
          <p:cNvPr id="5" name="Footer Placeholder 4"/>
          <p:cNvSpPr>
            <a:spLocks noGrp="1"/>
          </p:cNvSpPr>
          <p:nvPr>
            <p:ph type="ftr" sz="quarter" idx="11"/>
          </p:nvPr>
        </p:nvSpPr>
        <p:spPr/>
        <p:txBody>
          <a:bodyPr/>
          <a:lstStyle/>
          <a:p>
            <a:r>
              <a:rPr lang="en-US"/>
              <a:t>Software Architecture Styles</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n-US"/>
              <a:t>6/29/2012</a:t>
            </a:r>
            <a:endParaRPr/>
          </a:p>
        </p:txBody>
      </p:sp>
      <p:sp>
        <p:nvSpPr>
          <p:cNvPr id="5" name="Footer Placeholder 4"/>
          <p:cNvSpPr>
            <a:spLocks noGrp="1"/>
          </p:cNvSpPr>
          <p:nvPr>
            <p:ph type="ftr" sz="quarter" idx="11"/>
          </p:nvPr>
        </p:nvSpPr>
        <p:spPr/>
        <p:txBody>
          <a:bodyPr/>
          <a:lstStyle/>
          <a:p>
            <a:r>
              <a:rPr lang="en-US"/>
              <a:t>Software Architecture Styles</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ectangle 13"/>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r>
              <a:rPr lang="en-US"/>
              <a:t>6/29/2012</a:t>
            </a:r>
            <a:endParaRPr/>
          </a:p>
        </p:txBody>
      </p:sp>
      <p:sp>
        <p:nvSpPr>
          <p:cNvPr id="5" name="Footer Placeholder 4"/>
          <p:cNvSpPr>
            <a:spLocks noGrp="1"/>
          </p:cNvSpPr>
          <p:nvPr>
            <p:ph type="ftr" sz="quarter" idx="11"/>
          </p:nvPr>
        </p:nvSpPr>
        <p:spPr/>
        <p:txBody>
          <a:bodyPr/>
          <a:lstStyle/>
          <a:p>
            <a:r>
              <a:rPr lang="en-US"/>
              <a:t>Software Architecture Styles</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112520" y="1188720"/>
            <a:ext cx="996696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112520" y="3749040"/>
            <a:ext cx="996696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n-US"/>
              <a:t>6/29/2012</a:t>
            </a:r>
            <a:endParaRPr/>
          </a:p>
        </p:txBody>
      </p:sp>
      <p:sp>
        <p:nvSpPr>
          <p:cNvPr id="6" name="Footer Placeholder 5"/>
          <p:cNvSpPr>
            <a:spLocks noGrp="1"/>
          </p:cNvSpPr>
          <p:nvPr>
            <p:ph type="ftr" sz="quarter" idx="11"/>
          </p:nvPr>
        </p:nvSpPr>
        <p:spPr/>
        <p:txBody>
          <a:bodyPr/>
          <a:lstStyle/>
          <a:p>
            <a:r>
              <a:rPr lang="en-US"/>
              <a:t>Software Architecture Styles</a:t>
            </a:r>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n-US"/>
              <a:t>6/29/2012</a:t>
            </a:r>
            <a:endParaRPr/>
          </a:p>
        </p:txBody>
      </p:sp>
      <p:sp>
        <p:nvSpPr>
          <p:cNvPr id="8" name="Footer Placeholder 7"/>
          <p:cNvSpPr>
            <a:spLocks noGrp="1"/>
          </p:cNvSpPr>
          <p:nvPr>
            <p:ph type="ftr" sz="quarter" idx="11"/>
          </p:nvPr>
        </p:nvSpPr>
        <p:spPr/>
        <p:txBody>
          <a:bodyPr/>
          <a:lstStyle/>
          <a:p>
            <a:r>
              <a:rPr lang="en-US"/>
              <a:t>Software Architecture Styles</a:t>
            </a:r>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6/29/2012</a:t>
            </a:r>
            <a:endParaRPr/>
          </a:p>
        </p:txBody>
      </p:sp>
      <p:sp>
        <p:nvSpPr>
          <p:cNvPr id="4" name="Footer Placeholder 3"/>
          <p:cNvSpPr>
            <a:spLocks noGrp="1"/>
          </p:cNvSpPr>
          <p:nvPr>
            <p:ph type="ftr" sz="quarter" idx="11"/>
          </p:nvPr>
        </p:nvSpPr>
        <p:spPr/>
        <p:txBody>
          <a:bodyPr/>
          <a:lstStyle/>
          <a:p>
            <a:r>
              <a:rPr lang="en-US"/>
              <a:t>Software Architecture Styles</a:t>
            </a:r>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r>
              <a:rPr lang="en-US"/>
              <a:t>6/29/2012</a:t>
            </a:r>
            <a:endParaRPr/>
          </a:p>
        </p:txBody>
      </p:sp>
      <p:sp>
        <p:nvSpPr>
          <p:cNvPr id="3" name="Footer Placeholder 2"/>
          <p:cNvSpPr>
            <a:spLocks noGrp="1"/>
          </p:cNvSpPr>
          <p:nvPr>
            <p:ph type="ftr" sz="quarter" idx="11"/>
          </p:nvPr>
        </p:nvSpPr>
        <p:spPr/>
        <p:txBody>
          <a:bodyPr/>
          <a:lstStyle/>
          <a:p>
            <a:r>
              <a:rPr lang="en-US"/>
              <a:t>Software Architecture Styles</a:t>
            </a:r>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6/29/2012</a:t>
            </a:r>
            <a:endParaRPr/>
          </a:p>
        </p:txBody>
      </p:sp>
      <p:sp>
        <p:nvSpPr>
          <p:cNvPr id="6" name="Footer Placeholder 5"/>
          <p:cNvSpPr>
            <a:spLocks noGrp="1"/>
          </p:cNvSpPr>
          <p:nvPr>
            <p:ph type="ftr" sz="quarter" idx="11"/>
          </p:nvPr>
        </p:nvSpPr>
        <p:spPr/>
        <p:txBody>
          <a:bodyPr/>
          <a:lstStyle/>
          <a:p>
            <a:r>
              <a:rPr lang="en-US"/>
              <a:t>Software Architecture Styles</a:t>
            </a:r>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0" name="Rectangle 19"/>
          <p:cNvSpPr/>
          <p:nvPr/>
        </p:nvSpPr>
        <p:spPr bwMode="white">
          <a:xfrm>
            <a:off x="0" y="0"/>
            <a:ext cx="12188952" cy="6858000"/>
          </a:xfrm>
          <a:prstGeom prst="rect">
            <a:avLst/>
          </a:prstGeom>
          <a:solidFill>
            <a:schemeClr val="accent1">
              <a:alpha val="2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20"/>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6/29/2012</a:t>
            </a:r>
            <a:endParaRPr/>
          </a:p>
        </p:txBody>
      </p:sp>
      <p:sp>
        <p:nvSpPr>
          <p:cNvPr id="6" name="Footer Placeholder 5"/>
          <p:cNvSpPr>
            <a:spLocks noGrp="1"/>
          </p:cNvSpPr>
          <p:nvPr>
            <p:ph type="ftr" sz="quarter" idx="11"/>
          </p:nvPr>
        </p:nvSpPr>
        <p:spPr/>
        <p:txBody>
          <a:bodyPr/>
          <a:lstStyle/>
          <a:p>
            <a:r>
              <a:rPr lang="en-US"/>
              <a:t>Software Architecture Styles</a:t>
            </a:r>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2" name="Rectangle 11"/>
          <p:cNvSpPr/>
          <p:nvPr/>
        </p:nvSpPr>
        <p:spPr bwMode="white">
          <a:xfrm>
            <a:off x="0" y="0"/>
            <a:ext cx="12188952" cy="6858000"/>
          </a:xfrm>
          <a:prstGeom prst="rect">
            <a:avLst/>
          </a:prstGeom>
          <a:gradFill flip="none" rotWithShape="1">
            <a:gsLst>
              <a:gs pos="100000">
                <a:schemeClr val="accent1">
                  <a:lumMod val="40000"/>
                  <a:lumOff val="60000"/>
                  <a:alpha val="35000"/>
                </a:schemeClr>
              </a:gs>
              <a:gs pos="0">
                <a:schemeClr val="bg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bwMode="auto">
          <a:xfrm>
            <a:off x="0" y="6309360"/>
            <a:ext cx="12188825" cy="50292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a:off x="0" y="6703255"/>
            <a:ext cx="12188825" cy="154745"/>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r>
              <a:rPr lang="en-US"/>
              <a:t>6/29/2012</a:t>
            </a:r>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r>
              <a:rPr lang="en-US"/>
              <a:t>Software Architecture Styles</a:t>
            </a:r>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95000"/>
              <a:lumOff val="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000" kern="1200">
          <a:solidFill>
            <a:schemeClr val="tx1">
              <a:lumMod val="75000"/>
              <a:lumOff val="2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buClr>
        <a:buSzPct val="80000"/>
        <a:buFont typeface="Arial" pitchFamily="34" charset="0"/>
        <a:buChar char="•"/>
        <a:defRPr sz="1800" kern="1200">
          <a:solidFill>
            <a:schemeClr val="tx1">
              <a:lumMod val="75000"/>
              <a:lumOff val="25000"/>
            </a:schemeClr>
          </a:solidFill>
          <a:latin typeface="+mn-lt"/>
          <a:ea typeface="+mn-ea"/>
          <a:cs typeface="+mn-cs"/>
        </a:defRPr>
      </a:lvl2pPr>
      <a:lvl3pPr marL="914400" indent="-228600" algn="l" defTabSz="914400" rtl="0" eaLnBrk="1" latinLnBrk="0" hangingPunct="1">
        <a:lnSpc>
          <a:spcPct val="90000"/>
        </a:lnSpc>
        <a:spcBef>
          <a:spcPts val="800"/>
        </a:spcBef>
        <a:buClr>
          <a:schemeClr val="tx1"/>
        </a:buClr>
        <a:buSzPct val="80000"/>
        <a:buFont typeface="Arial" pitchFamily="34" charset="0"/>
        <a:buChar char="•"/>
        <a:defRPr sz="1600" kern="1200">
          <a:solidFill>
            <a:schemeClr val="tx1">
              <a:lumMod val="75000"/>
              <a:lumOff val="25000"/>
            </a:schemeClr>
          </a:solidFill>
          <a:latin typeface="+mn-lt"/>
          <a:ea typeface="+mn-ea"/>
          <a:cs typeface="+mn-cs"/>
        </a:defRPr>
      </a:lvl3pPr>
      <a:lvl4pPr marL="123444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lumMod val="75000"/>
              <a:lumOff val="25000"/>
            </a:schemeClr>
          </a:solidFill>
          <a:latin typeface="+mn-lt"/>
          <a:ea typeface="+mn-ea"/>
          <a:cs typeface="+mn-cs"/>
        </a:defRPr>
      </a:lvl4pPr>
      <a:lvl5pPr marL="155448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lumMod val="75000"/>
              <a:lumOff val="25000"/>
            </a:schemeClr>
          </a:solidFill>
          <a:latin typeface="+mn-lt"/>
          <a:ea typeface="+mn-ea"/>
          <a:cs typeface="+mn-cs"/>
        </a:defRPr>
      </a:lvl5pPr>
      <a:lvl6pPr marL="1874520" indent="-228600" algn="l" defTabSz="914400" rtl="0" eaLnBrk="1" latinLnBrk="0" hangingPunct="1">
        <a:lnSpc>
          <a:spcPct val="90000"/>
        </a:lnSpc>
        <a:spcBef>
          <a:spcPts val="800"/>
        </a:spcBef>
        <a:buClr>
          <a:schemeClr val="tx1"/>
        </a:buClr>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tx1"/>
        </a:buClr>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Software Architectural Styles</a:t>
            </a:r>
            <a:br>
              <a:rPr lang="en-US" dirty="0"/>
            </a:br>
            <a:r>
              <a:rPr lang="en-US" dirty="0"/>
              <a:t>An Introduction</a:t>
            </a:r>
          </a:p>
        </p:txBody>
      </p:sp>
      <p:graphicFrame>
        <p:nvGraphicFramePr>
          <p:cNvPr id="4" name="Diagram 3"/>
          <p:cNvGraphicFramePr/>
          <p:nvPr>
            <p:extLst>
              <p:ext uri="{D42A27DB-BD31-4B8C-83A1-F6EECF244321}">
                <p14:modId xmlns:p14="http://schemas.microsoft.com/office/powerpoint/2010/main" val="131370503"/>
              </p:ext>
            </p:extLst>
          </p:nvPr>
        </p:nvGraphicFramePr>
        <p:xfrm>
          <a:off x="5369168" y="4499318"/>
          <a:ext cx="6107723"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87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CONTD…</a:t>
            </a:r>
            <a:endParaRPr lang="en-US" dirty="0"/>
          </a:p>
        </p:txBody>
      </p:sp>
      <p:sp>
        <p:nvSpPr>
          <p:cNvPr id="3" name="Content Placeholder 2"/>
          <p:cNvSpPr>
            <a:spLocks noGrp="1"/>
          </p:cNvSpPr>
          <p:nvPr>
            <p:ph idx="1"/>
          </p:nvPr>
        </p:nvSpPr>
        <p:spPr/>
        <p:txBody>
          <a:bodyPr>
            <a:normAutofit/>
          </a:bodyPr>
          <a:lstStyle/>
          <a:p>
            <a:pPr algn="just"/>
            <a:r>
              <a:rPr lang="en-US" b="1" dirty="0">
                <a:solidFill>
                  <a:schemeClr val="accent1"/>
                </a:solidFill>
              </a:rPr>
              <a:t>Performance</a:t>
            </a:r>
            <a:r>
              <a:rPr lang="en-US" dirty="0">
                <a:solidFill>
                  <a:schemeClr val="accent1"/>
                </a:solidFill>
              </a:rPr>
              <a:t>:</a:t>
            </a:r>
          </a:p>
          <a:p>
            <a:pPr algn="just"/>
            <a:r>
              <a:rPr lang="en-US" dirty="0"/>
              <a:t>Computational aspects of a client-server setup are generally handled by server, clients do very little other than send requests/queries</a:t>
            </a:r>
          </a:p>
          <a:p>
            <a:pPr algn="just"/>
            <a:r>
              <a:rPr lang="en-US" dirty="0"/>
              <a:t>A powerful server system can handle requests extremely quickly and effectively  </a:t>
            </a:r>
          </a:p>
          <a:p>
            <a:pPr algn="just"/>
            <a:r>
              <a:rPr lang="en-US" b="1" dirty="0">
                <a:solidFill>
                  <a:schemeClr val="accent1"/>
                </a:solidFill>
              </a:rPr>
              <a:t>Scalability:</a:t>
            </a:r>
          </a:p>
          <a:p>
            <a:pPr algn="just"/>
            <a:r>
              <a:rPr lang="en-US" dirty="0"/>
              <a:t>Increasing the amount of servers for an application, you can go from tens of users to thousands with neglectable  drop in wait time for responses to requests</a:t>
            </a:r>
          </a:p>
          <a:p>
            <a:pPr algn="just"/>
            <a:r>
              <a:rPr lang="en-US" b="1" dirty="0">
                <a:solidFill>
                  <a:schemeClr val="accent1"/>
                </a:solidFill>
              </a:rPr>
              <a:t>Simplicity (client-side):</a:t>
            </a:r>
          </a:p>
          <a:p>
            <a:pPr algn="just"/>
            <a:r>
              <a:rPr lang="en-US" dirty="0"/>
              <a:t>On the client side, that essentially do nothing but make requests to the server</a:t>
            </a:r>
            <a:endParaRPr lang="en-US" dirty="0">
              <a:solidFill>
                <a:schemeClr val="accent1"/>
              </a:solidFill>
            </a:endParaRPr>
          </a:p>
        </p:txBody>
      </p:sp>
      <p:sp>
        <p:nvSpPr>
          <p:cNvPr id="4" name="Footer Placeholder 3"/>
          <p:cNvSpPr>
            <a:spLocks noGrp="1"/>
          </p:cNvSpPr>
          <p:nvPr>
            <p:ph type="ftr" sz="quarter" idx="11"/>
          </p:nvPr>
        </p:nvSpPr>
        <p:spPr/>
        <p:txBody>
          <a:bodyPr/>
          <a:lstStyle/>
          <a:p>
            <a:r>
              <a:rPr lang="en-US"/>
              <a:t>Software Architecture Styles</a:t>
            </a:r>
          </a:p>
        </p:txBody>
      </p:sp>
      <p:sp>
        <p:nvSpPr>
          <p:cNvPr id="5" name="Slide Number Placeholder 4"/>
          <p:cNvSpPr>
            <a:spLocks noGrp="1"/>
          </p:cNvSpPr>
          <p:nvPr>
            <p:ph type="sldNum" sz="quarter" idx="12"/>
          </p:nvPr>
        </p:nvSpPr>
        <p:spPr/>
        <p:txBody>
          <a:bodyPr/>
          <a:lstStyle/>
          <a:p>
            <a:fld id="{CA8D9AD5-F248-4919-864A-CFD76CC027D6}" type="slidenum">
              <a:rPr lang="en-US" smtClean="0"/>
              <a:t>10</a:t>
            </a:fld>
            <a:endParaRPr lang="en-US"/>
          </a:p>
        </p:txBody>
      </p:sp>
    </p:spTree>
    <p:extLst>
      <p:ext uri="{BB962C8B-B14F-4D97-AF65-F5344CB8AC3E}">
        <p14:creationId xmlns:p14="http://schemas.microsoft.com/office/powerpoint/2010/main" val="134420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DISADVANTAGES                 BLOCK DIAGRAM </a:t>
            </a:r>
            <a:endParaRPr lang="en-US" dirty="0"/>
          </a:p>
        </p:txBody>
      </p:sp>
      <p:sp>
        <p:nvSpPr>
          <p:cNvPr id="3" name="Content Placeholder 2"/>
          <p:cNvSpPr>
            <a:spLocks noGrp="1"/>
          </p:cNvSpPr>
          <p:nvPr>
            <p:ph sz="half" idx="1"/>
          </p:nvPr>
        </p:nvSpPr>
        <p:spPr/>
        <p:txBody>
          <a:bodyPr>
            <a:normAutofit/>
          </a:bodyPr>
          <a:lstStyle/>
          <a:p>
            <a:pPr algn="just"/>
            <a:r>
              <a:rPr lang="en-US" b="1" dirty="0">
                <a:solidFill>
                  <a:schemeClr val="accent1"/>
                </a:solidFill>
              </a:rPr>
              <a:t>Cost:</a:t>
            </a:r>
          </a:p>
          <a:p>
            <a:pPr algn="just"/>
            <a:r>
              <a:rPr lang="en-US" dirty="0"/>
              <a:t>Most prevalent when dealing with a large set of servers and the problems of purchasing and then maintaining them</a:t>
            </a:r>
          </a:p>
          <a:p>
            <a:pPr algn="just"/>
            <a:r>
              <a:rPr lang="en-US" b="1" dirty="0">
                <a:solidFill>
                  <a:schemeClr val="accent1"/>
                </a:solidFill>
              </a:rPr>
              <a:t>Overloading:</a:t>
            </a:r>
          </a:p>
          <a:p>
            <a:pPr algn="just"/>
            <a:r>
              <a:rPr lang="en-US" dirty="0"/>
              <a:t>High number of simultaneous requests, server becomes overloaded and will slow down in its fulfilling of requests</a:t>
            </a:r>
          </a:p>
          <a:p>
            <a:pPr algn="just"/>
            <a:r>
              <a:rPr lang="en-US" dirty="0"/>
              <a:t>Usually caused by a lack of servers, usually because of cost constraints</a:t>
            </a:r>
            <a:endParaRPr lang="en-US" dirty="0">
              <a:solidFill>
                <a:schemeClr val="accent1"/>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32117" y="1983347"/>
            <a:ext cx="4620987" cy="370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a:t>Software Architecture Styles</a:t>
            </a:r>
          </a:p>
        </p:txBody>
      </p:sp>
      <p:sp>
        <p:nvSpPr>
          <p:cNvPr id="5" name="Slide Number Placeholder 4"/>
          <p:cNvSpPr>
            <a:spLocks noGrp="1"/>
          </p:cNvSpPr>
          <p:nvPr>
            <p:ph type="sldNum" sz="quarter" idx="12"/>
          </p:nvPr>
        </p:nvSpPr>
        <p:spPr/>
        <p:txBody>
          <a:bodyPr/>
          <a:lstStyle/>
          <a:p>
            <a:fld id="{0D06EF73-9DB8-4763-865F-2F88181A4732}" type="slidenum">
              <a:rPr lang="en-US" smtClean="0"/>
              <a:t>11</a:t>
            </a:fld>
            <a:endParaRPr lang="en-US"/>
          </a:p>
        </p:txBody>
      </p:sp>
    </p:spTree>
    <p:extLst>
      <p:ext uri="{BB962C8B-B14F-4D97-AF65-F5344CB8AC3E}">
        <p14:creationId xmlns:p14="http://schemas.microsoft.com/office/powerpoint/2010/main" val="410890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THREE TIER ARCHITECTURE</a:t>
            </a:r>
          </a:p>
        </p:txBody>
      </p:sp>
      <p:sp>
        <p:nvSpPr>
          <p:cNvPr id="3" name="Content Placeholder 2"/>
          <p:cNvSpPr>
            <a:spLocks noGrp="1"/>
          </p:cNvSpPr>
          <p:nvPr>
            <p:ph idx="1"/>
          </p:nvPr>
        </p:nvSpPr>
        <p:spPr>
          <a:xfrm>
            <a:off x="1341119" y="1673352"/>
            <a:ext cx="9824864" cy="4343400"/>
          </a:xfrm>
        </p:spPr>
        <p:txBody>
          <a:bodyPr/>
          <a:lstStyle/>
          <a:p>
            <a:r>
              <a:rPr lang="en-US" dirty="0"/>
              <a:t>A specialized form of the n-tier architectural pattern and is widely used in distributed systems</a:t>
            </a:r>
          </a:p>
          <a:p>
            <a:r>
              <a:rPr lang="en-US" dirty="0"/>
              <a:t>Can  be considered as extension of the client-server architecture. </a:t>
            </a:r>
          </a:p>
          <a:p>
            <a:r>
              <a:rPr lang="en-US" dirty="0"/>
              <a:t>Advantage over  two-tier architecture is the introduction of a middle layer that enhances the reusability ,scalability and traffic load of a network</a:t>
            </a:r>
          </a:p>
          <a:p>
            <a:r>
              <a:rPr lang="en-US" dirty="0"/>
              <a:t>Main disadvantage is that the testability is reduced to the general lack of testing tools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022" y="4338391"/>
            <a:ext cx="5778903" cy="153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9587" y="5872337"/>
            <a:ext cx="6096000" cy="369332"/>
          </a:xfrm>
          <a:prstGeom prst="rect">
            <a:avLst/>
          </a:prstGeom>
        </p:spPr>
        <p:txBody>
          <a:bodyPr>
            <a:spAutoFit/>
          </a:bodyPr>
          <a:lstStyle/>
          <a:p>
            <a:r>
              <a:rPr lang="en-US" b="1" dirty="0"/>
              <a:t>         Graphical view of the three-tier architecture </a:t>
            </a:r>
            <a:endParaRPr lang="en-US" dirty="0"/>
          </a:p>
        </p:txBody>
      </p:sp>
      <p:sp>
        <p:nvSpPr>
          <p:cNvPr id="5" name="Footer Placeholder 4"/>
          <p:cNvSpPr>
            <a:spLocks noGrp="1"/>
          </p:cNvSpPr>
          <p:nvPr>
            <p:ph type="ftr" sz="quarter" idx="11"/>
          </p:nvPr>
        </p:nvSpPr>
        <p:spPr/>
        <p:txBody>
          <a:bodyPr/>
          <a:lstStyle/>
          <a:p>
            <a:r>
              <a:rPr lang="en-US"/>
              <a:t>Software Architecture Styles</a:t>
            </a:r>
          </a:p>
        </p:txBody>
      </p:sp>
      <p:sp>
        <p:nvSpPr>
          <p:cNvPr id="6" name="Slide Number Placeholder 5"/>
          <p:cNvSpPr>
            <a:spLocks noGrp="1"/>
          </p:cNvSpPr>
          <p:nvPr>
            <p:ph type="sldNum" sz="quarter" idx="12"/>
          </p:nvPr>
        </p:nvSpPr>
        <p:spPr/>
        <p:txBody>
          <a:bodyPr/>
          <a:lstStyle/>
          <a:p>
            <a:fld id="{CA8D9AD5-F248-4919-864A-CFD76CC027D6}" type="slidenum">
              <a:rPr lang="en-US" smtClean="0"/>
              <a:t>12</a:t>
            </a:fld>
            <a:endParaRPr lang="en-US"/>
          </a:p>
        </p:txBody>
      </p:sp>
    </p:spTree>
    <p:extLst>
      <p:ext uri="{BB962C8B-B14F-4D97-AF65-F5344CB8AC3E}">
        <p14:creationId xmlns:p14="http://schemas.microsoft.com/office/powerpoint/2010/main" val="108533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87397"/>
            <a:ext cx="9509760" cy="1088136"/>
          </a:xfrm>
        </p:spPr>
        <p:txBody>
          <a:bodyPr/>
          <a:lstStyle/>
          <a:p>
            <a:r>
              <a:rPr lang="en-US" dirty="0">
                <a:solidFill>
                  <a:schemeClr val="accent1"/>
                </a:solidFill>
              </a:rPr>
              <a:t>CONTD…</a:t>
            </a:r>
          </a:p>
        </p:txBody>
      </p:sp>
      <p:sp>
        <p:nvSpPr>
          <p:cNvPr id="3" name="Content Placeholder 2"/>
          <p:cNvSpPr>
            <a:spLocks noGrp="1"/>
          </p:cNvSpPr>
          <p:nvPr>
            <p:ph idx="1"/>
          </p:nvPr>
        </p:nvSpPr>
        <p:spPr>
          <a:xfrm>
            <a:off x="1341120" y="1673352"/>
            <a:ext cx="9773348" cy="4343400"/>
          </a:xfrm>
        </p:spPr>
        <p:txBody>
          <a:bodyPr>
            <a:normAutofit/>
          </a:bodyPr>
          <a:lstStyle/>
          <a:p>
            <a:pPr algn="just"/>
            <a:r>
              <a:rPr lang="en-US" b="1" dirty="0">
                <a:solidFill>
                  <a:schemeClr val="accent1"/>
                </a:solidFill>
              </a:rPr>
              <a:t>The Presentation Tier:</a:t>
            </a:r>
          </a:p>
          <a:p>
            <a:pPr algn="just"/>
            <a:r>
              <a:rPr lang="en-US" dirty="0"/>
              <a:t>Top layer of an application and provides user interface and handles user requests to the middle layer</a:t>
            </a:r>
          </a:p>
          <a:p>
            <a:pPr algn="just"/>
            <a:r>
              <a:rPr lang="en-US" dirty="0"/>
              <a:t>Functionality: translates user interactions into tasks that can be sent to the logic layer and present the results that is received to the user e.g. CLI,GUI </a:t>
            </a:r>
          </a:p>
          <a:p>
            <a:pPr algn="just"/>
            <a:r>
              <a:rPr lang="en-US" b="1" dirty="0">
                <a:solidFill>
                  <a:schemeClr val="accent1"/>
                </a:solidFill>
              </a:rPr>
              <a:t>The Business Tier:</a:t>
            </a:r>
          </a:p>
          <a:p>
            <a:pPr algn="just"/>
            <a:r>
              <a:rPr lang="en-US" dirty="0"/>
              <a:t>The middle tier, often called the business layer, is responsible for the operation logic of an application.</a:t>
            </a:r>
          </a:p>
          <a:p>
            <a:pPr algn="just"/>
            <a:r>
              <a:rPr lang="en-US" dirty="0"/>
              <a:t>The business layer responsible for conducting all major processing such as executing the requests passed from the front layer or retrieving and processing of data from the back tier or other external systems</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Software Architecture Styles</a:t>
            </a:r>
          </a:p>
        </p:txBody>
      </p:sp>
      <p:sp>
        <p:nvSpPr>
          <p:cNvPr id="5" name="Slide Number Placeholder 4"/>
          <p:cNvSpPr>
            <a:spLocks noGrp="1"/>
          </p:cNvSpPr>
          <p:nvPr>
            <p:ph type="sldNum" sz="quarter" idx="12"/>
          </p:nvPr>
        </p:nvSpPr>
        <p:spPr/>
        <p:txBody>
          <a:bodyPr/>
          <a:lstStyle/>
          <a:p>
            <a:fld id="{CA8D9AD5-F248-4919-864A-CFD76CC027D6}" type="slidenum">
              <a:rPr lang="en-US" smtClean="0"/>
              <a:t>13</a:t>
            </a:fld>
            <a:endParaRPr lang="en-US"/>
          </a:p>
        </p:txBody>
      </p:sp>
    </p:spTree>
    <p:extLst>
      <p:ext uri="{BB962C8B-B14F-4D97-AF65-F5344CB8AC3E}">
        <p14:creationId xmlns:p14="http://schemas.microsoft.com/office/powerpoint/2010/main" val="244669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CONTD…</a:t>
            </a:r>
            <a:endParaRPr lang="en-US" dirty="0"/>
          </a:p>
        </p:txBody>
      </p:sp>
      <p:sp>
        <p:nvSpPr>
          <p:cNvPr id="3" name="Content Placeholder 2"/>
          <p:cNvSpPr>
            <a:spLocks noGrp="1"/>
          </p:cNvSpPr>
          <p:nvPr>
            <p:ph idx="1"/>
          </p:nvPr>
        </p:nvSpPr>
        <p:spPr/>
        <p:txBody>
          <a:bodyPr>
            <a:normAutofit/>
          </a:bodyPr>
          <a:lstStyle/>
          <a:p>
            <a:pPr algn="just"/>
            <a:r>
              <a:rPr lang="en-US" dirty="0"/>
              <a:t>Significant role in scalability of an application depends on the business layer</a:t>
            </a:r>
          </a:p>
          <a:p>
            <a:pPr algn="just"/>
            <a:r>
              <a:rPr lang="en-US" dirty="0"/>
              <a:t>Responsible for asynchronous operations such as multithreading to improve responsiveness or caching to reduce traffic to the data layer</a:t>
            </a:r>
          </a:p>
          <a:p>
            <a:pPr algn="just"/>
            <a:r>
              <a:rPr lang="en-US" b="1" dirty="0">
                <a:solidFill>
                  <a:schemeClr val="accent1"/>
                </a:solidFill>
              </a:rPr>
              <a:t>The Data Tier:</a:t>
            </a:r>
          </a:p>
          <a:p>
            <a:pPr algn="just"/>
            <a:r>
              <a:rPr lang="en-US" dirty="0"/>
              <a:t>The back tier, often called the data layer, is responsible for managing communication to external systems or resources</a:t>
            </a:r>
          </a:p>
          <a:p>
            <a:pPr algn="just"/>
            <a:r>
              <a:rPr lang="en-US" dirty="0"/>
              <a:t>An application’s information is stored and retrieved through the data layer</a:t>
            </a:r>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Software Architecture Styles</a:t>
            </a:r>
          </a:p>
        </p:txBody>
      </p:sp>
      <p:sp>
        <p:nvSpPr>
          <p:cNvPr id="5" name="Slide Number Placeholder 4"/>
          <p:cNvSpPr>
            <a:spLocks noGrp="1"/>
          </p:cNvSpPr>
          <p:nvPr>
            <p:ph type="sldNum" sz="quarter" idx="12"/>
          </p:nvPr>
        </p:nvSpPr>
        <p:spPr/>
        <p:txBody>
          <a:bodyPr/>
          <a:lstStyle/>
          <a:p>
            <a:fld id="{CA8D9AD5-F248-4919-864A-CFD76CC027D6}" type="slidenum">
              <a:rPr lang="en-US" smtClean="0"/>
              <a:t>14</a:t>
            </a:fld>
            <a:endParaRPr lang="en-US"/>
          </a:p>
        </p:txBody>
      </p:sp>
    </p:spTree>
    <p:extLst>
      <p:ext uri="{BB962C8B-B14F-4D97-AF65-F5344CB8AC3E}">
        <p14:creationId xmlns:p14="http://schemas.microsoft.com/office/powerpoint/2010/main" val="209883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2" y="155577"/>
            <a:ext cx="9509760" cy="1088136"/>
          </a:xfrm>
        </p:spPr>
        <p:txBody>
          <a:bodyPr/>
          <a:lstStyle/>
          <a:p>
            <a:r>
              <a:rPr lang="en-US" dirty="0">
                <a:solidFill>
                  <a:schemeClr val="accent1"/>
                </a:solidFill>
              </a:rPr>
              <a:t>EXAMPLE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6840" y="1286859"/>
            <a:ext cx="619473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28305" y="5715729"/>
            <a:ext cx="6096000" cy="646331"/>
          </a:xfrm>
          <a:prstGeom prst="rect">
            <a:avLst/>
          </a:prstGeom>
        </p:spPr>
        <p:txBody>
          <a:bodyPr>
            <a:spAutoFit/>
          </a:bodyPr>
          <a:lstStyle/>
          <a:p>
            <a:r>
              <a:rPr lang="en-US" b="1" dirty="0"/>
              <a:t>An example where an invoice combines four tables in</a:t>
            </a:r>
          </a:p>
          <a:p>
            <a:r>
              <a:rPr lang="en-US" b="1" dirty="0"/>
              <a:t>the Data layer to produce the result</a:t>
            </a:r>
            <a:endParaRPr lang="en-US" dirty="0"/>
          </a:p>
        </p:txBody>
      </p:sp>
      <p:sp>
        <p:nvSpPr>
          <p:cNvPr id="5" name="Footer Placeholder 4"/>
          <p:cNvSpPr>
            <a:spLocks noGrp="1"/>
          </p:cNvSpPr>
          <p:nvPr>
            <p:ph type="ftr" sz="quarter" idx="11"/>
          </p:nvPr>
        </p:nvSpPr>
        <p:spPr/>
        <p:txBody>
          <a:bodyPr/>
          <a:lstStyle/>
          <a:p>
            <a:r>
              <a:rPr lang="en-US"/>
              <a:t>Software Architecture Styles</a:t>
            </a:r>
          </a:p>
        </p:txBody>
      </p:sp>
      <p:sp>
        <p:nvSpPr>
          <p:cNvPr id="6" name="Slide Number Placeholder 5"/>
          <p:cNvSpPr>
            <a:spLocks noGrp="1"/>
          </p:cNvSpPr>
          <p:nvPr>
            <p:ph type="sldNum" sz="quarter" idx="12"/>
          </p:nvPr>
        </p:nvSpPr>
        <p:spPr/>
        <p:txBody>
          <a:bodyPr/>
          <a:lstStyle/>
          <a:p>
            <a:fld id="{CA8D9AD5-F248-4919-864A-CFD76CC027D6}" type="slidenum">
              <a:rPr lang="en-US" smtClean="0"/>
              <a:t>15</a:t>
            </a:fld>
            <a:endParaRPr lang="en-US"/>
          </a:p>
        </p:txBody>
      </p:sp>
    </p:spTree>
    <p:extLst>
      <p:ext uri="{BB962C8B-B14F-4D97-AF65-F5344CB8AC3E}">
        <p14:creationId xmlns:p14="http://schemas.microsoft.com/office/powerpoint/2010/main" val="78667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PEER-TO-PEER ARCHITECTURE</a:t>
            </a:r>
          </a:p>
        </p:txBody>
      </p:sp>
      <p:sp>
        <p:nvSpPr>
          <p:cNvPr id="3" name="Content Placeholder 2"/>
          <p:cNvSpPr>
            <a:spLocks noGrp="1"/>
          </p:cNvSpPr>
          <p:nvPr>
            <p:ph idx="1"/>
          </p:nvPr>
        </p:nvSpPr>
        <p:spPr>
          <a:xfrm>
            <a:off x="1341120" y="1673352"/>
            <a:ext cx="9811984" cy="4495628"/>
          </a:xfrm>
        </p:spPr>
        <p:txBody>
          <a:bodyPr>
            <a:normAutofit fontScale="92500" lnSpcReduction="10000"/>
          </a:bodyPr>
          <a:lstStyle/>
          <a:p>
            <a:pPr algn="just"/>
            <a:r>
              <a:rPr lang="en-US" dirty="0"/>
              <a:t>Peer-to-peer architecture is a fairly well-known architectural pattern, however it has many misconceptions</a:t>
            </a:r>
          </a:p>
          <a:p>
            <a:pPr algn="just"/>
            <a:r>
              <a:rPr lang="en-US" dirty="0"/>
              <a:t>In its most basic form,</a:t>
            </a:r>
            <a:r>
              <a:rPr lang="en-US" i="1" dirty="0"/>
              <a:t>P2P is a network architecture in which each computer has equivalent capabilities and  responsibilities</a:t>
            </a:r>
          </a:p>
          <a:p>
            <a:pPr algn="just"/>
            <a:r>
              <a:rPr lang="en-US" dirty="0"/>
              <a:t>Three forms of p2p architectures: pure (decentralized), centralized, and hybrid</a:t>
            </a:r>
          </a:p>
          <a:p>
            <a:pPr algn="just"/>
            <a:r>
              <a:rPr lang="en-US" dirty="0"/>
              <a:t>A </a:t>
            </a:r>
            <a:r>
              <a:rPr lang="en-US" dirty="0">
                <a:solidFill>
                  <a:schemeClr val="accent1"/>
                </a:solidFill>
              </a:rPr>
              <a:t>pure</a:t>
            </a:r>
            <a:r>
              <a:rPr lang="en-US" dirty="0"/>
              <a:t> peer-to-peer architecture is one in which there is no centralized server and all nodes on the network are considered entirely equal to each other.</a:t>
            </a:r>
          </a:p>
          <a:p>
            <a:pPr algn="just"/>
            <a:r>
              <a:rPr lang="en-US" dirty="0"/>
              <a:t> An example of this architecture is the original gnutella  file-sharing network</a:t>
            </a:r>
          </a:p>
          <a:p>
            <a:pPr algn="just"/>
            <a:r>
              <a:rPr lang="en-US" dirty="0"/>
              <a:t>A </a:t>
            </a:r>
            <a:r>
              <a:rPr lang="en-US" dirty="0">
                <a:solidFill>
                  <a:schemeClr val="accent1"/>
                </a:solidFill>
              </a:rPr>
              <a:t>centralized</a:t>
            </a:r>
            <a:r>
              <a:rPr lang="en-US" dirty="0"/>
              <a:t> p2p architecture is one in which there is a centralized server which stores some information, but which is not the basis for the network data transmission</a:t>
            </a:r>
          </a:p>
          <a:p>
            <a:pPr algn="just"/>
            <a:r>
              <a:rPr lang="en-US" dirty="0"/>
              <a:t>E.g. Napster, in which the Napster servers stored the locations of certain files on the network but did not store the files themselves. The primary data transmission is still p2p</a:t>
            </a:r>
          </a:p>
        </p:txBody>
      </p:sp>
      <p:sp>
        <p:nvSpPr>
          <p:cNvPr id="4" name="Footer Placeholder 3"/>
          <p:cNvSpPr>
            <a:spLocks noGrp="1"/>
          </p:cNvSpPr>
          <p:nvPr>
            <p:ph type="ftr" sz="quarter" idx="11"/>
          </p:nvPr>
        </p:nvSpPr>
        <p:spPr/>
        <p:txBody>
          <a:bodyPr/>
          <a:lstStyle/>
          <a:p>
            <a:r>
              <a:rPr lang="en-US"/>
              <a:t>Software Architecture Styles</a:t>
            </a:r>
          </a:p>
        </p:txBody>
      </p:sp>
      <p:sp>
        <p:nvSpPr>
          <p:cNvPr id="5" name="Slide Number Placeholder 4"/>
          <p:cNvSpPr>
            <a:spLocks noGrp="1"/>
          </p:cNvSpPr>
          <p:nvPr>
            <p:ph type="sldNum" sz="quarter" idx="12"/>
          </p:nvPr>
        </p:nvSpPr>
        <p:spPr/>
        <p:txBody>
          <a:bodyPr/>
          <a:lstStyle/>
          <a:p>
            <a:fld id="{CA8D9AD5-F248-4919-864A-CFD76CC027D6}" type="slidenum">
              <a:rPr lang="en-US" smtClean="0"/>
              <a:t>16</a:t>
            </a:fld>
            <a:endParaRPr lang="en-US"/>
          </a:p>
        </p:txBody>
      </p:sp>
    </p:spTree>
    <p:extLst>
      <p:ext uri="{BB962C8B-B14F-4D97-AF65-F5344CB8AC3E}">
        <p14:creationId xmlns:p14="http://schemas.microsoft.com/office/powerpoint/2010/main" val="48469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CONTD…</a:t>
            </a:r>
          </a:p>
        </p:txBody>
      </p:sp>
      <p:sp>
        <p:nvSpPr>
          <p:cNvPr id="3" name="Content Placeholder 2"/>
          <p:cNvSpPr>
            <a:spLocks noGrp="1"/>
          </p:cNvSpPr>
          <p:nvPr>
            <p:ph idx="1"/>
          </p:nvPr>
        </p:nvSpPr>
        <p:spPr/>
        <p:txBody>
          <a:bodyPr/>
          <a:lstStyle/>
          <a:p>
            <a:r>
              <a:rPr lang="en-US" dirty="0"/>
              <a:t>A </a:t>
            </a:r>
            <a:r>
              <a:rPr lang="en-US" dirty="0">
                <a:solidFill>
                  <a:schemeClr val="accent1"/>
                </a:solidFill>
              </a:rPr>
              <a:t>hybrid</a:t>
            </a:r>
            <a:r>
              <a:rPr lang="en-US" dirty="0"/>
              <a:t> p2p architecture is somewhat between the pure and the centralized </a:t>
            </a:r>
          </a:p>
          <a:p>
            <a:r>
              <a:rPr lang="en-US" dirty="0"/>
              <a:t>Allows certain nodes to act as so-called super-nodes, which act as an infrastructure node to handle data flow and connections for other nodes, e.g. Skype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465" y="2876170"/>
            <a:ext cx="5486621"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16465" y="5574308"/>
            <a:ext cx="5576774" cy="646331"/>
          </a:xfrm>
          <a:prstGeom prst="rect">
            <a:avLst/>
          </a:prstGeom>
        </p:spPr>
        <p:txBody>
          <a:bodyPr wrap="square">
            <a:spAutoFit/>
          </a:bodyPr>
          <a:lstStyle/>
          <a:p>
            <a:r>
              <a:rPr lang="en-US" b="1" dirty="0"/>
              <a:t>Comparison of client-server (left) versus peer-to-peer (right) architectures</a:t>
            </a:r>
            <a:endParaRPr lang="en-US" dirty="0"/>
          </a:p>
        </p:txBody>
      </p:sp>
      <p:sp>
        <p:nvSpPr>
          <p:cNvPr id="5" name="Footer Placeholder 4"/>
          <p:cNvSpPr>
            <a:spLocks noGrp="1"/>
          </p:cNvSpPr>
          <p:nvPr>
            <p:ph type="ftr" sz="quarter" idx="11"/>
          </p:nvPr>
        </p:nvSpPr>
        <p:spPr/>
        <p:txBody>
          <a:bodyPr/>
          <a:lstStyle/>
          <a:p>
            <a:r>
              <a:rPr lang="en-US"/>
              <a:t>Software Architecture Styles</a:t>
            </a:r>
          </a:p>
        </p:txBody>
      </p:sp>
      <p:sp>
        <p:nvSpPr>
          <p:cNvPr id="6" name="Slide Number Placeholder 5"/>
          <p:cNvSpPr>
            <a:spLocks noGrp="1"/>
          </p:cNvSpPr>
          <p:nvPr>
            <p:ph type="sldNum" sz="quarter" idx="12"/>
          </p:nvPr>
        </p:nvSpPr>
        <p:spPr/>
        <p:txBody>
          <a:bodyPr/>
          <a:lstStyle/>
          <a:p>
            <a:fld id="{CA8D9AD5-F248-4919-864A-CFD76CC027D6}" type="slidenum">
              <a:rPr lang="en-US" smtClean="0"/>
              <a:t>17</a:t>
            </a:fld>
            <a:endParaRPr lang="en-US"/>
          </a:p>
        </p:txBody>
      </p:sp>
    </p:spTree>
    <p:extLst>
      <p:ext uri="{BB962C8B-B14F-4D97-AF65-F5344CB8AC3E}">
        <p14:creationId xmlns:p14="http://schemas.microsoft.com/office/powerpoint/2010/main" val="67989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63847" y="350949"/>
            <a:ext cx="4572000" cy="758952"/>
          </a:xfrm>
        </p:spPr>
        <p:txBody>
          <a:bodyPr/>
          <a:lstStyle/>
          <a:p>
            <a:pPr algn="ctr"/>
            <a:r>
              <a:rPr lang="en-US" dirty="0">
                <a:solidFill>
                  <a:schemeClr val="accent1"/>
                </a:solidFill>
              </a:rPr>
              <a:t>ADVANTAGES	</a:t>
            </a:r>
          </a:p>
        </p:txBody>
      </p:sp>
      <p:sp>
        <p:nvSpPr>
          <p:cNvPr id="4" name="Content Placeholder 3"/>
          <p:cNvSpPr>
            <a:spLocks noGrp="1"/>
          </p:cNvSpPr>
          <p:nvPr>
            <p:ph sz="half" idx="2"/>
          </p:nvPr>
        </p:nvSpPr>
        <p:spPr>
          <a:xfrm>
            <a:off x="824248" y="1205075"/>
            <a:ext cx="5063114" cy="4822237"/>
          </a:xfrm>
          <a:ln>
            <a:solidFill>
              <a:schemeClr val="accent1"/>
            </a:solidFill>
          </a:ln>
        </p:spPr>
        <p:txBody>
          <a:bodyPr>
            <a:normAutofit/>
          </a:bodyPr>
          <a:lstStyle/>
          <a:p>
            <a:pPr algn="just"/>
            <a:r>
              <a:rPr lang="en-US" dirty="0">
                <a:solidFill>
                  <a:schemeClr val="accent1"/>
                </a:solidFill>
              </a:rPr>
              <a:t>Faster:</a:t>
            </a:r>
            <a:r>
              <a:rPr lang="en-US" dirty="0"/>
              <a:t> communication occur much faster due to the lack of a central server</a:t>
            </a:r>
          </a:p>
          <a:p>
            <a:pPr algn="just"/>
            <a:r>
              <a:rPr lang="en-US" dirty="0">
                <a:solidFill>
                  <a:schemeClr val="accent1"/>
                </a:solidFill>
              </a:rPr>
              <a:t>Reliability:</a:t>
            </a:r>
            <a:r>
              <a:rPr lang="en-US" dirty="0"/>
              <a:t> if a peer disconnects or completely destroys, the network will still be intact, the data on that peer will be unavailable</a:t>
            </a:r>
          </a:p>
          <a:p>
            <a:pPr algn="just"/>
            <a:r>
              <a:rPr lang="en-US" dirty="0">
                <a:solidFill>
                  <a:schemeClr val="accent1"/>
                </a:solidFill>
              </a:rPr>
              <a:t>Availability:</a:t>
            </a:r>
            <a:r>
              <a:rPr lang="en-US" dirty="0"/>
              <a:t> if a peer is removed ,its resources (in the case of data sharing) are typically available on another peer as well. This makes data redundant, but almost always available</a:t>
            </a:r>
          </a:p>
          <a:p>
            <a:pPr algn="just"/>
            <a:r>
              <a:rPr lang="en-US" dirty="0">
                <a:solidFill>
                  <a:schemeClr val="accent1"/>
                </a:solidFill>
              </a:rPr>
              <a:t>Privacy:</a:t>
            </a:r>
            <a:r>
              <a:rPr lang="en-US" dirty="0"/>
              <a:t> the only members who know of any exchange is those who the peer is directly connected to for the exchange</a:t>
            </a:r>
          </a:p>
          <a:p>
            <a:pPr algn="just"/>
            <a:r>
              <a:rPr lang="en-US" dirty="0">
                <a:solidFill>
                  <a:schemeClr val="accent1"/>
                </a:solidFill>
              </a:rPr>
              <a:t>Ease of Administration:</a:t>
            </a:r>
            <a:r>
              <a:rPr lang="en-US" dirty="0"/>
              <a:t> no server</a:t>
            </a:r>
          </a:p>
          <a:p>
            <a:pPr algn="just"/>
            <a:r>
              <a:rPr lang="en-US" dirty="0">
                <a:solidFill>
                  <a:schemeClr val="accent1"/>
                </a:solidFill>
              </a:rPr>
              <a:t>Scalability:</a:t>
            </a:r>
            <a:r>
              <a:rPr lang="en-US" dirty="0"/>
              <a:t> add more peers to the network</a:t>
            </a:r>
            <a:endParaRPr lang="en-US" dirty="0">
              <a:solidFill>
                <a:schemeClr val="accent1"/>
              </a:solidFill>
            </a:endParaRPr>
          </a:p>
        </p:txBody>
      </p:sp>
      <p:sp>
        <p:nvSpPr>
          <p:cNvPr id="5" name="Text Placeholder 4"/>
          <p:cNvSpPr>
            <a:spLocks noGrp="1"/>
          </p:cNvSpPr>
          <p:nvPr>
            <p:ph type="body" sz="quarter" idx="3"/>
          </p:nvPr>
        </p:nvSpPr>
        <p:spPr>
          <a:xfrm>
            <a:off x="6175849" y="325192"/>
            <a:ext cx="4572000" cy="758952"/>
          </a:xfrm>
        </p:spPr>
        <p:txBody>
          <a:bodyPr/>
          <a:lstStyle/>
          <a:p>
            <a:pPr algn="ctr"/>
            <a:r>
              <a:rPr lang="en-US" dirty="0">
                <a:solidFill>
                  <a:schemeClr val="accent1"/>
                </a:solidFill>
              </a:rPr>
              <a:t>DISADVANTAGES</a:t>
            </a:r>
          </a:p>
        </p:txBody>
      </p:sp>
      <p:sp>
        <p:nvSpPr>
          <p:cNvPr id="6" name="Content Placeholder 5"/>
          <p:cNvSpPr>
            <a:spLocks noGrp="1"/>
          </p:cNvSpPr>
          <p:nvPr>
            <p:ph sz="quarter" idx="4"/>
          </p:nvPr>
        </p:nvSpPr>
        <p:spPr>
          <a:xfrm>
            <a:off x="6291759" y="1166438"/>
            <a:ext cx="5131802" cy="4886632"/>
          </a:xfrm>
          <a:ln>
            <a:solidFill>
              <a:schemeClr val="accent1"/>
            </a:solidFill>
          </a:ln>
        </p:spPr>
        <p:txBody>
          <a:bodyPr>
            <a:normAutofit lnSpcReduction="10000"/>
          </a:bodyPr>
          <a:lstStyle/>
          <a:p>
            <a:pPr algn="just"/>
            <a:r>
              <a:rPr lang="en-US" dirty="0">
                <a:solidFill>
                  <a:schemeClr val="accent1"/>
                </a:solidFill>
              </a:rPr>
              <a:t>Security:</a:t>
            </a:r>
            <a:r>
              <a:rPr lang="en-US" dirty="0"/>
              <a:t> users do not know the peers they are connecting to. Other peers can upload malicious files or could provide a file in order to have people download it so they can track their IPs</a:t>
            </a:r>
          </a:p>
          <a:p>
            <a:pPr algn="just"/>
            <a:r>
              <a:rPr lang="en-US" dirty="0">
                <a:solidFill>
                  <a:schemeClr val="accent1"/>
                </a:solidFill>
              </a:rPr>
              <a:t>No mediator:</a:t>
            </a:r>
            <a:r>
              <a:rPr lang="en-US" dirty="0"/>
              <a:t> no mediator that enforces rules of any sort</a:t>
            </a:r>
          </a:p>
          <a:p>
            <a:pPr algn="just"/>
            <a:r>
              <a:rPr lang="en-US" dirty="0"/>
              <a:t>For example, in the sharing of copyrighted files, there is no mediator that would prevent transfers of these files across the network</a:t>
            </a:r>
            <a:endParaRPr lang="en-US" dirty="0">
              <a:solidFill>
                <a:schemeClr val="accent1"/>
              </a:solidFill>
            </a:endParaRPr>
          </a:p>
          <a:p>
            <a:pPr algn="just"/>
            <a:r>
              <a:rPr lang="en-US" dirty="0">
                <a:solidFill>
                  <a:schemeClr val="accent1"/>
                </a:solidFill>
              </a:rPr>
              <a:t>Unavailability:</a:t>
            </a:r>
            <a:r>
              <a:rPr lang="en-US" dirty="0"/>
              <a:t> Although resources are typically very available on p2p networks (as seen in the advantages), that is not always the case </a:t>
            </a:r>
          </a:p>
          <a:p>
            <a:pPr algn="just"/>
            <a:r>
              <a:rPr lang="en-US" dirty="0"/>
              <a:t>As peers can connect or disconnect from the network at any time, resources that were only available on that peer may only be available at certain times</a:t>
            </a:r>
            <a:endParaRPr lang="en-US" dirty="0">
              <a:solidFill>
                <a:schemeClr val="accent1"/>
              </a:solidFill>
            </a:endParaRPr>
          </a:p>
        </p:txBody>
      </p:sp>
      <p:sp>
        <p:nvSpPr>
          <p:cNvPr id="7" name="Footer Placeholder 6"/>
          <p:cNvSpPr>
            <a:spLocks noGrp="1"/>
          </p:cNvSpPr>
          <p:nvPr>
            <p:ph type="ftr" sz="quarter" idx="11"/>
          </p:nvPr>
        </p:nvSpPr>
        <p:spPr/>
        <p:txBody>
          <a:bodyPr/>
          <a:lstStyle/>
          <a:p>
            <a:r>
              <a:rPr lang="en-US"/>
              <a:t>Software Architecture Styles</a:t>
            </a:r>
          </a:p>
        </p:txBody>
      </p:sp>
      <p:sp>
        <p:nvSpPr>
          <p:cNvPr id="8" name="Slide Number Placeholder 7"/>
          <p:cNvSpPr>
            <a:spLocks noGrp="1"/>
          </p:cNvSpPr>
          <p:nvPr>
            <p:ph type="sldNum" sz="quarter" idx="12"/>
          </p:nvPr>
        </p:nvSpPr>
        <p:spPr/>
        <p:txBody>
          <a:bodyPr/>
          <a:lstStyle/>
          <a:p>
            <a:fld id="{CA8D9AD5-F248-4919-864A-CFD76CC027D6}" type="slidenum">
              <a:rPr lang="en-US" smtClean="0"/>
              <a:t>18</a:t>
            </a:fld>
            <a:endParaRPr lang="en-US"/>
          </a:p>
        </p:txBody>
      </p:sp>
    </p:spTree>
    <p:extLst>
      <p:ext uri="{BB962C8B-B14F-4D97-AF65-F5344CB8AC3E}">
        <p14:creationId xmlns:p14="http://schemas.microsoft.com/office/powerpoint/2010/main" val="4572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Software Architecture Styles</a:t>
            </a:r>
          </a:p>
        </p:txBody>
      </p:sp>
      <p:sp>
        <p:nvSpPr>
          <p:cNvPr id="7" name="Slide Number Placeholder 6"/>
          <p:cNvSpPr>
            <a:spLocks noGrp="1"/>
          </p:cNvSpPr>
          <p:nvPr>
            <p:ph type="sldNum" sz="quarter" idx="12"/>
          </p:nvPr>
        </p:nvSpPr>
        <p:spPr/>
        <p:txBody>
          <a:bodyPr/>
          <a:lstStyle/>
          <a:p>
            <a:fld id="{CA8D9AD5-F248-4919-864A-CFD76CC027D6}" type="slidenum">
              <a:rPr lang="en-US" smtClean="0"/>
              <a:t>19</a:t>
            </a:fld>
            <a:endParaRPr lang="en-US"/>
          </a:p>
        </p:txBody>
      </p:sp>
      <p:sp>
        <p:nvSpPr>
          <p:cNvPr id="3" name="Content Placeholder 2">
            <a:extLst>
              <a:ext uri="{FF2B5EF4-FFF2-40B4-BE49-F238E27FC236}">
                <a16:creationId xmlns:a16="http://schemas.microsoft.com/office/drawing/2014/main" id="{8EB62917-369B-43BB-BE31-454F64D2B245}"/>
              </a:ext>
            </a:extLst>
          </p:cNvPr>
          <p:cNvSpPr>
            <a:spLocks noGrp="1"/>
          </p:cNvSpPr>
          <p:nvPr>
            <p:ph idx="1"/>
          </p:nvPr>
        </p:nvSpPr>
        <p:spPr/>
        <p:txBody>
          <a:bodyPr>
            <a:normAutofit/>
          </a:bodyPr>
          <a:lstStyle/>
          <a:p>
            <a:pPr marL="45720" indent="0">
              <a:buNone/>
            </a:pPr>
            <a:r>
              <a:rPr lang="en-US" sz="3600" dirty="0"/>
              <a:t>END</a:t>
            </a:r>
          </a:p>
        </p:txBody>
      </p:sp>
    </p:spTree>
    <p:extLst>
      <p:ext uri="{BB962C8B-B14F-4D97-AF65-F5344CB8AC3E}">
        <p14:creationId xmlns:p14="http://schemas.microsoft.com/office/powerpoint/2010/main" val="5052371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accent1"/>
                </a:solidFill>
              </a:rPr>
              <a:t>Contents</a:t>
            </a:r>
          </a:p>
        </p:txBody>
      </p:sp>
      <p:sp>
        <p:nvSpPr>
          <p:cNvPr id="14" name="Content Placeholder 13"/>
          <p:cNvSpPr>
            <a:spLocks noGrp="1"/>
          </p:cNvSpPr>
          <p:nvPr>
            <p:ph idx="1"/>
          </p:nvPr>
        </p:nvSpPr>
        <p:spPr/>
        <p:txBody>
          <a:bodyPr/>
          <a:lstStyle/>
          <a:p>
            <a:endParaRPr lang="en-US" dirty="0"/>
          </a:p>
          <a:p>
            <a:r>
              <a:rPr lang="en-US" dirty="0"/>
              <a:t>What is Software Architecture ?</a:t>
            </a:r>
          </a:p>
          <a:p>
            <a:r>
              <a:rPr lang="en-US" dirty="0"/>
              <a:t>Event-driven Architecture</a:t>
            </a:r>
          </a:p>
          <a:p>
            <a:r>
              <a:rPr lang="en-US" dirty="0"/>
              <a:t>Client Server Architecture</a:t>
            </a:r>
          </a:p>
          <a:p>
            <a:r>
              <a:rPr lang="en-US" dirty="0"/>
              <a:t>Three Tier Architecture</a:t>
            </a:r>
          </a:p>
          <a:p>
            <a:r>
              <a:rPr lang="en-US" dirty="0"/>
              <a:t>Peer to Peer Architecture</a:t>
            </a:r>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a:t>Software Architecture Styles</a:t>
            </a:r>
          </a:p>
        </p:txBody>
      </p:sp>
      <p:sp>
        <p:nvSpPr>
          <p:cNvPr id="3" name="Slide Number Placeholder 2"/>
          <p:cNvSpPr>
            <a:spLocks noGrp="1"/>
          </p:cNvSpPr>
          <p:nvPr>
            <p:ph type="sldNum" sz="quarter" idx="12"/>
          </p:nvPr>
        </p:nvSpPr>
        <p:spPr/>
        <p:txBody>
          <a:bodyPr/>
          <a:lstStyle/>
          <a:p>
            <a:fld id="{CA8D9AD5-F248-4919-864A-CFD76CC027D6}" type="slidenum">
              <a:rPr lang="en-US" smtClean="0"/>
              <a:t>2</a:t>
            </a:fld>
            <a:endParaRPr lang="en-US"/>
          </a:p>
        </p:txBody>
      </p:sp>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46628" y="309957"/>
            <a:ext cx="9509760" cy="1088136"/>
          </a:xfrm>
        </p:spPr>
        <p:txBody>
          <a:bodyPr/>
          <a:lstStyle/>
          <a:p>
            <a:r>
              <a:rPr lang="en-US" dirty="0">
                <a:solidFill>
                  <a:schemeClr val="accent1"/>
                </a:solidFill>
              </a:rPr>
              <a:t>What Is Software Architecture?</a:t>
            </a:r>
          </a:p>
        </p:txBody>
      </p:sp>
      <p:sp>
        <p:nvSpPr>
          <p:cNvPr id="14" name="Content Placeholder 13"/>
          <p:cNvSpPr>
            <a:spLocks noGrp="1"/>
          </p:cNvSpPr>
          <p:nvPr>
            <p:ph idx="1"/>
          </p:nvPr>
        </p:nvSpPr>
        <p:spPr/>
        <p:txBody>
          <a:bodyPr/>
          <a:lstStyle/>
          <a:p>
            <a:r>
              <a:rPr lang="en-US" dirty="0"/>
              <a:t>Software architecture of a program or computing system is a depiction of the system that aids in the understanding of how the system will behave</a:t>
            </a:r>
          </a:p>
          <a:p>
            <a:r>
              <a:rPr lang="en-US" dirty="0"/>
              <a:t>Software architecture serves as the blueprint for both the system and the project developing it</a:t>
            </a:r>
          </a:p>
          <a:p>
            <a:r>
              <a:rPr lang="en-US" dirty="0"/>
              <a:t>Primary carrier of system qualities such as</a:t>
            </a:r>
          </a:p>
          <a:p>
            <a:pPr marL="45720" indent="0">
              <a:buNone/>
            </a:pPr>
            <a:r>
              <a:rPr lang="en-US" dirty="0"/>
              <a:t>    performance,</a:t>
            </a:r>
          </a:p>
          <a:p>
            <a:pPr marL="45720" indent="0">
              <a:buNone/>
            </a:pPr>
            <a:r>
              <a:rPr lang="en-US" dirty="0"/>
              <a:t>    modifiability,</a:t>
            </a:r>
          </a:p>
          <a:p>
            <a:pPr marL="45720" indent="0">
              <a:buNone/>
            </a:pPr>
            <a:r>
              <a:rPr lang="en-US" dirty="0"/>
              <a:t>    and security</a:t>
            </a:r>
          </a:p>
          <a:p>
            <a:r>
              <a:rPr lang="en-US" dirty="0"/>
              <a:t>Architecture is an artifact for early analysis to make sure that a design approach will yield an acceptable system.</a:t>
            </a:r>
          </a:p>
        </p:txBody>
      </p:sp>
      <p:sp>
        <p:nvSpPr>
          <p:cNvPr id="2" name="Footer Placeholder 1"/>
          <p:cNvSpPr>
            <a:spLocks noGrp="1"/>
          </p:cNvSpPr>
          <p:nvPr>
            <p:ph type="ftr" sz="quarter" idx="11"/>
          </p:nvPr>
        </p:nvSpPr>
        <p:spPr/>
        <p:txBody>
          <a:bodyPr/>
          <a:lstStyle/>
          <a:p>
            <a:r>
              <a:rPr lang="en-US"/>
              <a:t>Software Architecture Styles</a:t>
            </a:r>
          </a:p>
        </p:txBody>
      </p:sp>
      <p:sp>
        <p:nvSpPr>
          <p:cNvPr id="3" name="Slide Number Placeholder 2"/>
          <p:cNvSpPr>
            <a:spLocks noGrp="1"/>
          </p:cNvSpPr>
          <p:nvPr>
            <p:ph type="sldNum" sz="quarter" idx="12"/>
          </p:nvPr>
        </p:nvSpPr>
        <p:spPr/>
        <p:txBody>
          <a:bodyPr/>
          <a:lstStyle/>
          <a:p>
            <a:fld id="{CA8D9AD5-F248-4919-864A-CFD76CC027D6}" type="slidenum">
              <a:rPr lang="en-US" smtClean="0"/>
              <a:t>3</a:t>
            </a:fld>
            <a:endParaRPr lang="en-US"/>
          </a:p>
        </p:txBody>
      </p:sp>
    </p:spTree>
    <p:extLst>
      <p:ext uri="{BB962C8B-B14F-4D97-AF65-F5344CB8AC3E}">
        <p14:creationId xmlns:p14="http://schemas.microsoft.com/office/powerpoint/2010/main" val="74316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EVENT-DRIVEN ARCHITECTURE</a:t>
            </a:r>
          </a:p>
        </p:txBody>
      </p:sp>
      <p:sp>
        <p:nvSpPr>
          <p:cNvPr id="3" name="Content Placeholder 2"/>
          <p:cNvSpPr>
            <a:spLocks noGrp="1"/>
          </p:cNvSpPr>
          <p:nvPr>
            <p:ph sz="half" idx="1"/>
          </p:nvPr>
        </p:nvSpPr>
        <p:spPr>
          <a:xfrm>
            <a:off x="1055077" y="1708521"/>
            <a:ext cx="10316307" cy="4343400"/>
          </a:xfrm>
          <a:ln>
            <a:noFill/>
          </a:ln>
        </p:spPr>
        <p:txBody>
          <a:bodyPr>
            <a:normAutofit/>
          </a:bodyPr>
          <a:lstStyle/>
          <a:p>
            <a:pPr algn="just"/>
            <a:r>
              <a:rPr lang="en-US" dirty="0"/>
              <a:t>Very common in systems that use a graphical user interface (GUI), as well as many real-time systems because those systems need to react to external interaction</a:t>
            </a:r>
          </a:p>
          <a:p>
            <a:pPr algn="just"/>
            <a:r>
              <a:rPr lang="en-US" dirty="0"/>
              <a:t>Makes use of three main components: events, an event bus, and listener</a:t>
            </a:r>
          </a:p>
          <a:p>
            <a:pPr algn="just"/>
            <a:r>
              <a:rPr lang="en-US" dirty="0">
                <a:solidFill>
                  <a:schemeClr val="accent1"/>
                </a:solidFill>
              </a:rPr>
              <a:t>The Event</a:t>
            </a:r>
          </a:p>
          <a:p>
            <a:pPr algn="just"/>
            <a:r>
              <a:rPr lang="en-US" dirty="0"/>
              <a:t>An event is simply something that happens, either inside or outside of the system that needs to cause the system to do something</a:t>
            </a:r>
          </a:p>
          <a:p>
            <a:pPr algn="just"/>
            <a:r>
              <a:rPr lang="en-US" dirty="0"/>
              <a:t>Events are not only limited to GUIs: other things, such as sensors, or even other processes running on the computer, can also cause them</a:t>
            </a:r>
          </a:p>
          <a:p>
            <a:pPr algn="just"/>
            <a:r>
              <a:rPr lang="en-US" dirty="0"/>
              <a:t>When an event occurs, it is passed to the event bus for processing</a:t>
            </a:r>
            <a:endParaRPr lang="en-US" dirty="0">
              <a:solidFill>
                <a:schemeClr val="accent1"/>
              </a:solidFill>
            </a:endParaRPr>
          </a:p>
        </p:txBody>
      </p:sp>
      <p:sp>
        <p:nvSpPr>
          <p:cNvPr id="4" name="Footer Placeholder 3"/>
          <p:cNvSpPr>
            <a:spLocks noGrp="1"/>
          </p:cNvSpPr>
          <p:nvPr>
            <p:ph type="ftr" sz="quarter" idx="11"/>
          </p:nvPr>
        </p:nvSpPr>
        <p:spPr/>
        <p:txBody>
          <a:bodyPr/>
          <a:lstStyle/>
          <a:p>
            <a:r>
              <a:rPr lang="en-US"/>
              <a:t>Software Architecture Styles</a:t>
            </a:r>
          </a:p>
        </p:txBody>
      </p:sp>
      <p:sp>
        <p:nvSpPr>
          <p:cNvPr id="5" name="Slide Number Placeholder 4"/>
          <p:cNvSpPr>
            <a:spLocks noGrp="1"/>
          </p:cNvSpPr>
          <p:nvPr>
            <p:ph type="sldNum" sz="quarter" idx="12"/>
          </p:nvPr>
        </p:nvSpPr>
        <p:spPr/>
        <p:txBody>
          <a:bodyPr/>
          <a:lstStyle/>
          <a:p>
            <a:fld id="{0D06EF73-9DB8-4763-865F-2F88181A4732}" type="slidenum">
              <a:rPr lang="en-US" smtClean="0"/>
              <a:t>4</a:t>
            </a:fld>
            <a:endParaRPr lang="en-US"/>
          </a:p>
        </p:txBody>
      </p:sp>
    </p:spTree>
    <p:extLst>
      <p:ext uri="{BB962C8B-B14F-4D97-AF65-F5344CB8AC3E}">
        <p14:creationId xmlns:p14="http://schemas.microsoft.com/office/powerpoint/2010/main" val="14093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382" y="286512"/>
            <a:ext cx="9509760" cy="1088136"/>
          </a:xfrm>
        </p:spPr>
        <p:txBody>
          <a:bodyPr/>
          <a:lstStyle/>
          <a:p>
            <a:r>
              <a:rPr lang="en-US" dirty="0">
                <a:solidFill>
                  <a:schemeClr val="accent1"/>
                </a:solidFill>
              </a:rPr>
              <a:t>CONTD...</a:t>
            </a:r>
          </a:p>
        </p:txBody>
      </p:sp>
      <p:sp>
        <p:nvSpPr>
          <p:cNvPr id="3" name="Content Placeholder 2"/>
          <p:cNvSpPr>
            <a:spLocks noGrp="1"/>
          </p:cNvSpPr>
          <p:nvPr>
            <p:ph sz="half" idx="1"/>
          </p:nvPr>
        </p:nvSpPr>
        <p:spPr>
          <a:xfrm>
            <a:off x="1055077" y="1567844"/>
            <a:ext cx="10316307" cy="4343400"/>
          </a:xfrm>
          <a:ln>
            <a:noFill/>
          </a:ln>
        </p:spPr>
        <p:txBody>
          <a:bodyPr>
            <a:normAutofit lnSpcReduction="10000"/>
          </a:bodyPr>
          <a:lstStyle/>
          <a:p>
            <a:pPr algn="just"/>
            <a:r>
              <a:rPr lang="en-US" dirty="0">
                <a:solidFill>
                  <a:schemeClr val="accent1"/>
                </a:solidFill>
              </a:rPr>
              <a:t>The Event Bus </a:t>
            </a:r>
          </a:p>
          <a:p>
            <a:pPr algn="just"/>
            <a:r>
              <a:rPr lang="en-US" dirty="0"/>
              <a:t> Connector between events and listeners</a:t>
            </a:r>
          </a:p>
          <a:p>
            <a:pPr algn="just"/>
            <a:r>
              <a:rPr lang="en-US" dirty="0"/>
              <a:t>When an event occurs, the event bus performs event-stream-analysis, which includes data cleansing and normalization</a:t>
            </a:r>
          </a:p>
          <a:p>
            <a:pPr algn="just"/>
            <a:r>
              <a:rPr lang="en-US" dirty="0"/>
              <a:t>It then propagates events to the listeners connected to it</a:t>
            </a:r>
          </a:p>
          <a:p>
            <a:pPr algn="just"/>
            <a:r>
              <a:rPr lang="en-US" dirty="0"/>
              <a:t> Also handles listener registration</a:t>
            </a:r>
          </a:p>
          <a:p>
            <a:pPr algn="just"/>
            <a:r>
              <a:rPr lang="en-US" dirty="0">
                <a:solidFill>
                  <a:schemeClr val="accent1"/>
                </a:solidFill>
              </a:rPr>
              <a:t>The Listener</a:t>
            </a:r>
          </a:p>
          <a:p>
            <a:pPr algn="just"/>
            <a:r>
              <a:rPr lang="en-US" dirty="0"/>
              <a:t>A listener is an object that waits until an event occurs, and then executes some function</a:t>
            </a:r>
          </a:p>
          <a:p>
            <a:pPr algn="just"/>
            <a:r>
              <a:rPr lang="en-US" dirty="0"/>
              <a:t>Listener registers its interest in an event by registering with the event bus, and when that event occurs, it will prompt the listener to execute some action</a:t>
            </a:r>
            <a:endParaRPr lang="en-US" dirty="0">
              <a:solidFill>
                <a:schemeClr val="accent1"/>
              </a:solidFill>
            </a:endParaRPr>
          </a:p>
          <a:p>
            <a:pPr algn="just"/>
            <a:endParaRPr lang="en-US" dirty="0">
              <a:solidFill>
                <a:schemeClr val="accent1"/>
              </a:solidFill>
            </a:endParaRPr>
          </a:p>
        </p:txBody>
      </p:sp>
      <p:sp>
        <p:nvSpPr>
          <p:cNvPr id="4" name="Footer Placeholder 3"/>
          <p:cNvSpPr>
            <a:spLocks noGrp="1"/>
          </p:cNvSpPr>
          <p:nvPr>
            <p:ph type="ftr" sz="quarter" idx="11"/>
          </p:nvPr>
        </p:nvSpPr>
        <p:spPr/>
        <p:txBody>
          <a:bodyPr/>
          <a:lstStyle/>
          <a:p>
            <a:r>
              <a:rPr lang="en-US"/>
              <a:t>Software Architecture Styles</a:t>
            </a:r>
          </a:p>
        </p:txBody>
      </p:sp>
      <p:sp>
        <p:nvSpPr>
          <p:cNvPr id="5" name="Slide Number Placeholder 4"/>
          <p:cNvSpPr>
            <a:spLocks noGrp="1"/>
          </p:cNvSpPr>
          <p:nvPr>
            <p:ph type="sldNum" sz="quarter" idx="12"/>
          </p:nvPr>
        </p:nvSpPr>
        <p:spPr/>
        <p:txBody>
          <a:bodyPr/>
          <a:lstStyle/>
          <a:p>
            <a:fld id="{0D06EF73-9DB8-4763-865F-2F88181A4732}" type="slidenum">
              <a:rPr lang="en-US" smtClean="0"/>
              <a:t>5</a:t>
            </a:fld>
            <a:endParaRPr lang="en-US"/>
          </a:p>
        </p:txBody>
      </p:sp>
    </p:spTree>
    <p:extLst>
      <p:ext uri="{BB962C8B-B14F-4D97-AF65-F5344CB8AC3E}">
        <p14:creationId xmlns:p14="http://schemas.microsoft.com/office/powerpoint/2010/main" val="38382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27185"/>
            <a:ext cx="4572000" cy="758952"/>
          </a:xfrm>
        </p:spPr>
        <p:txBody>
          <a:bodyPr/>
          <a:lstStyle/>
          <a:p>
            <a:pPr algn="ctr"/>
            <a:r>
              <a:rPr lang="en-US" dirty="0">
                <a:solidFill>
                  <a:schemeClr val="accent1"/>
                </a:solidFill>
              </a:rPr>
              <a:t>Advantages</a:t>
            </a:r>
            <a:r>
              <a:rPr lang="en-US" dirty="0"/>
              <a:t> </a:t>
            </a:r>
          </a:p>
        </p:txBody>
      </p:sp>
      <p:sp>
        <p:nvSpPr>
          <p:cNvPr id="4" name="Content Placeholder 3"/>
          <p:cNvSpPr>
            <a:spLocks noGrp="1"/>
          </p:cNvSpPr>
          <p:nvPr>
            <p:ph sz="half" idx="2"/>
          </p:nvPr>
        </p:nvSpPr>
        <p:spPr>
          <a:xfrm>
            <a:off x="797169" y="1362924"/>
            <a:ext cx="5146431" cy="4404829"/>
          </a:xfrm>
          <a:ln>
            <a:solidFill>
              <a:schemeClr val="accent1"/>
            </a:solidFill>
          </a:ln>
        </p:spPr>
        <p:txBody>
          <a:bodyPr>
            <a:normAutofit/>
          </a:bodyPr>
          <a:lstStyle/>
          <a:p>
            <a:r>
              <a:rPr lang="en-US" dirty="0"/>
              <a:t>speed at which analysis of events can be done, and actions related to them can be completed </a:t>
            </a:r>
          </a:p>
          <a:p>
            <a:r>
              <a:rPr lang="en-US" dirty="0"/>
              <a:t>especially advantageous in real-time systems for very rapid processing of data and response to events</a:t>
            </a:r>
          </a:p>
          <a:p>
            <a:r>
              <a:rPr lang="en-US" dirty="0"/>
              <a:t>very good when the system needs to respond to external events.</a:t>
            </a:r>
          </a:p>
          <a:p>
            <a:r>
              <a:rPr lang="en-US" dirty="0"/>
              <a:t>often used with GUI or sensor based systems, where specific inputs need specific actions </a:t>
            </a:r>
          </a:p>
        </p:txBody>
      </p:sp>
      <p:sp>
        <p:nvSpPr>
          <p:cNvPr id="5" name="Text Placeholder 4"/>
          <p:cNvSpPr>
            <a:spLocks noGrp="1"/>
          </p:cNvSpPr>
          <p:nvPr>
            <p:ph type="body" sz="quarter" idx="3"/>
          </p:nvPr>
        </p:nvSpPr>
        <p:spPr>
          <a:xfrm>
            <a:off x="6220265" y="592016"/>
            <a:ext cx="4572000" cy="758952"/>
          </a:xfrm>
        </p:spPr>
        <p:txBody>
          <a:bodyPr/>
          <a:lstStyle/>
          <a:p>
            <a:pPr algn="ctr"/>
            <a:r>
              <a:rPr lang="en-US" dirty="0">
                <a:solidFill>
                  <a:schemeClr val="accent1"/>
                </a:solidFill>
              </a:rPr>
              <a:t>Disadvantages </a:t>
            </a:r>
          </a:p>
        </p:txBody>
      </p:sp>
      <p:sp>
        <p:nvSpPr>
          <p:cNvPr id="6" name="Content Placeholder 5"/>
          <p:cNvSpPr>
            <a:spLocks noGrp="1"/>
          </p:cNvSpPr>
          <p:nvPr>
            <p:ph sz="quarter" idx="4"/>
          </p:nvPr>
        </p:nvSpPr>
        <p:spPr>
          <a:xfrm>
            <a:off x="6142891" y="1371600"/>
            <a:ext cx="5451232" cy="4398135"/>
          </a:xfrm>
          <a:ln>
            <a:solidFill>
              <a:schemeClr val="accent1"/>
            </a:solidFill>
          </a:ln>
        </p:spPr>
        <p:txBody>
          <a:bodyPr/>
          <a:lstStyle/>
          <a:p>
            <a:r>
              <a:rPr lang="en-US" dirty="0"/>
              <a:t>One disadvantage to using an event-driven architecture is that it often leads to more complex programs</a:t>
            </a:r>
          </a:p>
          <a:p>
            <a:r>
              <a:rPr lang="en-US" dirty="0"/>
              <a:t>Because of the way that listeners respond to events, the flow of a program is often more disjointed and can be hard to follow</a:t>
            </a:r>
          </a:p>
        </p:txBody>
      </p:sp>
      <p:sp>
        <p:nvSpPr>
          <p:cNvPr id="2" name="Footer Placeholder 1"/>
          <p:cNvSpPr>
            <a:spLocks noGrp="1"/>
          </p:cNvSpPr>
          <p:nvPr>
            <p:ph type="ftr" sz="quarter" idx="11"/>
          </p:nvPr>
        </p:nvSpPr>
        <p:spPr/>
        <p:txBody>
          <a:bodyPr/>
          <a:lstStyle/>
          <a:p>
            <a:r>
              <a:rPr lang="en-US"/>
              <a:t>Software Architecture Styles</a:t>
            </a:r>
          </a:p>
        </p:txBody>
      </p:sp>
      <p:sp>
        <p:nvSpPr>
          <p:cNvPr id="7" name="Slide Number Placeholder 6"/>
          <p:cNvSpPr>
            <a:spLocks noGrp="1"/>
          </p:cNvSpPr>
          <p:nvPr>
            <p:ph type="sldNum" sz="quarter" idx="12"/>
          </p:nvPr>
        </p:nvSpPr>
        <p:spPr/>
        <p:txBody>
          <a:bodyPr/>
          <a:lstStyle/>
          <a:p>
            <a:fld id="{CA8D9AD5-F248-4919-864A-CFD76CC027D6}" type="slidenum">
              <a:rPr lang="en-US" smtClean="0"/>
              <a:t>6</a:t>
            </a:fld>
            <a:endParaRPr lang="en-US"/>
          </a:p>
        </p:txBody>
      </p:sp>
    </p:spTree>
    <p:extLst>
      <p:ext uri="{BB962C8B-B14F-4D97-AF65-F5344CB8AC3E}">
        <p14:creationId xmlns:p14="http://schemas.microsoft.com/office/powerpoint/2010/main" val="249944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BLOCK DIAGRAM</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59015" y="1673225"/>
            <a:ext cx="527598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a:t>Software Architecture Styles</a:t>
            </a:r>
          </a:p>
        </p:txBody>
      </p:sp>
      <p:sp>
        <p:nvSpPr>
          <p:cNvPr id="4" name="Slide Number Placeholder 3"/>
          <p:cNvSpPr>
            <a:spLocks noGrp="1"/>
          </p:cNvSpPr>
          <p:nvPr>
            <p:ph type="sldNum" sz="quarter" idx="12"/>
          </p:nvPr>
        </p:nvSpPr>
        <p:spPr/>
        <p:txBody>
          <a:bodyPr/>
          <a:lstStyle/>
          <a:p>
            <a:fld id="{CA8D9AD5-F248-4919-864A-CFD76CC027D6}" type="slidenum">
              <a:rPr lang="en-US" smtClean="0"/>
              <a:t>7</a:t>
            </a:fld>
            <a:endParaRPr lang="en-US"/>
          </a:p>
        </p:txBody>
      </p:sp>
    </p:spTree>
    <p:extLst>
      <p:ext uri="{BB962C8B-B14F-4D97-AF65-F5344CB8AC3E}">
        <p14:creationId xmlns:p14="http://schemas.microsoft.com/office/powerpoint/2010/main" val="316667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505" y="16881"/>
            <a:ext cx="9509760" cy="1088136"/>
          </a:xfrm>
        </p:spPr>
        <p:txBody>
          <a:bodyPr/>
          <a:lstStyle/>
          <a:p>
            <a:r>
              <a:rPr lang="en-US" dirty="0">
                <a:solidFill>
                  <a:schemeClr val="accent1"/>
                </a:solidFill>
              </a:rPr>
              <a:t>CLIENT-SERVER ARCHITECTURE</a:t>
            </a:r>
          </a:p>
        </p:txBody>
      </p:sp>
      <p:sp>
        <p:nvSpPr>
          <p:cNvPr id="3" name="Content Placeholder 2"/>
          <p:cNvSpPr>
            <a:spLocks noGrp="1"/>
          </p:cNvSpPr>
          <p:nvPr>
            <p:ph idx="1"/>
          </p:nvPr>
        </p:nvSpPr>
        <p:spPr>
          <a:xfrm>
            <a:off x="1090246" y="1227875"/>
            <a:ext cx="10034954" cy="4598494"/>
          </a:xfrm>
        </p:spPr>
        <p:txBody>
          <a:bodyPr>
            <a:normAutofit lnSpcReduction="10000"/>
          </a:bodyPr>
          <a:lstStyle/>
          <a:p>
            <a:pPr algn="just"/>
            <a:r>
              <a:rPr lang="en-US" dirty="0"/>
              <a:t>Well-known architectural pattern utilized for computer networking that makes use of two different types of devices in order to function: Client and Server</a:t>
            </a:r>
          </a:p>
          <a:p>
            <a:pPr algn="just"/>
            <a:r>
              <a:rPr lang="en-US" dirty="0"/>
              <a:t>Typically  communicate over the internet or LAN</a:t>
            </a:r>
          </a:p>
          <a:p>
            <a:pPr algn="just"/>
            <a:r>
              <a:rPr lang="en-US" dirty="0"/>
              <a:t>Used for many well-known applications and protocols, among them DNS, FTP, HTTP, and SMTP</a:t>
            </a:r>
          </a:p>
          <a:p>
            <a:pPr algn="just"/>
            <a:r>
              <a:rPr lang="en-US" dirty="0">
                <a:solidFill>
                  <a:schemeClr val="accent1"/>
                </a:solidFill>
              </a:rPr>
              <a:t>Example</a:t>
            </a:r>
          </a:p>
          <a:p>
            <a:pPr algn="just"/>
            <a:r>
              <a:rPr lang="en-US" dirty="0"/>
              <a:t>HTTP makes use of the client server model and is used for displaying web pages to a user (Client) which is accomplished through requests directed at a web server</a:t>
            </a:r>
          </a:p>
          <a:p>
            <a:pPr algn="just"/>
            <a:r>
              <a:rPr lang="en-US" dirty="0"/>
              <a:t>HTTP session begins with a client establishing a connection to a server (specifically, a </a:t>
            </a:r>
            <a:r>
              <a:rPr lang="en-US" i="1" dirty="0"/>
              <a:t>port </a:t>
            </a:r>
            <a:r>
              <a:rPr lang="en-US" dirty="0"/>
              <a:t>of a server)</a:t>
            </a:r>
          </a:p>
          <a:p>
            <a:pPr algn="just"/>
            <a:r>
              <a:rPr lang="en-US" dirty="0"/>
              <a:t>The server will be “listening” on the port that the connection was established and waits for  client request</a:t>
            </a:r>
          </a:p>
        </p:txBody>
      </p:sp>
      <p:sp>
        <p:nvSpPr>
          <p:cNvPr id="4" name="Footer Placeholder 3"/>
          <p:cNvSpPr>
            <a:spLocks noGrp="1"/>
          </p:cNvSpPr>
          <p:nvPr>
            <p:ph type="ftr" sz="quarter" idx="11"/>
          </p:nvPr>
        </p:nvSpPr>
        <p:spPr/>
        <p:txBody>
          <a:bodyPr/>
          <a:lstStyle/>
          <a:p>
            <a:r>
              <a:rPr lang="en-US"/>
              <a:t>Software Architecture Styles</a:t>
            </a:r>
          </a:p>
        </p:txBody>
      </p:sp>
      <p:sp>
        <p:nvSpPr>
          <p:cNvPr id="5" name="Slide Number Placeholder 4"/>
          <p:cNvSpPr>
            <a:spLocks noGrp="1"/>
          </p:cNvSpPr>
          <p:nvPr>
            <p:ph type="sldNum" sz="quarter" idx="12"/>
          </p:nvPr>
        </p:nvSpPr>
        <p:spPr/>
        <p:txBody>
          <a:bodyPr/>
          <a:lstStyle/>
          <a:p>
            <a:fld id="{CA8D9AD5-F248-4919-864A-CFD76CC027D6}" type="slidenum">
              <a:rPr lang="en-US" smtClean="0"/>
              <a:t>8</a:t>
            </a:fld>
            <a:endParaRPr lang="en-US"/>
          </a:p>
        </p:txBody>
      </p:sp>
    </p:spTree>
    <p:extLst>
      <p:ext uri="{BB962C8B-B14F-4D97-AF65-F5344CB8AC3E}">
        <p14:creationId xmlns:p14="http://schemas.microsoft.com/office/powerpoint/2010/main" val="199014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031" y="462358"/>
            <a:ext cx="9631680" cy="979580"/>
          </a:xfrm>
        </p:spPr>
        <p:txBody>
          <a:bodyPr/>
          <a:lstStyle/>
          <a:p>
            <a:r>
              <a:rPr lang="en-US" dirty="0">
                <a:solidFill>
                  <a:schemeClr val="accent1"/>
                </a:solidFill>
              </a:rPr>
              <a:t>CONTD…</a:t>
            </a:r>
          </a:p>
        </p:txBody>
      </p:sp>
      <p:sp>
        <p:nvSpPr>
          <p:cNvPr id="3" name="Content Placeholder 2"/>
          <p:cNvSpPr>
            <a:spLocks noGrp="1"/>
          </p:cNvSpPr>
          <p:nvPr>
            <p:ph idx="1"/>
          </p:nvPr>
        </p:nvSpPr>
        <p:spPr>
          <a:xfrm>
            <a:off x="1125415" y="1520951"/>
            <a:ext cx="9713742" cy="4610217"/>
          </a:xfrm>
        </p:spPr>
        <p:txBody>
          <a:bodyPr>
            <a:normAutofit fontScale="92500" lnSpcReduction="10000"/>
          </a:bodyPr>
          <a:lstStyle/>
          <a:p>
            <a:pPr algn="just"/>
            <a:r>
              <a:rPr lang="en-US" dirty="0"/>
              <a:t>Next, client sends an HTTP request across and will wait for the server to respond</a:t>
            </a:r>
          </a:p>
          <a:p>
            <a:pPr algn="just"/>
            <a:r>
              <a:rPr lang="en-US" dirty="0"/>
              <a:t>On the server side, it receives the clients message and will usually send back the code for the web page that was requested</a:t>
            </a:r>
          </a:p>
          <a:p>
            <a:pPr algn="just"/>
            <a:r>
              <a:rPr lang="en-US" dirty="0"/>
              <a:t>Since 1980's, the client-server model has become increasingly popular due to </a:t>
            </a:r>
          </a:p>
          <a:p>
            <a:pPr algn="just"/>
            <a:r>
              <a:rPr lang="en-US" b="1" dirty="0">
                <a:solidFill>
                  <a:schemeClr val="accent1"/>
                </a:solidFill>
              </a:rPr>
              <a:t>Accessibility: </a:t>
            </a:r>
          </a:p>
          <a:p>
            <a:pPr algn="just"/>
            <a:r>
              <a:rPr lang="en-US" dirty="0"/>
              <a:t>The only limitation accessing a server system : no access to the internet</a:t>
            </a:r>
          </a:p>
          <a:p>
            <a:pPr algn="just"/>
            <a:r>
              <a:rPr lang="en-US" b="1" dirty="0">
                <a:solidFill>
                  <a:schemeClr val="accent1"/>
                </a:solidFill>
              </a:rPr>
              <a:t>Centralization:</a:t>
            </a:r>
          </a:p>
          <a:p>
            <a:pPr algn="just"/>
            <a:r>
              <a:rPr lang="en-US" dirty="0"/>
              <a:t>Not strictly necessary but centralization provides many benefits</a:t>
            </a:r>
          </a:p>
          <a:p>
            <a:pPr algn="just"/>
            <a:r>
              <a:rPr lang="en-US" dirty="0"/>
              <a:t>The entire server system can be kept at a single location, client’s access from all over the world</a:t>
            </a:r>
          </a:p>
          <a:p>
            <a:pPr algn="just"/>
            <a:r>
              <a:rPr lang="en-US" dirty="0"/>
              <a:t>simplifies the problem of maintenance</a:t>
            </a:r>
          </a:p>
          <a:p>
            <a:endParaRPr lang="en-US" b="1" dirty="0">
              <a:solidFill>
                <a:schemeClr val="accent1"/>
              </a:solidFill>
            </a:endParaRPr>
          </a:p>
        </p:txBody>
      </p:sp>
      <p:sp>
        <p:nvSpPr>
          <p:cNvPr id="4" name="Footer Placeholder 3"/>
          <p:cNvSpPr>
            <a:spLocks noGrp="1"/>
          </p:cNvSpPr>
          <p:nvPr>
            <p:ph type="ftr" sz="quarter" idx="11"/>
          </p:nvPr>
        </p:nvSpPr>
        <p:spPr/>
        <p:txBody>
          <a:bodyPr/>
          <a:lstStyle/>
          <a:p>
            <a:r>
              <a:rPr lang="en-US"/>
              <a:t>Software Architecture Styles</a:t>
            </a:r>
          </a:p>
        </p:txBody>
      </p:sp>
      <p:sp>
        <p:nvSpPr>
          <p:cNvPr id="5" name="Slide Number Placeholder 4"/>
          <p:cNvSpPr>
            <a:spLocks noGrp="1"/>
          </p:cNvSpPr>
          <p:nvPr>
            <p:ph type="sldNum" sz="quarter" idx="12"/>
          </p:nvPr>
        </p:nvSpPr>
        <p:spPr/>
        <p:txBody>
          <a:bodyPr/>
          <a:lstStyle/>
          <a:p>
            <a:fld id="{CA8D9AD5-F248-4919-864A-CFD76CC027D6}" type="slidenum">
              <a:rPr lang="en-US" smtClean="0"/>
              <a:t>9</a:t>
            </a:fld>
            <a:endParaRPr lang="en-US"/>
          </a:p>
        </p:txBody>
      </p:sp>
    </p:spTree>
    <p:extLst>
      <p:ext uri="{BB962C8B-B14F-4D97-AF65-F5344CB8AC3E}">
        <p14:creationId xmlns:p14="http://schemas.microsoft.com/office/powerpoint/2010/main" val="192981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S10321346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Constantia">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Blue">
      <a:dk1>
        <a:srgbClr val="000000"/>
      </a:dk1>
      <a:lt1>
        <a:sysClr val="window" lastClr="FFFFFF"/>
      </a:lt1>
      <a:dk2>
        <a:srgbClr val="323232"/>
      </a:dk2>
      <a:lt2>
        <a:srgbClr val="E5E8E8"/>
      </a:lt2>
      <a:accent1>
        <a:srgbClr val="14B4CA"/>
      </a:accent1>
      <a:accent2>
        <a:srgbClr val="F98A37"/>
      </a:accent2>
      <a:accent3>
        <a:srgbClr val="83C546"/>
      </a:accent3>
      <a:accent4>
        <a:srgbClr val="FFD937"/>
      </a:accent4>
      <a:accent5>
        <a:srgbClr val="6D79D1"/>
      </a:accent5>
      <a:accent6>
        <a:srgbClr val="E4607C"/>
      </a:accent6>
      <a:hlink>
        <a:srgbClr val="88CACA"/>
      </a:hlink>
      <a:folHlink>
        <a:srgbClr val="91A7CA"/>
      </a:folHlink>
    </a:clrScheme>
    <a:fontScheme name="Constantia">
      <a:maj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BAE80E2-BC63-4DD4-B0C8-1971B89A2F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TS103213469</Template>
  <TotalTime>0</TotalTime>
  <Words>1573</Words>
  <Application>Microsoft Office PowerPoint</Application>
  <PresentationFormat>Widescreen</PresentationFormat>
  <Paragraphs>161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Constantia</vt:lpstr>
      <vt:lpstr>TS103213469</vt:lpstr>
      <vt:lpstr>Software Architectural Styles An Introduction</vt:lpstr>
      <vt:lpstr>Contents</vt:lpstr>
      <vt:lpstr>What Is Software Architecture?</vt:lpstr>
      <vt:lpstr>EVENT-DRIVEN ARCHITECTURE</vt:lpstr>
      <vt:lpstr>CONTD...</vt:lpstr>
      <vt:lpstr>PowerPoint Presentation</vt:lpstr>
      <vt:lpstr>BLOCK DIAGRAM</vt:lpstr>
      <vt:lpstr>CLIENT-SERVER ARCHITECTURE</vt:lpstr>
      <vt:lpstr>CONTD…</vt:lpstr>
      <vt:lpstr>CONTD…</vt:lpstr>
      <vt:lpstr>DISADVANTAGES                 BLOCK DIAGRAM </vt:lpstr>
      <vt:lpstr>THREE TIER ARCHITECTURE</vt:lpstr>
      <vt:lpstr>CONTD…</vt:lpstr>
      <vt:lpstr>CONTD…</vt:lpstr>
      <vt:lpstr>EXAMPLE</vt:lpstr>
      <vt:lpstr>PEER-TO-PEER ARCHITECTURE</vt:lpstr>
      <vt:lpstr>CONTD…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 arch styles</dc:title>
  <dc:creator/>
  <cp:lastModifiedBy/>
  <cp:revision>1</cp:revision>
  <dcterms:created xsi:type="dcterms:W3CDTF">2012-10-15T13:25:44Z</dcterms:created>
  <dcterms:modified xsi:type="dcterms:W3CDTF">2019-01-14T04:47:15Z</dcterms:modified>
  <cp:category>SDA</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TC032134699991</vt:lpwstr>
  </property>
</Properties>
</file>