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93" r:id="rId2"/>
    <p:sldId id="257" r:id="rId3"/>
    <p:sldId id="258" r:id="rId4"/>
    <p:sldId id="296" r:id="rId5"/>
    <p:sldId id="259" r:id="rId6"/>
    <p:sldId id="260" r:id="rId7"/>
    <p:sldId id="297" r:id="rId8"/>
    <p:sldId id="261" r:id="rId9"/>
    <p:sldId id="26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98" r:id="rId23"/>
    <p:sldId id="299" r:id="rId24"/>
    <p:sldId id="285" r:id="rId25"/>
    <p:sldId id="286" r:id="rId26"/>
    <p:sldId id="287" r:id="rId27"/>
    <p:sldId id="288" r:id="rId28"/>
    <p:sldId id="300" r:id="rId29"/>
    <p:sldId id="305" r:id="rId30"/>
    <p:sldId id="303" r:id="rId31"/>
    <p:sldId id="304" r:id="rId32"/>
    <p:sldId id="30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892" autoAdjust="0"/>
  </p:normalViewPr>
  <p:slideViewPr>
    <p:cSldViewPr>
      <p:cViewPr varScale="1">
        <p:scale>
          <a:sx n="52" d="100"/>
          <a:sy n="52" d="100"/>
        </p:scale>
        <p:origin x="192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EB17CE-C048-455A-8CCE-08C0BA039694}" type="datetimeFigureOut">
              <a:rPr lang="en-US" smtClean="0"/>
              <a:pPr/>
              <a:t>11/13/2018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987969-048D-4FDC-B265-23CE0461E203}" type="slidenum">
              <a:rPr lang="en-US" smtClean="0"/>
              <a:pPr/>
              <a:t>‹#›</a:t>
            </a:fld>
            <a:endParaRPr lang="en-US"/>
          </a:p>
        </p:txBody>
      </p:sp>
    </p:spTree>
    <p:extLst>
      <p:ext uri="{BB962C8B-B14F-4D97-AF65-F5344CB8AC3E}">
        <p14:creationId xmlns:p14="http://schemas.microsoft.com/office/powerpoint/2010/main" val="2643792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987969-048D-4FDC-B265-23CE0461E203}" type="slidenum">
              <a:rPr lang="en-US" smtClean="0"/>
              <a:pPr/>
              <a:t>2</a:t>
            </a:fld>
            <a:endParaRPr lang="en-US"/>
          </a:p>
        </p:txBody>
      </p:sp>
    </p:spTree>
    <p:extLst>
      <p:ext uri="{BB962C8B-B14F-4D97-AF65-F5344CB8AC3E}">
        <p14:creationId xmlns:p14="http://schemas.microsoft.com/office/powerpoint/2010/main" val="537834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Procedure to control</a:t>
            </a:r>
            <a:r>
              <a:rPr lang="en-US" baseline="0" dirty="0"/>
              <a:t> and manage SDLC.</a:t>
            </a:r>
            <a:br>
              <a:rPr lang="en-US" baseline="0" dirty="0"/>
            </a:br>
            <a:r>
              <a:rPr lang="en-US" baseline="0" dirty="0"/>
              <a:t>What to select or keep on</a:t>
            </a:r>
            <a:endParaRPr lang="en-US" dirty="0"/>
          </a:p>
        </p:txBody>
      </p:sp>
      <p:sp>
        <p:nvSpPr>
          <p:cNvPr id="4" name="Slide Number Placeholder 3"/>
          <p:cNvSpPr>
            <a:spLocks noGrp="1"/>
          </p:cNvSpPr>
          <p:nvPr>
            <p:ph type="sldNum" sz="quarter" idx="10"/>
          </p:nvPr>
        </p:nvSpPr>
        <p:spPr/>
        <p:txBody>
          <a:bodyPr/>
          <a:lstStyle/>
          <a:p>
            <a:fld id="{AF987969-048D-4FDC-B265-23CE0461E203}" type="slidenum">
              <a:rPr lang="en-US" smtClean="0"/>
              <a:pPr/>
              <a:t>3</a:t>
            </a:fld>
            <a:endParaRPr lang="en-US"/>
          </a:p>
        </p:txBody>
      </p:sp>
    </p:spTree>
    <p:extLst>
      <p:ext uri="{BB962C8B-B14F-4D97-AF65-F5344CB8AC3E}">
        <p14:creationId xmlns:p14="http://schemas.microsoft.com/office/powerpoint/2010/main" val="223060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Standalone update easily ram</a:t>
            </a:r>
            <a:r>
              <a:rPr lang="en-US" baseline="0" dirty="0"/>
              <a:t> update.</a:t>
            </a:r>
          </a:p>
          <a:p>
            <a:r>
              <a:rPr lang="en-US" baseline="0" dirty="0"/>
              <a:t>Scope: 2 module vs 200 module, NASA or School Library, Single machine or server client</a:t>
            </a:r>
            <a:br>
              <a:rPr lang="en-US" baseline="0" dirty="0"/>
            </a:br>
            <a:br>
              <a:rPr lang="en-US" baseline="0" dirty="0"/>
            </a:br>
            <a:r>
              <a:rPr lang="en-US" baseline="0" dirty="0"/>
              <a:t>expertise and value</a:t>
            </a:r>
            <a:br>
              <a:rPr lang="en-US" baseline="0" dirty="0"/>
            </a:br>
            <a:r>
              <a:rPr lang="en-US" baseline="0" dirty="0"/>
              <a:t>what to select based with these resources constraints</a:t>
            </a:r>
            <a:endParaRPr lang="en-US" dirty="0"/>
          </a:p>
        </p:txBody>
      </p:sp>
      <p:sp>
        <p:nvSpPr>
          <p:cNvPr id="4" name="Slide Number Placeholder 3"/>
          <p:cNvSpPr>
            <a:spLocks noGrp="1"/>
          </p:cNvSpPr>
          <p:nvPr>
            <p:ph type="sldNum" sz="quarter" idx="10"/>
          </p:nvPr>
        </p:nvSpPr>
        <p:spPr/>
        <p:txBody>
          <a:bodyPr/>
          <a:lstStyle/>
          <a:p>
            <a:fld id="{AF987969-048D-4FDC-B265-23CE0461E203}" type="slidenum">
              <a:rPr lang="en-US" smtClean="0"/>
              <a:pPr/>
              <a:t>4</a:t>
            </a:fld>
            <a:endParaRPr lang="en-US"/>
          </a:p>
        </p:txBody>
      </p:sp>
    </p:spTree>
    <p:extLst>
      <p:ext uri="{BB962C8B-B14F-4D97-AF65-F5344CB8AC3E}">
        <p14:creationId xmlns:p14="http://schemas.microsoft.com/office/powerpoint/2010/main" val="435720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SM: bases of process function, focus on functionalities</a:t>
            </a:r>
          </a:p>
          <a:p>
            <a:r>
              <a:rPr lang="en-US" dirty="0"/>
              <a:t>Check functionality. Enroll, registration attendance result</a:t>
            </a:r>
            <a:br>
              <a:rPr lang="en-US" dirty="0"/>
            </a:br>
            <a:r>
              <a:rPr lang="en-US" dirty="0"/>
              <a:t>what is required for</a:t>
            </a:r>
            <a:r>
              <a:rPr lang="en-US" baseline="0" dirty="0"/>
              <a:t> all these? How they will be</a:t>
            </a:r>
          </a:p>
          <a:p>
            <a:endParaRPr lang="en-US" baseline="0" dirty="0"/>
          </a:p>
          <a:p>
            <a:r>
              <a:rPr lang="en-US" baseline="0" dirty="0"/>
              <a:t>OO: look into object terms. Student object, attributes, behavior</a:t>
            </a:r>
            <a:br>
              <a:rPr lang="en-US" baseline="0" dirty="0"/>
            </a:br>
            <a:br>
              <a:rPr lang="en-US" baseline="0" dirty="0"/>
            </a:br>
            <a:r>
              <a:rPr lang="en-US" baseline="0" dirty="0"/>
              <a:t>DO: focus on entities, and data set and their interaction account customer data</a:t>
            </a:r>
            <a:endParaRPr lang="en-US" dirty="0"/>
          </a:p>
        </p:txBody>
      </p:sp>
      <p:sp>
        <p:nvSpPr>
          <p:cNvPr id="4" name="Slide Number Placeholder 3"/>
          <p:cNvSpPr>
            <a:spLocks noGrp="1"/>
          </p:cNvSpPr>
          <p:nvPr>
            <p:ph type="sldNum" sz="quarter" idx="10"/>
          </p:nvPr>
        </p:nvSpPr>
        <p:spPr/>
        <p:txBody>
          <a:bodyPr/>
          <a:lstStyle/>
          <a:p>
            <a:fld id="{AF987969-048D-4FDC-B265-23CE0461E203}" type="slidenum">
              <a:rPr lang="en-US" smtClean="0"/>
              <a:pPr/>
              <a:t>6</a:t>
            </a:fld>
            <a:endParaRPr lang="en-US"/>
          </a:p>
        </p:txBody>
      </p:sp>
    </p:spTree>
    <p:extLst>
      <p:ext uri="{BB962C8B-B14F-4D97-AF65-F5344CB8AC3E}">
        <p14:creationId xmlns:p14="http://schemas.microsoft.com/office/powerpoint/2010/main" val="1055210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Components vs modules</a:t>
            </a:r>
            <a:br>
              <a:rPr lang="en-US" dirty="0"/>
            </a:br>
            <a:r>
              <a:rPr lang="en-US" dirty="0"/>
              <a:t>difference is marketable,</a:t>
            </a:r>
            <a:r>
              <a:rPr lang="en-US" baseline="0" dirty="0"/>
              <a:t> independent weather</a:t>
            </a:r>
          </a:p>
          <a:p>
            <a:endParaRPr lang="en-US" baseline="0" dirty="0"/>
          </a:p>
          <a:p>
            <a:r>
              <a:rPr lang="en-US" baseline="0" dirty="0"/>
              <a:t>FM based on Mathematical model (all above graphs and text)</a:t>
            </a:r>
            <a:endParaRPr lang="en-US" dirty="0"/>
          </a:p>
        </p:txBody>
      </p:sp>
      <p:sp>
        <p:nvSpPr>
          <p:cNvPr id="4" name="Slide Number Placeholder 3"/>
          <p:cNvSpPr>
            <a:spLocks noGrp="1"/>
          </p:cNvSpPr>
          <p:nvPr>
            <p:ph type="sldNum" sz="quarter" idx="10"/>
          </p:nvPr>
        </p:nvSpPr>
        <p:spPr/>
        <p:txBody>
          <a:bodyPr/>
          <a:lstStyle/>
          <a:p>
            <a:fld id="{AF987969-048D-4FDC-B265-23CE0461E203}" type="slidenum">
              <a:rPr lang="en-US" smtClean="0"/>
              <a:pPr/>
              <a:t>7</a:t>
            </a:fld>
            <a:endParaRPr lang="en-US"/>
          </a:p>
        </p:txBody>
      </p:sp>
    </p:spTree>
    <p:extLst>
      <p:ext uri="{BB962C8B-B14F-4D97-AF65-F5344CB8AC3E}">
        <p14:creationId xmlns:p14="http://schemas.microsoft.com/office/powerpoint/2010/main" val="3589139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SD: focus on</a:t>
            </a:r>
            <a:r>
              <a:rPr lang="en-US" baseline="0" dirty="0"/>
              <a:t> </a:t>
            </a:r>
            <a:r>
              <a:rPr lang="en-US" dirty="0"/>
              <a:t>Functionalities and program is developed in procedural language</a:t>
            </a:r>
            <a:br>
              <a:rPr lang="en-US" dirty="0"/>
            </a:br>
            <a:br>
              <a:rPr lang="en-US" dirty="0"/>
            </a:br>
            <a:r>
              <a:rPr lang="en-US" dirty="0"/>
              <a:t>OO: Close to real</a:t>
            </a:r>
            <a:r>
              <a:rPr lang="en-US" baseline="0" dirty="0"/>
              <a:t> world, properties</a:t>
            </a:r>
            <a:endParaRPr lang="en-US" dirty="0"/>
          </a:p>
        </p:txBody>
      </p:sp>
      <p:sp>
        <p:nvSpPr>
          <p:cNvPr id="4" name="Slide Number Placeholder 3"/>
          <p:cNvSpPr>
            <a:spLocks noGrp="1"/>
          </p:cNvSpPr>
          <p:nvPr>
            <p:ph type="sldNum" sz="quarter" idx="10"/>
          </p:nvPr>
        </p:nvSpPr>
        <p:spPr/>
        <p:txBody>
          <a:bodyPr/>
          <a:lstStyle/>
          <a:p>
            <a:fld id="{AF987969-048D-4FDC-B265-23CE0461E203}" type="slidenum">
              <a:rPr lang="en-US" smtClean="0"/>
              <a:pPr/>
              <a:t>8</a:t>
            </a:fld>
            <a:endParaRPr lang="en-US"/>
          </a:p>
        </p:txBody>
      </p:sp>
    </p:spTree>
    <p:extLst>
      <p:ext uri="{BB962C8B-B14F-4D97-AF65-F5344CB8AC3E}">
        <p14:creationId xmlns:p14="http://schemas.microsoft.com/office/powerpoint/2010/main" val="3783096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Least effect. Crash of one not effect more</a:t>
            </a:r>
            <a:br>
              <a:rPr lang="en-US" dirty="0"/>
            </a:br>
            <a:br>
              <a:rPr lang="en-US" dirty="0"/>
            </a:br>
            <a:r>
              <a:rPr lang="en-US" dirty="0"/>
              <a:t>ambiguity.</a:t>
            </a:r>
            <a:r>
              <a:rPr lang="en-US" baseline="0" dirty="0"/>
              <a:t> Loss of life</a:t>
            </a:r>
            <a:br>
              <a:rPr lang="en-US" baseline="0" dirty="0"/>
            </a:br>
            <a:r>
              <a:rPr lang="en-US" baseline="0" dirty="0"/>
              <a:t>expensive expertise</a:t>
            </a:r>
            <a:br>
              <a:rPr lang="en-US" baseline="0" dirty="0"/>
            </a:br>
            <a:br>
              <a:rPr lang="en-US" baseline="0" dirty="0"/>
            </a:br>
            <a:r>
              <a:rPr lang="en-US" baseline="0" dirty="0"/>
              <a:t>why used</a:t>
            </a:r>
            <a:endParaRPr lang="en-US" dirty="0"/>
          </a:p>
        </p:txBody>
      </p:sp>
      <p:sp>
        <p:nvSpPr>
          <p:cNvPr id="4" name="Slide Number Placeholder 3"/>
          <p:cNvSpPr>
            <a:spLocks noGrp="1"/>
          </p:cNvSpPr>
          <p:nvPr>
            <p:ph type="sldNum" sz="quarter" idx="10"/>
          </p:nvPr>
        </p:nvSpPr>
        <p:spPr/>
        <p:txBody>
          <a:bodyPr/>
          <a:lstStyle/>
          <a:p>
            <a:fld id="{AF987969-048D-4FDC-B265-23CE0461E203}" type="slidenum">
              <a:rPr lang="en-US" smtClean="0"/>
              <a:pPr/>
              <a:t>9</a:t>
            </a:fld>
            <a:endParaRPr lang="en-US"/>
          </a:p>
        </p:txBody>
      </p:sp>
    </p:spTree>
    <p:extLst>
      <p:ext uri="{BB962C8B-B14F-4D97-AF65-F5344CB8AC3E}">
        <p14:creationId xmlns:p14="http://schemas.microsoft.com/office/powerpoint/2010/main" val="3000898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05E26B6-CAD5-4DBA-9962-435418EF582D}" type="datetimeFigureOut">
              <a:rPr lang="en-US" smtClean="0"/>
              <a:pPr/>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E26B6-CAD5-4DBA-9962-435418EF582D}" type="datetimeFigureOut">
              <a:rPr lang="en-US" smtClean="0"/>
              <a:pPr/>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E26B6-CAD5-4DBA-9962-435418EF582D}" type="datetimeFigureOut">
              <a:rPr lang="en-US" smtClean="0"/>
              <a:pPr/>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E26B6-CAD5-4DBA-9962-435418EF582D}" type="datetimeFigureOut">
              <a:rPr lang="en-US" smtClean="0"/>
              <a:pPr/>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5E26B6-CAD5-4DBA-9962-435418EF582D}" type="datetimeFigureOut">
              <a:rPr lang="en-US" smtClean="0"/>
              <a:pPr/>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5E26B6-CAD5-4DBA-9962-435418EF582D}" type="datetimeFigureOut">
              <a:rPr lang="en-US" smtClean="0"/>
              <a:pPr/>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5E26B6-CAD5-4DBA-9962-435418EF582D}" type="datetimeFigureOut">
              <a:rPr lang="en-US" smtClean="0"/>
              <a:pPr/>
              <a:t>11/13/2018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5E26B6-CAD5-4DBA-9962-435418EF582D}" type="datetimeFigureOut">
              <a:rPr lang="en-US" smtClean="0"/>
              <a:pPr/>
              <a:t>11/13/2018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5E26B6-CAD5-4DBA-9962-435418EF582D}" type="datetimeFigureOut">
              <a:rPr lang="en-US" smtClean="0"/>
              <a:pPr/>
              <a:t>11/13/2018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5E26B6-CAD5-4DBA-9962-435418EF582D}" type="datetimeFigureOut">
              <a:rPr lang="en-US" smtClean="0"/>
              <a:pPr/>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5E26B6-CAD5-4DBA-9962-435418EF582D}" type="datetimeFigureOut">
              <a:rPr lang="en-US" smtClean="0"/>
              <a:pPr/>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5E26B6-CAD5-4DBA-9962-435418EF582D}" type="datetimeFigureOut">
              <a:rPr lang="en-US" smtClean="0"/>
              <a:pPr/>
              <a:t>11/13/2018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6DBA8-B77D-4B8D-9A7F-3144543A2B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CSE 303 – Software Design and Architecture</a:t>
            </a:r>
          </a:p>
        </p:txBody>
      </p:sp>
      <p:sp>
        <p:nvSpPr>
          <p:cNvPr id="3" name="Subtitle 2"/>
          <p:cNvSpPr>
            <a:spLocks noGrp="1"/>
          </p:cNvSpPr>
          <p:nvPr>
            <p:ph type="subTitle" idx="1"/>
          </p:nvPr>
        </p:nvSpPr>
        <p:spPr/>
        <p:txBody>
          <a:bodyPr/>
          <a:lstStyle/>
          <a:p>
            <a:r>
              <a:rPr lang="en-US" b="1" dirty="0">
                <a:solidFill>
                  <a:schemeClr val="tx1"/>
                </a:solidFill>
              </a:rPr>
              <a:t>LECTURE 4 B</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Design Paradigms</a:t>
            </a:r>
          </a:p>
        </p:txBody>
      </p:sp>
      <p:sp>
        <p:nvSpPr>
          <p:cNvPr id="5" name="Text Placeholder 4"/>
          <p:cNvSpPr>
            <a:spLocks noGrp="1"/>
          </p:cNvSpPr>
          <p:nvPr>
            <p:ph type="body" idx="1"/>
          </p:nvPr>
        </p:nvSpPr>
        <p:spPr/>
        <p:txBody>
          <a:bodyPr/>
          <a:lstStyle/>
          <a:p>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nchor="b"/>
          <a:lstStyle/>
          <a:p>
            <a:r>
              <a:rPr lang="en-US"/>
              <a:t>Software Design Paradigms</a:t>
            </a:r>
          </a:p>
        </p:txBody>
      </p:sp>
      <p:sp>
        <p:nvSpPr>
          <p:cNvPr id="12291" name="Rectangle 3"/>
          <p:cNvSpPr>
            <a:spLocks noGrp="1" noChangeArrowheads="1"/>
          </p:cNvSpPr>
          <p:nvPr>
            <p:ph type="body" idx="4294967295"/>
          </p:nvPr>
        </p:nvSpPr>
        <p:spPr/>
        <p:txBody>
          <a:bodyPr/>
          <a:lstStyle/>
          <a:p>
            <a:r>
              <a:rPr lang="en-US"/>
              <a:t>Structured Design/Function Oriented Design</a:t>
            </a:r>
          </a:p>
          <a:p>
            <a:r>
              <a:rPr lang="en-US"/>
              <a:t>Object-Oriented Design</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nchor="b"/>
          <a:lstStyle/>
          <a:p>
            <a:r>
              <a:rPr lang="en-US"/>
              <a:t>Structured/Procedural Paradigm</a:t>
            </a:r>
          </a:p>
        </p:txBody>
      </p:sp>
      <p:sp>
        <p:nvSpPr>
          <p:cNvPr id="13315" name="Rectangle 3"/>
          <p:cNvSpPr>
            <a:spLocks noGrp="1" noChangeArrowheads="1"/>
          </p:cNvSpPr>
          <p:nvPr>
            <p:ph type="body" idx="4294967295"/>
          </p:nvPr>
        </p:nvSpPr>
        <p:spPr/>
        <p:txBody>
          <a:bodyPr/>
          <a:lstStyle/>
          <a:p>
            <a:r>
              <a:rPr lang="en-US" dirty="0"/>
              <a:t>Focus on procedures and functions.</a:t>
            </a:r>
          </a:p>
          <a:p>
            <a:r>
              <a:rPr lang="en-US" dirty="0"/>
              <a:t>Design the system by decomposing it based on the processes and functions.</a:t>
            </a:r>
          </a:p>
          <a:p>
            <a:r>
              <a:rPr lang="en-US" dirty="0"/>
              <a:t>Top-down algorithmic decomposition.</a:t>
            </a:r>
          </a:p>
          <a:p>
            <a:r>
              <a:rPr lang="en-US" dirty="0"/>
              <a:t>This approach separates data from procedures.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7" dur="500"/>
                                        <p:tgtEl>
                                          <p:spTgt spid="133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blinds(horizontal)">
                                      <p:cBhvr>
                                        <p:cTn id="22"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TOP DOWN DESIGN"/>
          <p:cNvPicPr>
            <a:picLocks noChangeAspect="1" noChangeArrowheads="1"/>
          </p:cNvPicPr>
          <p:nvPr/>
        </p:nvPicPr>
        <p:blipFill>
          <a:blip r:embed="rId2"/>
          <a:srcRect/>
          <a:stretch>
            <a:fillRect/>
          </a:stretch>
        </p:blipFill>
        <p:spPr bwMode="auto">
          <a:xfrm>
            <a:off x="609599" y="1371600"/>
            <a:ext cx="8273697" cy="4476752"/>
          </a:xfrm>
          <a:prstGeom prst="rect">
            <a:avLst/>
          </a:prstGeom>
          <a:noFill/>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TOP DOWN ANALYSIS"/>
          <p:cNvPicPr>
            <a:picLocks noChangeAspect="1" noChangeArrowheads="1"/>
          </p:cNvPicPr>
          <p:nvPr/>
        </p:nvPicPr>
        <p:blipFill>
          <a:blip r:embed="rId2"/>
          <a:srcRect/>
          <a:stretch>
            <a:fillRect/>
          </a:stretch>
        </p:blipFill>
        <p:spPr bwMode="auto">
          <a:xfrm>
            <a:off x="1447800" y="1527187"/>
            <a:ext cx="6553200" cy="4061489"/>
          </a:xfrm>
          <a:prstGeom prst="rect">
            <a:avLst/>
          </a:prstGeom>
          <a:noFill/>
        </p:spPr>
      </p:pic>
      <p:sp>
        <p:nvSpPr>
          <p:cNvPr id="3" name="Title 2"/>
          <p:cNvSpPr>
            <a:spLocks noGrp="1"/>
          </p:cNvSpPr>
          <p:nvPr>
            <p:ph type="title"/>
          </p:nvPr>
        </p:nvSpPr>
        <p:spPr/>
        <p:txBody>
          <a:bodyPr/>
          <a:lstStyle/>
          <a:p>
            <a:r>
              <a:rPr lang="en-US" dirty="0"/>
              <a:t>Example:</a:t>
            </a:r>
          </a:p>
        </p:txBody>
      </p:sp>
      <p:sp>
        <p:nvSpPr>
          <p:cNvPr id="4" name="Content Placeholder 3"/>
          <p:cNvSpPr>
            <a:spLocks noGrp="1"/>
          </p:cNvSpPr>
          <p:nvPr>
            <p:ph sz="quarter"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62466" name="Picture 2" descr="TOP DOWN ANALYSIS"/>
          <p:cNvPicPr>
            <a:picLocks noChangeAspect="1" noChangeArrowheads="1"/>
          </p:cNvPicPr>
          <p:nvPr/>
        </p:nvPicPr>
        <p:blipFill>
          <a:blip r:embed="rId2"/>
          <a:srcRect/>
          <a:stretch>
            <a:fillRect/>
          </a:stretch>
        </p:blipFill>
        <p:spPr bwMode="auto">
          <a:xfrm>
            <a:off x="0" y="1143000"/>
            <a:ext cx="9144000" cy="4953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nchor="b"/>
          <a:lstStyle/>
          <a:p>
            <a:r>
              <a:rPr lang="en-US" dirty="0"/>
              <a:t>Drawbacks</a:t>
            </a:r>
          </a:p>
        </p:txBody>
      </p:sp>
      <p:sp>
        <p:nvSpPr>
          <p:cNvPr id="15363" name="Rectangle 3"/>
          <p:cNvSpPr>
            <a:spLocks noGrp="1" noChangeArrowheads="1"/>
          </p:cNvSpPr>
          <p:nvPr>
            <p:ph type="body" idx="4294967295"/>
          </p:nvPr>
        </p:nvSpPr>
        <p:spPr/>
        <p:txBody>
          <a:bodyPr/>
          <a:lstStyle/>
          <a:p>
            <a:r>
              <a:rPr lang="en-US" dirty="0"/>
              <a:t>Interdependencies between various functions and processes.</a:t>
            </a:r>
          </a:p>
          <a:p>
            <a:r>
              <a:rPr lang="en-US" dirty="0"/>
              <a:t>Cannot be reused easily.</a:t>
            </a:r>
          </a:p>
          <a:p>
            <a:r>
              <a:rPr lang="en-US" dirty="0"/>
              <a:t>Data related to each function is not attached.</a:t>
            </a:r>
          </a:p>
          <a:p>
            <a:endParaRPr lang="en-US"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nchor="b"/>
          <a:lstStyle/>
          <a:p>
            <a:r>
              <a:rPr lang="en-US" dirty="0"/>
              <a:t>Object-Oriented Paradigm</a:t>
            </a:r>
          </a:p>
        </p:txBody>
      </p:sp>
      <p:sp>
        <p:nvSpPr>
          <p:cNvPr id="16387" name="Rectangle 3"/>
          <p:cNvSpPr>
            <a:spLocks noGrp="1" noChangeArrowheads="1"/>
          </p:cNvSpPr>
          <p:nvPr>
            <p:ph type="body" idx="4294967295"/>
          </p:nvPr>
        </p:nvSpPr>
        <p:spPr>
          <a:xfrm>
            <a:off x="533400" y="1752600"/>
            <a:ext cx="8153400" cy="4267200"/>
          </a:xfrm>
        </p:spPr>
        <p:txBody>
          <a:bodyPr/>
          <a:lstStyle/>
          <a:p>
            <a:pPr>
              <a:lnSpc>
                <a:spcPct val="90000"/>
              </a:lnSpc>
            </a:pPr>
            <a:r>
              <a:rPr lang="en-US" dirty="0"/>
              <a:t>Describing the software solution in terms of collaborating objects, with responsibilities.</a:t>
            </a:r>
          </a:p>
          <a:p>
            <a:pPr lvl="1">
              <a:lnSpc>
                <a:spcPct val="90000"/>
              </a:lnSpc>
            </a:pPr>
            <a:r>
              <a:rPr lang="en-US" dirty="0"/>
              <a:t>Objects, </a:t>
            </a:r>
          </a:p>
          <a:p>
            <a:pPr lvl="1">
              <a:lnSpc>
                <a:spcPct val="90000"/>
              </a:lnSpc>
            </a:pPr>
            <a:r>
              <a:rPr lang="en-US" dirty="0"/>
              <a:t>classes, </a:t>
            </a:r>
          </a:p>
          <a:p>
            <a:pPr lvl="1">
              <a:lnSpc>
                <a:spcPct val="90000"/>
              </a:lnSpc>
            </a:pPr>
            <a:r>
              <a:rPr lang="en-US" dirty="0"/>
              <a:t>encapsulation, </a:t>
            </a:r>
          </a:p>
          <a:p>
            <a:pPr lvl="1">
              <a:lnSpc>
                <a:spcPct val="90000"/>
              </a:lnSpc>
            </a:pPr>
            <a:r>
              <a:rPr lang="en-US" dirty="0"/>
              <a:t>States,</a:t>
            </a:r>
          </a:p>
          <a:p>
            <a:pPr lvl="1">
              <a:lnSpc>
                <a:spcPct val="90000"/>
              </a:lnSpc>
            </a:pPr>
            <a:r>
              <a:rPr lang="en-US" dirty="0"/>
              <a:t>inheritance, </a:t>
            </a:r>
          </a:p>
          <a:p>
            <a:pPr lvl="1">
              <a:lnSpc>
                <a:spcPct val="90000"/>
              </a:lnSpc>
            </a:pPr>
            <a:r>
              <a:rPr lang="en-US" dirty="0"/>
              <a:t>composition, </a:t>
            </a:r>
          </a:p>
          <a:p>
            <a:pPr lvl="1">
              <a:lnSpc>
                <a:spcPct val="90000"/>
              </a:lnSpc>
            </a:pPr>
            <a:r>
              <a:rPr lang="en-US" dirty="0"/>
              <a:t>polymorphism </a:t>
            </a:r>
            <a:endParaRPr lang="en-US" sz="6600" dirty="0"/>
          </a:p>
          <a:p>
            <a:pPr>
              <a:lnSpc>
                <a:spcPct val="90000"/>
              </a:lnSpc>
            </a:pPr>
            <a:endParaRPr 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nchor="b"/>
          <a:lstStyle/>
          <a:p>
            <a:r>
              <a:rPr lang="en-US" dirty="0"/>
              <a:t>Object-Oriented Design</a:t>
            </a:r>
          </a:p>
        </p:txBody>
      </p:sp>
      <p:sp>
        <p:nvSpPr>
          <p:cNvPr id="17411" name="Rectangle 3"/>
          <p:cNvSpPr>
            <a:spLocks noGrp="1" noChangeArrowheads="1"/>
          </p:cNvSpPr>
          <p:nvPr>
            <p:ph type="body" idx="4294967295"/>
          </p:nvPr>
        </p:nvSpPr>
        <p:spPr/>
        <p:txBody>
          <a:bodyPr/>
          <a:lstStyle/>
          <a:p>
            <a:r>
              <a:rPr lang="en-US" dirty="0"/>
              <a:t>Bottom-up</a:t>
            </a:r>
          </a:p>
          <a:p>
            <a:pPr lvl="1"/>
            <a:r>
              <a:rPr lang="en-US" dirty="0"/>
              <a:t>Encapsulate data and procedures in objects and classes.</a:t>
            </a:r>
          </a:p>
          <a:p>
            <a:pPr lvl="1"/>
            <a:r>
              <a:rPr lang="en-US" dirty="0"/>
              <a:t>Refinement in classes lead to a composed larger system.</a:t>
            </a:r>
          </a:p>
          <a:p>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nchor="b"/>
          <a:lstStyle/>
          <a:p>
            <a:r>
              <a:rPr lang="en-US" dirty="0"/>
              <a:t>Benefits</a:t>
            </a:r>
          </a:p>
        </p:txBody>
      </p:sp>
      <p:sp>
        <p:nvSpPr>
          <p:cNvPr id="18435" name="Rectangle 3"/>
          <p:cNvSpPr>
            <a:spLocks noGrp="1" noChangeArrowheads="1"/>
          </p:cNvSpPr>
          <p:nvPr>
            <p:ph type="body" idx="4294967295"/>
          </p:nvPr>
        </p:nvSpPr>
        <p:spPr/>
        <p:txBody>
          <a:bodyPr/>
          <a:lstStyle/>
          <a:p>
            <a:pPr>
              <a:lnSpc>
                <a:spcPct val="80000"/>
              </a:lnSpc>
            </a:pPr>
            <a:r>
              <a:rPr lang="en-US" sz="2800" dirty="0"/>
              <a:t>Enjoys all the benefits of Modular approach</a:t>
            </a:r>
          </a:p>
          <a:p>
            <a:pPr>
              <a:lnSpc>
                <a:spcPct val="80000"/>
              </a:lnSpc>
            </a:pPr>
            <a:r>
              <a:rPr lang="en-US" sz="2800" dirty="0"/>
              <a:t>Dependencies can be handled by finding the commonalities through inheritance and polymorphism.</a:t>
            </a:r>
          </a:p>
          <a:p>
            <a:pPr>
              <a:lnSpc>
                <a:spcPct val="80000"/>
              </a:lnSpc>
            </a:pPr>
            <a:endParaRPr lang="en-US" sz="2800" dirty="0"/>
          </a:p>
          <a:p>
            <a:pPr>
              <a:lnSpc>
                <a:spcPct val="80000"/>
              </a:lnSpc>
            </a:pPr>
            <a:r>
              <a:rPr lang="en-US" sz="2800" dirty="0"/>
              <a:t>Naturalness</a:t>
            </a:r>
          </a:p>
          <a:p>
            <a:pPr lvl="1">
              <a:lnSpc>
                <a:spcPct val="80000"/>
              </a:lnSpc>
            </a:pPr>
            <a:r>
              <a:rPr lang="en-US" sz="2400" dirty="0"/>
              <a:t>OO paradigm models the real world better because everything in real world is an object.</a:t>
            </a:r>
          </a:p>
          <a:p>
            <a:pPr>
              <a:lnSpc>
                <a:spcPct val="80000"/>
              </a:lnSpc>
            </a:pPr>
            <a:r>
              <a:rPr lang="en-US" sz="2800" dirty="0"/>
              <a:t>Reusability</a:t>
            </a:r>
          </a:p>
          <a:p>
            <a:pPr lvl="1">
              <a:lnSpc>
                <a:spcPct val="80000"/>
              </a:lnSpc>
            </a:pPr>
            <a:r>
              <a:rPr lang="en-US" sz="2400" dirty="0"/>
              <a:t>Using the existing classes or components in future design, without much effort.</a:t>
            </a:r>
          </a:p>
          <a:p>
            <a:pPr lvl="1">
              <a:lnSpc>
                <a:spcPct val="80000"/>
              </a:lnSpc>
            </a:pPr>
            <a:endParaRPr lang="en-US" sz="3000" b="1" dirty="0"/>
          </a:p>
          <a:p>
            <a:pPr>
              <a:lnSpc>
                <a:spcPct val="80000"/>
              </a:lnSpc>
            </a:pPr>
            <a:endParaRPr lang="en-US" sz="34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blinds(horizontal)">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435">
                                            <p:txEl>
                                              <p:pRg st="3" end="3"/>
                                            </p:txEl>
                                          </p:spTgt>
                                        </p:tgtEl>
                                        <p:attrNameLst>
                                          <p:attrName>style.visibility</p:attrName>
                                        </p:attrNameLst>
                                      </p:cBhvr>
                                      <p:to>
                                        <p:strVal val="visible"/>
                                      </p:to>
                                    </p:set>
                                    <p:animEffect transition="in" filter="blinds(horizontal)">
                                      <p:cBhvr>
                                        <p:cTn id="17" dur="500"/>
                                        <p:tgtEl>
                                          <p:spTgt spid="18435">
                                            <p:txEl>
                                              <p:pRg st="3" end="3"/>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8435">
                                            <p:txEl>
                                              <p:pRg st="4" end="4"/>
                                            </p:txEl>
                                          </p:spTgt>
                                        </p:tgtEl>
                                        <p:attrNameLst>
                                          <p:attrName>style.visibility</p:attrName>
                                        </p:attrNameLst>
                                      </p:cBhvr>
                                      <p:to>
                                        <p:strVal val="visible"/>
                                      </p:to>
                                    </p:set>
                                    <p:animEffect transition="in" filter="blinds(horizontal)">
                                      <p:cBhvr>
                                        <p:cTn id="20" dur="500"/>
                                        <p:tgtEl>
                                          <p:spTgt spid="18435">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8435">
                                            <p:txEl>
                                              <p:pRg st="5" end="5"/>
                                            </p:txEl>
                                          </p:spTgt>
                                        </p:tgtEl>
                                        <p:attrNameLst>
                                          <p:attrName>style.visibility</p:attrName>
                                        </p:attrNameLst>
                                      </p:cBhvr>
                                      <p:to>
                                        <p:strVal val="visible"/>
                                      </p:to>
                                    </p:set>
                                    <p:animEffect transition="in" filter="blinds(horizontal)">
                                      <p:cBhvr>
                                        <p:cTn id="25" dur="500"/>
                                        <p:tgtEl>
                                          <p:spTgt spid="18435">
                                            <p:txEl>
                                              <p:pRg st="5" end="5"/>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8435">
                                            <p:txEl>
                                              <p:pRg st="6" end="6"/>
                                            </p:txEl>
                                          </p:spTgt>
                                        </p:tgtEl>
                                        <p:attrNameLst>
                                          <p:attrName>style.visibility</p:attrName>
                                        </p:attrNameLst>
                                      </p:cBhvr>
                                      <p:to>
                                        <p:strVal val="visible"/>
                                      </p:to>
                                    </p:set>
                                    <p:animEffect transition="in" filter="blinds(horizontal)">
                                      <p:cBhvr>
                                        <p:cTn id="28" dur="500"/>
                                        <p:tgtEl>
                                          <p:spTgt spid="18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Software Design Methods</a:t>
            </a:r>
          </a:p>
        </p:txBody>
      </p:sp>
      <p:sp>
        <p:nvSpPr>
          <p:cNvPr id="6" name="Text Placeholder 5"/>
          <p:cNvSpPr>
            <a:spLocks noGrp="1"/>
          </p:cNvSpPr>
          <p:nvPr>
            <p:ph type="body" idx="1"/>
          </p:nvPr>
        </p:nvSpPr>
        <p:spPr/>
        <p:txBody>
          <a:bodyPr/>
          <a:lstStyle/>
          <a:p>
            <a:endParaRPr lang="en-US"/>
          </a:p>
        </p:txBody>
      </p:sp>
      <p:sp>
        <p:nvSpPr>
          <p:cNvPr id="3" name="Slide Number Placeholder 2"/>
          <p:cNvSpPr>
            <a:spLocks noGrp="1"/>
          </p:cNvSpPr>
          <p:nvPr>
            <p:ph type="sldNum" sz="quarter" idx="12"/>
          </p:nvPr>
        </p:nvSpPr>
        <p:spPr/>
        <p:txBody>
          <a:bodyPr/>
          <a:lstStyle/>
          <a:p>
            <a:fld id="{6954DADF-C1B8-4324-946D-E39590F244A5}"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57200" y="228600"/>
            <a:ext cx="8229600" cy="1143000"/>
          </a:xfrm>
        </p:spPr>
        <p:txBody>
          <a:bodyPr anchor="b"/>
          <a:lstStyle/>
          <a:p>
            <a:endParaRPr lang="en-US" dirty="0"/>
          </a:p>
        </p:txBody>
      </p:sp>
      <p:sp>
        <p:nvSpPr>
          <p:cNvPr id="19459" name="Rectangle 3"/>
          <p:cNvSpPr>
            <a:spLocks noGrp="1" noChangeArrowheads="1"/>
          </p:cNvSpPr>
          <p:nvPr>
            <p:ph type="body" idx="4294967295"/>
          </p:nvPr>
        </p:nvSpPr>
        <p:spPr>
          <a:xfrm>
            <a:off x="457200" y="1554162"/>
            <a:ext cx="8229600" cy="4525963"/>
          </a:xfrm>
        </p:spPr>
        <p:txBody>
          <a:bodyPr/>
          <a:lstStyle/>
          <a:p>
            <a:r>
              <a:rPr lang="en-US" dirty="0"/>
              <a:t>If OO design is incorrect, the implementation derived from the design in an OOP language would be very complex.</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457200" y="228600"/>
            <a:ext cx="8001000" cy="914400"/>
          </a:xfrm>
        </p:spPr>
        <p:txBody>
          <a:bodyPr anchor="b"/>
          <a:lstStyle/>
          <a:p>
            <a:r>
              <a:rPr lang="en-GB" dirty="0"/>
              <a:t>Case Study : Fire Alarm</a:t>
            </a:r>
          </a:p>
        </p:txBody>
      </p:sp>
      <p:sp>
        <p:nvSpPr>
          <p:cNvPr id="20483" name="Content Placeholder 2"/>
          <p:cNvSpPr>
            <a:spLocks noGrp="1"/>
          </p:cNvSpPr>
          <p:nvPr>
            <p:ph idx="4294967295"/>
          </p:nvPr>
        </p:nvSpPr>
        <p:spPr>
          <a:xfrm>
            <a:off x="533400" y="1219200"/>
            <a:ext cx="8001000" cy="4267200"/>
          </a:xfrm>
        </p:spPr>
        <p:txBody>
          <a:bodyPr>
            <a:normAutofit lnSpcReduction="10000"/>
          </a:bodyPr>
          <a:lstStyle/>
          <a:p>
            <a:r>
              <a:rPr lang="en-GB" sz="2800" dirty="0"/>
              <a:t>The owner of a large multi-stored building wants to have a computerized fire alarm system for his building.</a:t>
            </a:r>
          </a:p>
          <a:p>
            <a:endParaRPr lang="en-GB" sz="2800" dirty="0"/>
          </a:p>
          <a:p>
            <a:r>
              <a:rPr lang="en-GB" sz="2800" dirty="0"/>
              <a:t>Smoke detectors and fire alarms would be placed in each room of the building. </a:t>
            </a:r>
          </a:p>
          <a:p>
            <a:endParaRPr lang="en-GB" sz="2800" dirty="0"/>
          </a:p>
          <a:p>
            <a:r>
              <a:rPr lang="en-GB" sz="2800" dirty="0"/>
              <a:t>The fire alarm system would monitor the status of these smoke detectors. </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Whenever a fire condition is reported by any of the smoke detectors, the fire alarm system should determine the location at which the fire condition is reported by any of the smoke detectors, the fire alarm system should determine the location at which the fire condition has occurred and then sound the alarms only in the neighbouring locations.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a:t>The fire alarm system should also flash an alarm message on the computer console. Fire fighting personnel man the console round the clock.</a:t>
            </a:r>
          </a:p>
          <a:p>
            <a:endParaRPr lang="en-GB" dirty="0"/>
          </a:p>
          <a:p>
            <a:r>
              <a:rPr lang="en-GB" dirty="0"/>
              <a:t> After a fire condition has been successfully handled, the fire alarm system should support resetting the alarms by the fire fighting personnel.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457200" y="762000"/>
            <a:ext cx="8229600" cy="487363"/>
          </a:xfrm>
        </p:spPr>
        <p:txBody>
          <a:bodyPr anchor="b">
            <a:normAutofit fontScale="90000"/>
          </a:bodyPr>
          <a:lstStyle/>
          <a:p>
            <a:r>
              <a:rPr lang="en-GB" sz="3900" b="1" dirty="0">
                <a:solidFill>
                  <a:schemeClr val="tx1"/>
                </a:solidFill>
              </a:rPr>
              <a:t>Function-Oriented Approach</a:t>
            </a:r>
            <a:endParaRPr lang="en-GB" sz="5700" b="1" dirty="0">
              <a:solidFill>
                <a:schemeClr val="tx1"/>
              </a:solidFill>
            </a:endParaRPr>
          </a:p>
        </p:txBody>
      </p:sp>
      <p:sp>
        <p:nvSpPr>
          <p:cNvPr id="21507" name="Content Placeholder 2"/>
          <p:cNvSpPr>
            <a:spLocks noGrp="1"/>
          </p:cNvSpPr>
          <p:nvPr>
            <p:ph idx="4294967295"/>
          </p:nvPr>
        </p:nvSpPr>
        <p:spPr/>
        <p:txBody>
          <a:bodyPr/>
          <a:lstStyle/>
          <a:p>
            <a:r>
              <a:rPr lang="en-GB" sz="2500" b="1" dirty="0"/>
              <a:t>/* Global data (system state) accessible by various functions */ </a:t>
            </a:r>
          </a:p>
          <a:p>
            <a:r>
              <a:rPr lang="en-GB" sz="2500" dirty="0"/>
              <a:t>BOOL </a:t>
            </a:r>
            <a:r>
              <a:rPr lang="en-GB" sz="2500" dirty="0" err="1"/>
              <a:t>detector_status</a:t>
            </a:r>
            <a:r>
              <a:rPr lang="en-GB" sz="2500" dirty="0"/>
              <a:t>[MAX_ROOMS]; </a:t>
            </a:r>
          </a:p>
          <a:p>
            <a:r>
              <a:rPr lang="en-GB" sz="2500" dirty="0" err="1"/>
              <a:t>int</a:t>
            </a:r>
            <a:r>
              <a:rPr lang="en-GB" sz="2500" dirty="0"/>
              <a:t> </a:t>
            </a:r>
            <a:r>
              <a:rPr lang="en-GB" sz="2500" dirty="0" err="1"/>
              <a:t>detector_locs</a:t>
            </a:r>
            <a:r>
              <a:rPr lang="en-GB" sz="2500" dirty="0"/>
              <a:t>[MAX_ROOMS]; </a:t>
            </a:r>
          </a:p>
          <a:p>
            <a:r>
              <a:rPr lang="en-GB" sz="2500" dirty="0"/>
              <a:t>BOOL </a:t>
            </a:r>
            <a:r>
              <a:rPr lang="en-GB" sz="2500" dirty="0" err="1"/>
              <a:t>alarm_status</a:t>
            </a:r>
            <a:r>
              <a:rPr lang="en-GB" sz="2500" dirty="0"/>
              <a:t>[MAX_ROOMS]; </a:t>
            </a:r>
          </a:p>
          <a:p>
            <a:pPr lvl="1"/>
            <a:r>
              <a:rPr lang="en-GB" sz="2100" dirty="0"/>
              <a:t>/* alarm activated when status is set */ </a:t>
            </a:r>
          </a:p>
          <a:p>
            <a:r>
              <a:rPr lang="en-GB" sz="2500" dirty="0" err="1"/>
              <a:t>int</a:t>
            </a:r>
            <a:r>
              <a:rPr lang="en-GB" sz="2500" dirty="0"/>
              <a:t> </a:t>
            </a:r>
            <a:r>
              <a:rPr lang="en-GB" sz="2500" dirty="0" err="1"/>
              <a:t>alarm_locs</a:t>
            </a:r>
            <a:r>
              <a:rPr lang="en-GB" sz="2500" dirty="0"/>
              <a:t>[MAX_ROOMS]; </a:t>
            </a:r>
          </a:p>
          <a:p>
            <a:pPr lvl="1"/>
            <a:r>
              <a:rPr lang="en-GB" sz="2100" dirty="0"/>
              <a:t>/* room number where alarm is located */ </a:t>
            </a:r>
          </a:p>
          <a:p>
            <a:r>
              <a:rPr lang="en-GB" sz="2500" dirty="0" err="1"/>
              <a:t>int</a:t>
            </a:r>
            <a:r>
              <a:rPr lang="en-GB" sz="2500" dirty="0"/>
              <a:t> </a:t>
            </a:r>
            <a:r>
              <a:rPr lang="en-GB" sz="2500" dirty="0" err="1"/>
              <a:t>neighbor</a:t>
            </a:r>
            <a:r>
              <a:rPr lang="en-GB" sz="2500" dirty="0"/>
              <a:t>-alarm[MAX_ROOMS][10]; </a:t>
            </a:r>
          </a:p>
          <a:p>
            <a:pPr lvl="1"/>
            <a:r>
              <a:rPr lang="en-GB" sz="2100" dirty="0"/>
              <a:t>/* each detector has </a:t>
            </a:r>
            <a:r>
              <a:rPr lang="en-GB" sz="2100" dirty="0" err="1"/>
              <a:t>atmost</a:t>
            </a:r>
            <a:r>
              <a:rPr lang="en-GB" sz="2100" dirty="0"/>
              <a:t> 10 </a:t>
            </a:r>
            <a:r>
              <a:rPr lang="en-GB" sz="2100" dirty="0" err="1"/>
              <a:t>neighboring</a:t>
            </a:r>
            <a:r>
              <a:rPr lang="en-GB" sz="2100" dirty="0"/>
              <a:t> locations */ </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p:txBody>
          <a:bodyPr anchor="b"/>
          <a:lstStyle/>
          <a:p>
            <a:r>
              <a:rPr lang="en-GB" sz="3900" b="1">
                <a:solidFill>
                  <a:schemeClr val="tx1"/>
                </a:solidFill>
              </a:rPr>
              <a:t>Function-Oriented Approach</a:t>
            </a:r>
          </a:p>
        </p:txBody>
      </p:sp>
      <p:sp>
        <p:nvSpPr>
          <p:cNvPr id="22531" name="Content Placeholder 2"/>
          <p:cNvSpPr>
            <a:spLocks noGrp="1"/>
          </p:cNvSpPr>
          <p:nvPr>
            <p:ph idx="4294967295"/>
          </p:nvPr>
        </p:nvSpPr>
        <p:spPr/>
        <p:txBody>
          <a:bodyPr/>
          <a:lstStyle/>
          <a:p>
            <a:pPr>
              <a:buFontTx/>
              <a:buNone/>
            </a:pPr>
            <a:r>
              <a:rPr lang="en-GB" sz="3400"/>
              <a:t>The functions which operate on the system state are: </a:t>
            </a:r>
          </a:p>
          <a:p>
            <a:pPr lvl="1"/>
            <a:r>
              <a:rPr lang="en-GB"/>
              <a:t>interrogate_detectors();</a:t>
            </a:r>
          </a:p>
          <a:p>
            <a:pPr lvl="1"/>
            <a:r>
              <a:rPr lang="en-GB"/>
              <a:t>get_detector_location();</a:t>
            </a:r>
          </a:p>
          <a:p>
            <a:pPr lvl="1"/>
            <a:r>
              <a:rPr lang="en-GB"/>
              <a:t>report_fire_location();</a:t>
            </a:r>
          </a:p>
          <a:p>
            <a:pPr lvl="1"/>
            <a:r>
              <a:rPr lang="en-GB"/>
              <a:t>determine_neighbor();</a:t>
            </a:r>
          </a:p>
          <a:p>
            <a:pPr lvl="1"/>
            <a:r>
              <a:rPr lang="en-GB"/>
              <a:t>ring_alarm(); </a:t>
            </a:r>
          </a:p>
          <a:p>
            <a:pPr lvl="1"/>
            <a:r>
              <a:rPr lang="en-GB"/>
              <a:t>reset_alarm();</a:t>
            </a:r>
          </a:p>
          <a:p>
            <a:endParaRPr lang="en-GB" sz="280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a:xfrm>
            <a:off x="457200" y="685800"/>
            <a:ext cx="8229600" cy="427038"/>
          </a:xfrm>
        </p:spPr>
        <p:txBody>
          <a:bodyPr anchor="b">
            <a:normAutofit fontScale="90000"/>
          </a:bodyPr>
          <a:lstStyle/>
          <a:p>
            <a:r>
              <a:rPr lang="en-GB" sz="3900" b="1">
                <a:solidFill>
                  <a:schemeClr val="tx1"/>
                </a:solidFill>
              </a:rPr>
              <a:t>Object-Oriented Approach</a:t>
            </a:r>
            <a:endParaRPr lang="en-GB"/>
          </a:p>
        </p:txBody>
      </p:sp>
      <p:sp>
        <p:nvSpPr>
          <p:cNvPr id="3" name="Content Placeholder 2"/>
          <p:cNvSpPr>
            <a:spLocks noGrp="1"/>
          </p:cNvSpPr>
          <p:nvPr>
            <p:ph idx="4294967295"/>
          </p:nvPr>
        </p:nvSpPr>
        <p:spPr>
          <a:xfrm>
            <a:off x="566738" y="1295400"/>
            <a:ext cx="8577262" cy="5562600"/>
          </a:xfrm>
        </p:spPr>
        <p:txBody>
          <a:bodyPr/>
          <a:lstStyle/>
          <a:p>
            <a:r>
              <a:rPr lang="en-GB"/>
              <a:t>class detector </a:t>
            </a:r>
          </a:p>
          <a:p>
            <a:pPr lvl="1"/>
            <a:r>
              <a:rPr lang="en-GB"/>
              <a:t>attributes </a:t>
            </a:r>
          </a:p>
          <a:p>
            <a:pPr lvl="2"/>
            <a:r>
              <a:rPr lang="en-GB"/>
              <a:t>status, location, neighbors </a:t>
            </a:r>
          </a:p>
          <a:p>
            <a:pPr lvl="1"/>
            <a:r>
              <a:rPr lang="en-GB"/>
              <a:t>operations </a:t>
            </a:r>
          </a:p>
          <a:p>
            <a:pPr lvl="2"/>
            <a:r>
              <a:rPr lang="en-GB"/>
              <a:t>create, sense-status, get-location, find-neighbors </a:t>
            </a:r>
          </a:p>
          <a:p>
            <a:r>
              <a:rPr lang="en-GB"/>
              <a:t>class alarm </a:t>
            </a:r>
          </a:p>
          <a:p>
            <a:pPr lvl="1"/>
            <a:r>
              <a:rPr lang="en-GB"/>
              <a:t>attributes </a:t>
            </a:r>
          </a:p>
          <a:p>
            <a:pPr lvl="2"/>
            <a:r>
              <a:rPr lang="en-GB"/>
              <a:t>location, status </a:t>
            </a:r>
          </a:p>
          <a:p>
            <a:pPr lvl="1"/>
            <a:r>
              <a:rPr lang="en-GB" sz="3100"/>
              <a:t>operations</a:t>
            </a:r>
            <a:r>
              <a:rPr lang="en-GB"/>
              <a:t> </a:t>
            </a:r>
          </a:p>
          <a:p>
            <a:pPr lvl="2"/>
            <a:r>
              <a:rPr lang="en-GB"/>
              <a:t>create, ring-alarm, get_location, reset-alarm </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nchor="b"/>
          <a:lstStyle/>
          <a:p>
            <a:r>
              <a:rPr lang="en-US" dirty="0"/>
              <a:t>Structured vs. OO Paradigm</a:t>
            </a:r>
          </a:p>
        </p:txBody>
      </p:sp>
      <p:sp>
        <p:nvSpPr>
          <p:cNvPr id="24579" name="Rectangle 3"/>
          <p:cNvSpPr>
            <a:spLocks noGrp="1" noChangeArrowheads="1"/>
          </p:cNvSpPr>
          <p:nvPr>
            <p:ph type="body" idx="4294967295"/>
          </p:nvPr>
        </p:nvSpPr>
        <p:spPr>
          <a:xfrm>
            <a:off x="533400" y="1600200"/>
            <a:ext cx="8001000" cy="4724400"/>
          </a:xfrm>
        </p:spPr>
        <p:txBody>
          <a:bodyPr>
            <a:normAutofit/>
          </a:bodyPr>
          <a:lstStyle/>
          <a:p>
            <a:r>
              <a:rPr lang="en-US" sz="2600" dirty="0"/>
              <a:t>In </a:t>
            </a:r>
            <a:r>
              <a:rPr lang="en-US" sz="2600" b="1" dirty="0"/>
              <a:t>structured design</a:t>
            </a:r>
            <a:r>
              <a:rPr lang="en-US" sz="2600" dirty="0"/>
              <a:t>, data and functions are kept separately. </a:t>
            </a:r>
          </a:p>
          <a:p>
            <a:r>
              <a:rPr lang="en-US" sz="2600" dirty="0"/>
              <a:t>Usually all of the data are placed before any of the functions are written. </a:t>
            </a:r>
          </a:p>
          <a:p>
            <a:r>
              <a:rPr lang="en-US" sz="2600" dirty="0"/>
              <a:t>Sometimes, it is not intuitively known which data works with which function. </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Structured vs. OO Paradigm</a:t>
            </a:r>
          </a:p>
        </p:txBody>
      </p:sp>
      <p:sp>
        <p:nvSpPr>
          <p:cNvPr id="3" name="Content Placeholder 2"/>
          <p:cNvSpPr>
            <a:spLocks noGrp="1"/>
          </p:cNvSpPr>
          <p:nvPr>
            <p:ph idx="1"/>
          </p:nvPr>
        </p:nvSpPr>
        <p:spPr/>
        <p:txBody>
          <a:bodyPr/>
          <a:lstStyle/>
          <a:p>
            <a:r>
              <a:rPr lang="en-US" dirty="0"/>
              <a:t>In </a:t>
            </a:r>
            <a:r>
              <a:rPr lang="en-US" b="1" dirty="0"/>
              <a:t>OO design</a:t>
            </a:r>
            <a:r>
              <a:rPr lang="en-US" dirty="0"/>
              <a:t>, the related data and functions of an object are placed together within one unit. </a:t>
            </a:r>
          </a:p>
          <a:p>
            <a:r>
              <a:rPr lang="en-US" dirty="0"/>
              <a:t>In Structured approach abstraction exists in functions unlike OO approach where abstraction is in terms of objects</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Design Goals and trade-offs</a:t>
            </a:r>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p:txBody>
          <a:bodyPr anchor="b"/>
          <a:lstStyle/>
          <a:p>
            <a:r>
              <a:rPr lang="en-GB" dirty="0"/>
              <a:t>Software Design Methods</a:t>
            </a:r>
          </a:p>
        </p:txBody>
      </p:sp>
      <p:sp>
        <p:nvSpPr>
          <p:cNvPr id="32771" name="Content Placeholder 2"/>
          <p:cNvSpPr>
            <a:spLocks noGrp="1"/>
          </p:cNvSpPr>
          <p:nvPr>
            <p:ph idx="4294967295"/>
          </p:nvPr>
        </p:nvSpPr>
        <p:spPr/>
        <p:txBody>
          <a:bodyPr>
            <a:normAutofit/>
          </a:bodyPr>
          <a:lstStyle/>
          <a:p>
            <a:r>
              <a:rPr lang="en-GB" sz="2800" dirty="0"/>
              <a:t>In a Software development process, the Software Design Methodology (SDM) refers to specific set of procedures used to manage and control the SDLC (Software Development Life Cycle).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blinds(horizontal)">
                                      <p:cBhvr>
                                        <p:cTn id="7" dur="500"/>
                                        <p:tgtEl>
                                          <p:spTgt spid="327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List of Design Goals</a:t>
            </a:r>
            <a:br>
              <a:rPr lang="en-US" dirty="0"/>
            </a:br>
            <a:endParaRPr lang="en-US" dirty="0"/>
          </a:p>
        </p:txBody>
      </p:sp>
      <p:sp>
        <p:nvSpPr>
          <p:cNvPr id="3" name="Content Placeholder 2"/>
          <p:cNvSpPr>
            <a:spLocks noGrp="1"/>
          </p:cNvSpPr>
          <p:nvPr>
            <p:ph sz="half" idx="1"/>
          </p:nvPr>
        </p:nvSpPr>
        <p:spPr>
          <a:xfrm>
            <a:off x="457200" y="914400"/>
            <a:ext cx="4038600" cy="5211763"/>
          </a:xfrm>
        </p:spPr>
        <p:txBody>
          <a:bodyPr>
            <a:noAutofit/>
          </a:bodyPr>
          <a:lstStyle/>
          <a:p>
            <a:r>
              <a:rPr lang="en-US" sz="2400" dirty="0"/>
              <a:t>Reliability</a:t>
            </a:r>
          </a:p>
          <a:p>
            <a:r>
              <a:rPr lang="en-US" sz="2400" dirty="0"/>
              <a:t>Modifiability</a:t>
            </a:r>
          </a:p>
          <a:p>
            <a:r>
              <a:rPr lang="en-US" sz="2400" dirty="0"/>
              <a:t>Maintainability</a:t>
            </a:r>
          </a:p>
          <a:p>
            <a:r>
              <a:rPr lang="en-US" sz="2400" dirty="0"/>
              <a:t>Understandability</a:t>
            </a:r>
          </a:p>
          <a:p>
            <a:r>
              <a:rPr lang="en-US" sz="2400" dirty="0"/>
              <a:t>Adaptability</a:t>
            </a:r>
          </a:p>
          <a:p>
            <a:r>
              <a:rPr lang="en-US" sz="2400" dirty="0"/>
              <a:t>Reusability</a:t>
            </a:r>
          </a:p>
          <a:p>
            <a:r>
              <a:rPr lang="en-US" sz="2400" dirty="0"/>
              <a:t>Efficiency</a:t>
            </a:r>
          </a:p>
          <a:p>
            <a:r>
              <a:rPr lang="en-US" sz="2400" dirty="0"/>
              <a:t>Portability</a:t>
            </a:r>
          </a:p>
          <a:p>
            <a:r>
              <a:rPr lang="en-US" sz="2400" dirty="0"/>
              <a:t>Traceability of requirements</a:t>
            </a:r>
          </a:p>
          <a:p>
            <a:r>
              <a:rPr lang="en-US" sz="2400" dirty="0"/>
              <a:t>Fault tolerance</a:t>
            </a:r>
          </a:p>
          <a:p>
            <a:r>
              <a:rPr lang="en-US" sz="2400" dirty="0"/>
              <a:t>Backward-compatibility</a:t>
            </a:r>
          </a:p>
          <a:p>
            <a:r>
              <a:rPr lang="en-US" sz="2400" dirty="0"/>
              <a:t>Cost-effectiveness</a:t>
            </a:r>
          </a:p>
          <a:p>
            <a:r>
              <a:rPr lang="en-US" sz="2400" dirty="0"/>
              <a:t>Robustness</a:t>
            </a:r>
          </a:p>
        </p:txBody>
      </p:sp>
      <p:sp>
        <p:nvSpPr>
          <p:cNvPr id="4" name="Content Placeholder 3"/>
          <p:cNvSpPr>
            <a:spLocks noGrp="1"/>
          </p:cNvSpPr>
          <p:nvPr>
            <p:ph sz="half" idx="2"/>
          </p:nvPr>
        </p:nvSpPr>
        <p:spPr>
          <a:xfrm>
            <a:off x="4648200" y="990600"/>
            <a:ext cx="4038600" cy="5562600"/>
          </a:xfrm>
        </p:spPr>
        <p:txBody>
          <a:bodyPr>
            <a:normAutofit fontScale="85000" lnSpcReduction="20000"/>
          </a:bodyPr>
          <a:lstStyle/>
          <a:p>
            <a:r>
              <a:rPr lang="en-US" dirty="0"/>
              <a:t>High-performance</a:t>
            </a:r>
          </a:p>
          <a:p>
            <a:r>
              <a:rPr lang="en-US" dirty="0"/>
              <a:t>Good documentation</a:t>
            </a:r>
          </a:p>
          <a:p>
            <a:r>
              <a:rPr lang="en-US" dirty="0"/>
              <a:t>Well-defined interfaces</a:t>
            </a:r>
          </a:p>
          <a:p>
            <a:r>
              <a:rPr lang="en-US" dirty="0"/>
              <a:t>User-friendliness</a:t>
            </a:r>
          </a:p>
          <a:p>
            <a:r>
              <a:rPr lang="en-US" dirty="0"/>
              <a:t>Reuse of components</a:t>
            </a:r>
          </a:p>
          <a:p>
            <a:r>
              <a:rPr lang="en-US" dirty="0"/>
              <a:t>Rapid development</a:t>
            </a:r>
          </a:p>
          <a:p>
            <a:r>
              <a:rPr lang="en-US" dirty="0"/>
              <a:t>Minimum # of errors</a:t>
            </a:r>
          </a:p>
          <a:p>
            <a:r>
              <a:rPr lang="en-US" dirty="0"/>
              <a:t>Readability</a:t>
            </a:r>
          </a:p>
          <a:p>
            <a:r>
              <a:rPr lang="en-US" dirty="0"/>
              <a:t>Ease of learning</a:t>
            </a:r>
          </a:p>
          <a:p>
            <a:r>
              <a:rPr lang="en-US" dirty="0"/>
              <a:t>Ease of remembering</a:t>
            </a:r>
          </a:p>
          <a:p>
            <a:r>
              <a:rPr lang="en-US" dirty="0"/>
              <a:t>Ease of use</a:t>
            </a:r>
          </a:p>
          <a:p>
            <a:r>
              <a:rPr lang="en-US" dirty="0"/>
              <a:t>Increased productivity</a:t>
            </a:r>
          </a:p>
          <a:p>
            <a:r>
              <a:rPr lang="en-US" dirty="0"/>
              <a:t>Low-cost</a:t>
            </a:r>
          </a:p>
          <a:p>
            <a:r>
              <a:rPr lang="en-US" dirty="0"/>
              <a:t>Flexibility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Between Design Goals</a:t>
            </a:r>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l="21669" t="22917" r="23280" b="16667"/>
          <a:stretch>
            <a:fillRect/>
          </a:stretch>
        </p:blipFill>
        <p:spPr bwMode="auto">
          <a:xfrm>
            <a:off x="457200" y="1447800"/>
            <a:ext cx="8229600" cy="5077838"/>
          </a:xfrm>
          <a:prstGeom prst="rect">
            <a:avLst/>
          </a:prstGeom>
          <a:noFill/>
          <a:ln w="9525">
            <a:noFill/>
            <a:miter lim="800000"/>
            <a:headEnd/>
            <a:tailEnd/>
          </a:ln>
          <a:effectLst/>
        </p:spPr>
      </p:pic>
      <p:sp>
        <p:nvSpPr>
          <p:cNvPr id="5" name="Rectangle 4"/>
          <p:cNvSpPr/>
          <p:nvPr/>
        </p:nvSpPr>
        <p:spPr>
          <a:xfrm>
            <a:off x="7848600" y="5791200"/>
            <a:ext cx="3810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Typical Design Trade-offs</a:t>
            </a:r>
            <a:br>
              <a:rPr lang="en-US" dirty="0"/>
            </a:br>
            <a:endParaRPr lang="en-US" dirty="0"/>
          </a:p>
        </p:txBody>
      </p:sp>
      <p:sp>
        <p:nvSpPr>
          <p:cNvPr id="3" name="Content Placeholder 2"/>
          <p:cNvSpPr>
            <a:spLocks noGrp="1"/>
          </p:cNvSpPr>
          <p:nvPr>
            <p:ph idx="1"/>
          </p:nvPr>
        </p:nvSpPr>
        <p:spPr/>
        <p:txBody>
          <a:bodyPr>
            <a:normAutofit/>
          </a:bodyPr>
          <a:lstStyle/>
          <a:p>
            <a:r>
              <a:rPr lang="en-US" dirty="0"/>
              <a:t>Functionality vs. Usability</a:t>
            </a:r>
          </a:p>
          <a:p>
            <a:r>
              <a:rPr lang="en-US" dirty="0"/>
              <a:t>Cost vs. Robustness</a:t>
            </a:r>
          </a:p>
          <a:p>
            <a:r>
              <a:rPr lang="en-US" dirty="0"/>
              <a:t>Efficiency vs. Portability</a:t>
            </a:r>
          </a:p>
          <a:p>
            <a:r>
              <a:rPr lang="en-US" dirty="0"/>
              <a:t>Rapid development vs. Functionality</a:t>
            </a:r>
          </a:p>
          <a:p>
            <a:r>
              <a:rPr lang="en-US" dirty="0"/>
              <a:t>Cost vs. Reusability</a:t>
            </a:r>
          </a:p>
          <a:p>
            <a:r>
              <a:rPr lang="en-US"/>
              <a:t>Backward </a:t>
            </a:r>
            <a:r>
              <a:rPr lang="en-US" dirty="0"/>
              <a:t>Compatibility vs. Readability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Software Design Methods</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r>
              <a:rPr lang="en-GB" sz="2800" dirty="0"/>
              <a:t>The choice of the SDM primarily depends upon several factors, namely, </a:t>
            </a:r>
          </a:p>
          <a:p>
            <a:pPr lvl="1"/>
            <a:r>
              <a:rPr lang="en-GB" sz="2400" dirty="0"/>
              <a:t>the </a:t>
            </a:r>
            <a:r>
              <a:rPr lang="en-GB" sz="2400" i="1" u="sng" dirty="0"/>
              <a:t>type of the software</a:t>
            </a:r>
            <a:r>
              <a:rPr lang="en-GB" sz="2400" dirty="0"/>
              <a:t> (such as standalone or distributed and networked; Strategic or operational etc.)</a:t>
            </a:r>
          </a:p>
          <a:p>
            <a:pPr lvl="1"/>
            <a:endParaRPr lang="en-GB" sz="2400" dirty="0"/>
          </a:p>
          <a:p>
            <a:pPr lvl="1"/>
            <a:r>
              <a:rPr lang="en-GB" sz="2400" dirty="0"/>
              <a:t>the </a:t>
            </a:r>
            <a:r>
              <a:rPr lang="en-GB" sz="2400" i="1" u="sng" dirty="0"/>
              <a:t>scope of the development project</a:t>
            </a:r>
            <a:r>
              <a:rPr lang="en-GB" sz="2400" dirty="0"/>
              <a:t> (such as renovation of the existing system or new system, the number of modules involved, underlying complexity of the coding, system testing and implementation etc), </a:t>
            </a:r>
          </a:p>
          <a:p>
            <a:pPr lvl="1"/>
            <a:endParaRPr lang="en-GB" sz="2400" dirty="0"/>
          </a:p>
          <a:p>
            <a:pPr lvl="1"/>
            <a:r>
              <a:rPr lang="en-GB" sz="2400" dirty="0"/>
              <a:t>the </a:t>
            </a:r>
            <a:r>
              <a:rPr lang="en-GB" sz="2400" i="1" u="sng" dirty="0"/>
              <a:t>resources constraints</a:t>
            </a:r>
            <a:r>
              <a:rPr lang="en-GB" sz="2400" dirty="0"/>
              <a:t> (such as time, money, expertise)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nchor="b"/>
          <a:lstStyle/>
          <a:p>
            <a:r>
              <a:rPr lang="en-GB"/>
              <a:t>Software Design Methods</a:t>
            </a:r>
          </a:p>
        </p:txBody>
      </p:sp>
      <p:sp>
        <p:nvSpPr>
          <p:cNvPr id="33795" name="Rectangle 3"/>
          <p:cNvSpPr>
            <a:spLocks noGrp="1" noChangeArrowheads="1"/>
          </p:cNvSpPr>
          <p:nvPr>
            <p:ph type="body" idx="4294967295"/>
          </p:nvPr>
        </p:nvSpPr>
        <p:spPr/>
        <p:txBody>
          <a:bodyPr/>
          <a:lstStyle/>
          <a:p>
            <a:r>
              <a:rPr lang="en-GB" sz="3000"/>
              <a:t>Systematic approaches to developing a software design.</a:t>
            </a:r>
          </a:p>
          <a:p>
            <a:pPr lvl="1"/>
            <a:r>
              <a:rPr lang="en-US" sz="2600"/>
              <a:t>Structured (Function-Oriented)</a:t>
            </a:r>
          </a:p>
          <a:p>
            <a:pPr lvl="1"/>
            <a:r>
              <a:rPr lang="en-US" sz="2600"/>
              <a:t>Object-Oriented</a:t>
            </a:r>
          </a:p>
          <a:p>
            <a:pPr lvl="1"/>
            <a:r>
              <a:rPr lang="en-US" sz="2600"/>
              <a:t>Data-Oriented (Data-structure-centered)</a:t>
            </a:r>
          </a:p>
          <a:p>
            <a:pPr lvl="1"/>
            <a:r>
              <a:rPr lang="en-US" sz="2600"/>
              <a:t>Component-based</a:t>
            </a:r>
          </a:p>
          <a:p>
            <a:pPr lvl="1"/>
            <a:r>
              <a:rPr lang="en-US" sz="2600"/>
              <a:t>Formal Methods</a:t>
            </a:r>
          </a:p>
          <a:p>
            <a:endParaRPr lang="en-GB" sz="3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nchor="b"/>
          <a:lstStyle/>
          <a:p>
            <a:r>
              <a:rPr lang="en-US" dirty="0"/>
              <a:t>Software Design Methods</a:t>
            </a:r>
          </a:p>
        </p:txBody>
      </p:sp>
      <p:sp>
        <p:nvSpPr>
          <p:cNvPr id="34819" name="Rectangle 3"/>
          <p:cNvSpPr>
            <a:spLocks noGrp="1" noChangeArrowheads="1"/>
          </p:cNvSpPr>
          <p:nvPr>
            <p:ph type="body" idx="4294967295"/>
          </p:nvPr>
        </p:nvSpPr>
        <p:spPr>
          <a:xfrm>
            <a:off x="566738" y="1371600"/>
            <a:ext cx="8001000" cy="4495800"/>
          </a:xfrm>
        </p:spPr>
        <p:txBody>
          <a:bodyPr>
            <a:normAutofit lnSpcReduction="10000"/>
          </a:bodyPr>
          <a:lstStyle/>
          <a:p>
            <a:pPr>
              <a:lnSpc>
                <a:spcPct val="90000"/>
              </a:lnSpc>
            </a:pPr>
            <a:r>
              <a:rPr lang="en-US" sz="2800" b="1" dirty="0"/>
              <a:t>Structured Methods</a:t>
            </a:r>
          </a:p>
          <a:p>
            <a:pPr lvl="1">
              <a:lnSpc>
                <a:spcPct val="90000"/>
              </a:lnSpc>
            </a:pPr>
            <a:r>
              <a:rPr lang="en-US" dirty="0"/>
              <a:t>Process functions are identified</a:t>
            </a:r>
          </a:p>
          <a:p>
            <a:pPr lvl="1">
              <a:lnSpc>
                <a:spcPct val="90000"/>
              </a:lnSpc>
            </a:pPr>
            <a:endParaRPr lang="en-US" dirty="0"/>
          </a:p>
          <a:p>
            <a:pPr>
              <a:lnSpc>
                <a:spcPct val="90000"/>
              </a:lnSpc>
            </a:pPr>
            <a:r>
              <a:rPr lang="en-US" sz="2800" b="1" dirty="0"/>
              <a:t>Object-Oriented</a:t>
            </a:r>
          </a:p>
          <a:p>
            <a:pPr lvl="1">
              <a:lnSpc>
                <a:spcPct val="90000"/>
              </a:lnSpc>
            </a:pPr>
            <a:r>
              <a:rPr lang="en-US" dirty="0"/>
              <a:t>develop an object model of a system </a:t>
            </a:r>
          </a:p>
          <a:p>
            <a:pPr lvl="1">
              <a:lnSpc>
                <a:spcPct val="90000"/>
              </a:lnSpc>
            </a:pPr>
            <a:endParaRPr lang="en-US" sz="2400" dirty="0"/>
          </a:p>
          <a:p>
            <a:pPr>
              <a:lnSpc>
                <a:spcPct val="90000"/>
              </a:lnSpc>
            </a:pPr>
            <a:r>
              <a:rPr lang="en-US" sz="2800" b="1" dirty="0"/>
              <a:t>Data-Oriented </a:t>
            </a:r>
          </a:p>
          <a:p>
            <a:pPr lvl="1">
              <a:lnSpc>
                <a:spcPct val="90000"/>
              </a:lnSpc>
            </a:pPr>
            <a:r>
              <a:rPr lang="en-US" dirty="0"/>
              <a:t>Entities are determined for each sub-system, then entity inter-relationships are examined to develop the additional entities needed to support the relationships. </a:t>
            </a:r>
            <a:endParaRPr lang="en-US" sz="2400" dirty="0"/>
          </a:p>
          <a:p>
            <a:pPr>
              <a:lnSpc>
                <a:spcPct val="90000"/>
              </a:lnSpc>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blinds(horizontal)">
                                      <p:cBhvr>
                                        <p:cTn id="7" dur="500"/>
                                        <p:tgtEl>
                                          <p:spTgt spid="3481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4819">
                                            <p:txEl>
                                              <p:pRg st="1" end="1"/>
                                            </p:txEl>
                                          </p:spTgt>
                                        </p:tgtEl>
                                        <p:attrNameLst>
                                          <p:attrName>style.visibility</p:attrName>
                                        </p:attrNameLst>
                                      </p:cBhvr>
                                      <p:to>
                                        <p:strVal val="visible"/>
                                      </p:to>
                                    </p:set>
                                    <p:animEffect transition="in" filter="blinds(horizontal)">
                                      <p:cBhvr>
                                        <p:cTn id="10" dur="500"/>
                                        <p:tgtEl>
                                          <p:spTgt spid="3481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4819">
                                            <p:txEl>
                                              <p:pRg st="3" end="3"/>
                                            </p:txEl>
                                          </p:spTgt>
                                        </p:tgtEl>
                                        <p:attrNameLst>
                                          <p:attrName>style.visibility</p:attrName>
                                        </p:attrNameLst>
                                      </p:cBhvr>
                                      <p:to>
                                        <p:strVal val="visible"/>
                                      </p:to>
                                    </p:set>
                                    <p:animEffect transition="in" filter="blinds(horizontal)">
                                      <p:cBhvr>
                                        <p:cTn id="15" dur="500"/>
                                        <p:tgtEl>
                                          <p:spTgt spid="34819">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4819">
                                            <p:txEl>
                                              <p:pRg st="4" end="4"/>
                                            </p:txEl>
                                          </p:spTgt>
                                        </p:tgtEl>
                                        <p:attrNameLst>
                                          <p:attrName>style.visibility</p:attrName>
                                        </p:attrNameLst>
                                      </p:cBhvr>
                                      <p:to>
                                        <p:strVal val="visible"/>
                                      </p:to>
                                    </p:set>
                                    <p:animEffect transition="in" filter="blinds(horizontal)">
                                      <p:cBhvr>
                                        <p:cTn id="18" dur="500"/>
                                        <p:tgtEl>
                                          <p:spTgt spid="34819">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4819">
                                            <p:txEl>
                                              <p:pRg st="6" end="6"/>
                                            </p:txEl>
                                          </p:spTgt>
                                        </p:tgtEl>
                                        <p:attrNameLst>
                                          <p:attrName>style.visibility</p:attrName>
                                        </p:attrNameLst>
                                      </p:cBhvr>
                                      <p:to>
                                        <p:strVal val="visible"/>
                                      </p:to>
                                    </p:set>
                                    <p:animEffect transition="in" filter="blinds(horizontal)">
                                      <p:cBhvr>
                                        <p:cTn id="23" dur="500"/>
                                        <p:tgtEl>
                                          <p:spTgt spid="34819">
                                            <p:txEl>
                                              <p:pRg st="6" end="6"/>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4819">
                                            <p:txEl>
                                              <p:pRg st="7" end="7"/>
                                            </p:txEl>
                                          </p:spTgt>
                                        </p:tgtEl>
                                        <p:attrNameLst>
                                          <p:attrName>style.visibility</p:attrName>
                                        </p:attrNameLst>
                                      </p:cBhvr>
                                      <p:to>
                                        <p:strVal val="visible"/>
                                      </p:to>
                                    </p:set>
                                    <p:animEffect transition="in" filter="blinds(horizontal)">
                                      <p:cBhvr>
                                        <p:cTn id="26" dur="500"/>
                                        <p:tgtEl>
                                          <p:spTgt spid="348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Design Methods</a:t>
            </a:r>
          </a:p>
        </p:txBody>
      </p:sp>
      <p:sp>
        <p:nvSpPr>
          <p:cNvPr id="3" name="Content Placeholder 2"/>
          <p:cNvSpPr>
            <a:spLocks noGrp="1"/>
          </p:cNvSpPr>
          <p:nvPr>
            <p:ph idx="1"/>
          </p:nvPr>
        </p:nvSpPr>
        <p:spPr/>
        <p:txBody>
          <a:bodyPr/>
          <a:lstStyle/>
          <a:p>
            <a:pPr>
              <a:lnSpc>
                <a:spcPct val="90000"/>
              </a:lnSpc>
            </a:pPr>
            <a:r>
              <a:rPr lang="en-US" sz="2800" b="1" dirty="0"/>
              <a:t>Component-based</a:t>
            </a:r>
          </a:p>
          <a:p>
            <a:pPr lvl="1">
              <a:lnSpc>
                <a:spcPct val="90000"/>
              </a:lnSpc>
            </a:pPr>
            <a:r>
              <a:rPr lang="en-US" dirty="0"/>
              <a:t>Divide the system into components</a:t>
            </a:r>
          </a:p>
          <a:p>
            <a:pPr lvl="1">
              <a:lnSpc>
                <a:spcPct val="90000"/>
              </a:lnSpc>
            </a:pPr>
            <a:endParaRPr lang="en-US" dirty="0"/>
          </a:p>
          <a:p>
            <a:pPr>
              <a:lnSpc>
                <a:spcPct val="90000"/>
              </a:lnSpc>
            </a:pPr>
            <a:r>
              <a:rPr lang="en-US" sz="2800" b="1" dirty="0"/>
              <a:t>Formal Methods</a:t>
            </a:r>
          </a:p>
          <a:p>
            <a:pPr lvl="1">
              <a:lnSpc>
                <a:spcPct val="90000"/>
              </a:lnSpc>
            </a:pPr>
            <a:r>
              <a:rPr lang="en-US" dirty="0"/>
              <a:t>Requirements and programs are translated into mathematical notation </a:t>
            </a:r>
            <a:endParaRPr lang="en-US" sz="2400"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anchor="b"/>
          <a:lstStyle/>
          <a:p>
            <a:r>
              <a:rPr lang="en-US"/>
              <a:t>Which method to choose?</a:t>
            </a:r>
          </a:p>
        </p:txBody>
      </p:sp>
      <p:sp>
        <p:nvSpPr>
          <p:cNvPr id="35843" name="Rectangle 3"/>
          <p:cNvSpPr>
            <a:spLocks noGrp="1" noChangeArrowheads="1"/>
          </p:cNvSpPr>
          <p:nvPr>
            <p:ph type="body" idx="4294967295"/>
          </p:nvPr>
        </p:nvSpPr>
        <p:spPr>
          <a:xfrm>
            <a:off x="228600" y="1524000"/>
            <a:ext cx="8534400" cy="4800600"/>
          </a:xfrm>
        </p:spPr>
        <p:txBody>
          <a:bodyPr>
            <a:normAutofit/>
          </a:bodyPr>
          <a:lstStyle/>
          <a:p>
            <a:pPr>
              <a:lnSpc>
                <a:spcPct val="80000"/>
              </a:lnSpc>
            </a:pPr>
            <a:r>
              <a:rPr lang="en-US" sz="2800" b="1" dirty="0"/>
              <a:t>Data oriented design</a:t>
            </a:r>
            <a:r>
              <a:rPr lang="en-US" sz="2800" dirty="0"/>
              <a:t> is useful for systems that process lots of data, e.g. database and banking applications </a:t>
            </a:r>
          </a:p>
          <a:p>
            <a:pPr>
              <a:lnSpc>
                <a:spcPct val="80000"/>
              </a:lnSpc>
            </a:pPr>
            <a:endParaRPr lang="en-US" sz="2800" b="1" dirty="0"/>
          </a:p>
          <a:p>
            <a:pPr>
              <a:lnSpc>
                <a:spcPct val="80000"/>
              </a:lnSpc>
            </a:pPr>
            <a:r>
              <a:rPr lang="en-US" sz="2800" b="1" dirty="0"/>
              <a:t>Structured design</a:t>
            </a:r>
            <a:r>
              <a:rPr lang="en-US" sz="2800" dirty="0"/>
              <a:t> is useful for process intensive systems that will be programmed using a procedural language such as C.</a:t>
            </a:r>
          </a:p>
          <a:p>
            <a:pPr>
              <a:lnSpc>
                <a:spcPct val="80000"/>
              </a:lnSpc>
            </a:pPr>
            <a:endParaRPr lang="en-US" sz="2800" b="1" dirty="0"/>
          </a:p>
          <a:p>
            <a:pPr>
              <a:lnSpc>
                <a:spcPct val="80000"/>
              </a:lnSpc>
            </a:pPr>
            <a:r>
              <a:rPr lang="en-US" sz="2800" b="1" dirty="0"/>
              <a:t>OO methods</a:t>
            </a:r>
            <a:r>
              <a:rPr lang="en-US" sz="2800" dirty="0"/>
              <a:t> are useful for any system that will be programmed using an object oriented language such as 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blinds(horizontal)">
                                      <p:cBhvr>
                                        <p:cTn id="7" dur="5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5843">
                                            <p:txEl>
                                              <p:pRg st="2" end="2"/>
                                            </p:txEl>
                                          </p:spTgt>
                                        </p:tgtEl>
                                        <p:attrNameLst>
                                          <p:attrName>style.visibility</p:attrName>
                                        </p:attrNameLst>
                                      </p:cBhvr>
                                      <p:to>
                                        <p:strVal val="visible"/>
                                      </p:to>
                                    </p:set>
                                    <p:animEffect transition="in" filter="blinds(horizontal)">
                                      <p:cBhvr>
                                        <p:cTn id="12" dur="500"/>
                                        <p:tgtEl>
                                          <p:spTgt spid="358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5843">
                                            <p:txEl>
                                              <p:pRg st="4" end="4"/>
                                            </p:txEl>
                                          </p:spTgt>
                                        </p:tgtEl>
                                        <p:attrNameLst>
                                          <p:attrName>style.visibility</p:attrName>
                                        </p:attrNameLst>
                                      </p:cBhvr>
                                      <p:to>
                                        <p:strVal val="visible"/>
                                      </p:to>
                                    </p:set>
                                    <p:animEffect transition="in" filter="blinds(horizontal)">
                                      <p:cBhvr>
                                        <p:cTn id="17" dur="500"/>
                                        <p:tgtEl>
                                          <p:spTgt spid="358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Slide Number Placeholder 1"/>
          <p:cNvSpPr>
            <a:spLocks noGrp="1"/>
          </p:cNvSpPr>
          <p:nvPr>
            <p:ph type="sldNum" sz="quarter" idx="12"/>
          </p:nvPr>
        </p:nvSpPr>
        <p:spPr/>
        <p:txBody>
          <a:bodyPr/>
          <a:lstStyle/>
          <a:p>
            <a:fld id="{6954DADF-C1B8-4324-946D-E39590F244A5}" type="slidenum">
              <a:rPr lang="en-US" smtClean="0"/>
              <a:pPr/>
              <a:t>9</a:t>
            </a:fld>
            <a:endParaRPr lang="en-US"/>
          </a:p>
        </p:txBody>
      </p:sp>
      <p:sp>
        <p:nvSpPr>
          <p:cNvPr id="4" name="Content Placeholder 3"/>
          <p:cNvSpPr>
            <a:spLocks noGrp="1"/>
          </p:cNvSpPr>
          <p:nvPr>
            <p:ph sz="quarter" idx="1"/>
          </p:nvPr>
        </p:nvSpPr>
        <p:spPr/>
        <p:txBody>
          <a:bodyPr>
            <a:normAutofit/>
          </a:bodyPr>
          <a:lstStyle/>
          <a:p>
            <a:pPr>
              <a:lnSpc>
                <a:spcPct val="80000"/>
              </a:lnSpc>
            </a:pPr>
            <a:r>
              <a:rPr lang="en-US" b="1" dirty="0"/>
              <a:t>Component-based Methods</a:t>
            </a:r>
            <a:r>
              <a:rPr lang="en-US" dirty="0"/>
              <a:t> are used for the large systems that can be modularized.</a:t>
            </a:r>
          </a:p>
          <a:p>
            <a:pPr>
              <a:lnSpc>
                <a:spcPct val="80000"/>
              </a:lnSpc>
            </a:pPr>
            <a:endParaRPr lang="en-US" dirty="0"/>
          </a:p>
          <a:p>
            <a:pPr>
              <a:lnSpc>
                <a:spcPct val="80000"/>
              </a:lnSpc>
            </a:pPr>
            <a:r>
              <a:rPr lang="en-US" b="1" dirty="0"/>
              <a:t>Formal methods</a:t>
            </a:r>
            <a:r>
              <a:rPr lang="en-US" dirty="0"/>
              <a:t> are considered to be an alternative to OO and classical design methods, </a:t>
            </a:r>
          </a:p>
          <a:p>
            <a:pPr lvl="1">
              <a:lnSpc>
                <a:spcPct val="80000"/>
              </a:lnSpc>
            </a:pPr>
            <a:r>
              <a:rPr lang="en-US" dirty="0"/>
              <a:t>but their use is expensive and claims of reduced errors remain unproven. </a:t>
            </a:r>
          </a:p>
          <a:p>
            <a:pPr lvl="1">
              <a:lnSpc>
                <a:spcPct val="80000"/>
              </a:lnSpc>
            </a:pPr>
            <a:r>
              <a:rPr lang="en-US" dirty="0"/>
              <a:t>However, the ability to formally validate the correctness of a software artifact is appealing and research on formal methods is ongoing.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blinds(horizontal)">
                                      <p:cBhvr>
                                        <p:cTn id="15" dur="500"/>
                                        <p:tgtEl>
                                          <p:spTgt spid="4">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linds(horizontal)">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TotalTime>
  <Words>1114</Words>
  <Application>Microsoft Office PowerPoint</Application>
  <PresentationFormat>On-screen Show (4:3)</PresentationFormat>
  <Paragraphs>185</Paragraphs>
  <Slides>32</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Office Theme</vt:lpstr>
      <vt:lpstr>CSE 303 – Software Design and Architecture</vt:lpstr>
      <vt:lpstr>Software Design Methods</vt:lpstr>
      <vt:lpstr>Software Design Methods</vt:lpstr>
      <vt:lpstr>Software Design Methods</vt:lpstr>
      <vt:lpstr>Software Design Methods</vt:lpstr>
      <vt:lpstr>Software Design Methods</vt:lpstr>
      <vt:lpstr>Software Design Methods</vt:lpstr>
      <vt:lpstr>Which method to choose?</vt:lpstr>
      <vt:lpstr>PowerPoint Presentation</vt:lpstr>
      <vt:lpstr>Design Paradigms</vt:lpstr>
      <vt:lpstr>Software Design Paradigms</vt:lpstr>
      <vt:lpstr>Structured/Procedural Paradigm</vt:lpstr>
      <vt:lpstr>PowerPoint Presentation</vt:lpstr>
      <vt:lpstr>Example:</vt:lpstr>
      <vt:lpstr>PowerPoint Presentation</vt:lpstr>
      <vt:lpstr>Drawbacks</vt:lpstr>
      <vt:lpstr>Object-Oriented Paradigm</vt:lpstr>
      <vt:lpstr>Object-Oriented Design</vt:lpstr>
      <vt:lpstr>Benefits</vt:lpstr>
      <vt:lpstr>PowerPoint Presentation</vt:lpstr>
      <vt:lpstr>Case Study : Fire Alarm</vt:lpstr>
      <vt:lpstr>PowerPoint Presentation</vt:lpstr>
      <vt:lpstr>PowerPoint Presentation</vt:lpstr>
      <vt:lpstr>Function-Oriented Approach</vt:lpstr>
      <vt:lpstr>Function-Oriented Approach</vt:lpstr>
      <vt:lpstr>Object-Oriented Approach</vt:lpstr>
      <vt:lpstr>Structured vs. OO Paradigm</vt:lpstr>
      <vt:lpstr>Structured vs. OO Paradigm</vt:lpstr>
      <vt:lpstr>Design Goals and trade-offs</vt:lpstr>
      <vt:lpstr>List of Design Goals </vt:lpstr>
      <vt:lpstr>Relationship Between Design Goals</vt:lpstr>
      <vt:lpstr>Typical Design Trade-offs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Shehla</dc:creator>
  <cp:lastModifiedBy>zain sadozai</cp:lastModifiedBy>
  <cp:revision>55</cp:revision>
  <dcterms:created xsi:type="dcterms:W3CDTF">2015-07-30T14:42:01Z</dcterms:created>
  <dcterms:modified xsi:type="dcterms:W3CDTF">2018-11-13T03:57:28Z</dcterms:modified>
</cp:coreProperties>
</file>