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8" r:id="rId2"/>
    <p:sldId id="296" r:id="rId3"/>
    <p:sldId id="297" r:id="rId4"/>
    <p:sldId id="289" r:id="rId5"/>
    <p:sldId id="290" r:id="rId6"/>
    <p:sldId id="291" r:id="rId7"/>
    <p:sldId id="299" r:id="rId8"/>
    <p:sldId id="292" r:id="rId9"/>
    <p:sldId id="293" r:id="rId10"/>
    <p:sldId id="294" r:id="rId11"/>
    <p:sldId id="295" r:id="rId12"/>
    <p:sldId id="298" r:id="rId13"/>
    <p:sldId id="260" r:id="rId14"/>
    <p:sldId id="300" r:id="rId15"/>
    <p:sldId id="262" r:id="rId16"/>
    <p:sldId id="263" r:id="rId17"/>
    <p:sldId id="264" r:id="rId18"/>
    <p:sldId id="265" r:id="rId19"/>
    <p:sldId id="266" r:id="rId20"/>
    <p:sldId id="267" r:id="rId21"/>
    <p:sldId id="268" r:id="rId22"/>
    <p:sldId id="269" r:id="rId23"/>
    <p:sldId id="270" r:id="rId24"/>
    <p:sldId id="301" r:id="rId25"/>
    <p:sldId id="271" r:id="rId26"/>
    <p:sldId id="272" r:id="rId27"/>
    <p:sldId id="302" r:id="rId28"/>
    <p:sldId id="273" r:id="rId29"/>
    <p:sldId id="276" r:id="rId30"/>
    <p:sldId id="304" r:id="rId31"/>
    <p:sldId id="305" r:id="rId32"/>
    <p:sldId id="30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542" autoAdjust="0"/>
  </p:normalViewPr>
  <p:slideViewPr>
    <p:cSldViewPr>
      <p:cViewPr varScale="1">
        <p:scale>
          <a:sx n="57" d="100"/>
          <a:sy n="57" d="100"/>
        </p:scale>
        <p:origin x="104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8298D8-EECF-4765-BE87-B83615206557}" type="datetimeFigureOut">
              <a:rPr lang="en-US" smtClean="0"/>
              <a:t>10/22/2018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42438B-D2EE-4574-B0AD-CF81F04CCEEC}" type="slidenum">
              <a:rPr lang="en-US" smtClean="0"/>
              <a:t>‹#›</a:t>
            </a:fld>
            <a:endParaRPr lang="en-US"/>
          </a:p>
        </p:txBody>
      </p:sp>
    </p:spTree>
    <p:extLst>
      <p:ext uri="{BB962C8B-B14F-4D97-AF65-F5344CB8AC3E}">
        <p14:creationId xmlns:p14="http://schemas.microsoft.com/office/powerpoint/2010/main" val="1474102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Deriving</a:t>
            </a:r>
            <a:r>
              <a:rPr lang="en-US" baseline="0" dirty="0"/>
              <a:t> a solution which satisfies software requirement</a:t>
            </a:r>
            <a:endParaRPr lang="en-US" dirty="0"/>
          </a:p>
        </p:txBody>
      </p:sp>
      <p:sp>
        <p:nvSpPr>
          <p:cNvPr id="4" name="Slide Number Placeholder 3"/>
          <p:cNvSpPr>
            <a:spLocks noGrp="1"/>
          </p:cNvSpPr>
          <p:nvPr>
            <p:ph type="sldNum" sz="quarter" idx="10"/>
          </p:nvPr>
        </p:nvSpPr>
        <p:spPr/>
        <p:txBody>
          <a:bodyPr/>
          <a:lstStyle/>
          <a:p>
            <a:fld id="{5C42438B-D2EE-4574-B0AD-CF81F04CCEEC}" type="slidenum">
              <a:rPr lang="en-US" smtClean="0"/>
              <a:t>2</a:t>
            </a:fld>
            <a:endParaRPr lang="en-US"/>
          </a:p>
        </p:txBody>
      </p:sp>
    </p:spTree>
    <p:extLst>
      <p:ext uri="{BB962C8B-B14F-4D97-AF65-F5344CB8AC3E}">
        <p14:creationId xmlns:p14="http://schemas.microsoft.com/office/powerpoint/2010/main" val="684502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Considered:</a:t>
            </a:r>
            <a:r>
              <a:rPr lang="en-US" baseline="0" dirty="0"/>
              <a:t> good design</a:t>
            </a:r>
          </a:p>
          <a:p>
            <a:endParaRPr lang="en-US" dirty="0"/>
          </a:p>
        </p:txBody>
      </p:sp>
      <p:sp>
        <p:nvSpPr>
          <p:cNvPr id="4" name="Slide Number Placeholder 3"/>
          <p:cNvSpPr>
            <a:spLocks noGrp="1"/>
          </p:cNvSpPr>
          <p:nvPr>
            <p:ph type="sldNum" sz="quarter" idx="10"/>
          </p:nvPr>
        </p:nvSpPr>
        <p:spPr/>
        <p:txBody>
          <a:bodyPr/>
          <a:lstStyle/>
          <a:p>
            <a:fld id="{5C42438B-D2EE-4574-B0AD-CF81F04CCEEC}" type="slidenum">
              <a:rPr lang="en-US" smtClean="0"/>
              <a:t>13</a:t>
            </a:fld>
            <a:endParaRPr lang="en-US"/>
          </a:p>
        </p:txBody>
      </p:sp>
    </p:spTree>
    <p:extLst>
      <p:ext uri="{BB962C8B-B14F-4D97-AF65-F5344CB8AC3E}">
        <p14:creationId xmlns:p14="http://schemas.microsoft.com/office/powerpoint/2010/main" val="4177391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Totality: requirement are connected (together)</a:t>
            </a:r>
          </a:p>
          <a:p>
            <a:r>
              <a:rPr lang="en-US" dirty="0"/>
              <a:t>Security vs performance (we</a:t>
            </a:r>
            <a:r>
              <a:rPr lang="en-US" baseline="0" dirty="0"/>
              <a:t> cannot stick to either one, 0:100)</a:t>
            </a:r>
          </a:p>
          <a:p>
            <a:r>
              <a:rPr lang="en-US" baseline="0" dirty="0"/>
              <a:t>Change in 1 will obviously change the others.</a:t>
            </a:r>
          </a:p>
          <a:p>
            <a:r>
              <a:rPr lang="en-US" baseline="0" dirty="0"/>
              <a:t>Reliability vs accuracy</a:t>
            </a:r>
          </a:p>
          <a:p>
            <a:r>
              <a:rPr lang="en-US" dirty="0"/>
              <a:t>Depending upon type of </a:t>
            </a:r>
            <a:r>
              <a:rPr lang="en-US" dirty="0" err="1"/>
              <a:t>sw</a:t>
            </a:r>
            <a:endParaRPr lang="en-US" dirty="0"/>
          </a:p>
          <a:p>
            <a:r>
              <a:rPr lang="en-US" dirty="0"/>
              <a:t>Design</a:t>
            </a:r>
            <a:r>
              <a:rPr lang="en-US" baseline="0" dirty="0"/>
              <a:t> Decision: at which module security is high and which module security is less required. By doing this do consider Totality</a:t>
            </a:r>
            <a:endParaRPr lang="en-US" dirty="0"/>
          </a:p>
        </p:txBody>
      </p:sp>
      <p:sp>
        <p:nvSpPr>
          <p:cNvPr id="4" name="Slide Number Placeholder 3"/>
          <p:cNvSpPr>
            <a:spLocks noGrp="1"/>
          </p:cNvSpPr>
          <p:nvPr>
            <p:ph type="sldNum" sz="quarter" idx="10"/>
          </p:nvPr>
        </p:nvSpPr>
        <p:spPr/>
        <p:txBody>
          <a:bodyPr/>
          <a:lstStyle/>
          <a:p>
            <a:fld id="{5C42438B-D2EE-4574-B0AD-CF81F04CCEEC}" type="slidenum">
              <a:rPr lang="en-US" smtClean="0"/>
              <a:t>14</a:t>
            </a:fld>
            <a:endParaRPr lang="en-US"/>
          </a:p>
        </p:txBody>
      </p:sp>
    </p:spTree>
    <p:extLst>
      <p:ext uri="{BB962C8B-B14F-4D97-AF65-F5344CB8AC3E}">
        <p14:creationId xmlns:p14="http://schemas.microsoft.com/office/powerpoint/2010/main" val="1006263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Successful today may not be successful in future. Requirements changes</a:t>
            </a:r>
            <a:r>
              <a:rPr lang="en-US" baseline="0" dirty="0"/>
              <a:t> with the passage of time. Parameter changes</a:t>
            </a:r>
          </a:p>
          <a:p>
            <a:r>
              <a:rPr lang="en-US" baseline="0" dirty="0" err="1"/>
              <a:t>Cmd</a:t>
            </a:r>
            <a:r>
              <a:rPr lang="en-US" baseline="0" dirty="0"/>
              <a:t> was user friendly</a:t>
            </a:r>
          </a:p>
          <a:p>
            <a:r>
              <a:rPr lang="en-US" baseline="0" dirty="0"/>
              <a:t>500MB application&gt;&gt; super computer</a:t>
            </a:r>
            <a:endParaRPr lang="en-US" dirty="0"/>
          </a:p>
          <a:p>
            <a:endParaRPr lang="en-US" dirty="0"/>
          </a:p>
        </p:txBody>
      </p:sp>
      <p:sp>
        <p:nvSpPr>
          <p:cNvPr id="4" name="Slide Number Placeholder 3"/>
          <p:cNvSpPr>
            <a:spLocks noGrp="1"/>
          </p:cNvSpPr>
          <p:nvPr>
            <p:ph type="sldNum" sz="quarter" idx="10"/>
          </p:nvPr>
        </p:nvSpPr>
        <p:spPr/>
        <p:txBody>
          <a:bodyPr/>
          <a:lstStyle/>
          <a:p>
            <a:fld id="{5C42438B-D2EE-4574-B0AD-CF81F04CCEEC}" type="slidenum">
              <a:rPr lang="en-US" smtClean="0"/>
              <a:t>15</a:t>
            </a:fld>
            <a:endParaRPr lang="en-US"/>
          </a:p>
        </p:txBody>
      </p:sp>
    </p:spTree>
    <p:extLst>
      <p:ext uri="{BB962C8B-B14F-4D97-AF65-F5344CB8AC3E}">
        <p14:creationId xmlns:p14="http://schemas.microsoft.com/office/powerpoint/2010/main" val="30640472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Significance: 4 feature fb, I</a:t>
            </a:r>
            <a:r>
              <a:rPr lang="en-US" baseline="0" dirty="0"/>
              <a:t> develop same today will be no significance.</a:t>
            </a:r>
          </a:p>
          <a:p>
            <a:r>
              <a:rPr lang="en-US" baseline="0" dirty="0"/>
              <a:t>Sophisticated Application Value for me vs value for senior</a:t>
            </a:r>
          </a:p>
          <a:p>
            <a:r>
              <a:rPr lang="en-US" baseline="0" dirty="0"/>
              <a:t>With time and with circumstances</a:t>
            </a:r>
          </a:p>
          <a:p>
            <a:endParaRPr lang="en-US" baseline="0" dirty="0"/>
          </a:p>
          <a:p>
            <a:r>
              <a:rPr lang="en-US" baseline="0" dirty="0"/>
              <a:t>Why its here with design&gt;&gt;&gt; because we want to design an app that is configurable… font size, for both people </a:t>
            </a:r>
            <a:endParaRPr lang="en-US" dirty="0"/>
          </a:p>
        </p:txBody>
      </p:sp>
      <p:sp>
        <p:nvSpPr>
          <p:cNvPr id="4" name="Slide Number Placeholder 3"/>
          <p:cNvSpPr>
            <a:spLocks noGrp="1"/>
          </p:cNvSpPr>
          <p:nvPr>
            <p:ph type="sldNum" sz="quarter" idx="10"/>
          </p:nvPr>
        </p:nvSpPr>
        <p:spPr/>
        <p:txBody>
          <a:bodyPr/>
          <a:lstStyle/>
          <a:p>
            <a:fld id="{5C42438B-D2EE-4574-B0AD-CF81F04CCEEC}" type="slidenum">
              <a:rPr lang="en-US" smtClean="0"/>
              <a:t>16</a:t>
            </a:fld>
            <a:endParaRPr lang="en-US"/>
          </a:p>
        </p:txBody>
      </p:sp>
    </p:spTree>
    <p:extLst>
      <p:ext uri="{BB962C8B-B14F-4D97-AF65-F5344CB8AC3E}">
        <p14:creationId xmlns:p14="http://schemas.microsoft.com/office/powerpoint/2010/main" val="34535748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Tool for domain as well</a:t>
            </a:r>
          </a:p>
        </p:txBody>
      </p:sp>
      <p:sp>
        <p:nvSpPr>
          <p:cNvPr id="4" name="Slide Number Placeholder 3"/>
          <p:cNvSpPr>
            <a:spLocks noGrp="1"/>
          </p:cNvSpPr>
          <p:nvPr>
            <p:ph type="sldNum" sz="quarter" idx="10"/>
          </p:nvPr>
        </p:nvSpPr>
        <p:spPr/>
        <p:txBody>
          <a:bodyPr/>
          <a:lstStyle/>
          <a:p>
            <a:fld id="{5C42438B-D2EE-4574-B0AD-CF81F04CCEEC}" type="slidenum">
              <a:rPr lang="en-US" smtClean="0"/>
              <a:t>17</a:t>
            </a:fld>
            <a:endParaRPr lang="en-US"/>
          </a:p>
        </p:txBody>
      </p:sp>
    </p:spTree>
    <p:extLst>
      <p:ext uri="{BB962C8B-B14F-4D97-AF65-F5344CB8AC3E}">
        <p14:creationId xmlns:p14="http://schemas.microsoft.com/office/powerpoint/2010/main" val="3521779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Combination:</a:t>
            </a:r>
            <a:r>
              <a:rPr lang="en-US" baseline="0" dirty="0"/>
              <a:t> adding them combining them</a:t>
            </a:r>
          </a:p>
          <a:p>
            <a:r>
              <a:rPr lang="en-US" baseline="0" dirty="0"/>
              <a:t>Multiple feature combination&gt;&gt; end product must be satisfactory. (login ok  picture bit ok video sorry)</a:t>
            </a:r>
          </a:p>
          <a:p>
            <a:endParaRPr lang="en-US" baseline="0" dirty="0"/>
          </a:p>
          <a:p>
            <a:r>
              <a:rPr lang="en-US" baseline="0" dirty="0"/>
              <a:t>Why its here to adjust the trade-off of desirable component</a:t>
            </a:r>
            <a:endParaRPr lang="en-US" dirty="0"/>
          </a:p>
          <a:p>
            <a:endParaRPr lang="en-US" dirty="0"/>
          </a:p>
        </p:txBody>
      </p:sp>
      <p:sp>
        <p:nvSpPr>
          <p:cNvPr id="4" name="Slide Number Placeholder 3"/>
          <p:cNvSpPr>
            <a:spLocks noGrp="1"/>
          </p:cNvSpPr>
          <p:nvPr>
            <p:ph type="sldNum" sz="quarter" idx="10"/>
          </p:nvPr>
        </p:nvSpPr>
        <p:spPr/>
        <p:txBody>
          <a:bodyPr/>
          <a:lstStyle/>
          <a:p>
            <a:fld id="{5C42438B-D2EE-4574-B0AD-CF81F04CCEEC}" type="slidenum">
              <a:rPr lang="en-US" smtClean="0"/>
              <a:t>18</a:t>
            </a:fld>
            <a:endParaRPr lang="en-US"/>
          </a:p>
        </p:txBody>
      </p:sp>
    </p:spTree>
    <p:extLst>
      <p:ext uri="{BB962C8B-B14F-4D97-AF65-F5344CB8AC3E}">
        <p14:creationId xmlns:p14="http://schemas.microsoft.com/office/powerpoint/2010/main" val="23348471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Design requires evaluation and multiple evaluation. To quality improvement, optimize, to</a:t>
            </a:r>
            <a:r>
              <a:rPr lang="en-US" baseline="0" dirty="0"/>
              <a:t> solve conflict</a:t>
            </a:r>
            <a:endParaRPr lang="en-US" dirty="0"/>
          </a:p>
          <a:p>
            <a:endParaRPr lang="en-US" dirty="0"/>
          </a:p>
        </p:txBody>
      </p:sp>
      <p:sp>
        <p:nvSpPr>
          <p:cNvPr id="4" name="Slide Number Placeholder 3"/>
          <p:cNvSpPr>
            <a:spLocks noGrp="1"/>
          </p:cNvSpPr>
          <p:nvPr>
            <p:ph type="sldNum" sz="quarter" idx="10"/>
          </p:nvPr>
        </p:nvSpPr>
        <p:spPr/>
        <p:txBody>
          <a:bodyPr/>
          <a:lstStyle/>
          <a:p>
            <a:fld id="{5C42438B-D2EE-4574-B0AD-CF81F04CCEEC}" type="slidenum">
              <a:rPr lang="en-US" smtClean="0"/>
              <a:t>19</a:t>
            </a:fld>
            <a:endParaRPr lang="en-US"/>
          </a:p>
        </p:txBody>
      </p:sp>
    </p:spTree>
    <p:extLst>
      <p:ext uri="{BB962C8B-B14F-4D97-AF65-F5344CB8AC3E}">
        <p14:creationId xmlns:p14="http://schemas.microsoft.com/office/powerpoint/2010/main" val="1012046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 in be in requirement</a:t>
            </a:r>
            <a:r>
              <a:rPr lang="en-US" baseline="0" dirty="0"/>
              <a:t> user and environment….leading to change the design.</a:t>
            </a:r>
          </a:p>
          <a:p>
            <a:r>
              <a:rPr lang="en-US" baseline="0" dirty="0"/>
              <a:t>FB has changed the SM…. Our happiness criteria from SM is change</a:t>
            </a:r>
            <a:endParaRPr lang="en-US" dirty="0"/>
          </a:p>
        </p:txBody>
      </p:sp>
      <p:sp>
        <p:nvSpPr>
          <p:cNvPr id="4" name="Slide Number Placeholder 3"/>
          <p:cNvSpPr>
            <a:spLocks noGrp="1"/>
          </p:cNvSpPr>
          <p:nvPr>
            <p:ph type="sldNum" sz="quarter" idx="10"/>
          </p:nvPr>
        </p:nvSpPr>
        <p:spPr/>
        <p:txBody>
          <a:bodyPr/>
          <a:lstStyle/>
          <a:p>
            <a:fld id="{5C42438B-D2EE-4574-B0AD-CF81F04CCEEC}" type="slidenum">
              <a:rPr lang="en-US" smtClean="0"/>
              <a:t>20</a:t>
            </a:fld>
            <a:endParaRPr lang="en-US"/>
          </a:p>
        </p:txBody>
      </p:sp>
    </p:spTree>
    <p:extLst>
      <p:ext uri="{BB962C8B-B14F-4D97-AF65-F5344CB8AC3E}">
        <p14:creationId xmlns:p14="http://schemas.microsoft.com/office/powerpoint/2010/main" val="1612538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Requirement</a:t>
            </a:r>
            <a:r>
              <a:rPr lang="en-US" baseline="0" dirty="0"/>
              <a:t> can be conflicting, what to add what to neglect a bit</a:t>
            </a:r>
          </a:p>
          <a:p>
            <a:endParaRPr lang="en-US" baseline="0" dirty="0"/>
          </a:p>
          <a:p>
            <a:r>
              <a:rPr lang="en-US" baseline="0" dirty="0"/>
              <a:t>Design must be acceptable to all…. Not good for developer but for tester</a:t>
            </a:r>
            <a:endParaRPr lang="en-US" dirty="0"/>
          </a:p>
        </p:txBody>
      </p:sp>
      <p:sp>
        <p:nvSpPr>
          <p:cNvPr id="4" name="Slide Number Placeholder 3"/>
          <p:cNvSpPr>
            <a:spLocks noGrp="1"/>
          </p:cNvSpPr>
          <p:nvPr>
            <p:ph type="sldNum" sz="quarter" idx="10"/>
          </p:nvPr>
        </p:nvSpPr>
        <p:spPr/>
        <p:txBody>
          <a:bodyPr/>
          <a:lstStyle/>
          <a:p>
            <a:fld id="{5C42438B-D2EE-4574-B0AD-CF81F04CCEEC}" type="slidenum">
              <a:rPr lang="en-US" smtClean="0"/>
              <a:t>21</a:t>
            </a:fld>
            <a:endParaRPr lang="en-US"/>
          </a:p>
        </p:txBody>
      </p:sp>
    </p:spTree>
    <p:extLst>
      <p:ext uri="{BB962C8B-B14F-4D97-AF65-F5344CB8AC3E}">
        <p14:creationId xmlns:p14="http://schemas.microsoft.com/office/powerpoint/2010/main" val="29257010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Ability</a:t>
            </a:r>
            <a:r>
              <a:rPr lang="en-US" baseline="0" dirty="0"/>
              <a:t> to create a useful and successful design</a:t>
            </a:r>
            <a:endParaRPr lang="en-US" dirty="0"/>
          </a:p>
        </p:txBody>
      </p:sp>
      <p:sp>
        <p:nvSpPr>
          <p:cNvPr id="4" name="Slide Number Placeholder 3"/>
          <p:cNvSpPr>
            <a:spLocks noGrp="1"/>
          </p:cNvSpPr>
          <p:nvPr>
            <p:ph type="sldNum" sz="quarter" idx="10"/>
          </p:nvPr>
        </p:nvSpPr>
        <p:spPr/>
        <p:txBody>
          <a:bodyPr/>
          <a:lstStyle/>
          <a:p>
            <a:fld id="{5C42438B-D2EE-4574-B0AD-CF81F04CCEEC}" type="slidenum">
              <a:rPr lang="en-US" smtClean="0"/>
              <a:t>22</a:t>
            </a:fld>
            <a:endParaRPr lang="en-US"/>
          </a:p>
        </p:txBody>
      </p:sp>
    </p:spTree>
    <p:extLst>
      <p:ext uri="{BB962C8B-B14F-4D97-AF65-F5344CB8AC3E}">
        <p14:creationId xmlns:p14="http://schemas.microsoft.com/office/powerpoint/2010/main" val="575050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Where</a:t>
            </a:r>
            <a:r>
              <a:rPr lang="en-US" baseline="0" dirty="0"/>
              <a:t> is D in SDLC as a phase</a:t>
            </a:r>
          </a:p>
          <a:p>
            <a:r>
              <a:rPr lang="en-US" baseline="0" dirty="0"/>
              <a:t>Factors affecting </a:t>
            </a:r>
            <a:r>
              <a:rPr lang="en-US" baseline="0" dirty="0" err="1"/>
              <a:t>desing</a:t>
            </a:r>
            <a:r>
              <a:rPr lang="en-US" baseline="0" dirty="0"/>
              <a:t> (good bad)</a:t>
            </a:r>
          </a:p>
          <a:p>
            <a:r>
              <a:rPr lang="en-US" baseline="0" dirty="0"/>
              <a:t>How to assess quality. Not a real life entity like a book, we can use its services but cannot feel that</a:t>
            </a:r>
            <a:endParaRPr lang="en-US" dirty="0"/>
          </a:p>
        </p:txBody>
      </p:sp>
      <p:sp>
        <p:nvSpPr>
          <p:cNvPr id="4" name="Slide Number Placeholder 3"/>
          <p:cNvSpPr>
            <a:spLocks noGrp="1"/>
          </p:cNvSpPr>
          <p:nvPr>
            <p:ph type="sldNum" sz="quarter" idx="10"/>
          </p:nvPr>
        </p:nvSpPr>
        <p:spPr/>
        <p:txBody>
          <a:bodyPr/>
          <a:lstStyle/>
          <a:p>
            <a:fld id="{5C42438B-D2EE-4574-B0AD-CF81F04CCEEC}" type="slidenum">
              <a:rPr lang="en-US" smtClean="0"/>
              <a:t>3</a:t>
            </a:fld>
            <a:endParaRPr lang="en-US"/>
          </a:p>
        </p:txBody>
      </p:sp>
    </p:spTree>
    <p:extLst>
      <p:ext uri="{BB962C8B-B14F-4D97-AF65-F5344CB8AC3E}">
        <p14:creationId xmlns:p14="http://schemas.microsoft.com/office/powerpoint/2010/main" val="34723175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Design must provide services to all.</a:t>
            </a:r>
          </a:p>
          <a:p>
            <a:endParaRPr lang="en-US" dirty="0"/>
          </a:p>
          <a:p>
            <a:r>
              <a:rPr lang="en-US" dirty="0"/>
              <a:t>Fb server</a:t>
            </a:r>
            <a:r>
              <a:rPr lang="en-US" baseline="0" dirty="0"/>
              <a:t> from windows server to apache server (how easy is that)</a:t>
            </a:r>
          </a:p>
          <a:p>
            <a:endParaRPr lang="en-US" baseline="0" dirty="0"/>
          </a:p>
          <a:p>
            <a:r>
              <a:rPr lang="en-US" baseline="0" dirty="0"/>
              <a:t>Other than me can edit?</a:t>
            </a:r>
            <a:endParaRPr lang="en-US" dirty="0"/>
          </a:p>
        </p:txBody>
      </p:sp>
      <p:sp>
        <p:nvSpPr>
          <p:cNvPr id="4" name="Slide Number Placeholder 3"/>
          <p:cNvSpPr>
            <a:spLocks noGrp="1"/>
          </p:cNvSpPr>
          <p:nvPr>
            <p:ph type="sldNum" sz="quarter" idx="10"/>
          </p:nvPr>
        </p:nvSpPr>
        <p:spPr/>
        <p:txBody>
          <a:bodyPr/>
          <a:lstStyle/>
          <a:p>
            <a:fld id="{5C42438B-D2EE-4574-B0AD-CF81F04CCEEC}" type="slidenum">
              <a:rPr lang="en-US" smtClean="0"/>
              <a:t>23</a:t>
            </a:fld>
            <a:endParaRPr lang="en-US"/>
          </a:p>
        </p:txBody>
      </p:sp>
    </p:spTree>
    <p:extLst>
      <p:ext uri="{BB962C8B-B14F-4D97-AF65-F5344CB8AC3E}">
        <p14:creationId xmlns:p14="http://schemas.microsoft.com/office/powerpoint/2010/main" val="2531867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Quality? How it is judge?</a:t>
            </a:r>
          </a:p>
          <a:p>
            <a:r>
              <a:rPr lang="en-US" dirty="0"/>
              <a:t>Does</a:t>
            </a:r>
            <a:r>
              <a:rPr lang="en-US" baseline="0" dirty="0"/>
              <a:t> it delivered the promised functionality and how efficiently? (reliable. Accurate, security, unfriendly, usability</a:t>
            </a:r>
            <a:endParaRPr lang="en-US" dirty="0"/>
          </a:p>
        </p:txBody>
      </p:sp>
      <p:sp>
        <p:nvSpPr>
          <p:cNvPr id="4" name="Slide Number Placeholder 3"/>
          <p:cNvSpPr>
            <a:spLocks noGrp="1"/>
          </p:cNvSpPr>
          <p:nvPr>
            <p:ph type="sldNum" sz="quarter" idx="10"/>
          </p:nvPr>
        </p:nvSpPr>
        <p:spPr/>
        <p:txBody>
          <a:bodyPr/>
          <a:lstStyle/>
          <a:p>
            <a:fld id="{5C42438B-D2EE-4574-B0AD-CF81F04CCEEC}" type="slidenum">
              <a:rPr lang="en-US" smtClean="0"/>
              <a:t>24</a:t>
            </a:fld>
            <a:endParaRPr lang="en-US"/>
          </a:p>
        </p:txBody>
      </p:sp>
    </p:spTree>
    <p:extLst>
      <p:ext uri="{BB962C8B-B14F-4D97-AF65-F5344CB8AC3E}">
        <p14:creationId xmlns:p14="http://schemas.microsoft.com/office/powerpoint/2010/main" val="19296109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Accounting </a:t>
            </a:r>
            <a:r>
              <a:rPr lang="en-US" dirty="0" err="1"/>
              <a:t>sw</a:t>
            </a:r>
            <a:r>
              <a:rPr lang="en-US" dirty="0"/>
              <a:t> budget calculating</a:t>
            </a:r>
            <a:r>
              <a:rPr lang="en-US" baseline="0" dirty="0"/>
              <a:t> accurately… may be not having login but its good for me.</a:t>
            </a:r>
          </a:p>
          <a:p>
            <a:endParaRPr lang="en-US" baseline="0" dirty="0"/>
          </a:p>
          <a:p>
            <a:r>
              <a:rPr lang="en-US" baseline="0" dirty="0"/>
              <a:t>SW is in budget and time(service value today before other launch it)  not more than the value</a:t>
            </a:r>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5C42438B-D2EE-4574-B0AD-CF81F04CCEEC}" type="slidenum">
              <a:rPr lang="en-US" smtClean="0"/>
              <a:t>25</a:t>
            </a:fld>
            <a:endParaRPr lang="en-US"/>
          </a:p>
        </p:txBody>
      </p:sp>
    </p:spTree>
    <p:extLst>
      <p:ext uri="{BB962C8B-B14F-4D97-AF65-F5344CB8AC3E}">
        <p14:creationId xmlns:p14="http://schemas.microsoft.com/office/powerpoint/2010/main" val="1997229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Qattribute</a:t>
            </a:r>
            <a:r>
              <a:rPr lang="en-US" baseline="0" dirty="0"/>
              <a:t> are </a:t>
            </a:r>
            <a:r>
              <a:rPr lang="en-US" baseline="0" dirty="0" err="1"/>
              <a:t>dvided</a:t>
            </a:r>
            <a:r>
              <a:rPr lang="en-US" baseline="0" dirty="0"/>
              <a:t> into 3 groups</a:t>
            </a:r>
            <a:endParaRPr lang="en-US" dirty="0"/>
          </a:p>
        </p:txBody>
      </p:sp>
      <p:sp>
        <p:nvSpPr>
          <p:cNvPr id="4" name="Slide Number Placeholder 3"/>
          <p:cNvSpPr>
            <a:spLocks noGrp="1"/>
          </p:cNvSpPr>
          <p:nvPr>
            <p:ph type="sldNum" sz="quarter" idx="10"/>
          </p:nvPr>
        </p:nvSpPr>
        <p:spPr/>
        <p:txBody>
          <a:bodyPr/>
          <a:lstStyle/>
          <a:p>
            <a:fld id="{5C42438B-D2EE-4574-B0AD-CF81F04CCEEC}" type="slidenum">
              <a:rPr lang="en-US" smtClean="0"/>
              <a:t>26</a:t>
            </a:fld>
            <a:endParaRPr lang="en-US"/>
          </a:p>
        </p:txBody>
      </p:sp>
    </p:spTree>
    <p:extLst>
      <p:ext uri="{BB962C8B-B14F-4D97-AF65-F5344CB8AC3E}">
        <p14:creationId xmlns:p14="http://schemas.microsoft.com/office/powerpoint/2010/main" val="19019886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models with different attributes</a:t>
            </a:r>
          </a:p>
          <a:p>
            <a:endParaRPr lang="en-US" dirty="0"/>
          </a:p>
          <a:p>
            <a:r>
              <a:rPr lang="en-US" dirty="0"/>
              <a:t>Accurate: all time ok result?</a:t>
            </a:r>
          </a:p>
          <a:p>
            <a:endParaRPr lang="en-US" dirty="0"/>
          </a:p>
          <a:p>
            <a:r>
              <a:rPr lang="en-US" dirty="0" err="1"/>
              <a:t>Usablity</a:t>
            </a:r>
            <a:r>
              <a:rPr lang="en-US" dirty="0"/>
              <a:t>? How effective you can use it small</a:t>
            </a:r>
            <a:r>
              <a:rPr lang="en-US" baseline="0" dirty="0"/>
              <a:t> button not visible</a:t>
            </a:r>
            <a:r>
              <a:rPr lang="en-US" dirty="0"/>
              <a:t>?</a:t>
            </a:r>
          </a:p>
        </p:txBody>
      </p:sp>
      <p:sp>
        <p:nvSpPr>
          <p:cNvPr id="4" name="Slide Number Placeholder 3"/>
          <p:cNvSpPr>
            <a:spLocks noGrp="1"/>
          </p:cNvSpPr>
          <p:nvPr>
            <p:ph type="sldNum" sz="quarter" idx="10"/>
          </p:nvPr>
        </p:nvSpPr>
        <p:spPr/>
        <p:txBody>
          <a:bodyPr/>
          <a:lstStyle/>
          <a:p>
            <a:fld id="{5C42438B-D2EE-4574-B0AD-CF81F04CCEEC}" type="slidenum">
              <a:rPr lang="en-US" smtClean="0"/>
              <a:t>27</a:t>
            </a:fld>
            <a:endParaRPr lang="en-US"/>
          </a:p>
        </p:txBody>
      </p:sp>
    </p:spTree>
    <p:extLst>
      <p:ext uri="{BB962C8B-B14F-4D97-AF65-F5344CB8AC3E}">
        <p14:creationId xmlns:p14="http://schemas.microsoft.com/office/powerpoint/2010/main" val="22407852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Tells us the relation which</a:t>
            </a:r>
            <a:r>
              <a:rPr lang="en-US" baseline="0" dirty="0"/>
              <a:t> the previous model lacks…. </a:t>
            </a:r>
            <a:r>
              <a:rPr lang="en-US" baseline="0" dirty="0" err="1"/>
              <a:t>Identies</a:t>
            </a:r>
            <a:r>
              <a:rPr lang="en-US" baseline="0" dirty="0"/>
              <a:t> which to keep or ignore between different</a:t>
            </a:r>
          </a:p>
          <a:p>
            <a:r>
              <a:rPr lang="en-US" baseline="0" dirty="0"/>
              <a:t>Guide to design decision</a:t>
            </a:r>
            <a:endParaRPr lang="en-US" dirty="0"/>
          </a:p>
        </p:txBody>
      </p:sp>
      <p:sp>
        <p:nvSpPr>
          <p:cNvPr id="4" name="Slide Number Placeholder 3"/>
          <p:cNvSpPr>
            <a:spLocks noGrp="1"/>
          </p:cNvSpPr>
          <p:nvPr>
            <p:ph type="sldNum" sz="quarter" idx="10"/>
          </p:nvPr>
        </p:nvSpPr>
        <p:spPr/>
        <p:txBody>
          <a:bodyPr/>
          <a:lstStyle/>
          <a:p>
            <a:fld id="{5C42438B-D2EE-4574-B0AD-CF81F04CCEEC}" type="slidenum">
              <a:rPr lang="en-US" smtClean="0"/>
              <a:t>28</a:t>
            </a:fld>
            <a:endParaRPr lang="en-US"/>
          </a:p>
        </p:txBody>
      </p:sp>
    </p:spTree>
    <p:extLst>
      <p:ext uri="{BB962C8B-B14F-4D97-AF65-F5344CB8AC3E}">
        <p14:creationId xmlns:p14="http://schemas.microsoft.com/office/powerpoint/2010/main" val="34023078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 Reliability will increase</a:t>
            </a:r>
            <a:r>
              <a:rPr lang="en-US" baseline="0" dirty="0"/>
              <a:t> correctness</a:t>
            </a:r>
          </a:p>
          <a:p>
            <a:r>
              <a:rPr lang="en-US" baseline="0" dirty="0"/>
              <a:t>In: </a:t>
            </a:r>
            <a:r>
              <a:rPr lang="en-US" baseline="0" dirty="0" err="1"/>
              <a:t>Protablity</a:t>
            </a:r>
            <a:r>
              <a:rPr lang="en-US" baseline="0" dirty="0"/>
              <a:t> (multiple machine code will be added) will decrease efficacy</a:t>
            </a:r>
            <a:endParaRPr lang="en-US" dirty="0"/>
          </a:p>
        </p:txBody>
      </p:sp>
      <p:sp>
        <p:nvSpPr>
          <p:cNvPr id="4" name="Slide Number Placeholder 3"/>
          <p:cNvSpPr>
            <a:spLocks noGrp="1"/>
          </p:cNvSpPr>
          <p:nvPr>
            <p:ph type="sldNum" sz="quarter" idx="10"/>
          </p:nvPr>
        </p:nvSpPr>
        <p:spPr/>
        <p:txBody>
          <a:bodyPr/>
          <a:lstStyle/>
          <a:p>
            <a:fld id="{5C42438B-D2EE-4574-B0AD-CF81F04CCEEC}" type="slidenum">
              <a:rPr lang="en-US" smtClean="0"/>
              <a:t>29</a:t>
            </a:fld>
            <a:endParaRPr lang="en-US"/>
          </a:p>
        </p:txBody>
      </p:sp>
    </p:spTree>
    <p:extLst>
      <p:ext uri="{BB962C8B-B14F-4D97-AF65-F5344CB8AC3E}">
        <p14:creationId xmlns:p14="http://schemas.microsoft.com/office/powerpoint/2010/main" val="2837256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Gathering of r. (use &gt;1</a:t>
            </a:r>
            <a:r>
              <a:rPr lang="en-US" baseline="0" dirty="0"/>
              <a:t> because cannot judge completeness</a:t>
            </a:r>
            <a:r>
              <a:rPr lang="en-US" dirty="0"/>
              <a:t>)</a:t>
            </a:r>
          </a:p>
          <a:p>
            <a:r>
              <a:rPr lang="en-US" dirty="0"/>
              <a:t>	Software for account? Account or payroll.</a:t>
            </a:r>
          </a:p>
          <a:p>
            <a:r>
              <a:rPr lang="en-US" dirty="0"/>
              <a:t>A: figure out</a:t>
            </a:r>
            <a:r>
              <a:rPr lang="en-US" baseline="0" dirty="0"/>
              <a:t> which r requires clarification, tradeoff conflicts(security vs performance: more sophisticated will be bit slower, data encryption, login, </a:t>
            </a:r>
            <a:r>
              <a:rPr lang="en-US" baseline="0" dirty="0" err="1"/>
              <a:t>secretQ</a:t>
            </a:r>
            <a:r>
              <a:rPr lang="en-US" baseline="0" dirty="0"/>
              <a:t> question), priorities, transformation from real word.</a:t>
            </a:r>
          </a:p>
          <a:p>
            <a:r>
              <a:rPr lang="en-US" baseline="0" dirty="0"/>
              <a:t>Conceptual </a:t>
            </a:r>
            <a:r>
              <a:rPr lang="en-US" baseline="0" dirty="0" err="1"/>
              <a:t>model:Real</a:t>
            </a:r>
            <a:r>
              <a:rPr lang="en-US" baseline="0" dirty="0"/>
              <a:t> world terms banking terms for bank not algorithm MD5 </a:t>
            </a:r>
          </a:p>
          <a:p>
            <a:r>
              <a:rPr lang="en-US" baseline="0" dirty="0"/>
              <a:t>Design add details and provide sol</a:t>
            </a:r>
          </a:p>
          <a:p>
            <a:r>
              <a:rPr lang="en-US" baseline="0" dirty="0"/>
              <a:t>What requirements leads to what implementation (not implementation just clarity )</a:t>
            </a:r>
          </a:p>
          <a:p>
            <a:r>
              <a:rPr lang="en-US" baseline="0" dirty="0"/>
              <a:t>User can set alarm&gt;&gt;&gt; time class with functionality set alarm and get alarm and data members </a:t>
            </a:r>
            <a:r>
              <a:rPr lang="en-US" baseline="0" dirty="0" err="1"/>
              <a:t>int</a:t>
            </a:r>
            <a:r>
              <a:rPr lang="en-US" baseline="0" dirty="0"/>
              <a:t> and float</a:t>
            </a:r>
          </a:p>
          <a:p>
            <a:r>
              <a:rPr lang="en-US" baseline="0" dirty="0"/>
              <a:t>Target technology: implementation floor</a:t>
            </a:r>
          </a:p>
          <a:p>
            <a:endParaRPr lang="en-US" dirty="0"/>
          </a:p>
        </p:txBody>
      </p:sp>
      <p:sp>
        <p:nvSpPr>
          <p:cNvPr id="4" name="Slide Number Placeholder 3"/>
          <p:cNvSpPr>
            <a:spLocks noGrp="1"/>
          </p:cNvSpPr>
          <p:nvPr>
            <p:ph type="sldNum" sz="quarter" idx="10"/>
          </p:nvPr>
        </p:nvSpPr>
        <p:spPr/>
        <p:txBody>
          <a:bodyPr/>
          <a:lstStyle/>
          <a:p>
            <a:fld id="{5C42438B-D2EE-4574-B0AD-CF81F04CCEEC}" type="slidenum">
              <a:rPr lang="en-US" smtClean="0"/>
              <a:t>4</a:t>
            </a:fld>
            <a:endParaRPr lang="en-US"/>
          </a:p>
        </p:txBody>
      </p:sp>
    </p:spTree>
    <p:extLst>
      <p:ext uri="{BB962C8B-B14F-4D97-AF65-F5344CB8AC3E}">
        <p14:creationId xmlns:p14="http://schemas.microsoft.com/office/powerpoint/2010/main" val="3351789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 r to code. (link</a:t>
            </a:r>
            <a:r>
              <a:rPr lang="en-US" baseline="0" dirty="0"/>
              <a:t> idea to reality</a:t>
            </a:r>
            <a:r>
              <a:rPr lang="en-US" dirty="0"/>
              <a:t>)</a:t>
            </a:r>
          </a:p>
          <a:p>
            <a:r>
              <a:rPr lang="en-US" dirty="0"/>
              <a:t>Developer don’t have </a:t>
            </a:r>
            <a:r>
              <a:rPr lang="en-US" dirty="0" err="1"/>
              <a:t>srs</a:t>
            </a:r>
            <a:r>
              <a:rPr lang="en-US" dirty="0"/>
              <a:t> nor</a:t>
            </a:r>
            <a:r>
              <a:rPr lang="en-US" baseline="0" dirty="0"/>
              <a:t> customer they only have design</a:t>
            </a:r>
          </a:p>
          <a:p>
            <a:endParaRPr lang="en-US" baseline="0" dirty="0"/>
          </a:p>
          <a:p>
            <a:r>
              <a:rPr lang="en-US" baseline="0" dirty="0"/>
              <a:t>Design focus on </a:t>
            </a:r>
          </a:p>
          <a:p>
            <a:endParaRPr lang="en-US" dirty="0"/>
          </a:p>
        </p:txBody>
      </p:sp>
      <p:sp>
        <p:nvSpPr>
          <p:cNvPr id="4" name="Slide Number Placeholder 3"/>
          <p:cNvSpPr>
            <a:spLocks noGrp="1"/>
          </p:cNvSpPr>
          <p:nvPr>
            <p:ph type="sldNum" sz="quarter" idx="10"/>
          </p:nvPr>
        </p:nvSpPr>
        <p:spPr/>
        <p:txBody>
          <a:bodyPr/>
          <a:lstStyle/>
          <a:p>
            <a:fld id="{5C42438B-D2EE-4574-B0AD-CF81F04CCEEC}" type="slidenum">
              <a:rPr lang="en-US" smtClean="0"/>
              <a:t>5</a:t>
            </a:fld>
            <a:endParaRPr lang="en-US"/>
          </a:p>
        </p:txBody>
      </p:sp>
    </p:spTree>
    <p:extLst>
      <p:ext uri="{BB962C8B-B14F-4D97-AF65-F5344CB8AC3E}">
        <p14:creationId xmlns:p14="http://schemas.microsoft.com/office/powerpoint/2010/main" val="1003132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School: #rooms,</a:t>
            </a:r>
            <a:r>
              <a:rPr lang="en-US" baseline="0" dirty="0"/>
              <a:t> labs offices, washrooms playground etc. just figure out big issues. Size and connectivity and relation how to go from office to room</a:t>
            </a:r>
          </a:p>
          <a:p>
            <a:r>
              <a:rPr lang="en-US" baseline="0" dirty="0"/>
              <a:t>So AD: method of functional and non functional requirements.</a:t>
            </a:r>
          </a:p>
          <a:p>
            <a:endParaRPr lang="en-US" baseline="0" dirty="0"/>
          </a:p>
          <a:p>
            <a:r>
              <a:rPr lang="en-US" baseline="0" dirty="0"/>
              <a:t>Detailed design: room windows, fans, bulbs, chairs, rostrum location etc.</a:t>
            </a:r>
          </a:p>
          <a:p>
            <a:endParaRPr lang="en-US" baseline="0" dirty="0"/>
          </a:p>
          <a:p>
            <a:r>
              <a:rPr lang="en-US" baseline="0" dirty="0"/>
              <a:t>AS: Modules (rooms no of windows) services are defined.</a:t>
            </a:r>
          </a:p>
          <a:p>
            <a:r>
              <a:rPr lang="en-US" baseline="0" dirty="0"/>
              <a:t>SMS: </a:t>
            </a:r>
            <a:r>
              <a:rPr lang="en-US" baseline="0" dirty="0" err="1"/>
              <a:t>Attendace</a:t>
            </a:r>
            <a:r>
              <a:rPr lang="en-US" baseline="0" dirty="0"/>
              <a:t>, fee, transcript: attendance all subject %percent for allowing</a:t>
            </a:r>
            <a:endParaRPr lang="en-US" dirty="0"/>
          </a:p>
        </p:txBody>
      </p:sp>
      <p:sp>
        <p:nvSpPr>
          <p:cNvPr id="4" name="Slide Number Placeholder 3"/>
          <p:cNvSpPr>
            <a:spLocks noGrp="1"/>
          </p:cNvSpPr>
          <p:nvPr>
            <p:ph type="sldNum" sz="quarter" idx="10"/>
          </p:nvPr>
        </p:nvSpPr>
        <p:spPr/>
        <p:txBody>
          <a:bodyPr/>
          <a:lstStyle/>
          <a:p>
            <a:fld id="{5C42438B-D2EE-4574-B0AD-CF81F04CCEEC}" type="slidenum">
              <a:rPr lang="en-US" smtClean="0"/>
              <a:t>6</a:t>
            </a:fld>
            <a:endParaRPr lang="en-US"/>
          </a:p>
        </p:txBody>
      </p:sp>
    </p:spTree>
    <p:extLst>
      <p:ext uri="{BB962C8B-B14F-4D97-AF65-F5344CB8AC3E}">
        <p14:creationId xmlns:p14="http://schemas.microsoft.com/office/powerpoint/2010/main" val="3894199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CD: For attendance we</a:t>
            </a:r>
            <a:r>
              <a:rPr lang="en-US" baseline="0" dirty="0"/>
              <a:t> need to services record and calculate attendance… further details</a:t>
            </a:r>
          </a:p>
          <a:p>
            <a:endParaRPr lang="en-US" baseline="0" dirty="0"/>
          </a:p>
          <a:p>
            <a:r>
              <a:rPr lang="en-US" baseline="0" dirty="0"/>
              <a:t>How you have saved students (array, sorting them? Bubble sort)</a:t>
            </a:r>
            <a:endParaRPr lang="en-US" dirty="0"/>
          </a:p>
        </p:txBody>
      </p:sp>
      <p:sp>
        <p:nvSpPr>
          <p:cNvPr id="4" name="Slide Number Placeholder 3"/>
          <p:cNvSpPr>
            <a:spLocks noGrp="1"/>
          </p:cNvSpPr>
          <p:nvPr>
            <p:ph type="sldNum" sz="quarter" idx="10"/>
          </p:nvPr>
        </p:nvSpPr>
        <p:spPr/>
        <p:txBody>
          <a:bodyPr/>
          <a:lstStyle/>
          <a:p>
            <a:fld id="{5C42438B-D2EE-4574-B0AD-CF81F04CCEEC}" type="slidenum">
              <a:rPr lang="en-US" smtClean="0"/>
              <a:t>7</a:t>
            </a:fld>
            <a:endParaRPr lang="en-US"/>
          </a:p>
        </p:txBody>
      </p:sp>
    </p:spTree>
    <p:extLst>
      <p:ext uri="{BB962C8B-B14F-4D97-AF65-F5344CB8AC3E}">
        <p14:creationId xmlns:p14="http://schemas.microsoft.com/office/powerpoint/2010/main" val="707262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a:t>
            </a:r>
            <a:r>
              <a:rPr lang="en-US" dirty="0" err="1"/>
              <a:t>uR</a:t>
            </a:r>
            <a:r>
              <a:rPr lang="en-US" dirty="0"/>
              <a:t> we developed AD(major components)</a:t>
            </a:r>
          </a:p>
          <a:p>
            <a:r>
              <a:rPr lang="en-US" dirty="0"/>
              <a:t>Service</a:t>
            </a:r>
            <a:r>
              <a:rPr lang="en-US" baseline="0" dirty="0"/>
              <a:t> defined in AS</a:t>
            </a:r>
          </a:p>
          <a:p>
            <a:endParaRPr lang="en-US" dirty="0"/>
          </a:p>
        </p:txBody>
      </p:sp>
      <p:sp>
        <p:nvSpPr>
          <p:cNvPr id="4" name="Slide Number Placeholder 3"/>
          <p:cNvSpPr>
            <a:spLocks noGrp="1"/>
          </p:cNvSpPr>
          <p:nvPr>
            <p:ph type="sldNum" sz="quarter" idx="10"/>
          </p:nvPr>
        </p:nvSpPr>
        <p:spPr/>
        <p:txBody>
          <a:bodyPr/>
          <a:lstStyle/>
          <a:p>
            <a:fld id="{5C42438B-D2EE-4574-B0AD-CF81F04CCEEC}" type="slidenum">
              <a:rPr lang="en-US" smtClean="0"/>
              <a:t>8</a:t>
            </a:fld>
            <a:endParaRPr lang="en-US"/>
          </a:p>
        </p:txBody>
      </p:sp>
    </p:spTree>
    <p:extLst>
      <p:ext uri="{BB962C8B-B14F-4D97-AF65-F5344CB8AC3E}">
        <p14:creationId xmlns:p14="http://schemas.microsoft.com/office/powerpoint/2010/main" val="2353751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rooms cannot be changed</a:t>
            </a:r>
            <a:r>
              <a:rPr lang="en-US" baseline="0" dirty="0"/>
              <a:t> into 7… hard to change</a:t>
            </a:r>
          </a:p>
          <a:p>
            <a:endParaRPr lang="en-US" baseline="0" dirty="0"/>
          </a:p>
          <a:p>
            <a:r>
              <a:rPr lang="en-US" baseline="0" dirty="0"/>
              <a:t>Detailed: class </a:t>
            </a:r>
            <a:r>
              <a:rPr lang="en-US" baseline="0" dirty="0" err="1"/>
              <a:t>int</a:t>
            </a:r>
            <a:r>
              <a:rPr lang="en-US" baseline="0" dirty="0"/>
              <a:t> float all </a:t>
            </a:r>
            <a:endParaRPr lang="en-US" dirty="0"/>
          </a:p>
        </p:txBody>
      </p:sp>
      <p:sp>
        <p:nvSpPr>
          <p:cNvPr id="4" name="Slide Number Placeholder 3"/>
          <p:cNvSpPr>
            <a:spLocks noGrp="1"/>
          </p:cNvSpPr>
          <p:nvPr>
            <p:ph type="sldNum" sz="quarter" idx="10"/>
          </p:nvPr>
        </p:nvSpPr>
        <p:spPr/>
        <p:txBody>
          <a:bodyPr/>
          <a:lstStyle/>
          <a:p>
            <a:fld id="{5C42438B-D2EE-4574-B0AD-CF81F04CCEEC}" type="slidenum">
              <a:rPr lang="en-US" smtClean="0"/>
              <a:t>9</a:t>
            </a:fld>
            <a:endParaRPr lang="en-US"/>
          </a:p>
        </p:txBody>
      </p:sp>
    </p:spTree>
    <p:extLst>
      <p:ext uri="{BB962C8B-B14F-4D97-AF65-F5344CB8AC3E}">
        <p14:creationId xmlns:p14="http://schemas.microsoft.com/office/powerpoint/2010/main" val="3234048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larger</a:t>
            </a:r>
          </a:p>
          <a:p>
            <a:r>
              <a:rPr lang="en-US" dirty="0"/>
              <a:t>D small</a:t>
            </a:r>
          </a:p>
        </p:txBody>
      </p:sp>
      <p:sp>
        <p:nvSpPr>
          <p:cNvPr id="4" name="Slide Number Placeholder 3"/>
          <p:cNvSpPr>
            <a:spLocks noGrp="1"/>
          </p:cNvSpPr>
          <p:nvPr>
            <p:ph type="sldNum" sz="quarter" idx="10"/>
          </p:nvPr>
        </p:nvSpPr>
        <p:spPr/>
        <p:txBody>
          <a:bodyPr/>
          <a:lstStyle/>
          <a:p>
            <a:fld id="{5C42438B-D2EE-4574-B0AD-CF81F04CCEEC}" type="slidenum">
              <a:rPr lang="en-US" smtClean="0"/>
              <a:t>11</a:t>
            </a:fld>
            <a:endParaRPr lang="en-US"/>
          </a:p>
        </p:txBody>
      </p:sp>
    </p:spTree>
    <p:extLst>
      <p:ext uri="{BB962C8B-B14F-4D97-AF65-F5344CB8AC3E}">
        <p14:creationId xmlns:p14="http://schemas.microsoft.com/office/powerpoint/2010/main" val="3596875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0F6FF2-1C5E-44C6-B292-5894AC284FD8}"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0F6FF2-1C5E-44C6-B292-5894AC284FD8}"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0F6FF2-1C5E-44C6-B292-5894AC284FD8}"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800">
                <a:latin typeface="Arial" pitchFamily="34" charset="0"/>
                <a:cs typeface="Arial" pitchFamily="34" charset="0"/>
              </a:defRPr>
            </a:lvl3pPr>
            <a:lvl4pPr>
              <a:defRPr sz="2800">
                <a:latin typeface="Arial" pitchFamily="34" charset="0"/>
                <a:cs typeface="Arial" pitchFamily="34" charset="0"/>
              </a:defRPr>
            </a:lvl4pPr>
            <a:lvl5pPr>
              <a:defRPr sz="28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60F6FF2-1C5E-44C6-B292-5894AC284FD8}"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3" presetClass="entr" presetSubtype="1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linds(horizontal)">
                      <p:cBhvr>
                        <p:cTn dur="500"/>
                        <p:tgtEl>
                          <p:spTgt spid="3"/>
                        </p:tgtEl>
                      </p:cBhvr>
                    </p:animEffect>
                  </p:childTnLst>
                </p:cTn>
              </p:par>
            </p:tnLst>
          </p:tmpl>
          <p:tmpl lvl="2">
            <p:tnLst>
              <p:par>
                <p:cTn presetID="3" presetClass="entr" presetSubtype="1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linds(horizontal)">
                      <p:cBhvr>
                        <p:cTn dur="500"/>
                        <p:tgtEl>
                          <p:spTgt spid="3"/>
                        </p:tgtEl>
                      </p:cBhvr>
                    </p:animEffect>
                  </p:childTnLst>
                </p:cTn>
              </p:par>
            </p:tnLst>
          </p:tmpl>
          <p:tmpl lvl="3">
            <p:tnLst>
              <p:par>
                <p:cTn presetID="3" presetClass="entr" presetSubtype="1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linds(horizontal)">
                      <p:cBhvr>
                        <p:cTn dur="500"/>
                        <p:tgtEl>
                          <p:spTgt spid="3"/>
                        </p:tgtEl>
                      </p:cBhvr>
                    </p:animEffect>
                  </p:childTnLst>
                </p:cTn>
              </p:par>
            </p:tnLst>
          </p:tmpl>
          <p:tmpl lvl="4">
            <p:tnLst>
              <p:par>
                <p:cTn presetID="3" presetClass="entr" presetSubtype="1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linds(horizontal)">
                      <p:cBhvr>
                        <p:cTn dur="500"/>
                        <p:tgtEl>
                          <p:spTgt spid="3"/>
                        </p:tgtEl>
                      </p:cBhvr>
                    </p:animEffect>
                  </p:childTnLst>
                </p:cTn>
              </p:par>
            </p:tnLst>
          </p:tmpl>
          <p:tmpl lvl="5">
            <p:tnLst>
              <p:par>
                <p:cTn presetID="3" presetClass="entr" presetSubtype="1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linds(horizontal)">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0F6FF2-1C5E-44C6-B292-5894AC284FD8}"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0F6FF2-1C5E-44C6-B292-5894AC284FD8}" type="datetimeFigureOut">
              <a:rPr lang="en-US" smtClean="0"/>
              <a:pPr/>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0F6FF2-1C5E-44C6-B292-5894AC284FD8}" type="datetimeFigureOut">
              <a:rPr lang="en-US" smtClean="0"/>
              <a:pPr/>
              <a:t>10/22/2018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0F6FF2-1C5E-44C6-B292-5894AC284FD8}" type="datetimeFigureOut">
              <a:rPr lang="en-US" smtClean="0"/>
              <a:pPr/>
              <a:t>10/22/2018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F6FF2-1C5E-44C6-B292-5894AC284FD8}" type="datetimeFigureOut">
              <a:rPr lang="en-US" smtClean="0"/>
              <a:pPr/>
              <a:t>10/22/2018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0F6FF2-1C5E-44C6-B292-5894AC284FD8}" type="datetimeFigureOut">
              <a:rPr lang="en-US" smtClean="0"/>
              <a:pPr/>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0F6FF2-1C5E-44C6-B292-5894AC284FD8}" type="datetimeFigureOut">
              <a:rPr lang="en-US" smtClean="0"/>
              <a:pPr/>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F6FF2-1C5E-44C6-B292-5894AC284FD8}" type="datetimeFigureOut">
              <a:rPr lang="en-US" smtClean="0"/>
              <a:pPr/>
              <a:t>10/22/2018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6D2CEB-90FE-48B7-8B92-04B30B6191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CSE 303 – Software Design and Architecture</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75780" name="Picture 4"/>
          <p:cNvPicPr>
            <a:picLocks noGrp="1" noChangeAspect="1" noChangeArrowheads="1"/>
          </p:cNvPicPr>
          <p:nvPr>
            <p:ph idx="1"/>
          </p:nvPr>
        </p:nvPicPr>
        <p:blipFill>
          <a:blip r:embed="rId2"/>
          <a:stretch>
            <a:fillRect/>
          </a:stretch>
        </p:blipFill>
        <p:spPr>
          <a:xfrm>
            <a:off x="2514600" y="914400"/>
            <a:ext cx="4343400" cy="5587489"/>
          </a:xfrm>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chor="b"/>
          <a:lstStyle/>
          <a:p>
            <a:r>
              <a:rPr lang="en-US"/>
              <a:t>Design vs. Architecture</a:t>
            </a:r>
          </a:p>
        </p:txBody>
      </p:sp>
      <p:sp>
        <p:nvSpPr>
          <p:cNvPr id="38915" name="Rectangle 3"/>
          <p:cNvSpPr>
            <a:spLocks noGrp="1" noChangeArrowheads="1"/>
          </p:cNvSpPr>
          <p:nvPr>
            <p:ph idx="1"/>
          </p:nvPr>
        </p:nvSpPr>
        <p:spPr/>
        <p:txBody>
          <a:bodyPr/>
          <a:lstStyle/>
          <a:p>
            <a:pPr marL="571500" indent="-571500">
              <a:lnSpc>
                <a:spcPct val="90000"/>
              </a:lnSpc>
            </a:pPr>
            <a:r>
              <a:rPr lang="en-US" sz="2400" dirty="0"/>
              <a:t>Architecture is concerned with the selection of architectural elements, their interaction, and the constraints on those elements and their interactions</a:t>
            </a:r>
          </a:p>
          <a:p>
            <a:pPr marL="571500" indent="-571500">
              <a:lnSpc>
                <a:spcPct val="90000"/>
              </a:lnSpc>
            </a:pPr>
            <a:endParaRPr lang="en-US" sz="2400" dirty="0"/>
          </a:p>
          <a:p>
            <a:pPr marL="571500" indent="-571500">
              <a:lnSpc>
                <a:spcPct val="90000"/>
              </a:lnSpc>
            </a:pPr>
            <a:r>
              <a:rPr lang="en-US" sz="2400" dirty="0"/>
              <a:t>Design is concerned with the modularization and detailed interfaces of the design elements, their algorithms and procedures, and the data types needed to support the architecture and to satisfy the requirements.</a:t>
            </a:r>
          </a:p>
          <a:p>
            <a:pPr marL="571500" indent="-571500">
              <a:lnSpc>
                <a:spcPct val="90000"/>
              </a:lnSpc>
            </a:pPr>
            <a:endParaRPr lang="en-US" sz="2400" dirty="0"/>
          </a:p>
          <a:p>
            <a:pPr marL="571500" indent="-571500">
              <a:lnSpc>
                <a:spcPct val="90000"/>
              </a:lnSpc>
            </a:pPr>
            <a:r>
              <a:rPr lang="en-US" sz="2400" dirty="0"/>
              <a:t>Architecture…is specifically not about…details of implementations (e.g., algorithms and data structures.)</a:t>
            </a:r>
          </a:p>
          <a:p>
            <a:pPr marL="571500" indent="-571500">
              <a:lnSpc>
                <a:spcPct val="90000"/>
              </a:lnSpc>
            </a:pP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Factors that affect Design</a:t>
            </a:r>
          </a:p>
        </p:txBody>
      </p:sp>
      <p:sp>
        <p:nvSpPr>
          <p:cNvPr id="7" name="Text Placeholder 6"/>
          <p:cNvSpPr>
            <a:spLocks noGrp="1"/>
          </p:cNvSpPr>
          <p:nvPr>
            <p:ph type="body"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THE FACTORS THAT AFFECT DESIGNS</a:t>
            </a:r>
          </a:p>
        </p:txBody>
      </p:sp>
      <p:sp>
        <p:nvSpPr>
          <p:cNvPr id="3" name="Content Placeholder 2"/>
          <p:cNvSpPr>
            <a:spLocks noGrp="1"/>
          </p:cNvSpPr>
          <p:nvPr>
            <p:ph idx="1"/>
          </p:nvPr>
        </p:nvSpPr>
        <p:spPr/>
        <p:txBody>
          <a:bodyPr/>
          <a:lstStyle/>
          <a:p>
            <a:r>
              <a:rPr lang="en-US" dirty="0"/>
              <a:t>There is a set of general laws of design that characterize the nature of design: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THAT AFFECT DESIGNS</a:t>
            </a:r>
            <a:endParaRPr lang="en-US" dirty="0"/>
          </a:p>
        </p:txBody>
      </p:sp>
      <p:sp>
        <p:nvSpPr>
          <p:cNvPr id="3" name="Content Placeholder 2"/>
          <p:cNvSpPr>
            <a:spLocks noGrp="1"/>
          </p:cNvSpPr>
          <p:nvPr>
            <p:ph idx="1"/>
          </p:nvPr>
        </p:nvSpPr>
        <p:spPr/>
        <p:txBody>
          <a:bodyPr/>
          <a:lstStyle/>
          <a:p>
            <a:r>
              <a:rPr lang="en-US" dirty="0"/>
              <a:t>The Principle of Totality:</a:t>
            </a:r>
          </a:p>
          <a:p>
            <a:pPr lvl="1"/>
            <a:r>
              <a:rPr lang="en-US" dirty="0"/>
              <a:t> All design requirements are always interrelated and must always be treated as such throughout a design task</a:t>
            </a:r>
          </a:p>
          <a:p>
            <a:pPr lvl="1"/>
            <a:endParaRPr lang="en-US" dirty="0"/>
          </a:p>
          <a:p>
            <a:pPr lvl="2"/>
            <a:r>
              <a:rPr lang="en-US" dirty="0"/>
              <a:t>Requirement conflicts</a:t>
            </a:r>
          </a:p>
          <a:p>
            <a:pPr lvl="2"/>
            <a:r>
              <a:rPr lang="en-US" dirty="0"/>
              <a:t>Requirement prioritization</a:t>
            </a:r>
          </a:p>
          <a:p>
            <a:pPr lvl="2"/>
            <a:r>
              <a:rPr lang="en-US" dirty="0"/>
              <a:t>Design decisions</a:t>
            </a:r>
          </a:p>
          <a:p>
            <a:pPr lvl="2"/>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THAT AFFECT DESIGNS</a:t>
            </a:r>
            <a:endParaRPr lang="en-US" dirty="0"/>
          </a:p>
        </p:txBody>
      </p:sp>
      <p:sp>
        <p:nvSpPr>
          <p:cNvPr id="3" name="Content Placeholder 2"/>
          <p:cNvSpPr>
            <a:spLocks noGrp="1"/>
          </p:cNvSpPr>
          <p:nvPr>
            <p:ph idx="1"/>
          </p:nvPr>
        </p:nvSpPr>
        <p:spPr/>
        <p:txBody>
          <a:bodyPr>
            <a:normAutofit/>
          </a:bodyPr>
          <a:lstStyle/>
          <a:p>
            <a:r>
              <a:rPr lang="en-US" dirty="0"/>
              <a:t>The Principle of Time: </a:t>
            </a:r>
          </a:p>
          <a:p>
            <a:pPr lvl="1"/>
            <a:r>
              <a:rPr lang="en-US" dirty="0"/>
              <a:t>The features and characteristics of all products change as time passes.</a:t>
            </a:r>
          </a:p>
          <a:p>
            <a:endParaRPr lang="en-US" dirty="0"/>
          </a:p>
          <a:p>
            <a:pPr lvl="2"/>
            <a:r>
              <a:rPr lang="en-US" dirty="0"/>
              <a:t>User friendliness</a:t>
            </a:r>
          </a:p>
          <a:p>
            <a:pPr lvl="2"/>
            <a:r>
              <a:rPr lang="en-US" dirty="0"/>
              <a:t>Resource intensive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THAT AFFECT DESIGNS</a:t>
            </a:r>
            <a:endParaRPr lang="en-US" dirty="0"/>
          </a:p>
        </p:txBody>
      </p:sp>
      <p:sp>
        <p:nvSpPr>
          <p:cNvPr id="3" name="Content Placeholder 2"/>
          <p:cNvSpPr>
            <a:spLocks noGrp="1"/>
          </p:cNvSpPr>
          <p:nvPr>
            <p:ph idx="1"/>
          </p:nvPr>
        </p:nvSpPr>
        <p:spPr/>
        <p:txBody>
          <a:bodyPr>
            <a:normAutofit lnSpcReduction="10000"/>
          </a:bodyPr>
          <a:lstStyle/>
          <a:p>
            <a:r>
              <a:rPr lang="en-US" dirty="0"/>
              <a:t>The Principle of Value: </a:t>
            </a:r>
          </a:p>
          <a:p>
            <a:pPr lvl="1"/>
            <a:r>
              <a:rPr lang="en-US" dirty="0"/>
              <a:t>The characteristics of all products have different relative values depending upon the different circumstances and times in which they may be used.</a:t>
            </a:r>
          </a:p>
          <a:p>
            <a:pPr lvl="1"/>
            <a:endParaRPr lang="en-US" dirty="0"/>
          </a:p>
          <a:p>
            <a:pPr lvl="1"/>
            <a:r>
              <a:rPr lang="en-US" dirty="0"/>
              <a:t>Changes with time</a:t>
            </a:r>
          </a:p>
          <a:p>
            <a:pPr lvl="1"/>
            <a:r>
              <a:rPr lang="en-US" dirty="0"/>
              <a:t>Changes with circumstances</a:t>
            </a:r>
          </a:p>
          <a:p>
            <a:pPr lvl="1"/>
            <a:r>
              <a:rPr lang="en-US" dirty="0"/>
              <a:t>Adaptability for a wide range of user types should be considered.</a:t>
            </a:r>
          </a:p>
          <a:p>
            <a:pPr lvl="1"/>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THAT AFFECT DESIGNS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Principle of Resources: </a:t>
            </a:r>
          </a:p>
          <a:p>
            <a:pPr lvl="1"/>
            <a:r>
              <a:rPr lang="en-US" dirty="0"/>
              <a:t>The design, manufacture and life of all products and systems depend upon the materials, tools and skills upon which we can call.</a:t>
            </a:r>
          </a:p>
          <a:p>
            <a:pPr lvl="2"/>
            <a:endParaRPr lang="en-US" dirty="0"/>
          </a:p>
          <a:p>
            <a:pPr lvl="2"/>
            <a:r>
              <a:rPr lang="en-US" dirty="0"/>
              <a:t>development tools, </a:t>
            </a:r>
          </a:p>
          <a:p>
            <a:pPr lvl="2"/>
            <a:r>
              <a:rPr lang="en-US" dirty="0"/>
              <a:t>run time support systems, </a:t>
            </a:r>
          </a:p>
          <a:p>
            <a:pPr lvl="2"/>
            <a:r>
              <a:rPr lang="en-US" dirty="0"/>
              <a:t>human resource </a:t>
            </a:r>
          </a:p>
          <a:p>
            <a:pPr lvl="2"/>
            <a:r>
              <a:rPr lang="en-US" dirty="0"/>
              <a:t>application domain-specific tools and equipment,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THAT AFFECT DESIGNS</a:t>
            </a:r>
            <a:endParaRPr lang="en-US" dirty="0"/>
          </a:p>
        </p:txBody>
      </p:sp>
      <p:sp>
        <p:nvSpPr>
          <p:cNvPr id="3" name="Content Placeholder 2"/>
          <p:cNvSpPr>
            <a:spLocks noGrp="1"/>
          </p:cNvSpPr>
          <p:nvPr>
            <p:ph idx="1"/>
          </p:nvPr>
        </p:nvSpPr>
        <p:spPr/>
        <p:txBody>
          <a:bodyPr>
            <a:normAutofit lnSpcReduction="10000"/>
          </a:bodyPr>
          <a:lstStyle/>
          <a:p>
            <a:r>
              <a:rPr lang="en-US" dirty="0"/>
              <a:t>The Principle of Synthesis: </a:t>
            </a:r>
          </a:p>
          <a:p>
            <a:pPr lvl="1"/>
            <a:r>
              <a:rPr lang="en-US" dirty="0"/>
              <a:t>All features of a product must combine to satisfy all the characteristics we expect it to possess with an acceptable relative importance for as long as we wish, bearing in mind the resources available to make and use it.</a:t>
            </a:r>
          </a:p>
          <a:p>
            <a:pPr lvl="2"/>
            <a:endParaRPr lang="en-US" dirty="0"/>
          </a:p>
          <a:p>
            <a:pPr lvl="2"/>
            <a:r>
              <a:rPr lang="en-US" dirty="0"/>
              <a:t>trade-offs between desirable features and functions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THAT AFFECT DESIGNS</a:t>
            </a:r>
            <a:endParaRPr lang="en-US" dirty="0"/>
          </a:p>
        </p:txBody>
      </p:sp>
      <p:sp>
        <p:nvSpPr>
          <p:cNvPr id="3" name="Content Placeholder 2"/>
          <p:cNvSpPr>
            <a:spLocks noGrp="1"/>
          </p:cNvSpPr>
          <p:nvPr>
            <p:ph idx="1"/>
          </p:nvPr>
        </p:nvSpPr>
        <p:spPr/>
        <p:txBody>
          <a:bodyPr>
            <a:normAutofit/>
          </a:bodyPr>
          <a:lstStyle/>
          <a:p>
            <a:r>
              <a:rPr lang="en-US" dirty="0"/>
              <a:t>The Principle of Iteration: </a:t>
            </a:r>
          </a:p>
          <a:p>
            <a:pPr lvl="1"/>
            <a:r>
              <a:rPr lang="en-US" dirty="0"/>
              <a:t>Design requires processes of evaluation that begin with the first intentions to explore the need for a product or system. </a:t>
            </a:r>
          </a:p>
          <a:p>
            <a:pPr lvl="1"/>
            <a:endParaRPr lang="en-US" dirty="0"/>
          </a:p>
          <a:p>
            <a:pPr lvl="1"/>
            <a:r>
              <a:rPr lang="en-US" dirty="0"/>
              <a:t>designs have to be changed to correct errors and to improve quality.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Revision</a:t>
            </a:r>
          </a:p>
        </p:txBody>
      </p:sp>
      <p:sp>
        <p:nvSpPr>
          <p:cNvPr id="3" name="Content Placeholder 2"/>
          <p:cNvSpPr>
            <a:spLocks noGrp="1"/>
          </p:cNvSpPr>
          <p:nvPr>
            <p:ph idx="1"/>
          </p:nvPr>
        </p:nvSpPr>
        <p:spPr/>
        <p:txBody>
          <a:bodyPr/>
          <a:lstStyle/>
          <a:p>
            <a:r>
              <a:rPr lang="en-US" dirty="0"/>
              <a:t>Introduction to design</a:t>
            </a:r>
          </a:p>
          <a:p>
            <a:r>
              <a:rPr lang="en-US" dirty="0"/>
              <a:t>Importance of design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THAT AFFECT DESIGNS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Principle of Change: </a:t>
            </a:r>
          </a:p>
          <a:p>
            <a:pPr lvl="1"/>
            <a:r>
              <a:rPr lang="en-US" dirty="0"/>
              <a:t>Design is a process of change, an activity undertaken not only to meet changing circumstance, but also to bring about changes to those circumstances by the nature of the product it creates.</a:t>
            </a:r>
          </a:p>
          <a:p>
            <a:pPr lvl="1"/>
            <a:endParaRPr lang="en-US" dirty="0"/>
          </a:p>
          <a:p>
            <a:pPr lvl="1"/>
            <a:r>
              <a:rPr lang="en-US" dirty="0"/>
              <a:t>The design of a software system must take into consideration how it changes the way that we will work and live as the consequence of using the system.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THAT AFFECT DESIGNS</a:t>
            </a:r>
            <a:endParaRPr lang="en-US" dirty="0"/>
          </a:p>
        </p:txBody>
      </p:sp>
      <p:sp>
        <p:nvSpPr>
          <p:cNvPr id="3" name="Content Placeholder 2"/>
          <p:cNvSpPr>
            <a:spLocks noGrp="1"/>
          </p:cNvSpPr>
          <p:nvPr>
            <p:ph idx="1"/>
          </p:nvPr>
        </p:nvSpPr>
        <p:spPr/>
        <p:txBody>
          <a:bodyPr>
            <a:normAutofit/>
          </a:bodyPr>
          <a:lstStyle/>
          <a:p>
            <a:r>
              <a:rPr lang="en-US" dirty="0"/>
              <a:t>The Principle of Relationships: </a:t>
            </a:r>
          </a:p>
          <a:p>
            <a:pPr lvl="1"/>
            <a:r>
              <a:rPr lang="en-US" dirty="0"/>
              <a:t>Design work cannot be undertaken effectively without established working relationships with all stakeholders</a:t>
            </a:r>
          </a:p>
          <a:p>
            <a:endParaRPr lang="en-US" dirty="0"/>
          </a:p>
          <a:p>
            <a:pPr lvl="1"/>
            <a:r>
              <a:rPr lang="en-US" i="1" dirty="0"/>
              <a:t>Customers, Users, System administrator, Project managers,</a:t>
            </a:r>
            <a:r>
              <a:rPr lang="en-US" dirty="0"/>
              <a:t> </a:t>
            </a:r>
            <a:r>
              <a:rPr lang="en-US" i="1" dirty="0"/>
              <a:t>Developers, Requirements analysts, Designers, Programmers, Testers: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THAT AFFECT DESIGNS</a:t>
            </a:r>
            <a:endParaRPr lang="en-US" dirty="0"/>
          </a:p>
        </p:txBody>
      </p:sp>
      <p:sp>
        <p:nvSpPr>
          <p:cNvPr id="3" name="Content Placeholder 2"/>
          <p:cNvSpPr>
            <a:spLocks noGrp="1"/>
          </p:cNvSpPr>
          <p:nvPr>
            <p:ph idx="1"/>
          </p:nvPr>
        </p:nvSpPr>
        <p:spPr/>
        <p:txBody>
          <a:bodyPr>
            <a:normAutofit/>
          </a:bodyPr>
          <a:lstStyle/>
          <a:p>
            <a:r>
              <a:rPr lang="en-US" dirty="0"/>
              <a:t>The Principle of Competence: </a:t>
            </a:r>
          </a:p>
          <a:p>
            <a:pPr lvl="1"/>
            <a:r>
              <a:rPr lang="en-US" dirty="0"/>
              <a:t>Design competence is the ability to create a synthesis of features that achieves all desired characteristics in terms of their required life and relative value, using available effective information </a:t>
            </a:r>
          </a:p>
          <a:p>
            <a:pPr lvl="1"/>
            <a:endParaRPr lang="en-US" dirty="0"/>
          </a:p>
          <a:p>
            <a:pPr lvl="1"/>
            <a:r>
              <a:rPr lang="en-US" dirty="0"/>
              <a:t>competence of the designer.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THAT AFFECT DESIGNS</a:t>
            </a:r>
            <a:endParaRPr lang="en-US" dirty="0"/>
          </a:p>
        </p:txBody>
      </p:sp>
      <p:sp>
        <p:nvSpPr>
          <p:cNvPr id="3" name="Content Placeholder 2"/>
          <p:cNvSpPr>
            <a:spLocks noGrp="1"/>
          </p:cNvSpPr>
          <p:nvPr>
            <p:ph idx="1"/>
          </p:nvPr>
        </p:nvSpPr>
        <p:spPr/>
        <p:txBody>
          <a:bodyPr>
            <a:normAutofit fontScale="92500"/>
          </a:bodyPr>
          <a:lstStyle/>
          <a:p>
            <a:r>
              <a:rPr lang="en-US" dirty="0"/>
              <a:t>The Principle of Service: </a:t>
            </a:r>
          </a:p>
          <a:p>
            <a:pPr lvl="1"/>
            <a:r>
              <a:rPr lang="en-US" i="1" dirty="0"/>
              <a:t>Design must satisfy everybody, and not just those </a:t>
            </a:r>
            <a:r>
              <a:rPr lang="en-US" dirty="0"/>
              <a:t>for whom its products are directly intended.</a:t>
            </a:r>
          </a:p>
          <a:p>
            <a:endParaRPr lang="en-US" dirty="0"/>
          </a:p>
          <a:p>
            <a:pPr lvl="1"/>
            <a:r>
              <a:rPr lang="en-US" dirty="0"/>
              <a:t>it must be easy to maintain, </a:t>
            </a:r>
          </a:p>
          <a:p>
            <a:pPr lvl="1"/>
            <a:r>
              <a:rPr lang="en-US" dirty="0"/>
              <a:t>easy to reuse, </a:t>
            </a:r>
          </a:p>
          <a:p>
            <a:pPr lvl="1"/>
            <a:r>
              <a:rPr lang="en-US" dirty="0"/>
              <a:t>easy to transport to other operation environments and to </a:t>
            </a:r>
          </a:p>
          <a:p>
            <a:pPr lvl="1"/>
            <a:r>
              <a:rPr lang="en-US" dirty="0"/>
              <a:t>be inter-operable to other software systems, etc.</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Software Quality Models</a:t>
            </a:r>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SOFTWARE QUALITY MODELS</a:t>
            </a:r>
            <a:endParaRPr lang="en-US" dirty="0"/>
          </a:p>
        </p:txBody>
      </p:sp>
      <p:sp>
        <p:nvSpPr>
          <p:cNvPr id="3" name="Content Placeholder 2"/>
          <p:cNvSpPr>
            <a:spLocks noGrp="1"/>
          </p:cNvSpPr>
          <p:nvPr>
            <p:ph idx="1"/>
          </p:nvPr>
        </p:nvSpPr>
        <p:spPr/>
        <p:txBody>
          <a:bodyPr>
            <a:normAutofit fontScale="77500" lnSpcReduction="20000"/>
          </a:bodyPr>
          <a:lstStyle/>
          <a:p>
            <a:r>
              <a:rPr lang="en-US" dirty="0"/>
              <a:t>Quality is the excellence of the product or service. </a:t>
            </a:r>
          </a:p>
          <a:p>
            <a:endParaRPr lang="en-US" dirty="0"/>
          </a:p>
          <a:p>
            <a:pPr lvl="1"/>
            <a:r>
              <a:rPr lang="en-US" dirty="0"/>
              <a:t>From a user’s point of view, quality is ‘fitness for purpose’. </a:t>
            </a:r>
          </a:p>
          <a:p>
            <a:pPr lvl="1"/>
            <a:endParaRPr lang="en-US" dirty="0"/>
          </a:p>
          <a:p>
            <a:pPr lvl="1"/>
            <a:r>
              <a:rPr lang="en-US" dirty="0"/>
              <a:t>The value-based view of quality is concerned with the ability to provide what the customer requires at a price that they can afford. </a:t>
            </a:r>
          </a:p>
          <a:p>
            <a:pPr lvl="1"/>
            <a:endParaRPr lang="en-US" dirty="0"/>
          </a:p>
          <a:p>
            <a:pPr lvl="1"/>
            <a:r>
              <a:rPr lang="en-US" dirty="0"/>
              <a:t>From the manufacturing point of view, the quality of a product is the conformance to specification. </a:t>
            </a:r>
          </a:p>
          <a:p>
            <a:pPr lvl="1"/>
            <a:endParaRPr lang="en-US" dirty="0"/>
          </a:p>
          <a:p>
            <a:pPr lvl="1"/>
            <a:r>
              <a:rPr lang="en-US" dirty="0"/>
              <a:t>the product view sees the quality of a product as tied to inherent characteristics of the product.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Hierarchical models</a:t>
            </a:r>
            <a:endParaRPr lang="en-US" dirty="0"/>
          </a:p>
        </p:txBody>
      </p:sp>
      <p:sp>
        <p:nvSpPr>
          <p:cNvPr id="3" name="Content Placeholder 2"/>
          <p:cNvSpPr>
            <a:spLocks noGrp="1"/>
          </p:cNvSpPr>
          <p:nvPr>
            <p:ph idx="1"/>
          </p:nvPr>
        </p:nvSpPr>
        <p:spPr/>
        <p:txBody>
          <a:bodyPr>
            <a:normAutofit fontScale="92500" lnSpcReduction="20000"/>
          </a:bodyPr>
          <a:lstStyle/>
          <a:p>
            <a:r>
              <a:rPr lang="en-US" dirty="0"/>
              <a:t>McCall divided software quality attributes into 3 groups </a:t>
            </a:r>
          </a:p>
          <a:p>
            <a:endParaRPr lang="en-US" dirty="0"/>
          </a:p>
          <a:p>
            <a:r>
              <a:rPr lang="en-US" dirty="0"/>
              <a:t>Each group represents the quality with respect to one aspect of the software system while the attributes in the group contribute to that aspect. </a:t>
            </a:r>
          </a:p>
          <a:p>
            <a:endParaRPr lang="en-US" dirty="0"/>
          </a:p>
          <a:p>
            <a:r>
              <a:rPr lang="en-US" i="1" dirty="0"/>
              <a:t>Each quality attribute is defined by a question so that the quality of the software system can be assessed by answering the question</a:t>
            </a:r>
            <a:r>
              <a:rPr lang="en-US"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noChangeArrowheads="1"/>
          </p:cNvPicPr>
          <p:nvPr/>
        </p:nvPicPr>
        <p:blipFill>
          <a:blip r:embed="rId3"/>
          <a:srcRect l="44729" t="38542" r="16618" b="15625"/>
          <a:stretch>
            <a:fillRect/>
          </a:stretch>
        </p:blipFill>
        <p:spPr bwMode="auto">
          <a:xfrm>
            <a:off x="914400" y="1143000"/>
            <a:ext cx="8001000" cy="5334000"/>
          </a:xfrm>
          <a:prstGeom prst="rect">
            <a:avLst/>
          </a:prstGeom>
          <a:noFill/>
          <a:ln w="9525">
            <a:noFill/>
            <a:miter lim="800000"/>
            <a:headEnd/>
            <a:tailEnd/>
          </a:ln>
          <a:effectLst/>
        </p:spPr>
      </p:pic>
      <p:sp>
        <p:nvSpPr>
          <p:cNvPr id="5" name="Rectangle 4"/>
          <p:cNvSpPr/>
          <p:nvPr/>
        </p:nvSpPr>
        <p:spPr>
          <a:xfrm>
            <a:off x="1447800" y="5867400"/>
            <a:ext cx="16764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Relational models</a:t>
            </a:r>
            <a:endParaRPr lang="en-US" dirty="0"/>
          </a:p>
        </p:txBody>
      </p:sp>
      <p:sp>
        <p:nvSpPr>
          <p:cNvPr id="3" name="Content Placeholder 2"/>
          <p:cNvSpPr>
            <a:spLocks noGrp="1"/>
          </p:cNvSpPr>
          <p:nvPr>
            <p:ph idx="1"/>
          </p:nvPr>
        </p:nvSpPr>
        <p:spPr/>
        <p:txBody>
          <a:bodyPr>
            <a:normAutofit/>
          </a:bodyPr>
          <a:lstStyle/>
          <a:p>
            <a:r>
              <a:rPr lang="en-US" dirty="0"/>
              <a:t>Perry’s model contains three types of relationship between the quality attributes. </a:t>
            </a:r>
          </a:p>
          <a:p>
            <a:pPr lvl="1"/>
            <a:r>
              <a:rPr lang="en-US" dirty="0"/>
              <a:t>The direct relationship</a:t>
            </a:r>
          </a:p>
          <a:p>
            <a:pPr lvl="1"/>
            <a:r>
              <a:rPr lang="en-US" dirty="0"/>
              <a:t>The inverse relationship</a:t>
            </a:r>
          </a:p>
          <a:p>
            <a:pPr lvl="1"/>
            <a:r>
              <a:rPr lang="en-US" dirty="0"/>
              <a:t>The neutral relationship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3"/>
          <a:srcRect l="42753" t="28125" r="19180" b="10417"/>
          <a:stretch>
            <a:fillRect/>
          </a:stretch>
        </p:blipFill>
        <p:spPr bwMode="auto">
          <a:xfrm>
            <a:off x="838200" y="812409"/>
            <a:ext cx="6324600" cy="5740791"/>
          </a:xfrm>
          <a:prstGeom prst="rect">
            <a:avLst/>
          </a:prstGeom>
          <a:noFill/>
          <a:ln w="9525">
            <a:noFill/>
            <a:miter lim="800000"/>
            <a:headEnd/>
            <a:tailEnd/>
          </a:ln>
          <a:effectLst/>
        </p:spPr>
      </p:pic>
      <p:sp>
        <p:nvSpPr>
          <p:cNvPr id="5" name="Rectangle 4"/>
          <p:cNvSpPr/>
          <p:nvPr/>
        </p:nvSpPr>
        <p:spPr>
          <a:xfrm>
            <a:off x="1447800" y="6248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Design phase in SDLC – architecture and detailed design</a:t>
            </a:r>
          </a:p>
          <a:p>
            <a:r>
              <a:rPr lang="en-US" dirty="0"/>
              <a:t>Factors that affect design</a:t>
            </a:r>
          </a:p>
          <a:p>
            <a:r>
              <a:rPr lang="en-US" dirty="0"/>
              <a:t>Quality Models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4BB62-68D1-4610-BB35-195D385B19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3C438B-029D-4306-826C-264B128341DA}"/>
              </a:ext>
            </a:extLst>
          </p:cNvPr>
          <p:cNvSpPr>
            <a:spLocks noGrp="1"/>
          </p:cNvSpPr>
          <p:nvPr>
            <p:ph idx="1"/>
          </p:nvPr>
        </p:nvSpPr>
        <p:spPr/>
        <p:txBody>
          <a:bodyPr>
            <a:normAutofit fontScale="92500" lnSpcReduction="20000"/>
          </a:bodyPr>
          <a:lstStyle/>
          <a:p>
            <a:r>
              <a:rPr lang="en-US" i="1" dirty="0"/>
              <a:t>Integrity vs. efficiency </a:t>
            </a:r>
            <a:r>
              <a:rPr lang="en-US" dirty="0"/>
              <a:t>(inverse): The control of data access will need additional code, leading to a longer runtime and more storage requirement.</a:t>
            </a:r>
          </a:p>
          <a:p>
            <a:r>
              <a:rPr lang="en-US" i="1" dirty="0"/>
              <a:t>Usability vs. efficiency </a:t>
            </a:r>
            <a:r>
              <a:rPr lang="en-US" dirty="0"/>
              <a:t>(inverse): Improvement of HCI will need more code and data, hence the system will be less efficient.</a:t>
            </a:r>
          </a:p>
          <a:p>
            <a:r>
              <a:rPr lang="en-US" i="1" dirty="0"/>
              <a:t>Maintainability and testability vs. efficiency </a:t>
            </a:r>
            <a:r>
              <a:rPr lang="en-US" dirty="0"/>
              <a:t>(inverse): Compact and optimized code is not easy to maintain and test, and well-commented code is less efficient.</a:t>
            </a:r>
          </a:p>
        </p:txBody>
      </p:sp>
    </p:spTree>
    <p:extLst>
      <p:ext uri="{BB962C8B-B14F-4D97-AF65-F5344CB8AC3E}">
        <p14:creationId xmlns:p14="http://schemas.microsoft.com/office/powerpoint/2010/main" val="4900521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E7D16-EAE6-49EA-8EBD-2BFC6AFEAE9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E47CC97-D524-44B5-84EC-35761CD49911}"/>
              </a:ext>
            </a:extLst>
          </p:cNvPr>
          <p:cNvSpPr>
            <a:spLocks noGrp="1"/>
          </p:cNvSpPr>
          <p:nvPr>
            <p:ph idx="1"/>
          </p:nvPr>
        </p:nvSpPr>
        <p:spPr/>
        <p:txBody>
          <a:bodyPr>
            <a:normAutofit fontScale="77500" lnSpcReduction="20000"/>
          </a:bodyPr>
          <a:lstStyle/>
          <a:p>
            <a:r>
              <a:rPr lang="en-US" i="1" dirty="0"/>
              <a:t>Flexibility, reusability vs. integrity </a:t>
            </a:r>
            <a:r>
              <a:rPr lang="en-US" dirty="0"/>
              <a:t>(inverse): Flexible data structures required for flexible and reusable software increase the data security problem.</a:t>
            </a:r>
          </a:p>
          <a:p>
            <a:r>
              <a:rPr lang="en-US" i="1" dirty="0"/>
              <a:t>Flexibility and reusability vs. maintainabilit</a:t>
            </a:r>
            <a:r>
              <a:rPr lang="en-US" dirty="0"/>
              <a:t>y (direct): Maintainable code arises from the code that is well structured; meantime, well-structured maintainable code is easy to reuse in other programs.</a:t>
            </a:r>
          </a:p>
          <a:p>
            <a:r>
              <a:rPr lang="en-US" i="1" dirty="0"/>
              <a:t>Portability vs. reusability </a:t>
            </a:r>
            <a:r>
              <a:rPr lang="en-US" dirty="0"/>
              <a:t>(direct): Portable code is likely to be easily used in other environments. The code is likely well-structured and easier to be reused.</a:t>
            </a:r>
          </a:p>
          <a:p>
            <a:r>
              <a:rPr lang="en-US" i="1" dirty="0"/>
              <a:t>Correctness vs. efficiency </a:t>
            </a:r>
            <a:r>
              <a:rPr lang="en-US" dirty="0"/>
              <a:t>(neutral): The correctness of code has no relation with its efficiency. Correct code may be efficient or inefficient in operation</a:t>
            </a:r>
          </a:p>
        </p:txBody>
      </p:sp>
    </p:spTree>
    <p:extLst>
      <p:ext uri="{BB962C8B-B14F-4D97-AF65-F5344CB8AC3E}">
        <p14:creationId xmlns:p14="http://schemas.microsoft.com/office/powerpoint/2010/main" val="13292852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Design phase in SDLC – architecture and detailed design</a:t>
            </a:r>
          </a:p>
          <a:p>
            <a:r>
              <a:rPr lang="en-US" dirty="0"/>
              <a:t>Factors that affect design</a:t>
            </a:r>
          </a:p>
          <a:p>
            <a:r>
              <a:rPr lang="en-US"/>
              <a:t>Quality Models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Software Development Activities</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b="1" dirty="0"/>
              <a:t>Requirements Elicitation</a:t>
            </a:r>
          </a:p>
          <a:p>
            <a:r>
              <a:rPr lang="en-US" b="1" dirty="0"/>
              <a:t>Requirements Analysis </a:t>
            </a:r>
            <a:r>
              <a:rPr lang="en-US" dirty="0"/>
              <a:t>(e.g., Structured Analysis, OO Analysis)</a:t>
            </a:r>
          </a:p>
          <a:p>
            <a:pPr>
              <a:buNone/>
            </a:pPr>
            <a:r>
              <a:rPr lang="en-US" dirty="0"/>
              <a:t>		– analyzing requirements and working towards a conceptual model without taking the target implementation technology into account</a:t>
            </a:r>
          </a:p>
          <a:p>
            <a:r>
              <a:rPr lang="en-US" b="1" dirty="0"/>
              <a:t>Design</a:t>
            </a:r>
          </a:p>
          <a:p>
            <a:pPr lvl="1"/>
            <a:r>
              <a:rPr lang="en-US" dirty="0"/>
              <a:t>coming up with solution models taking the target implementation technology into account</a:t>
            </a:r>
          </a:p>
          <a:p>
            <a:r>
              <a:rPr lang="en-US" b="1" dirty="0"/>
              <a:t>Implementation</a:t>
            </a:r>
          </a:p>
          <a:p>
            <a:r>
              <a:rPr lang="en-US" b="1" dirty="0"/>
              <a:t>Testing</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chor="b"/>
          <a:lstStyle/>
          <a:p>
            <a:r>
              <a:rPr lang="en-US"/>
              <a:t>Software Design in SDLC</a:t>
            </a:r>
          </a:p>
        </p:txBody>
      </p:sp>
      <p:sp>
        <p:nvSpPr>
          <p:cNvPr id="15363" name="Rectangle 3"/>
          <p:cNvSpPr>
            <a:spLocks noGrp="1" noChangeArrowheads="1"/>
          </p:cNvSpPr>
          <p:nvPr>
            <p:ph idx="1"/>
          </p:nvPr>
        </p:nvSpPr>
        <p:spPr/>
        <p:txBody>
          <a:bodyPr/>
          <a:lstStyle/>
          <a:p>
            <a:r>
              <a:rPr lang="en-US" dirty="0"/>
              <a:t>In SDLC (Software Development Life Cycle), Design phase is one of the most important phases.</a:t>
            </a:r>
          </a:p>
          <a:p>
            <a:r>
              <a:rPr lang="en-GB" dirty="0"/>
              <a:t>In the software engineering context, design focuses on four major areas of concern: data, architecture, interfaces and components.</a:t>
            </a:r>
            <a:r>
              <a:rPr lang="en-GB" sz="4000" dirty="0"/>
              <a:t> </a:t>
            </a:r>
            <a:endParaRPr lang="en-US" sz="3100" b="1"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chor="b"/>
          <a:lstStyle/>
          <a:p>
            <a:r>
              <a:rPr lang="en-GB"/>
              <a:t>Design Process Activities</a:t>
            </a:r>
          </a:p>
        </p:txBody>
      </p:sp>
      <p:sp>
        <p:nvSpPr>
          <p:cNvPr id="17411" name="Rectangle 3"/>
          <p:cNvSpPr>
            <a:spLocks noGrp="1" noChangeArrowheads="1"/>
          </p:cNvSpPr>
          <p:nvPr>
            <p:ph idx="1"/>
          </p:nvPr>
        </p:nvSpPr>
        <p:spPr/>
        <p:txBody>
          <a:bodyPr>
            <a:normAutofit/>
          </a:bodyPr>
          <a:lstStyle/>
          <a:p>
            <a:r>
              <a:rPr lang="en-GB" dirty="0"/>
              <a:t>Architectural design</a:t>
            </a:r>
          </a:p>
          <a:p>
            <a:pPr lvl="1"/>
            <a:r>
              <a:rPr lang="en-GB" dirty="0"/>
              <a:t>Modules, inter-relationships etc</a:t>
            </a:r>
          </a:p>
          <a:p>
            <a:r>
              <a:rPr lang="en-GB" dirty="0"/>
              <a:t>Abstract specification</a:t>
            </a:r>
          </a:p>
          <a:p>
            <a:pPr lvl="1"/>
            <a:r>
              <a:rPr lang="en-GB" dirty="0"/>
              <a:t>Services of each sub-system, constraints etc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sz="2800" dirty="0"/>
              <a:t>Interface design</a:t>
            </a:r>
          </a:p>
          <a:p>
            <a:pPr lvl="1"/>
            <a:r>
              <a:rPr lang="en-GB" sz="2400" dirty="0"/>
              <a:t>Interface to other sub-system or outside environment</a:t>
            </a:r>
          </a:p>
          <a:p>
            <a:r>
              <a:rPr lang="en-GB" sz="2800" dirty="0"/>
              <a:t>Component design</a:t>
            </a:r>
          </a:p>
          <a:p>
            <a:pPr lvl="1"/>
            <a:r>
              <a:rPr lang="en-GB" sz="2400" dirty="0"/>
              <a:t>Services allocated to components and their interfaces designed</a:t>
            </a:r>
          </a:p>
          <a:p>
            <a:r>
              <a:rPr lang="en-GB" sz="2800" dirty="0"/>
              <a:t>Data structure design</a:t>
            </a:r>
          </a:p>
          <a:p>
            <a:r>
              <a:rPr lang="en-GB" sz="2800" dirty="0"/>
              <a:t>Algorithm design</a:t>
            </a: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chor="b"/>
          <a:lstStyle/>
          <a:p>
            <a:r>
              <a:rPr lang="en-GB"/>
              <a:t>The Software Design Process</a:t>
            </a:r>
          </a:p>
        </p:txBody>
      </p:sp>
      <p:sp>
        <p:nvSpPr>
          <p:cNvPr id="4" name="Content Placeholder 3"/>
          <p:cNvSpPr>
            <a:spLocks noGrp="1"/>
          </p:cNvSpPr>
          <p:nvPr>
            <p:ph idx="1"/>
          </p:nvPr>
        </p:nvSpPr>
        <p:spPr/>
        <p:txBody>
          <a:bodyPr/>
          <a:lstStyle/>
          <a:p>
            <a:endParaRPr lang="en-US"/>
          </a:p>
        </p:txBody>
      </p:sp>
      <p:pic>
        <p:nvPicPr>
          <p:cNvPr id="18435" name="Picture 3"/>
          <p:cNvPicPr>
            <a:picLocks noChangeAspect="1" noChangeArrowheads="1"/>
          </p:cNvPicPr>
          <p:nvPr/>
        </p:nvPicPr>
        <p:blipFill>
          <a:blip r:embed="rId3"/>
          <a:srcRect/>
          <a:stretch>
            <a:fillRect/>
          </a:stretch>
        </p:blipFill>
        <p:spPr bwMode="auto">
          <a:xfrm>
            <a:off x="0" y="2133600"/>
            <a:ext cx="9144000" cy="3657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Levels of Software Design</a:t>
            </a:r>
            <a:endParaRPr lang="en-GB"/>
          </a:p>
        </p:txBody>
      </p:sp>
      <p:sp>
        <p:nvSpPr>
          <p:cNvPr id="74755" name="Rectangle 3"/>
          <p:cNvSpPr>
            <a:spLocks noGrp="1" noChangeArrowheads="1"/>
          </p:cNvSpPr>
          <p:nvPr>
            <p:ph idx="1"/>
          </p:nvPr>
        </p:nvSpPr>
        <p:spPr/>
        <p:txBody>
          <a:bodyPr>
            <a:normAutofit fontScale="92500" lnSpcReduction="20000"/>
          </a:bodyPr>
          <a:lstStyle/>
          <a:p>
            <a:r>
              <a:rPr lang="en-US" sz="3200" dirty="0"/>
              <a:t>Architectural design (high-level design)</a:t>
            </a:r>
          </a:p>
          <a:p>
            <a:pPr lvl="1"/>
            <a:r>
              <a:rPr lang="en-US" sz="2800" dirty="0"/>
              <a:t>architecture - the overall structure, main modules and their connections</a:t>
            </a:r>
          </a:p>
          <a:p>
            <a:pPr lvl="1"/>
            <a:r>
              <a:rPr lang="en-US" sz="2800" dirty="0"/>
              <a:t>addresses the main non-functional requirements (e.g., reliability, performance)</a:t>
            </a:r>
          </a:p>
          <a:p>
            <a:pPr lvl="1"/>
            <a:r>
              <a:rPr lang="en-US" sz="2800" dirty="0"/>
              <a:t>hard to change</a:t>
            </a:r>
          </a:p>
          <a:p>
            <a:pPr lvl="1"/>
            <a:endParaRPr lang="en-US" sz="2800" dirty="0"/>
          </a:p>
          <a:p>
            <a:r>
              <a:rPr lang="en-US" sz="3200" dirty="0"/>
              <a:t>Detailed design (low-level design)</a:t>
            </a:r>
          </a:p>
          <a:p>
            <a:pPr lvl="1"/>
            <a:r>
              <a:rPr lang="en-US" sz="2800" dirty="0"/>
              <a:t>the inner structure of the main modules</a:t>
            </a:r>
          </a:p>
          <a:p>
            <a:pPr lvl="1"/>
            <a:r>
              <a:rPr lang="en-US" sz="2800" dirty="0"/>
              <a:t>detailed enough to be implemented in the programming language</a:t>
            </a:r>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TotalTime>
  <Words>1845</Words>
  <Application>Microsoft Office PowerPoint</Application>
  <PresentationFormat>On-screen Show (4:3)</PresentationFormat>
  <Paragraphs>250</Paragraphs>
  <Slides>32</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Office Theme</vt:lpstr>
      <vt:lpstr>CSE 303 – Software Design and Architecture</vt:lpstr>
      <vt:lpstr>Revision</vt:lpstr>
      <vt:lpstr>Outline</vt:lpstr>
      <vt:lpstr>Software Development Activities </vt:lpstr>
      <vt:lpstr>Software Design in SDLC</vt:lpstr>
      <vt:lpstr>Design Process Activities</vt:lpstr>
      <vt:lpstr>PowerPoint Presentation</vt:lpstr>
      <vt:lpstr>The Software Design Process</vt:lpstr>
      <vt:lpstr>Levels of Software Design</vt:lpstr>
      <vt:lpstr>PowerPoint Presentation</vt:lpstr>
      <vt:lpstr>Design vs. Architecture</vt:lpstr>
      <vt:lpstr>Factors that affect Design</vt:lpstr>
      <vt:lpstr>THE FACTORS THAT AFFECT DESIGNS</vt:lpstr>
      <vt:lpstr>FACTORS THAT AFFECT DESIGNS</vt:lpstr>
      <vt:lpstr>FACTORS THAT AFFECT DESIGNS</vt:lpstr>
      <vt:lpstr>FACTORS THAT AFFECT DESIGNS</vt:lpstr>
      <vt:lpstr>FACTORS THAT AFFECT DESIGNS</vt:lpstr>
      <vt:lpstr>FACTORS THAT AFFECT DESIGNS</vt:lpstr>
      <vt:lpstr>FACTORS THAT AFFECT DESIGNS</vt:lpstr>
      <vt:lpstr>FACTORS THAT AFFECT DESIGNS</vt:lpstr>
      <vt:lpstr>FACTORS THAT AFFECT DESIGNS</vt:lpstr>
      <vt:lpstr>FACTORS THAT AFFECT DESIGNS</vt:lpstr>
      <vt:lpstr>FACTORS THAT AFFECT DESIGNS</vt:lpstr>
      <vt:lpstr>Software Quality Models</vt:lpstr>
      <vt:lpstr>SOFTWARE QUALITY MODELS</vt:lpstr>
      <vt:lpstr>Hierarchical models</vt:lpstr>
      <vt:lpstr>PowerPoint Presentation</vt:lpstr>
      <vt:lpstr>Relational models</vt:lpstr>
      <vt:lpstr>PowerPoint Presentation</vt:lpstr>
      <vt:lpstr>PowerPoint Presentation</vt:lpstr>
      <vt:lpstr>PowerPoint Presentation</vt:lpstr>
      <vt:lpstr>Summary</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Shehla</dc:creator>
  <cp:lastModifiedBy>zain sadozai</cp:lastModifiedBy>
  <cp:revision>137</cp:revision>
  <dcterms:created xsi:type="dcterms:W3CDTF">2015-07-29T17:47:36Z</dcterms:created>
  <dcterms:modified xsi:type="dcterms:W3CDTF">2018-10-22T09:55:00Z</dcterms:modified>
</cp:coreProperties>
</file>