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0" r:id="rId2"/>
    <p:sldId id="459" r:id="rId3"/>
    <p:sldId id="484" r:id="rId4"/>
    <p:sldId id="460" r:id="rId5"/>
    <p:sldId id="461" r:id="rId6"/>
    <p:sldId id="462" r:id="rId7"/>
    <p:sldId id="463" r:id="rId8"/>
    <p:sldId id="492" r:id="rId9"/>
    <p:sldId id="464" r:id="rId10"/>
    <p:sldId id="465" r:id="rId11"/>
    <p:sldId id="466" r:id="rId12"/>
    <p:sldId id="485" r:id="rId13"/>
    <p:sldId id="467" r:id="rId14"/>
    <p:sldId id="486" r:id="rId15"/>
    <p:sldId id="487" r:id="rId16"/>
    <p:sldId id="468" r:id="rId17"/>
    <p:sldId id="488" r:id="rId18"/>
    <p:sldId id="489" r:id="rId19"/>
    <p:sldId id="490" r:id="rId20"/>
    <p:sldId id="491" r:id="rId21"/>
    <p:sldId id="493" r:id="rId22"/>
    <p:sldId id="469" r:id="rId23"/>
    <p:sldId id="494" r:id="rId24"/>
    <p:sldId id="470" r:id="rId25"/>
    <p:sldId id="495" r:id="rId26"/>
    <p:sldId id="471" r:id="rId27"/>
    <p:sldId id="472" r:id="rId28"/>
    <p:sldId id="473" r:id="rId29"/>
    <p:sldId id="474" r:id="rId30"/>
    <p:sldId id="477" r:id="rId31"/>
    <p:sldId id="478" r:id="rId32"/>
    <p:sldId id="479" r:id="rId33"/>
    <p:sldId id="480" r:id="rId34"/>
    <p:sldId id="481" r:id="rId35"/>
    <p:sldId id="482" r:id="rId36"/>
    <p:sldId id="496" r:id="rId37"/>
    <p:sldId id="483" r:id="rId38"/>
    <p:sldId id="497" r:id="rId39"/>
    <p:sldId id="4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0D3D8-FE8C-4948-89FA-4A31366A4612}" type="datetimeFigureOut">
              <a:rPr lang="en-US" smtClean="0"/>
              <a:pPr/>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87A72-AE6E-4F97-A386-96D2D976BC45}" type="slidenum">
              <a:rPr lang="en-US" smtClean="0"/>
              <a:pPr/>
              <a:t>‹#›</a:t>
            </a:fld>
            <a:endParaRPr lang="en-US"/>
          </a:p>
        </p:txBody>
      </p:sp>
    </p:spTree>
    <p:extLst>
      <p:ext uri="{BB962C8B-B14F-4D97-AF65-F5344CB8AC3E}">
        <p14:creationId xmlns:p14="http://schemas.microsoft.com/office/powerpoint/2010/main" val="1718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74ED9-745F-4B40-A9C6-03AEE5B8ECEC}"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74ED9-745F-4B40-A9C6-03AEE5B8ECEC}"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74ED9-745F-4B40-A9C6-03AEE5B8ECEC}"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74ED9-745F-4B40-A9C6-03AEE5B8ECEC}" type="datetimeFigureOut">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74ED9-745F-4B40-A9C6-03AEE5B8ECEC}" type="datetimeFigureOut">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74ED9-745F-4B40-A9C6-03AEE5B8ECEC}" type="datetimeFigureOut">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74ED9-745F-4B40-A9C6-03AEE5B8ECEC}"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74ED9-745F-4B40-A9C6-03AEE5B8ECEC}"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DE92-96A6-471A-9FB7-29D1BE3A80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74ED9-745F-4B40-A9C6-03AEE5B8ECEC}" type="datetimeFigureOut">
              <a:rPr lang="en-US" smtClean="0"/>
              <a:pPr/>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BDE92-96A6-471A-9FB7-29D1BE3A80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DESIGN AND ARCHITECTURE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LECTURE 16</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lstStyle/>
          <a:p>
            <a:r>
              <a:rPr lang="en-US" dirty="0" smtClean="0"/>
              <a:t>The components used on the user interface include button, radio button.</a:t>
            </a:r>
            <a:endParaRPr lang="en-US" dirty="0"/>
          </a:p>
        </p:txBody>
      </p:sp>
      <p:pic>
        <p:nvPicPr>
          <p:cNvPr id="1027" name="Picture 3"/>
          <p:cNvPicPr>
            <a:picLocks noChangeAspect="1" noChangeArrowheads="1"/>
          </p:cNvPicPr>
          <p:nvPr/>
        </p:nvPicPr>
        <p:blipFill>
          <a:blip r:embed="rId2"/>
          <a:srcRect l="32430" t="35417" r="9590" b="22917"/>
          <a:stretch>
            <a:fillRect/>
          </a:stretch>
        </p:blipFill>
        <p:spPr bwMode="auto">
          <a:xfrm>
            <a:off x="838200" y="3048000"/>
            <a:ext cx="7543800" cy="304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400" dirty="0" smtClean="0"/>
              <a:t>The frequently used digits and commands are in the right-hand column. </a:t>
            </a:r>
          </a:p>
          <a:p>
            <a:endParaRPr lang="en-US" sz="2400" dirty="0" smtClean="0"/>
          </a:p>
          <a:p>
            <a:r>
              <a:rPr lang="en-US" sz="2400" dirty="0" smtClean="0"/>
              <a:t>The infrequently used commands, </a:t>
            </a:r>
          </a:p>
          <a:p>
            <a:pPr>
              <a:buNone/>
            </a:pPr>
            <a:r>
              <a:rPr lang="en-US" sz="2400" dirty="0" smtClean="0"/>
              <a:t>including scientific, statistic, </a:t>
            </a:r>
          </a:p>
          <a:p>
            <a:pPr>
              <a:buNone/>
            </a:pPr>
            <a:r>
              <a:rPr lang="en-US" sz="2400" dirty="0" smtClean="0"/>
              <a:t>and memory access commands, </a:t>
            </a:r>
          </a:p>
          <a:p>
            <a:pPr>
              <a:buNone/>
            </a:pPr>
            <a:r>
              <a:rPr lang="en-US" sz="2400" dirty="0" smtClean="0"/>
              <a:t>are in the left-hand column. </a:t>
            </a:r>
          </a:p>
          <a:p>
            <a:endParaRPr lang="en-US" sz="2400" dirty="0" smtClean="0"/>
          </a:p>
          <a:p>
            <a:endParaRPr lang="en-US" sz="2400" dirty="0" smtClean="0"/>
          </a:p>
          <a:p>
            <a:r>
              <a:rPr lang="en-US" sz="2400" dirty="0" smtClean="0"/>
              <a:t>The digits [0-9] are grouped into a panel that is almost the same as the digit panels on other popular devices like phones.</a:t>
            </a:r>
          </a:p>
        </p:txBody>
      </p:sp>
      <p:pic>
        <p:nvPicPr>
          <p:cNvPr id="4" name="Picture 3"/>
          <p:cNvPicPr>
            <a:picLocks noChangeAspect="1" noChangeArrowheads="1"/>
          </p:cNvPicPr>
          <p:nvPr/>
        </p:nvPicPr>
        <p:blipFill>
          <a:blip r:embed="rId2"/>
          <a:srcRect l="32430" t="35417" r="37116" b="22917"/>
          <a:stretch>
            <a:fillRect/>
          </a:stretch>
        </p:blipFill>
        <p:spPr bwMode="auto">
          <a:xfrm>
            <a:off x="5257800" y="2133600"/>
            <a:ext cx="3352800"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a:bodyPr>
          <a:lstStyle/>
          <a:p>
            <a:r>
              <a:rPr lang="en-US" sz="2400" dirty="0" smtClean="0"/>
              <a:t>The architecture provides context for the content and tells us what we can do. </a:t>
            </a:r>
          </a:p>
          <a:p>
            <a:endParaRPr lang="en-US" sz="2400" dirty="0" smtClean="0"/>
          </a:p>
          <a:p>
            <a:r>
              <a:rPr lang="en-US" sz="2400" dirty="0" smtClean="0"/>
              <a:t>The architecture also illustrates </a:t>
            </a:r>
          </a:p>
          <a:p>
            <a:pPr>
              <a:buNone/>
            </a:pPr>
            <a:r>
              <a:rPr lang="en-US" sz="2400" dirty="0" smtClean="0"/>
              <a:t>the syntax of the user interface. </a:t>
            </a:r>
          </a:p>
          <a:p>
            <a:pPr>
              <a:buNone/>
            </a:pPr>
            <a:endParaRPr lang="en-US" sz="2400" dirty="0" smtClean="0"/>
          </a:p>
          <a:p>
            <a:pPr>
              <a:buNone/>
            </a:pPr>
            <a:endParaRPr lang="en-US" sz="2400" dirty="0" smtClean="0"/>
          </a:p>
          <a:p>
            <a:pPr>
              <a:buNone/>
            </a:pPr>
            <a:r>
              <a:rPr lang="en-US" sz="2400" dirty="0" smtClean="0"/>
              <a:t>In addition, the “Help” menu is one </a:t>
            </a:r>
          </a:p>
          <a:p>
            <a:pPr>
              <a:buNone/>
            </a:pPr>
            <a:r>
              <a:rPr lang="en-US" sz="2400" dirty="0" smtClean="0"/>
              <a:t>of precious tools for helping</a:t>
            </a:r>
          </a:p>
          <a:p>
            <a:pPr>
              <a:buNone/>
            </a:pPr>
            <a:r>
              <a:rPr lang="en-US" sz="2400" dirty="0" smtClean="0"/>
              <a:t>users find tutorials and hints on using the system.</a:t>
            </a:r>
          </a:p>
          <a:p>
            <a:endParaRPr lang="en-US" sz="2400" dirty="0"/>
          </a:p>
        </p:txBody>
      </p:sp>
      <p:pic>
        <p:nvPicPr>
          <p:cNvPr id="4" name="Picture 3"/>
          <p:cNvPicPr>
            <a:picLocks noChangeAspect="1" noChangeArrowheads="1"/>
          </p:cNvPicPr>
          <p:nvPr/>
        </p:nvPicPr>
        <p:blipFill>
          <a:blip r:embed="rId2"/>
          <a:srcRect l="32430" t="35417" r="37116" b="22917"/>
          <a:stretch>
            <a:fillRect/>
          </a:stretch>
        </p:blipFill>
        <p:spPr bwMode="auto">
          <a:xfrm>
            <a:off x="5257800" y="2133600"/>
            <a:ext cx="3352800" cy="304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a:bodyPr>
          <a:lstStyle/>
          <a:p>
            <a:r>
              <a:rPr lang="en-US" dirty="0" smtClean="0"/>
              <a:t>Many user interfaces fall into this style, such as text editors and IDEs for software development. </a:t>
            </a:r>
          </a:p>
          <a:p>
            <a:endParaRPr lang="en-US" dirty="0" smtClean="0"/>
          </a:p>
          <a:p>
            <a:r>
              <a:rPr lang="en-US" dirty="0" smtClean="0"/>
              <a:t>These user interfaces are well-defined, in the sense that they are usually developed by professionals, and many are commercial products. </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Secondly, the IDEs have a clearly defined application domain and serving targets, that of supporting program development with a selected programming language;  </a:t>
            </a:r>
          </a:p>
          <a:p>
            <a:pPr lvl="1"/>
            <a:r>
              <a:rPr lang="en-US" dirty="0" smtClean="0"/>
              <a:t>an IDE deals with a certain set of menus, such as File, Edit, Search, Build, Run, and so on.</a:t>
            </a:r>
          </a:p>
          <a:p>
            <a:endParaRPr lang="en-US" dirty="0" smtClean="0"/>
          </a:p>
          <a:p>
            <a:r>
              <a:rPr lang="en-US" dirty="0" smtClean="0"/>
              <a:t>The organization and layout of these user interfaces of IDEs and Editors can be summarized in the following.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a:t>
            </a:r>
            <a:endParaRPr lang="en-US" dirty="0"/>
          </a:p>
        </p:txBody>
      </p:sp>
      <p:sp>
        <p:nvSpPr>
          <p:cNvPr id="3" name="Content Placeholder 2"/>
          <p:cNvSpPr>
            <a:spLocks noGrp="1"/>
          </p:cNvSpPr>
          <p:nvPr>
            <p:ph idx="1"/>
          </p:nvPr>
        </p:nvSpPr>
        <p:spPr/>
        <p:txBody>
          <a:bodyPr/>
          <a:lstStyle/>
          <a:p>
            <a:r>
              <a:rPr lang="en-US" dirty="0" smtClean="0"/>
              <a:t>Four types:</a:t>
            </a:r>
          </a:p>
          <a:p>
            <a:pPr lvl="1"/>
            <a:r>
              <a:rPr lang="en-US" dirty="0" smtClean="0"/>
              <a:t>1 Dimensional</a:t>
            </a:r>
          </a:p>
          <a:p>
            <a:pPr lvl="1"/>
            <a:r>
              <a:rPr lang="en-US" dirty="0" smtClean="0"/>
              <a:t>2 Dimensional</a:t>
            </a:r>
          </a:p>
          <a:p>
            <a:pPr lvl="1"/>
            <a:r>
              <a:rPr lang="en-US" dirty="0" smtClean="0"/>
              <a:t>3 Dimensional</a:t>
            </a:r>
          </a:p>
          <a:p>
            <a:pPr lvl="1"/>
            <a:r>
              <a:rPr lang="en-US" dirty="0" smtClean="0"/>
              <a:t>4 Dimensional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1D Layout</a:t>
            </a:r>
            <a:endParaRPr lang="en-US" dirty="0"/>
          </a:p>
        </p:txBody>
      </p:sp>
      <p:sp>
        <p:nvSpPr>
          <p:cNvPr id="3" name="Content Placeholder 2"/>
          <p:cNvSpPr>
            <a:spLocks noGrp="1"/>
          </p:cNvSpPr>
          <p:nvPr>
            <p:ph idx="1"/>
          </p:nvPr>
        </p:nvSpPr>
        <p:spPr/>
        <p:txBody>
          <a:bodyPr>
            <a:normAutofit/>
          </a:bodyPr>
          <a:lstStyle/>
          <a:p>
            <a:r>
              <a:rPr lang="en-US" dirty="0" smtClean="0"/>
              <a:t>1D layout: </a:t>
            </a:r>
          </a:p>
          <a:p>
            <a:pPr lvl="1"/>
            <a:r>
              <a:rPr lang="en-US" dirty="0" smtClean="0"/>
              <a:t>This simply has only one menu bar that supports fundamental functions for editing—such as MS Notepad, MS Word, and so on—and leaves central space for information editing. </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2D Layout</a:t>
            </a:r>
            <a:endParaRPr lang="en-US" dirty="0"/>
          </a:p>
        </p:txBody>
      </p:sp>
      <p:sp>
        <p:nvSpPr>
          <p:cNvPr id="3" name="Content Placeholder 2"/>
          <p:cNvSpPr>
            <a:spLocks noGrp="1"/>
          </p:cNvSpPr>
          <p:nvPr>
            <p:ph idx="1"/>
          </p:nvPr>
        </p:nvSpPr>
        <p:spPr/>
        <p:txBody>
          <a:bodyPr>
            <a:normAutofit/>
          </a:bodyPr>
          <a:lstStyle/>
          <a:p>
            <a:r>
              <a:rPr lang="en-US" dirty="0" smtClean="0"/>
              <a:t>2D layout: </a:t>
            </a:r>
          </a:p>
          <a:p>
            <a:pPr lvl="1"/>
            <a:r>
              <a:rPr lang="en-US" dirty="0" smtClean="0"/>
              <a:t>besides a menu system along the x-direction, there are certain left or right panels along the y-direction for arranging more tool bars or for displaying properties. </a:t>
            </a:r>
          </a:p>
          <a:p>
            <a:pPr marL="457200" lvl="1" indent="0">
              <a:buNone/>
            </a:pPr>
            <a:endParaRPr lang="en-US" dirty="0" smtClean="0"/>
          </a:p>
          <a:p>
            <a:pPr lvl="1"/>
            <a:r>
              <a:rPr lang="en-US" dirty="0" smtClean="0"/>
              <a:t>Some of them also use the bottom portion for displaying status. </a:t>
            </a:r>
            <a:r>
              <a:rPr lang="en-US" dirty="0" err="1" smtClean="0"/>
              <a:t>TextPad</a:t>
            </a:r>
            <a:r>
              <a:rPr lang="en-US" dirty="0" smtClean="0"/>
              <a:t>, Visual Basic editor, and Paint are some examples of this kind.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3D Layout</a:t>
            </a:r>
            <a:endParaRPr lang="en-US" dirty="0"/>
          </a:p>
        </p:txBody>
      </p:sp>
      <p:sp>
        <p:nvSpPr>
          <p:cNvPr id="3" name="Content Placeholder 2"/>
          <p:cNvSpPr>
            <a:spLocks noGrp="1"/>
          </p:cNvSpPr>
          <p:nvPr>
            <p:ph idx="1"/>
          </p:nvPr>
        </p:nvSpPr>
        <p:spPr/>
        <p:txBody>
          <a:bodyPr>
            <a:normAutofit/>
          </a:bodyPr>
          <a:lstStyle/>
          <a:p>
            <a:r>
              <a:rPr lang="en-US" dirty="0" smtClean="0"/>
              <a:t>3D layout: </a:t>
            </a:r>
          </a:p>
          <a:p>
            <a:pPr lvl="1"/>
            <a:r>
              <a:rPr lang="en-US" dirty="0" smtClean="0"/>
              <a:t>a menu along the x-direction, toolbars along the y-direction, and tabs or more multiple choices along the z-direction, such as Eclipse, Java Studio IDEs, and .NET studio</a:t>
            </a:r>
          </a:p>
          <a:p>
            <a:pPr lvl="1"/>
            <a:endParaRPr lang="en-US" dirty="0" smtClean="0"/>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4D Layout</a:t>
            </a:r>
            <a:endParaRPr lang="en-US" dirty="0"/>
          </a:p>
        </p:txBody>
      </p:sp>
      <p:sp>
        <p:nvSpPr>
          <p:cNvPr id="3" name="Content Placeholder 2"/>
          <p:cNvSpPr>
            <a:spLocks noGrp="1"/>
          </p:cNvSpPr>
          <p:nvPr>
            <p:ph idx="1"/>
          </p:nvPr>
        </p:nvSpPr>
        <p:spPr/>
        <p:txBody>
          <a:bodyPr>
            <a:normAutofit/>
          </a:bodyPr>
          <a:lstStyle/>
          <a:p>
            <a:r>
              <a:rPr lang="en-US" dirty="0" smtClean="0"/>
              <a:t>4D layout: </a:t>
            </a:r>
          </a:p>
          <a:p>
            <a:pPr lvl="1"/>
            <a:r>
              <a:rPr lang="en-US" dirty="0" smtClean="0"/>
              <a:t>The user interface of Maya is one example. </a:t>
            </a:r>
          </a:p>
          <a:p>
            <a:endParaRPr lang="en-US" dirty="0"/>
          </a:p>
        </p:txBody>
      </p:sp>
      <p:sp>
        <p:nvSpPr>
          <p:cNvPr id="2050" name="AutoShape 2" descr="data:image/jpeg;base64,/9j/4AAQSkZJRgABAQAAAQABAAD/2wCEAAkGBxQSEhUUEhIVFhQXFx0aGRgYGCAcGhgWHBgcGh0YGxYYHCggGhslHBoYITEiJSkrLi4uGB8zODMsNygtLisBCgoKDg0OGxAQGzIlHyQsNCwvLy8sLywvLCw1LC8sLCwsNCwsNCwsLCwsLCwsLCwsLSwsLCwvNC00LCwsLDQsLP/AABEIALEBHAMBIgACEQEDEQH/xAAbAAABBQEBAAAAAAAAAAAAAAAEAAIDBQYBB//EAE0QAAECAwQECgUJBQcEAwEAAAECEQADIQQSMUEFIlFhBhMUMlJxgZHR8BUjQqGxM1NUYnKSwdLhBxY0grIkQ2Nzo7Pxg5OiwiVk00T/xAAaAQEBAAMBAQAAAAAAAAAAAAAAAQIDBAUG/8QANxEAAgECBAMFBQYHAQAAAAAAAAECAxEEEjFRIUFhE5GhsfAFBjJxgRQiI0Oi4RVCUsHC0eIW/9oADAMBAAIRAxEAPwDMWaSSyhLvg1JMiWtlABOqVPTVGzDeY6JTgpMpNcE8mlY4AjMFtkBonqFAtQG4mnYIdOW1RNKj/N3181i5mSyCnUpN4y3d0/wyFIKgHICiGcJNWDsXzhhASm+mWmpYPZpYQ7AEJUxAODsNjwzlakoCUziwVeCQCNci6S7Y3aY4RxM10hJnMASoBjQlnLgY0EMzFkTXnJMtAKmduTSwLtNZg4GVWwzhs0po8tJdqqs0sG6XIIPtVrWhbZSG2O1L1WmlJFE6pNCwYMDiwDREqY5CTM1UhgpjQbNrZQzMWQQEh0lMpJwP8LK5oaoxfAYx0JTT1YIusHs0uiMaOTtPkBoDaSkgCa4ZnCcA4yIfIGJEz2wntRqIIcbMMKZxbiw5EsA0lJZrwPJZT0zZmIbN84dLCRzZYDazizS9p1ib31iGwoA2ztlXeQ6p92l1rrhqgAsN0NtsxlNxxVkSU4NkzPjC5LA0yzIUwUggJDpCZKEuk1KiAz4Y1wiQIQEhKUJVQAXrPLc3cHW5UTtd3wLwlzlIqJpvNcZiCEsQUm8MMmjiFBh65s2uqoc8BvMTNIysge02CUslTLvHISwlLgAYIUw7BntMQnRkmlFsRWme7WqO6C5EyrmZdY0N18cWbDqjk4gCky9uYjfnv/CGaW4yx2IVaFQ6QETSSWYpY5UGsXO7qhL0RLF66maSnEFDNi94hZZmOWRgmZaFOlphVV8DqlhVjuAw2Q+ba1C8RNvGYTfZLO97FxneVhtMXMzHJ0AV2CSML+9wzDbzy/uhTdHoCmCVHrDF+pzBU1RYtMKnACgxFAxDvDpyFBQvFTGoUUqwFcCHIA2QzMuVFedHp6CvfES7JLGII6yRSLEVJJWQl+cxYns3V7IauQCtlHqJSag1FGfN4ZmMqK4WaV5V+sPTYpZwHv8A1goyUOzpI23cOxnhykXSU4Mdje7KGZkyoE9Ho6J7/wBY7yFHRPefGCXhPDMy5UDchR0T3nxhcgR0T3nxgl4TwzMZUC+j0dE958YXo9HRPefGCnhPDMxlQL6PR0T3nxhcgR0T3nxgp4TwzMZUC8gR0T3nxhcgR0T3nxgp4TwzMZUC8gR0T3nxiSTZEJLhL7lVBq9QaEUwMTPCeGZjKiadLUpKUmXqodSQAQE3iFE0OGonupDJsshSipBClkrLvUqqSz57qQ/lSq62IY0GGGyOT7QpRBUoks1d2A6oZmLISZ5ADUIUFA5uG8IkM1QvEpBUaXi1GFWBpVwXxDODjHCdRDpDAkXtr1Y9/wDxmUpchuep9hTR86u/ujEyICtaglIQBd34naSa5YAtSFNtCzeIQyVBJoKAJTdodkRptAABDXsw1M6g3vwzMN5RRqNhicNmMW5CVJmJuG5gFXXFGBLkHcX1hgRjSGLSohhLABJUOldIdnNboAJfrMLlJd89rnuxwjgnlmYN2+MLkXBk6p0wkm4990gEfXCmrVVQweoywEdKJnFuJTIUogEEkOopVdAJJPMz+Igfjjs+PjDja1MBkMBVgd1YhSQWmYtZUU3lqUKkAuoKCsGYmg7OuB5s+67pA1nrrEF6Avzh1itYOXMkpUCVKSGBcgvfarO1HiC1TZBGou+osQCGcE0IrV6wvuThyB5ek0hal3Ul8lVbWCsSK4M+8xyfpBCkS0hKUlAIKhity4vbxUPvjqpklqKSf5QPffhJXKbWKQrIXaHZW/n1QuZZiSfpWWpRUJSEui6AkkAKZr7bd2ELilpAWUUoQThuocRDLPcUME3sglN56UqFUieVNKkgKKmLXUhJUFBiQRrVcAkNkDEdnqSTUtQULNaCob4YPhhlvESIns2rhvZ8cdtT+EOlMo4arAghJLhT3S17AgEiuRiRKUEhiS7EerNQrmtr1vMW2tFuLjkaWmplTJMtVyXMLrSGN4M12ooMMGwh1o0vMmLClsoJBupwulQAUbyaklsSTAomJCVKWyQGY3aazs5vBnam2IjbpN4BMxBBzo/UE3698LkuE8s1FIu85V46xrV9vY+MdtFtKlJVda6GFSaDB7zwLOt0kYTJZOYLBv8Azh/K5DAmakA5sO1vWVhctx/KKXSgEO43B3Io2NB2Q60z1TVvdJUcg6iWGG0sBApt0urKlkDN8nZzrUqR3wfwc0kkWqUUGWVJE0gA7JEzYYgvcg5LN+Zm/cV4Rzksz5mZ9xXhG3HCSf0Oupx6+MiumcL5+s0tLOQanHA0ciMYVac/hkn8jdVw1akr1ItfNGY5PM+amfcV4R3k0z5qZ9xXhGt0VaLVaHMuQhgLzqUUgjcTjHZukbTLQtZlSglAc69WGwZxlTqU6lTs4O8tuZzV5qg0qv3W9L8L+royCrPMAcypgAxJQpgOtojHVGllcJV2hCgUoCVS5ooovSWo819qYorFZlrQLsoqwqHw2M8batKdOWWas+ptlGUbXWqv9HoD12Qq7IMtMopDmTd3ue6qogMwODcG8OWPveNZicRIWQ4SSI5NlKTzktD1zEnCWBXae6phCal34tLbHU3e7wBDXZCrsjphQA1RaCrRKWog3WcBtZ6AM7k7oHi5tHNl/wCWPiYArFKIQBfBBrdBqCA1dhgeVZpUwl1G8MaZ4U1g+Xv2Rf6Q0g9nSllMpKbhIAqgsvBWDjHrpFLoycm+ocXUYkKLmtS3d3QtYXuBzUSAWBJ7CK98dkSpSlBIepbA/B4k0jNYstD7C5D4PRnhmj5qTNQ0sAvi5gA6x2BJB1wli1Uk4kvV6frBA0ckf36HH1T3w7R8xQoCsArqwcOHahFTU+/ZB4mE/wB5M/7Y/LhvgWxUmxDpju/WIp1nCQ4L1bBsgcXi3tCnbWmH+QD4Cv8AxFdb+aMedn9mBAzQ5kpttjNqBEi+gr40AJqhRSo0biuMKS5pdxpHpv7Y51nNjlhRQZ5nSzIwKuem+Q1bvF3nODlObR5opYlTpcvkRtCpqUJRKmFKjeIJCxeBASwOxgdkW+mrCqwGUqfomzhExaUhcviiEKUQ15pQIPu3xhOTV+BqcnyRUaHVL5Omqbt3XfB21r3bGcmXb2rhdF37Ln9I0cjS0iYjjU6KlXWcC5KcjaHRAGkOF9kSU/8AxspigEasugNGrLLMx74lbGLExVNLTgPZ+HrezcR9olBvM7pPhv8A71O8FDK5SnjWMslIWMiLwoQ1RmRsEet8O5sk2RiUFSlI4pqklwrVAIcXASWyBjySycNrKlExQ0dKAAANJYcE4asuocPHbHw8s6lpTyBBKlM5EvFSwSS0vpAHrEeViPZzrVqdXM1k5b89+HXXhwOmvjJVZznktmfcevcBJ0jkCLpRzSZrkF1F3KywCgRUFgCGZhSM1wJm2fls66Usbxs/2FTFnVBzUkJIL64SogJAL0KtNyVH+Ek1GSUKe9VTHi9ZyAQ3OAJD3TAeleF9nlgXrFKN5JOCSDfJvM8tlBRD3sFUMejGMoybtqc7qSdvu+Re/tQm2bj5BXcIC5fKKP6szkNeIcVSF0KSSAMGY0PDKbL5DLSq6ZnLUXWb2ZCQshktddqBhgdgiCXwus02Wp7DKLOSSmXipSXoZbVLHsiGy8KbGVJA0dJNaOiX7vVeWjJ5m9DHPL+nyKrRFtlIEwUd1O7Y3jsqe2Lr9nGkrLItaZkwJwXxROCTf1rr4FsNzwGrhVZXP/xkksSHuyqkH/KeCrNp6zzuLSjRckuFUuymDFiS8qldkYRi4ycranRUxc504U3H4Q79qelLHPnpWgJKgkcbd9qXx0rnNicW7YuOEGmrPPXYEyLgCJU8AJSlgOTlqgunA0GMZu1ads8njEzNFyUsgKcJlEKF9KWDS61UDXZEWhOEllnz0y5VilyllM3XCJYI9RMzQgGN0ZyvoaFKV/hL7jpHz6O8eMBDRiFKSkW6QlM1SlKcjUqWv7CR1YwLPs9xJVdlqwLAKcYUYHxziCdJJwRL6k3iT2EGu6OPC4FYeWZSb309dT1cf7RqYuKjJWs7mwQZolJljTdmEtCQlKbyWCQkMMHYMBtptpFfa9Bomc/S1kV1rG3cd5/4cjP8gm3SsyikAObyVD4piJEslLskY0IL03NHcpJ6M89PYtRwWs8i/Nl2yyzViXMATLU6lPKWmgfIV6ux6KzzlBIAURTIwZYnvHVb1c3L/BXAErmjqjLkTmEOtYPOUBjiWjirMsYoUOtJ2Ps2AnsiMGO3jtiFFxaqaimOGqa9VKxCqckFiWIxDYGGi1Iqxe7RTJJA6yBSHSlIWLyWIObQuWzEJ6dogmyy76mY9jP74huDYO6HyjdLt7zAhY2jRwSHuzf5kgDvziCbbSyHTgkNXKu7rhqbWLpBQ5OBvGlNmcQWsuENXUG/M03QA5SBdSQpyXdLYNhXN/wgWwKZcwtQY0dtbqOT1ixmzkGWkBLKzN1NWAzFdveIr9HoeYuj4+ze24ji1/CBW7kuk0qCDqkBw+oQGfbxKRi2fxgHRnyqPtRLaETEP6sXR7Rkpww5ypYNMMt2UDWWZdWlQxBgQ0Vhl1Bukm+RRTKw9kPux8YshLU3NnNQc/8AXDdFZo8gpBIl1V7RY1BpuTv3JqHqeJaW5kp6f3le0Zb9m6IisU7YoTeor/B6RS2xZv3atixL1bGLdckHBMofzhu8xTWv5U4YDCKQOscyemfJm2eUqYuWq8Q45hSpNCo/WjUcKdN2y2S5coWSYE8ZLUsqKdVKVpVkovhGUk2i4p+OEh0pqogvQHPv3PE69LKSCRpBCiBg6a7qjCNclJ3tYwlnvwtYEsNjt6JQlmyroAKKSxYUPO8vFVb+DFuK0LRIWFJQHIUkFKnJLG9vizHCVf0pPfL8I4eEa/pQ70eEaadBwk5RS4/M3VsTiKsVGbTtoVEvghbeLmg2dTqKW1k1IJJrexhth4IW4TJRVIXdSpPtJLJCnLC9tJLbzFyOEq2blYr9ZGO3COjhFMBH9q/8keEbrVOhzWqdPEtlaGtFXl9blJr2EP7r1CLrEKo+EXBS1zSm7JJIGLpYm8p6vU1GsAAcWDsJjwjmH/8Aqf8AmR4R1fCaZna+9SfCH4nQv4vTxALBwRtaUTAZCnUkChTkpP1tjmI7JwQtvGJJkFgRgpO3Y8WaOEszAWruUnwjqeEU0Fxaq9afCH3+g/E6eJUHgzbgV3ZC7q3dlpAUm9fY61Q4SWOaQcoO0doS3SQgizKNFXheTmpx7UEfvBM+k+9PhHTwhmFv7ThvT4Q+/wBBap08SPSOg7faQsclW5lsKpcnjJaslbEkxDwX4H22z2lEyfZ1IlhE51EhgeTzNhgyVwmnJqm1EH7SfCC9HcIp02chC7SVpIm6pKWrImDADfFWe/GxV2nOwXZLOZiglOJ9wzMSWnTAkzDKs3FApN2ZOmq1QoMSgBwZiwDUAgJcdUHcH1BInL9pKKe8/gIz8jQotFkkUchF8nElUwBSiTtJeMcRhVUinU+Hbf5nnSj9rxcqU/gglw3b43fRLluXNm4U2mUbwttjm/UWkIBGwLTMJB3kGJ7VbZFsQZ0qXxM5DcbKcFiQ7gpooEVCxRQ34Ya28G7vsxa2lRkzLMUuCqzlCmzCLhS/USqu+PNnhKUJdrh1llHbRrZrT+59JgsGnUjSa4Sdvk+TLCUHvf5c3/ZXGdlc0dUaBK2Cj/hzffJWPxiis0sFIdQGAY9WPVHr8jgatJpiiWUtI5yCo/ab8IfOsaUh+Nlq+ya+8CIeLG0QAJorTiZKZiCkveVkauolw3dDdGLBQ4DAqUQNgKjFpJQkYovdpHwPmnalBHQAP2j+PmkaadGEJuS1Z1VsTUqU4wlpHQGhQ7ixtELixtEbjlGwpyAkJbNIJ63PhE0iWHOB1T8MccYitRcI3IHxMATTLQoy0JJF1JLBhRwKviX/AAgzRGjZSnPHSwogEgqDgvsuG7lFUlYwcQ3R4ZayabHpnvjK+5LbFtP4PyxRM5JxfXJzz1RXAmAJ+jZSUkpnyioYALck7GghKhWqa/Zy2h/hjAKrODNSTduFTFixbMqYFusPC62JZ7lpohYEsutIqKKl3n33sUtsGL7oNvjpyfuK8ID0baEoQocapGtzQAQQMC5OXncTy5OU9X3Ut/y3v74xMiIn6w+7+sVdrPrD1DJouJluQxAnK6ilI66iKy13TrAup2x9lhkzYvV4AptM4J6zANg+Vl/bT/UIO01gnrPwivsiwJiCcAtJ7lAwB6WmypMtazOIZ8g0utHBDqdmxDXhzoyWmbTPM+bLlTClkhQqE3WSgqN8s1Hzi2VpazkuVySWxKS4wpj5aK2Xa5CraVLWnilS7pJ5rlISQ2xvOUYOPDjxNid7L9inlzbWpSUptbqJYAWhLkk0A18Y0OgOLWtY1pYSqYphMLTFJQoh3Uig1l3QTzcFVBLkjRqFBaVSXSQoMliSC4uuaHrir4PGzGZO46fxQTNvylhRBPPSaivNu5ZmNb0vYxrRyR48fEs+GakINluFQvyLTxqErACgkLAJAmLY4hykc3BwUpK4MCULEuYlLlJuykTFc9Slr560XWACSaNUgPtF0yqwrlqXyozJyJMxEoFZo6FBIAwYknfrDBjAnBrTaJMlI40IWm9mQarKsQerZlGE4SqU2ouz7ud/LhfU1Qnziu9BnDuyLl2eVxiBLWshRQPZ54GJJqADU7YwkazhVpdE+V8qJi74LuXIYit4kxk3jbQhOFNRm7vmzdUkpTckrXemwoUJ4TxtMBRa8F/4uV1TP9mZFU8WnBj+KldUz/ZXAGzkTyhyMw0D8FuFcqxcZInS70sn1a3OoHJuKF0mhNDgwhqZijglOzniArdZAplKQAdoUH7QB8Y7sPVoSpujiLpaqS4tPquafeaVRy1e1jq+D67dxoNJcJLIsOFIJOCUKvqJ2BKQ8UqJapkzjVpKRdCUIOKUY6zUvKOzAARBZkhGA9/6QSbYeiO/9I1SoYOim6cnKT6WXi2e7Sx0aMc13Ka+Hgko34X3b25BM3mr+xM/21RRScB5yi1FoKgoMPk5mf8Ahq3RW2Ypu6wJNMDk1abfNY5+R438z9biiazMC5UE9ab2NcGia/I6E37w29WyOSJ6zqoMw7kqVlSgBiGQ/wBLFCCwSbtBiHDs+wbW7IEnW1U6pSBdpQvjtMauxfs/tlolJmJQkomAKZU0h3rrJJxevXFRp/g5MsCkonoSkrBUAlTgtStd8aI4alGWeMeJ1VMbXqU+zlK8dvloU3nGHSyxxbHflsh15Ozz3x1N00CfPfG85Q2adYOXPEj2LhGrQEe1RmVmm7hgK+esEIbJIB63O2DilQLLCvknTeL6hDi7U0cmgwLjF4AEAbnhBpaZ6MShblAlSSwUk6qQlmD0JaMDY9N2W+BNRMSmjl2GIckgGhD4BwW3xprfb1TdFTiuao8WEoCRduXQlLBXtXhu2R5iFiANeu1y1GZxUqZMTLcqKCCLp5qg9SkDEtlljAsvhFZBdvSZxoLzKFS9SK0cRmgMxQ7qRNNtK1ITLUQUp5rpDjdeAcjdhhGCzLr68fAyeVo0KuEljIpInAsr2gznm0fKsNtPCSxkG5JnJN4EOoHUuAFLbb7l9haMqqVDRZVEEhixAxrXCmcZmNjWS+ElkesmaRXMD2WHtZKrEf7xWYf3U01FHADAawJxqe6MitBBYgg7DCgLGpHCCzkpvImMGvYEnaQ+GTDdDDp2Q3MW9ckthT3xmYteDsocbeUlKglqKAKccwaYAwBYq05IyQsUGISatWobN8oLtdrly5cqYVIUJoUQlBSVouqutMS+qTiMXEVXCWQAUr4sSycQBdBzBu5Z9dIowqANKdOSeir7o8Y56ck9FX3R4xW2i0C1TpbpkyLwlyyUgplhglHGKxZ+co9ZgK0SbilBwq6opvJLpLE1BzBZxAGg9OSeir7o8YsdDf2orEmWVGWgzF0SLstPOXU4CjtWsYiJ7PalIcIUpL4sSHGwtiN0AX/puV0VfdHjC9Nyeir7o8YDMizmy3wtXKr9Zd3UEoD5S/0nLXa7YA0dYjNXcC0JooutQSnVSVc450YbzAGpRMvSVTxKWZKTdUu6LoUWZJrjUU3iAPTcnoq+6PGKhGk5glGSJihKJvGW+qVU1inAqoKnBobpGdKVc4pCkNLSFXlXr0wc5Q1QwOyAL1GlZZBUELuhnN0MHdnrmxg3QGkpcy0y0pBdpmIHzK98ZOXpKamUqSmYoSlkKUgHVUpLsSNzn3bBFjwLP9sl9Uz/AGlwBtraEkBBSkUe8kJHeSRWnvgObLQUiZdIf2UpDipxTlhBlrS6hnQVYtgcgg1/TZDrDLeWkElJAONS97Aqo+3KMZu0WzZSgpzUW7X5+mvMrkSkHKZ2piZFhSdvaIvJKwkc5Hal9m/dB8jSV35jtlk/+0cmfES+Bd7t5o9H7DCOsk/rFf5GbTYQgKU7tLmU65S4qJJ1R1D4CNnp/SJmyiGk0RMPq0XT8krE3i4jGWfmjqHwEdVNVFBdqrS6NPyPOrxUarSVtOd/FEkGIlpKRqy+2Yx7QTT9YDBaHiYd33R4Rmaw8cIbVLllEu1TkBFEhM5VAFMyUBTENTqrAE/Sc+exnzps0poDMJJA2ByY5Z7CmaVH1hZnuIdiSaUPVXr2B5VaOCEktNbF1IYZDF6Zd8ADoLHbuhJD5t1wmhNAB5AfVCfka3VXgS1XeqVbQcwSNUiABBcucVk3spd0UAoAwwx6zAggDT6fuL0XMUiRzZaEqmcUhLKuh9cAKc7c3rHkAmR6pp6yTZWj10CpUyUlalXGKCU0S94vgnIO4aPKGgCUTYkTNgWOvABgmCOjdTqpAYVDhMgA/jT7TKDgkEVLNmMKBoj4lB6SDV3qnDvxpXbA4nRImdEsBkyQQxoQWw35Hf4QZoWbNQu/LKk3WcpLbWB2vWlXALhogSyiwFTF1opCTLKQpKQhYOsWKysXWA3XCaudbeYpUG8IuD89chNsnLQ828pKSWWtIqVBDYbC+QwDRjGjY2VaV2lAtQXcqlnF9I1mIQQSkBRJwDuWqYpeE2iDZZ5lkZBQ2FKgClQODKSQrc7ZRAVDwTKt8xMtcoLIlrUlSk5KUl7pPVeMDxyKQP8AUGaj5VEnUvk3VrBui+UgXQRevMC1GcvENitKZa7xlpmBlC6t2qkgE3VAuHfHEQNCgAizW1cu9cWpN9JQpi15BxSdoMDvChQB0CONCaHNADYvOBf8ZL6pn+0uKW7FxwM/jJbY3Zn+0uANxypO33HwhcqTt9x8IEmaXkJH8QtyxqpFd94YxEvS8tZDziUtmU87cwwaALJFrQMXPePwhG1orQ7qnDZzYr1Wyz+zMUetvwjlmtMptdan3Nt8IAOVPBSsD5uZt+aVtEVlhbiw5SObiC+GIbLbBcmdLJLFRHFzNzjiVxXyeaGwYfAReROZcni3xsv+q39UDm1I+bknsXXL5yBZU5QF0GhyYH4jcIIl2hb6yiB9gH3RCkKlJf2RuAw7y8JxtHd+sbfRmidDLs6TaLWtMxSQZovXQFu7cwtrZPGd4V6PsMpSPR00zUEHjCVXrqnoHuhnD90AVTjaO79YTjaO79YH7u+HXnLq+NcKQATJOLEHVPnGBRFjOUSoOVkiQBrpYgXaD6yWa6T7JSMAIrhAHNJ2tapK0mYspuEMVEhgmgYlqUjFlEa+2fJL+wr+kxl1pIrs+EACLQ0cTBi0Z4iIpkrZAEBhJS9AHJyh5THZaDiDUHugDXJ/Z+sSry56ErZ7jP2Xgp36kmM5MkypSilYUojJKgz5a12owNG2bxZHhNaLlxxd3Z9kUk8qUoqOJjlw6rpvtWnsdeIeHaXZJ/UltGkSqiEplp6KB8VGpO8mBRMMduQTYdHKnKuoZwCTuSA5J3ZbyQBUx1HIW+irM6RdBdQfVFdr02M/ZEXCW3iYuWCCVIRdKypSrwB1QAo6oSlksKUjVlatGpSpMtcuZceigrjZKhxhqkuhADJJSQSxqMs7w6nTVLlcaiQgBBCESUXGQ9CpJAIJDMDUDEAvAuhRImhmKUkdxz9odeb5RFNSn2X6i1O0Y9wiKE8SwuSIlk4QlSFCrUiN4TxSDgmJJUsEgFQSMyxLdgrELwngCxEiQMZy1bkS296yI5OXICWQJhVtUQw/lTj3xXwmgAgTQMgeusXXBKdetcsAAUmMwbGUuM8hDkDaWjTcD7GRaZeqSHmC+xb5FdHw/wCYnUG3P7PlKIeUDlhLwcZBW+CZH7Oi/wAkO5H1vr7ouf3OANZwx+e3p+rEkvgqgGs3P537X1d0eD/6HD7M9SWDwkfz/wBP/RWSf2dlvkhhsRsB6e+DZX7OjT1WexHSbpwUjQEsD5Q4fODop3ROnRMkNrqx+cHTG6MX7xUeUGc8qeEj+d+n9yk09wPNls6pvF3WQoOyfalTB7KiYwVn5o6h8BHo3CazSk2ZdxSiq4cVAj5KY9BGC0eDxXakc18ulkd2ddketgcYsXS7RK3FryOSXZ5n2csy37xiRWkGInlmPGE7pwA7ikwfOISdYoD7bOR7m8vAirWejLIGfFiu/COshUWq0hlJ1qnNTjnPVN2p/GsMspoa57GizWskvQdQYd0NeABPOEOSRmH7IJeE8AETcR/kD274wJp0auSnIk5FhXCDJWf2VfCAxAENtHql/YV/SYz1mLhiKihjRWoerX9k/AxnRZz7N4Pu/SAGhLG6ex2qOqOys0nDKjU2Q+ZZ83U4w8tHDZt5cVwz7oAhXIYxGZeYxg4yzmSezwjktB3QAPJReBbEYh2x39ULis3HXkat3wTMkqBCk4jaadogzRuh5toBKCh0ioN5mGYIBG3ugCp4p/Dvx2dcW3BpAlqmqLkGWUMM7x35C68Ep4HWhufK3VU/bqRLZbJydC0zggqWNRTrupKQ7MlFVFmAJA1nNBAIk0EkJmmcsUQFBKQTrEhglX1TgQcU3sSa5/TkwzJqlE3jg524n3kxeypap0pMmRdCklRUSFJJep1gC4DYvnFFa7GuUsIXdKjsJ2sMm7oFZWFG2EZcHcUdmGPloabMcqQIBXYa0GCzKVgB35wNaJBQWMLgaEw65HEGDBZyxOzHuf8AEQAMJcPEqCxZlB6e/ZEkiSyiFCuGOeP4jviXQA5dnLjrjRcEZ6haZadUpJmEaocHil1ScQ4AfqEDJshUWQHONSBQZkmggzQllmS7TKKksGmZg14iYztgaGhhwbsVwk4to9ZWqY+Jx37U7oYFqeqjjv8Arbo83Vp21HNP3lbvrRz0naSecPvnf9aPXj7jYSOvmfJR93/actW/E9F42lVZfW6I3RxU9Ga8/rdIbo855RPPtZdM7BvjhROPtq++dvXHRD3PwMdTfH3T9oT1bNpp2agyFhKgTxaqV+ambYx9g+TGDuna/N3UbDfg2cKy2aYCoqWojiplCtx8kvJ4do4+rHWn2gPZPsnHry7Y87HYCjgqipUdLX+vpHs4L2bV9nwdGrrr67i1mXDiZZ/6qy1d4wziCbZ0k6q5Q3Xyfiny0GT7SU85U1sA0xB66gHdAc+3KNAtd0hiFEHa+A3xxHYM5LT5SX94+EDwoUAKFChQA+Vn9lXwgMQQZwS5L1BHaRA4gCOel0KBwKSKY4RTnRyAB6tbHCprVst4MaObKCpLBCyt1VYsUklh2UHfugGz6JUshKgEAe0oHfiwO+AK9clJQlHFUSSRzn1mdze3CIhYUfMnvV4xeT9AFJYTUK6kzP8A84jGiWxUf5UKP9QTAFdxeqlPFFku3OzZ6vXAR0SzlKPcqLEaNTsm/wDbA/8AcwTZ7BJ9uXaRsKbp9xH4wBTFCj/df+Jh0lMxAUESykLDKZPOFQxpvMaAaLkEaij/ANZEwe+U8Qz9GXQSESFN0VTKdiyIAorPZFoLolEHaEfpEi5E0qKzLJUaFRSXIwqewQetKxQSUj+QH+p4ZLVOceqABz4pB7gweAB9HLmpJQkBJvgvgp6sHPNDE+cGWipYAXQXDsS5Acv2DDICLa0LOMqQygS81SWKuawVLBKAzKqGNU7K9RarSMVHsQPCAKS4S9ccd/XHRJMXvLbTSqt2qPywuWz8wDlWUg12VRAFGLLHRYxsi4M+bX1cumPqJdP9OOha85ST/wBMD+kCAKcWJOyJZdlltVD9pEWQP/10/wCp+C4eCj2rOqmN1ah/UFQAAizyBjJf+c+ETpl2f5g/f8RBsuVIfWk2kdS0q9xlJ+MSpsNlVhNtKH6VnSod6Jr+6JYyzP0kVhl2c4ylHZrD8sE6LlyBOQUS1JU0xiVA/wBzM2JEFnQ0oh0WoH7UpaK7KxDIsRlzAoLlqKX1TxqXCkqTzhKIGL9kVDM/SQw247T7vCOC1l8+4b92+HzJN1v7OlWy7aDXsMoGIUzmIIsqsfnjjs+TjqljK71m+9nrfx7G7ruQ/jlbFd36RzjlHbjs39USnSkxm5OphlxuH+lDZNvWk6tmUCa/KnPP5ONMqtSWs33sfx/HbruRyUpRvO7cXMy/wl7oh0en1eB5ycADkczV92fYInm6SmKB/s5dSVJB4wnFJThxYdnNIis8hISL6VOKGh8OqMOXF3POxWKq4qp2lXWyXnt8y54hT8xROP8ADJH4xW2mQlNAV3swpASw+8YcZEpsJl7ZdLd+PuiFcpDPdVlkcH6tkQ0DG80hN5pEqBIzvdgjqhZ8it96f1gCFvNITeaR1pT5t2413dUSJEhq3n3DLrgCFUi/QuGBOWQ3kQOIMUmQ9HbeDAkAFStJGWhroISe0vuzZ/dDpemlKcXWfbTdt7YgkoKgQEBWFcx7290Dq0bNf2quW3d8AGnTynPq/CnbBibTMYUl/eOzOm/3RRqsEwAkqUwx8vEXJ1dM+e2ANFymZsl/eO3DDshG0zNkvBucae7y0Z3k6umfPbC5Orpnz2wBouUzNkv7x78PLwuUzNkvHpHwjO8nV0z57YXJ1dM+e2ANEbRM6MrtJLUalO2O8pmUpLp9Y+Hl4znJ1dM+e2FydXTPntgDRonzCw9V2qNaZ0gS2aXXLLFCSTmkk4ZP5xin5Orpnz2wuTq6Z89sAWI4RK+ajg4RKp6s+MV/EK6Z89sLiFdM+e2ALD94lfN+XdurKEeESq+rODdXVFfxCumfPbC4hXTPntgCx/eI/NRz94T81m/X5/CK/iFdM+e2OLsyilQvlyGB2HbjAFkeESq+rNfdC/eIv8lGf9EzfpCu8/mheiZv0hXefzQBfjhCqnqz49cd/eJXzZ85edsZ/wBEzfpCu8/mheiZv0hXefzQBoP3iU/yUcHCFVPVYeX64oPRM36QrvP5oXomb9IV3n80AaD94VfNnH8Xb8IR4Qqr6s+HVGf9EzfpCu8/mheiZv0hXefzQBoP3iPzXnz8Yms+mVKHNAZzUs+7fj7ozPomb9IV3n80L0TN+kK7z+aANMdMqvFN0bL2WGR2R206WIHNSXcatW37sfdGY9EzfpCu8/mheiZv0hXefzQBcTZV5IcghnagODMcKtDuNMpIAukO9AFEGhxNRgMKHfFL6Jm/SFd5/NC9EzfpCu8/mgV2vwLuXaCoGgDsKpAwaopTAVDPXaYlUsqBrLqz8wNdDBujvbHOM/6Jm/SFd5/NC9EzfpCu8/mgQvuUEqbV1g7hKQAC4ZwNU1wDZbIktUo6hK5RdAOoRquSbqgkAJUMxGd9EzfpCu8/mi8lqF1AuB0pCSXOsQKqNcTAFjChQoEOiOwoUAKFChRQSQoUKBRQoUKAOxwQoUQChGFCgDsKOQoA6mOmOQoARwhQoUAchQoUUCjschQAhChQoARhQoUAKGrhQoA5ChQogFChQoA5ChQopD//2Q=="/>
          <p:cNvSpPr>
            <a:spLocks noChangeAspect="1" noChangeArrowheads="1"/>
          </p:cNvSpPr>
          <p:nvPr/>
        </p:nvSpPr>
        <p:spPr bwMode="auto">
          <a:xfrm>
            <a:off x="155575" y="-1790700"/>
            <a:ext cx="59912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area.autodesk.com/img/products/maya/enhanced_ui.png"/>
          <p:cNvPicPr>
            <a:picLocks noChangeAspect="1" noChangeArrowheads="1"/>
          </p:cNvPicPr>
          <p:nvPr/>
        </p:nvPicPr>
        <p:blipFill>
          <a:blip r:embed="rId2"/>
          <a:srcRect/>
          <a:stretch>
            <a:fillRect/>
          </a:stretch>
        </p:blipFill>
        <p:spPr bwMode="auto">
          <a:xfrm>
            <a:off x="1219200" y="2876626"/>
            <a:ext cx="6372225" cy="39813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Component Based Architecture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 4D Layout</a:t>
            </a:r>
            <a:endParaRPr lang="en-US" dirty="0"/>
          </a:p>
        </p:txBody>
      </p:sp>
      <p:sp>
        <p:nvSpPr>
          <p:cNvPr id="3" name="Content Placeholder 2"/>
          <p:cNvSpPr>
            <a:spLocks noGrp="1"/>
          </p:cNvSpPr>
          <p:nvPr>
            <p:ph idx="1"/>
          </p:nvPr>
        </p:nvSpPr>
        <p:spPr/>
        <p:txBody>
          <a:bodyPr>
            <a:normAutofit lnSpcReduction="10000"/>
          </a:bodyPr>
          <a:lstStyle/>
          <a:p>
            <a:r>
              <a:rPr lang="en-US" dirty="0" smtClean="0"/>
              <a:t>4D layout: </a:t>
            </a:r>
          </a:p>
          <a:p>
            <a:pPr lvl="1"/>
            <a:r>
              <a:rPr lang="en-US" dirty="0" smtClean="0"/>
              <a:t>It has a </a:t>
            </a:r>
          </a:p>
          <a:p>
            <a:pPr lvl="2"/>
            <a:r>
              <a:rPr lang="en-US" dirty="0" smtClean="0"/>
              <a:t>menu along the x-direction, </a:t>
            </a:r>
          </a:p>
          <a:p>
            <a:pPr lvl="2"/>
            <a:r>
              <a:rPr lang="en-US" dirty="0" smtClean="0"/>
              <a:t>toolbars along the </a:t>
            </a:r>
            <a:r>
              <a:rPr lang="en-US" dirty="0" err="1" smtClean="0"/>
              <a:t>ydirection</a:t>
            </a:r>
            <a:r>
              <a:rPr lang="en-US" dirty="0" smtClean="0"/>
              <a:t>, </a:t>
            </a:r>
          </a:p>
          <a:p>
            <a:pPr lvl="2"/>
            <a:r>
              <a:rPr lang="en-US" dirty="0" smtClean="0"/>
              <a:t>tabs along the z-direction, and </a:t>
            </a:r>
          </a:p>
          <a:p>
            <a:pPr lvl="1"/>
            <a:r>
              <a:rPr lang="en-US" dirty="0" smtClean="0"/>
              <a:t>when the menu-sets—which include Animation, Modeling, Dynamics, Rendering, and Live etc.—change from one to the other, part of the menu is changed. </a:t>
            </a:r>
          </a:p>
          <a:p>
            <a:pPr lvl="1"/>
            <a:r>
              <a:rPr lang="en-US" dirty="0" smtClean="0"/>
              <a:t>This creates an additional direction.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Websites allow users to ask, browse, and search for information that the user would like to obtain.</a:t>
            </a:r>
          </a:p>
          <a:p>
            <a:r>
              <a:rPr lang="en-US" dirty="0" smtClean="0"/>
              <a:t>This kind of user interface also provides menus, tabs, and some static links. </a:t>
            </a:r>
          </a:p>
          <a:p>
            <a:r>
              <a:rPr lang="en-US" dirty="0" smtClean="0"/>
              <a:t>Specifically, these user interfaces leave space for displaying information, and the information may embed many “dynamic” links, known as hyperlinks. </a:t>
            </a:r>
          </a:p>
          <a:p>
            <a:endParaRPr lang="en-US" dirty="0" smtClean="0"/>
          </a:p>
          <a:p>
            <a:r>
              <a:rPr lang="en-US" dirty="0" smtClean="0"/>
              <a:t>These dynamic hyperlinks are not part of prefixed UI components but are dynamic occurrences of components that guide users from one web page to another or from one website to the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Consequently, a website needs to accept a user's query, conduct searching, and display the results with further searching links that dynamically depend on the displayed contents. </a:t>
            </a:r>
          </a:p>
          <a:p>
            <a:endParaRPr lang="en-US" dirty="0" smtClean="0"/>
          </a:p>
          <a:p>
            <a:r>
              <a:rPr lang="en-US" dirty="0" smtClean="0"/>
              <a:t>A browser (e.g., MS Internet Explorer) can be used to access any available web object uniquely linked by the Unified Resource Locator (URL). </a:t>
            </a:r>
          </a:p>
          <a:p>
            <a:endParaRPr lang="en-US" dirty="0" smtClean="0"/>
          </a:p>
          <a:p>
            <a:r>
              <a:rPr lang="en-US" dirty="0" smtClean="0"/>
              <a:t>Today, almost all organizations have their own websites and so do many individuals. These websites provide different content and embedded hyperlinks to guide users to search more URLs.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Web pages, with their hyperlinks and displayed content, need to have a structure, an organization, and a labeling system. </a:t>
            </a:r>
          </a:p>
          <a:p>
            <a:endParaRPr lang="en-US" dirty="0" smtClean="0"/>
          </a:p>
          <a:p>
            <a:r>
              <a:rPr lang="en-US" dirty="0" smtClean="0"/>
              <a:t>The structure determines the appropriate levels of granularity for the information units. </a:t>
            </a:r>
          </a:p>
          <a:p>
            <a:endParaRPr lang="en-US" dirty="0" smtClean="0"/>
          </a:p>
          <a:p>
            <a:r>
              <a:rPr lang="en-US" dirty="0" smtClean="0"/>
              <a:t>The organization involves grouping those components into meaningful and distinctive categories. </a:t>
            </a:r>
          </a:p>
          <a:p>
            <a:endParaRPr lang="en-US" dirty="0" smtClean="0"/>
          </a:p>
          <a:p>
            <a:r>
              <a:rPr lang="en-US" dirty="0" smtClean="0"/>
              <a:t>The labeling system can be used for figuring out what to call those categories for the series of navigation links that lead to them.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Customizable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Customizable Style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developing trend of user interfaces is the customizable style. This style of user interface is tightly integrated with the entire software system.</a:t>
            </a:r>
          </a:p>
          <a:p>
            <a:pPr lvl="1"/>
            <a:r>
              <a:rPr lang="en-US" dirty="0" smtClean="0"/>
              <a:t>This means that the entire software system supports all needed functions with a specific customizable user interface. </a:t>
            </a:r>
          </a:p>
          <a:p>
            <a:endParaRPr lang="en-US" dirty="0" smtClean="0"/>
          </a:p>
          <a:p>
            <a:r>
              <a:rPr lang="en-US" dirty="0" smtClean="0"/>
              <a:t>Many user interfaces that belong to the static style also have some setting functions for customizing the user interface appearance, such as text colors, contents of tool bars, etc. </a:t>
            </a:r>
          </a:p>
          <a:p>
            <a:r>
              <a:rPr lang="en-US" dirty="0" smtClean="0"/>
              <a:t>However, they do not change the functionality provided via the user interface.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Interactive GUIs</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r>
              <a:rPr lang="en-US" dirty="0" smtClean="0"/>
              <a:t>Multi-touch sensing enables a user to interact with a system with more than one finger at a time.</a:t>
            </a:r>
          </a:p>
          <a:p>
            <a:endParaRPr lang="en-US" dirty="0" smtClean="0"/>
          </a:p>
          <a:p>
            <a:r>
              <a:rPr lang="en-US" dirty="0" smtClean="0"/>
              <a:t>Such sensing devices are also inherently able to accommodate multiple users simultaneously, which is especially useful for larger interaction scenarios such as interactive walls and tabletops. </a:t>
            </a:r>
          </a:p>
          <a:p>
            <a:endParaRPr lang="en-US" dirty="0" smtClean="0"/>
          </a:p>
          <a:p>
            <a:r>
              <a:rPr lang="en-US" dirty="0" smtClean="0"/>
              <a:t>The technique is force sensitive, and provides unprecedented resolution and scalability that can be used to create sophisticated multipoint widgets for displaying panels large enough to accommodate both hands and multiple users.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(Semantics) of User Interfaces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semantics of user interfaces mainly refers to usability, consistency, and integration (Torres, 2001). </a:t>
            </a:r>
          </a:p>
          <a:p>
            <a:endParaRPr lang="en-US" dirty="0" smtClean="0"/>
          </a:p>
          <a:p>
            <a:r>
              <a:rPr lang="en-US" dirty="0" smtClean="0"/>
              <a:t>Usability is the key attribute that determines the quality of a user interface. </a:t>
            </a:r>
          </a:p>
          <a:p>
            <a:r>
              <a:rPr lang="en-US" dirty="0" smtClean="0"/>
              <a:t>Usability of a user interface depends not only on the architecture of the user interface and the entire software system, </a:t>
            </a:r>
          </a:p>
          <a:p>
            <a:pPr lvl="1"/>
            <a:r>
              <a:rPr lang="en-US" dirty="0" smtClean="0"/>
              <a:t>but also refers to the needs, experiences, and capabilities of the system users.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normAutofit fontScale="92500"/>
          </a:bodyPr>
          <a:lstStyle/>
          <a:p>
            <a:r>
              <a:rPr lang="en-US" dirty="0" smtClean="0"/>
              <a:t>Usability also includes information presentation</a:t>
            </a:r>
          </a:p>
          <a:p>
            <a:endParaRPr lang="en-US" dirty="0" smtClean="0"/>
          </a:p>
          <a:p>
            <a:r>
              <a:rPr lang="en-US" dirty="0" smtClean="0"/>
              <a:t>Presentation may simply be a direct representation of the input information, </a:t>
            </a:r>
          </a:p>
          <a:p>
            <a:pPr lvl="1"/>
            <a:r>
              <a:rPr lang="en-US" dirty="0" smtClean="0"/>
              <a:t>such as text in a word processor, </a:t>
            </a:r>
          </a:p>
          <a:p>
            <a:r>
              <a:rPr lang="en-US" dirty="0" smtClean="0"/>
              <a:t>or it may present the information in some other more meaningful way, </a:t>
            </a:r>
          </a:p>
          <a:p>
            <a:pPr lvl="1"/>
            <a:r>
              <a:rPr lang="en-US" dirty="0" smtClean="0"/>
              <a:t>such as information returned by web pages as images or even videos.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Interface Design</a:t>
            </a:r>
          </a:p>
          <a:p>
            <a:r>
              <a:rPr lang="en-US" dirty="0" smtClean="0"/>
              <a:t>Styles of interfaces</a:t>
            </a:r>
          </a:p>
          <a:p>
            <a:r>
              <a:rPr lang="en-US" dirty="0" smtClean="0"/>
              <a:t>Design Considerations</a:t>
            </a:r>
          </a:p>
          <a:p>
            <a:r>
              <a:rPr lang="en-US" dirty="0" smtClean="0"/>
              <a:t>Evaluation of Design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User-centered: </a:t>
            </a:r>
          </a:p>
          <a:p>
            <a:pPr lvl="1"/>
            <a:r>
              <a:rPr lang="en-US" dirty="0" smtClean="0"/>
              <a:t>User interface design must take into account the needs, experiences, and capabilities of the system users. </a:t>
            </a:r>
          </a:p>
          <a:p>
            <a:pPr lvl="1"/>
            <a:r>
              <a:rPr lang="en-US" dirty="0" smtClean="0"/>
              <a:t>A user interface must be a user-centered product. </a:t>
            </a:r>
          </a:p>
          <a:p>
            <a:endParaRPr lang="en-US" dirty="0" smtClean="0"/>
          </a:p>
          <a:p>
            <a:r>
              <a:rPr lang="en-US" dirty="0" smtClean="0"/>
              <a:t>In order to understand users' needs, prototyping is an essential step.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Intuitive: </a:t>
            </a:r>
          </a:p>
          <a:p>
            <a:pPr lvl="1"/>
            <a:r>
              <a:rPr lang="en-US" dirty="0" smtClean="0"/>
              <a:t>No matter how many variants there are, the central attributes remain the same: simplicity, intuitiveness, and usability. </a:t>
            </a:r>
          </a:p>
          <a:p>
            <a:pPr lvl="1"/>
            <a:endParaRPr lang="en-US" dirty="0" smtClean="0"/>
          </a:p>
          <a:p>
            <a:pPr lvl="1"/>
            <a:r>
              <a:rPr lang="en-US" dirty="0" smtClean="0"/>
              <a:t>The “best” user interface is one that people can figure out how to use quickly and effectively even without instructions. </a:t>
            </a:r>
          </a:p>
          <a:p>
            <a:pPr lvl="1"/>
            <a:endParaRPr lang="en-US" dirty="0" smtClean="0"/>
          </a:p>
          <a:p>
            <a:pPr lvl="1"/>
            <a:r>
              <a:rPr lang="en-US" dirty="0" smtClean="0"/>
              <a:t>Graphical user interfaces are better than textual user interfaces in the sense that a graphical user interface usually consists of windows, menus, buttons, and icons, and is operated by using a mouse.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fontScale="92500"/>
          </a:bodyPr>
          <a:lstStyle/>
          <a:p>
            <a:r>
              <a:rPr lang="en-US" dirty="0" smtClean="0"/>
              <a:t>Consistency: </a:t>
            </a:r>
          </a:p>
          <a:p>
            <a:pPr lvl="1"/>
            <a:r>
              <a:rPr lang="en-US" dirty="0" smtClean="0"/>
              <a:t>Designers must consider the physical and mental limitations of users of the software system. </a:t>
            </a:r>
          </a:p>
          <a:p>
            <a:pPr lvl="1"/>
            <a:r>
              <a:rPr lang="en-US" dirty="0" smtClean="0"/>
              <a:t>They need to recognize the limitations on the size of short-term memory and to avoid overloading users with information. </a:t>
            </a:r>
          </a:p>
          <a:p>
            <a:pPr lvl="1"/>
            <a:r>
              <a:rPr lang="en-US" dirty="0" smtClean="0"/>
              <a:t>The interface should use terms and concepts drawn from the experience of the anticipated class of users; </a:t>
            </a:r>
          </a:p>
          <a:p>
            <a:pPr lvl="1"/>
            <a:r>
              <a:rPr lang="en-US" dirty="0" smtClean="0"/>
              <a:t>should be consistent in that comparable operations can be activated in the same way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Integration: </a:t>
            </a:r>
          </a:p>
          <a:p>
            <a:pPr lvl="1"/>
            <a:r>
              <a:rPr lang="en-US" dirty="0" smtClean="0"/>
              <a:t>The software system should integrate smoothly with other applications.</a:t>
            </a:r>
          </a:p>
          <a:p>
            <a:pPr lvl="1"/>
            <a:r>
              <a:rPr lang="en-US" dirty="0" smtClean="0"/>
              <a:t>For example, different editors in the Windows operating system, such as MS Notepad and MS Office applications, can use “Clipboard” commands (Cut, Copy, and Paste) to directly perform data interchange.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Considerations of User Interfaces</a:t>
            </a:r>
            <a:endParaRPr lang="en-US" dirty="0"/>
          </a:p>
        </p:txBody>
      </p:sp>
      <p:sp>
        <p:nvSpPr>
          <p:cNvPr id="3" name="Content Placeholder 2"/>
          <p:cNvSpPr>
            <a:spLocks noGrp="1"/>
          </p:cNvSpPr>
          <p:nvPr>
            <p:ph idx="1"/>
          </p:nvPr>
        </p:nvSpPr>
        <p:spPr/>
        <p:txBody>
          <a:bodyPr>
            <a:normAutofit/>
          </a:bodyPr>
          <a:lstStyle/>
          <a:p>
            <a:r>
              <a:rPr lang="en-US" dirty="0" smtClean="0"/>
              <a:t>Friendliness</a:t>
            </a:r>
          </a:p>
          <a:p>
            <a:r>
              <a:rPr lang="en-US" dirty="0" smtClean="0"/>
              <a:t>Simple </a:t>
            </a:r>
          </a:p>
          <a:p>
            <a:r>
              <a:rPr lang="en-US" dirty="0" smtClean="0"/>
              <a:t>Aesthetic </a:t>
            </a:r>
          </a:p>
          <a:p>
            <a:r>
              <a:rPr lang="en-US" dirty="0" smtClean="0"/>
              <a:t>Productive - indicates that a minimal number of work steps can accomplish a task. </a:t>
            </a:r>
          </a:p>
          <a:p>
            <a:r>
              <a:rPr lang="en-US" dirty="0" smtClean="0"/>
              <a:t>Customizable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Possible usability attributes of a user interface include:</a:t>
            </a:r>
          </a:p>
          <a:p>
            <a:pPr>
              <a:buNone/>
            </a:pPr>
            <a:endParaRPr lang="en-US" dirty="0" smtClean="0"/>
          </a:p>
          <a:p>
            <a:r>
              <a:rPr lang="en-US" dirty="0" smtClean="0"/>
              <a:t>How long does it take a new user to become productive with the user interface? </a:t>
            </a:r>
          </a:p>
          <a:p>
            <a:pPr lvl="1"/>
            <a:r>
              <a:rPr lang="en-US" dirty="0" smtClean="0"/>
              <a:t>For example, a new user can master the usage of  the user interface in a three-day training seminar.</a:t>
            </a:r>
          </a:p>
          <a:p>
            <a:pPr lvl="1"/>
            <a:endParaRPr lang="en-US" dirty="0" smtClean="0"/>
          </a:p>
          <a:p>
            <a:r>
              <a:rPr lang="en-US" dirty="0" smtClean="0"/>
              <a:t>What percentage of the user interface components and the system functions are usable for users? </a:t>
            </a:r>
          </a:p>
          <a:p>
            <a:pPr lvl="1"/>
            <a:r>
              <a:rPr lang="en-US" dirty="0" smtClean="0"/>
              <a:t>For example, some components of the user interface and functions of the system are “redundant.”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a:bodyPr>
          <a:lstStyle/>
          <a:p>
            <a:r>
              <a:rPr lang="en-US" dirty="0" smtClean="0"/>
              <a:t>What is the user's observation of the look and feel of the user interface? </a:t>
            </a:r>
          </a:p>
          <a:p>
            <a:pPr lvl="1"/>
            <a:r>
              <a:rPr lang="en-US" dirty="0" smtClean="0"/>
              <a:t>For example, the user may operate the user interface without looking at it, the system is well implemented with consistency and integration, and the system uses colors to distinguish important information.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effective is the user interface at recovering from user errors? </a:t>
            </a:r>
          </a:p>
          <a:p>
            <a:pPr lvl="1"/>
            <a:r>
              <a:rPr lang="en-US" dirty="0" smtClean="0"/>
              <a:t>For example, the system can check spelling and automatically correct spelling errors. </a:t>
            </a:r>
          </a:p>
          <a:p>
            <a:pPr lvl="1"/>
            <a:r>
              <a:rPr lang="en-US" dirty="0" smtClean="0"/>
              <a:t>The system can format source codes and automatically import packages. The system can redo 50 step actions. </a:t>
            </a:r>
          </a:p>
          <a:p>
            <a:endParaRPr lang="en-US" dirty="0" smtClean="0"/>
          </a:p>
          <a:p>
            <a:r>
              <a:rPr lang="en-US" dirty="0" smtClean="0"/>
              <a:t>Can the user interface be customized and adapted to a new environment? </a:t>
            </a:r>
          </a:p>
          <a:p>
            <a:pPr lvl="1"/>
            <a:r>
              <a:rPr lang="en-US" dirty="0" smtClean="0"/>
              <a:t>For example, the user interface can be switched from one version to the other for different users. </a:t>
            </a:r>
          </a:p>
          <a:p>
            <a:pPr lvl="1"/>
            <a:r>
              <a:rPr lang="en-US" dirty="0" smtClean="0"/>
              <a:t>The user interface can incorporate additional components with plug-and-play.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User Interfaces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well does the system response match the user's work practice? </a:t>
            </a:r>
          </a:p>
          <a:p>
            <a:pPr lvl="1"/>
            <a:r>
              <a:rPr lang="en-US" dirty="0" smtClean="0"/>
              <a:t>For example, a right-click context sensitive menu saves user's actions.</a:t>
            </a:r>
          </a:p>
          <a:p>
            <a:pPr lvl="1"/>
            <a:endParaRPr lang="en-US" dirty="0" smtClean="0"/>
          </a:p>
          <a:p>
            <a:r>
              <a:rPr lang="en-US" dirty="0" smtClean="0"/>
              <a:t>How tolerant is the system of user error? </a:t>
            </a:r>
          </a:p>
          <a:p>
            <a:pPr lvl="1"/>
            <a:r>
              <a:rPr lang="en-US" dirty="0" smtClean="0"/>
              <a:t>For example, what happens if the user accidentally clicked two components or hit three keys at the same time? Will the system be aborted?</a:t>
            </a:r>
          </a:p>
          <a:p>
            <a:endParaRPr lang="en-US" dirty="0" smtClean="0"/>
          </a:p>
          <a:p>
            <a:r>
              <a:rPr lang="en-US" dirty="0" smtClean="0"/>
              <a:t>Is the user interface complete? </a:t>
            </a:r>
          </a:p>
          <a:p>
            <a:pPr lvl="1"/>
            <a:r>
              <a:rPr lang="en-US" dirty="0" smtClean="0"/>
              <a:t>For example, the system also includes a user guidance, tutorials, and help tools.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Interface Design</a:t>
            </a:r>
          </a:p>
          <a:p>
            <a:r>
              <a:rPr lang="en-US" dirty="0" smtClean="0"/>
              <a:t>Styles of interfaces</a:t>
            </a:r>
          </a:p>
          <a:p>
            <a:r>
              <a:rPr lang="en-US" dirty="0" smtClean="0"/>
              <a:t>Design Considerations</a:t>
            </a:r>
          </a:p>
          <a:p>
            <a:r>
              <a:rPr lang="en-US" smtClean="0"/>
              <a:t>Evaluation of Design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lstStyle/>
          <a:p>
            <a:r>
              <a:rPr lang="en-US" dirty="0" smtClean="0"/>
              <a:t>The architecture of user interfaces supports its look and feel and usability aspects. </a:t>
            </a:r>
          </a:p>
          <a:p>
            <a:endParaRPr lang="en-US" dirty="0" smtClean="0"/>
          </a:p>
          <a:p>
            <a:r>
              <a:rPr lang="en-US" dirty="0" smtClean="0"/>
              <a:t>The evolution from textual user interfaces to graphical user interfaces can give us an idea about why the look and feel and the usability came to be.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normAutofit fontScale="92500"/>
          </a:bodyPr>
          <a:lstStyle/>
          <a:p>
            <a:r>
              <a:rPr lang="en-US" dirty="0" smtClean="0"/>
              <a:t>A user interface itself, especially the graphical user interface, is sophisticated software. </a:t>
            </a:r>
          </a:p>
          <a:p>
            <a:endParaRPr lang="en-US" dirty="0" smtClean="0"/>
          </a:p>
          <a:p>
            <a:r>
              <a:rPr lang="en-US" dirty="0" smtClean="0"/>
              <a:t>It needs codes not only for </a:t>
            </a:r>
          </a:p>
          <a:p>
            <a:pPr lvl="1"/>
            <a:r>
              <a:rPr lang="en-US" dirty="0" smtClean="0"/>
              <a:t>displaying, </a:t>
            </a:r>
          </a:p>
          <a:p>
            <a:pPr lvl="1"/>
            <a:r>
              <a:rPr lang="en-US" dirty="0" smtClean="0"/>
              <a:t>arranging, and </a:t>
            </a:r>
          </a:p>
          <a:p>
            <a:pPr lvl="1"/>
            <a:r>
              <a:rPr lang="en-US" dirty="0" smtClean="0"/>
              <a:t>laying out all buttons, labels, and components but also </a:t>
            </a:r>
          </a:p>
          <a:p>
            <a:pPr lvl="1"/>
            <a:r>
              <a:rPr lang="en-US" dirty="0" smtClean="0"/>
              <a:t>for linking these elements in the user interface with the internal functions of the software.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Design</a:t>
            </a:r>
            <a:endParaRPr lang="en-US" dirty="0"/>
          </a:p>
        </p:txBody>
      </p:sp>
      <p:sp>
        <p:nvSpPr>
          <p:cNvPr id="3" name="Content Placeholder 2"/>
          <p:cNvSpPr>
            <a:spLocks noGrp="1"/>
          </p:cNvSpPr>
          <p:nvPr>
            <p:ph idx="1"/>
          </p:nvPr>
        </p:nvSpPr>
        <p:spPr/>
        <p:txBody>
          <a:bodyPr>
            <a:normAutofit/>
          </a:bodyPr>
          <a:lstStyle/>
          <a:p>
            <a:r>
              <a:rPr lang="en-US" dirty="0" smtClean="0"/>
              <a:t>Many programming languages, such as Visual Basic, Java, etc., provide built-in components and layout managers for implementing user interfaces. </a:t>
            </a:r>
          </a:p>
          <a:p>
            <a:endParaRPr lang="en-US" dirty="0" smtClean="0"/>
          </a:p>
          <a:p>
            <a:r>
              <a:rPr lang="en-US" dirty="0" smtClean="0"/>
              <a:t>Many IDEs support drag-and-drop metaphors for making the implementation of graphical user interfaces easier.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and Feel (Syntax) of User Interfaces</a:t>
            </a:r>
            <a:endParaRPr lang="en-US" dirty="0"/>
          </a:p>
        </p:txBody>
      </p:sp>
      <p:sp>
        <p:nvSpPr>
          <p:cNvPr id="3" name="Content Placeholder 2"/>
          <p:cNvSpPr>
            <a:spLocks noGrp="1"/>
          </p:cNvSpPr>
          <p:nvPr>
            <p:ph idx="1"/>
          </p:nvPr>
        </p:nvSpPr>
        <p:spPr/>
        <p:txBody>
          <a:bodyPr>
            <a:normAutofit lnSpcReduction="10000"/>
          </a:bodyPr>
          <a:lstStyle/>
          <a:p>
            <a:r>
              <a:rPr lang="en-US" dirty="0" smtClean="0"/>
              <a:t>The design and implementation of the look and feel are based on the belief that most humans know how to appreciate artwork. </a:t>
            </a:r>
          </a:p>
          <a:p>
            <a:endParaRPr lang="en-US" dirty="0" smtClean="0"/>
          </a:p>
          <a:p>
            <a:r>
              <a:rPr lang="en-US" dirty="0" smtClean="0"/>
              <a:t>In general, graphical user interfaces have three styles: </a:t>
            </a:r>
          </a:p>
          <a:p>
            <a:pPr lvl="1"/>
            <a:r>
              <a:rPr lang="en-US" dirty="0" smtClean="0"/>
              <a:t>static,</a:t>
            </a:r>
          </a:p>
          <a:p>
            <a:pPr lvl="1"/>
            <a:r>
              <a:rPr lang="en-US" dirty="0" smtClean="0"/>
              <a:t>dynamic, and </a:t>
            </a:r>
          </a:p>
          <a:p>
            <a:pPr lvl="1"/>
            <a:r>
              <a:rPr lang="en-US" dirty="0" smtClean="0"/>
              <a:t>customizable.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Static style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Style of User Interfaces</a:t>
            </a:r>
            <a:endParaRPr lang="en-US" dirty="0"/>
          </a:p>
        </p:txBody>
      </p:sp>
      <p:sp>
        <p:nvSpPr>
          <p:cNvPr id="3" name="Content Placeholder 2"/>
          <p:cNvSpPr>
            <a:spLocks noGrp="1"/>
          </p:cNvSpPr>
          <p:nvPr>
            <p:ph idx="1"/>
          </p:nvPr>
        </p:nvSpPr>
        <p:spPr/>
        <p:txBody>
          <a:bodyPr/>
          <a:lstStyle/>
          <a:p>
            <a:r>
              <a:rPr lang="en-US" dirty="0" smtClean="0"/>
              <a:t>The static style of user interfaces refers to those user interfaces that have statically “prefixed” components and compositions.</a:t>
            </a:r>
          </a:p>
          <a:p>
            <a:endParaRPr lang="en-US" dirty="0" smtClean="0"/>
          </a:p>
          <a:p>
            <a:r>
              <a:rPr lang="en-US" dirty="0" smtClean="0"/>
              <a:t>Example</a:t>
            </a:r>
          </a:p>
          <a:p>
            <a:pPr lvl="1"/>
            <a:r>
              <a:rPr lang="en-US" dirty="0" smtClean="0"/>
              <a:t>Windows calculator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3513</TotalTime>
  <Words>1924</Words>
  <Application>Microsoft Office PowerPoint</Application>
  <PresentationFormat>On-screen Show (4:3)</PresentationFormat>
  <Paragraphs>206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SOFTWARE DESIGN AND ARCHITECTURE</vt:lpstr>
      <vt:lpstr>Review</vt:lpstr>
      <vt:lpstr>Outline</vt:lpstr>
      <vt:lpstr>Interface Design</vt:lpstr>
      <vt:lpstr>Interface Design</vt:lpstr>
      <vt:lpstr>Interface Design</vt:lpstr>
      <vt:lpstr>Look and Feel (Syntax) of User Interfaces</vt:lpstr>
      <vt:lpstr>Static style</vt:lpstr>
      <vt:lpstr>Static Style of User Interfaces</vt:lpstr>
      <vt:lpstr>Static Style</vt:lpstr>
      <vt:lpstr>Static Style</vt:lpstr>
      <vt:lpstr>Static Style</vt:lpstr>
      <vt:lpstr>Static Style</vt:lpstr>
      <vt:lpstr>Static Style</vt:lpstr>
      <vt:lpstr>Static Style</vt:lpstr>
      <vt:lpstr>Static Style – 1D Layout</vt:lpstr>
      <vt:lpstr>Static Style – 2D Layout</vt:lpstr>
      <vt:lpstr>Static Style – 3D Layout</vt:lpstr>
      <vt:lpstr>Static Style – 4D Layout</vt:lpstr>
      <vt:lpstr>Static Style – 4D Layout</vt:lpstr>
      <vt:lpstr>dynamic style</vt:lpstr>
      <vt:lpstr>Dynamic Style of User Interfaces</vt:lpstr>
      <vt:lpstr>Dynamic Style of User Interfaces</vt:lpstr>
      <vt:lpstr>Dynamic Style of User Interfaces</vt:lpstr>
      <vt:lpstr>Customizable style</vt:lpstr>
      <vt:lpstr>Customizable Style of User Interfaces</vt:lpstr>
      <vt:lpstr>Latest Interactive GUIs</vt:lpstr>
      <vt:lpstr>Usability (Semantics) of User Interfaces</vt:lpstr>
      <vt:lpstr>Usability</vt:lpstr>
      <vt:lpstr>Design Considerations of User Interfaces</vt:lpstr>
      <vt:lpstr>Design Considerations of User Interfaces</vt:lpstr>
      <vt:lpstr>Design Considerations of User Interfaces</vt:lpstr>
      <vt:lpstr>Design Considerations of User Interfaces</vt:lpstr>
      <vt:lpstr>Design Considerations of User Interfaces</vt:lpstr>
      <vt:lpstr>Evaluation of User Interfaces</vt:lpstr>
      <vt:lpstr>Evaluation of User Interfaces</vt:lpstr>
      <vt:lpstr>Evaluation of User Interfaces</vt:lpstr>
      <vt:lpstr>Evaluation of User Interfaces</vt:lpstr>
      <vt:lpstr>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Shehla</dc:creator>
  <cp:lastModifiedBy>aasma khan</cp:lastModifiedBy>
  <cp:revision>199</cp:revision>
  <dcterms:created xsi:type="dcterms:W3CDTF">2015-07-31T14:09:29Z</dcterms:created>
  <dcterms:modified xsi:type="dcterms:W3CDTF">2019-06-17T14:56:41Z</dcterms:modified>
</cp:coreProperties>
</file>