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92" r:id="rId4"/>
    <p:sldId id="257" r:id="rId5"/>
    <p:sldId id="293" r:id="rId6"/>
    <p:sldId id="258" r:id="rId7"/>
    <p:sldId id="294" r:id="rId8"/>
    <p:sldId id="295" r:id="rId9"/>
    <p:sldId id="260" r:id="rId10"/>
    <p:sldId id="261" r:id="rId11"/>
    <p:sldId id="296" r:id="rId12"/>
    <p:sldId id="262" r:id="rId13"/>
    <p:sldId id="268" r:id="rId14"/>
    <p:sldId id="269" r:id="rId15"/>
    <p:sldId id="270" r:id="rId16"/>
    <p:sldId id="297" r:id="rId17"/>
    <p:sldId id="271" r:id="rId18"/>
    <p:sldId id="298" r:id="rId19"/>
    <p:sldId id="299" r:id="rId20"/>
    <p:sldId id="272" r:id="rId21"/>
    <p:sldId id="273" r:id="rId22"/>
    <p:sldId id="274" r:id="rId23"/>
    <p:sldId id="275" r:id="rId24"/>
    <p:sldId id="276" r:id="rId25"/>
    <p:sldId id="277" r:id="rId26"/>
    <p:sldId id="265" r:id="rId27"/>
    <p:sldId id="278" r:id="rId28"/>
    <p:sldId id="301" r:id="rId29"/>
    <p:sldId id="283" r:id="rId30"/>
    <p:sldId id="280" r:id="rId31"/>
    <p:sldId id="281" r:id="rId32"/>
    <p:sldId id="282" r:id="rId33"/>
    <p:sldId id="287" r:id="rId34"/>
    <p:sldId id="288" r:id="rId35"/>
    <p:sldId id="284" r:id="rId36"/>
    <p:sldId id="285" r:id="rId37"/>
    <p:sldId id="286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F1C1-07DF-49DC-A1C9-900E74ED2384}" type="datetimeFigureOut">
              <a:rPr lang="en-US" smtClean="0"/>
              <a:pPr/>
              <a:t>01/08/2015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DESIGN AND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06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View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 model </a:t>
            </a:r>
            <a:r>
              <a:rPr lang="en-US" dirty="0"/>
              <a:t>is a complete, simplified description of a system from a particular perspective or viewpoint.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single view that </a:t>
            </a:r>
            <a:r>
              <a:rPr lang="en-US" dirty="0" smtClean="0"/>
              <a:t>can present </a:t>
            </a:r>
            <a:r>
              <a:rPr lang="en-US" dirty="0"/>
              <a:t>all aspects of complex software to </a:t>
            </a:r>
            <a:r>
              <a:rPr lang="en-US" dirty="0" smtClean="0"/>
              <a:t>stakeholders!!!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models provide partial representations of the software architecture to specific stakeholders such as </a:t>
            </a:r>
          </a:p>
          <a:p>
            <a:pPr lvl="1"/>
            <a:r>
              <a:rPr lang="en-US" dirty="0" smtClean="0"/>
              <a:t>the system users, </a:t>
            </a:r>
          </a:p>
          <a:p>
            <a:pPr lvl="1"/>
            <a:r>
              <a:rPr lang="en-US" dirty="0" smtClean="0"/>
              <a:t>the analyst/designer, </a:t>
            </a:r>
          </a:p>
          <a:p>
            <a:pPr lvl="1"/>
            <a:r>
              <a:rPr lang="en-US" dirty="0" smtClean="0"/>
              <a:t>the developer/programmer, </a:t>
            </a:r>
          </a:p>
          <a:p>
            <a:pPr lvl="1"/>
            <a:r>
              <a:rPr lang="en-US" dirty="0" smtClean="0"/>
              <a:t>the system integrator, and </a:t>
            </a:r>
          </a:p>
          <a:p>
            <a:pPr lvl="1"/>
            <a:r>
              <a:rPr lang="en-US" dirty="0" smtClean="0"/>
              <a:t>the system engineer.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Software designers can organize the description of their architecture decisions in different views.</a:t>
            </a:r>
            <a:endParaRPr lang="en-US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4+1 view model was originally introduced by Philippe </a:t>
            </a:r>
            <a:r>
              <a:rPr lang="en-US" dirty="0" err="1" smtClean="0"/>
              <a:t>Kruchten</a:t>
            </a:r>
            <a:r>
              <a:rPr lang="en-US" dirty="0" smtClean="0"/>
              <a:t> (</a:t>
            </a:r>
            <a:r>
              <a:rPr lang="en-US" dirty="0" err="1" smtClean="0"/>
              <a:t>Kruchten</a:t>
            </a:r>
            <a:r>
              <a:rPr lang="en-US" dirty="0" smtClean="0"/>
              <a:t>, 1995). </a:t>
            </a:r>
          </a:p>
          <a:p>
            <a:endParaRPr lang="en-US" dirty="0" smtClean="0"/>
          </a:p>
          <a:p>
            <a:r>
              <a:rPr lang="en-US" dirty="0" smtClean="0"/>
              <a:t>The model provides four essential views: </a:t>
            </a:r>
          </a:p>
          <a:p>
            <a:pPr lvl="1"/>
            <a:r>
              <a:rPr lang="en-US" dirty="0" smtClean="0"/>
              <a:t>the logical view, </a:t>
            </a:r>
          </a:p>
          <a:p>
            <a:pPr lvl="1"/>
            <a:r>
              <a:rPr lang="en-US" dirty="0" smtClean="0"/>
              <a:t>the process view, </a:t>
            </a:r>
          </a:p>
          <a:p>
            <a:pPr lvl="1"/>
            <a:r>
              <a:rPr lang="en-US" dirty="0" smtClean="0"/>
              <a:t>the physical view, and </a:t>
            </a:r>
          </a:p>
          <a:p>
            <a:pPr lvl="1"/>
            <a:r>
              <a:rPr lang="en-US" dirty="0" smtClean="0"/>
              <a:t>the development view</a:t>
            </a:r>
          </a:p>
          <a:p>
            <a:r>
              <a:rPr lang="en-US" dirty="0" smtClean="0"/>
              <a:t> and fifth is the scenario view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multiple-view model that addresses different aspects and concerns of the system. </a:t>
            </a:r>
          </a:p>
          <a:p>
            <a:r>
              <a:rPr lang="en-US" sz="2400" dirty="0" smtClean="0"/>
              <a:t>standardizes the software design documents and makes the design easy to understand by all stakeholders.</a:t>
            </a:r>
          </a:p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4187" t="33333" r="34773" b="23958"/>
          <a:stretch>
            <a:fillRect/>
          </a:stretch>
        </p:blipFill>
        <p:spPr bwMode="auto">
          <a:xfrm>
            <a:off x="4572000" y="3498011"/>
            <a:ext cx="4343400" cy="33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scenario view describes the functionality of the system, i.e., how the user employs the system and how the system provides services to the users. </a:t>
            </a:r>
          </a:p>
          <a:p>
            <a:endParaRPr lang="en-US" dirty="0" smtClean="0"/>
          </a:p>
          <a:p>
            <a:r>
              <a:rPr lang="en-US" dirty="0" smtClean="0"/>
              <a:t>It helps designers to discover architecture elements during the design process and to validate the architecture design afterward.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UML use case diagram and other verbal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ncrypted-tbn0.gstatic.com/images?q=tbn:ANd9GcSgNzovM05Dj-wrZ_5C9SdBtJwcCV7emXetpW4u257ePcGzlH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313188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or Conceptual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logical view is based on application domain entities necessary to implement the functional requirements.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The logical view specifies system decomposition into conceptual entities (such as objects) and connections between them (such as  associations).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logical view is typically supported by </a:t>
            </a:r>
          </a:p>
          <a:p>
            <a:pPr lvl="1"/>
            <a:r>
              <a:rPr lang="en-US" dirty="0" smtClean="0"/>
              <a:t>UML static diagrams including class/object diagrams and </a:t>
            </a:r>
          </a:p>
          <a:p>
            <a:pPr lvl="1"/>
            <a:r>
              <a:rPr lang="en-US" dirty="0" smtClean="0"/>
              <a:t>UML dynamic diagrams such as the interaction overall diagram, sequence diagram, communication diagram, state diagram, and activity diagram.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s3.amazonaws.com/answer-board-image/2cadd290-c07f-4d4d-be73-b6daac430ed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934200" cy="477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software architecture</a:t>
            </a:r>
          </a:p>
          <a:p>
            <a:r>
              <a:rPr lang="en-US" dirty="0" smtClean="0"/>
              <a:t>Architecture </a:t>
            </a:r>
            <a:r>
              <a:rPr lang="en-US" dirty="0" err="1" smtClean="0"/>
              <a:t>vs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Architect’s responsibilities</a:t>
            </a:r>
          </a:p>
          <a:p>
            <a:r>
              <a:rPr lang="en-US" dirty="0" smtClean="0"/>
              <a:t>Architecture Business Cycle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Development or Module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development view derives from the logical view and describes the static organization of the system modules. </a:t>
            </a:r>
          </a:p>
          <a:p>
            <a:endParaRPr lang="en-US" dirty="0" smtClean="0"/>
          </a:p>
          <a:p>
            <a:r>
              <a:rPr lang="en-US" dirty="0" smtClean="0"/>
              <a:t>Modules such as namespaces, class library, subsystem, or packages are building blocks that group classes for further development and implementation.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UML diagrams such as package diagrams and component diagrams are often used to support this view.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l="11933" t="14583" r="51757" b="25000"/>
          <a:stretch>
            <a:fillRect/>
          </a:stretch>
        </p:blipFill>
        <p:spPr bwMode="auto">
          <a:xfrm>
            <a:off x="2514600" y="322006"/>
            <a:ext cx="6172200" cy="57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view focuses on the dynamic aspects of the system, i.e., its execution time behavior. </a:t>
            </a:r>
          </a:p>
          <a:p>
            <a:endParaRPr lang="en-US" dirty="0" smtClean="0"/>
          </a:p>
          <a:p>
            <a:r>
              <a:rPr lang="en-US" dirty="0" smtClean="0"/>
              <a:t>This view maps functions, activities, and interactions onto runtime implementation.</a:t>
            </a:r>
          </a:p>
          <a:p>
            <a:endParaRPr lang="en-US" dirty="0" smtClean="0"/>
          </a:p>
          <a:p>
            <a:r>
              <a:rPr lang="en-US" dirty="0" smtClean="0"/>
              <a:t>The process view takes care of the concurrency and synchronization issues between subsystems.</a:t>
            </a:r>
          </a:p>
          <a:p>
            <a:endParaRPr lang="en-US" dirty="0" smtClean="0"/>
          </a:p>
          <a:p>
            <a:r>
              <a:rPr lang="en-US" dirty="0" smtClean="0"/>
              <a:t>The UML activity diagram and interaction overview diagram support this 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2884" t="12500" r="53148" b="3125"/>
          <a:stretch>
            <a:fillRect/>
          </a:stretch>
        </p:blipFill>
        <p:spPr bwMode="auto">
          <a:xfrm>
            <a:off x="1676400" y="3048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physical view describes installation, configuration, and deployment of the software application.</a:t>
            </a:r>
          </a:p>
          <a:p>
            <a:endParaRPr lang="en-US" dirty="0" smtClean="0"/>
          </a:p>
          <a:p>
            <a:r>
              <a:rPr lang="en-US" dirty="0" smtClean="0"/>
              <a:t> It concerns itself with how to deliver the deploy-able system. </a:t>
            </a:r>
          </a:p>
          <a:p>
            <a:endParaRPr lang="en-US" dirty="0" smtClean="0"/>
          </a:p>
          <a:p>
            <a:r>
              <a:rPr lang="en-US" dirty="0" smtClean="0"/>
              <a:t>The physical view shows the mapping of software onto hardware.  </a:t>
            </a:r>
          </a:p>
          <a:p>
            <a:pPr lvl="1"/>
            <a:r>
              <a:rPr lang="en-US" dirty="0" smtClean="0"/>
              <a:t>It is particularly of interest in distributed or parallel systems. </a:t>
            </a:r>
          </a:p>
          <a:p>
            <a:endParaRPr lang="en-US" dirty="0" smtClean="0"/>
          </a:p>
          <a:p>
            <a:r>
              <a:rPr lang="en-US" dirty="0" smtClean="0"/>
              <a:t>The UML deployment diagrams and other documentation are often used to support this view.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1713" t="43750" r="39092" b="16667"/>
          <a:stretch>
            <a:fillRect/>
          </a:stretch>
        </p:blipFill>
        <p:spPr bwMode="auto">
          <a:xfrm>
            <a:off x="248653" y="1447800"/>
            <a:ext cx="85905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Interface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User Interface (UI) view is an extended view that provides a clear user-computer interface view and hides implementation details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view may be provided as a series of screen snapshots or a dynamic, interactive prototype demo.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modification on this view </a:t>
            </a:r>
            <a:r>
              <a:rPr lang="en-US" dirty="0" smtClean="0"/>
              <a:t>will have </a:t>
            </a:r>
            <a:r>
              <a:rPr lang="en-US" dirty="0"/>
              <a:t>direct impact on the scenarios view.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/>
              <a:t>T</a:t>
            </a:r>
            <a:r>
              <a:rPr lang="en-US" sz="3600" b="1" dirty="0" smtClean="0"/>
              <a:t>he </a:t>
            </a:r>
            <a:r>
              <a:rPr lang="en-US" sz="3600" b="1" dirty="0"/>
              <a:t>4+1 view is an architecture verification technique for studying and documenting software architecture design.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Description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Architecture Description Language?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  <a:r>
              <a:rPr lang="en-US" dirty="0"/>
              <a:t>notation to support architecture-based development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define and model system architecture prior to </a:t>
            </a:r>
            <a:r>
              <a:rPr lang="en-US" dirty="0" smtClean="0"/>
              <a:t>detailed design </a:t>
            </a:r>
            <a:r>
              <a:rPr lang="en-US" dirty="0"/>
              <a:t>and </a:t>
            </a:r>
            <a:r>
              <a:rPr lang="en-US" dirty="0" smtClean="0"/>
              <a:t>implementation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Representation</a:t>
            </a:r>
          </a:p>
          <a:p>
            <a:pPr lvl="1"/>
            <a:r>
              <a:rPr lang="en-US" dirty="0" smtClean="0"/>
              <a:t>Using UML</a:t>
            </a:r>
          </a:p>
          <a:p>
            <a:pPr lvl="1"/>
            <a:r>
              <a:rPr lang="en-US" dirty="0" smtClean="0"/>
              <a:t>Using ADL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ADLs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Description Languages (ADLs) can be used to specify </a:t>
            </a:r>
            <a:r>
              <a:rPr lang="en-US" dirty="0" smtClean="0"/>
              <a:t>an architecture</a:t>
            </a:r>
            <a:endParaRPr lang="en-US" dirty="0"/>
          </a:p>
          <a:p>
            <a:r>
              <a:rPr lang="en-US" dirty="0" smtClean="0"/>
              <a:t>UML </a:t>
            </a:r>
            <a:r>
              <a:rPr lang="en-US" dirty="0"/>
              <a:t>(OMG) - general-purpose</a:t>
            </a:r>
          </a:p>
          <a:p>
            <a:r>
              <a:rPr lang="en-US" dirty="0" smtClean="0"/>
              <a:t>SADL </a:t>
            </a:r>
            <a:r>
              <a:rPr lang="en-US" dirty="0"/>
              <a:t>(SRI)</a:t>
            </a:r>
          </a:p>
          <a:p>
            <a:r>
              <a:rPr lang="en-US" dirty="0" smtClean="0"/>
              <a:t>Aesop </a:t>
            </a:r>
            <a:r>
              <a:rPr lang="en-US" dirty="0"/>
              <a:t>(Carnegie Mellon University)</a:t>
            </a:r>
          </a:p>
          <a:p>
            <a:r>
              <a:rPr lang="en-US" dirty="0" smtClean="0"/>
              <a:t>Acme </a:t>
            </a:r>
            <a:r>
              <a:rPr lang="en-US" dirty="0"/>
              <a:t>(CMU) – and interchange format</a:t>
            </a:r>
          </a:p>
          <a:p>
            <a:r>
              <a:rPr lang="en-US" dirty="0" err="1" smtClean="0"/>
              <a:t>Rapide</a:t>
            </a:r>
            <a:r>
              <a:rPr lang="en-US" dirty="0" smtClean="0"/>
              <a:t> </a:t>
            </a:r>
            <a:r>
              <a:rPr lang="en-US" dirty="0"/>
              <a:t>(Stanford University)</a:t>
            </a:r>
          </a:p>
          <a:p>
            <a:r>
              <a:rPr lang="en-US" dirty="0" smtClean="0"/>
              <a:t>Wright </a:t>
            </a:r>
            <a:r>
              <a:rPr lang="en-US" dirty="0"/>
              <a:t>(CMU)</a:t>
            </a:r>
          </a:p>
          <a:p>
            <a:r>
              <a:rPr lang="en-US" dirty="0" smtClean="0"/>
              <a:t>Darwin </a:t>
            </a:r>
            <a:r>
              <a:rPr lang="en-US" dirty="0"/>
              <a:t>(Imperial College London)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of an ADL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Style = </a:t>
            </a:r>
            <a:endParaRPr lang="en-US" dirty="0" smtClean="0"/>
          </a:p>
          <a:p>
            <a:pPr lvl="1"/>
            <a:r>
              <a:rPr lang="en-US" dirty="0" smtClean="0"/>
              <a:t>{</a:t>
            </a:r>
            <a:r>
              <a:rPr lang="en-US" dirty="0"/>
              <a:t>Component/Connector Vocabulary, </a:t>
            </a:r>
            <a:r>
              <a:rPr lang="en-US" dirty="0" err="1" smtClean="0"/>
              <a:t>Topology,Semantic</a:t>
            </a:r>
            <a:r>
              <a:rPr lang="en-US" dirty="0" smtClean="0"/>
              <a:t> </a:t>
            </a:r>
            <a:r>
              <a:rPr lang="en-US" dirty="0"/>
              <a:t>Constraints}</a:t>
            </a:r>
          </a:p>
          <a:p>
            <a:r>
              <a:rPr lang="en-US" dirty="0"/>
              <a:t>Components (locus of computation), </a:t>
            </a:r>
            <a:endParaRPr lang="en-US" dirty="0" smtClean="0"/>
          </a:p>
          <a:p>
            <a:pPr lvl="1"/>
            <a:r>
              <a:rPr lang="en-US" dirty="0" smtClean="0"/>
              <a:t>filter</a:t>
            </a:r>
            <a:r>
              <a:rPr lang="en-US" dirty="0"/>
              <a:t>, data store, object, process</a:t>
            </a:r>
            <a:r>
              <a:rPr lang="en-US" dirty="0" smtClean="0"/>
              <a:t>, server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Connectors </a:t>
            </a:r>
            <a:r>
              <a:rPr lang="en-US" dirty="0"/>
              <a:t>(interactions between components),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procedure </a:t>
            </a:r>
            <a:r>
              <a:rPr lang="en-US" dirty="0"/>
              <a:t>call, </a:t>
            </a:r>
            <a:r>
              <a:rPr lang="en-US" dirty="0" smtClean="0"/>
              <a:t>RPC, pipe</a:t>
            </a:r>
            <a:r>
              <a:rPr lang="en-US" dirty="0"/>
              <a:t>, TCP/IP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issue - tool support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Acme: a generic ADL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Developed </a:t>
            </a:r>
            <a:r>
              <a:rPr lang="en-US" dirty="0"/>
              <a:t>by David </a:t>
            </a:r>
            <a:r>
              <a:rPr lang="en-US" dirty="0" err="1"/>
              <a:t>Garlan</a:t>
            </a:r>
            <a:r>
              <a:rPr lang="en-US" dirty="0"/>
              <a:t> and others (CMU) and David </a:t>
            </a:r>
            <a:r>
              <a:rPr lang="en-US" dirty="0" smtClean="0"/>
              <a:t>Wile (</a:t>
            </a:r>
            <a:r>
              <a:rPr lang="en-US" dirty="0"/>
              <a:t>USC)</a:t>
            </a:r>
          </a:p>
          <a:p>
            <a:pPr lvl="1"/>
            <a:r>
              <a:rPr lang="en-US" dirty="0" smtClean="0"/>
              <a:t>Simple</a:t>
            </a:r>
            <a:r>
              <a:rPr lang="en-US" dirty="0"/>
              <a:t>, generic language for describing software </a:t>
            </a:r>
            <a:r>
              <a:rPr lang="en-US" dirty="0" smtClean="0"/>
              <a:t>architectures and </a:t>
            </a:r>
            <a:r>
              <a:rPr lang="en-US" dirty="0"/>
              <a:t>families of architectures</a:t>
            </a:r>
          </a:p>
          <a:p>
            <a:pPr lvl="1"/>
            <a:r>
              <a:rPr lang="en-US" dirty="0" smtClean="0"/>
              <a:t>Intended </a:t>
            </a:r>
            <a:r>
              <a:rPr lang="en-US" dirty="0"/>
              <a:t>to be standard representation for </a:t>
            </a:r>
            <a:r>
              <a:rPr lang="en-US" dirty="0" smtClean="0"/>
              <a:t>tools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ACME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ACME Studio - a viewer and editor for ACME descriptions. </a:t>
            </a:r>
            <a:endParaRPr lang="en-US" dirty="0" smtClean="0"/>
          </a:p>
          <a:p>
            <a:r>
              <a:rPr lang="en-US" dirty="0" smtClean="0"/>
              <a:t>Text and graphical </a:t>
            </a:r>
            <a:r>
              <a:rPr lang="en-US" dirty="0"/>
              <a:t>views supported.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s.cmu.edu/%7E./acme/images/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47625"/>
            <a:ext cx="7258050" cy="690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52525"/>
          </a:xfrm>
        </p:spPr>
        <p:txBody>
          <a:bodyPr/>
          <a:lstStyle/>
          <a:p>
            <a:r>
              <a:rPr lang="en-US" sz="3200"/>
              <a:t>Elements of Components and Connectors view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i="1" dirty="0"/>
              <a:t>Components</a:t>
            </a:r>
            <a:r>
              <a:rPr lang="en-US" sz="2600" dirty="0"/>
              <a:t> model principal run-time elements that have a set of ports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Ports</a:t>
            </a:r>
            <a:r>
              <a:rPr lang="en-US" sz="2600" dirty="0"/>
              <a:t> model component’s interfaces through which component interacts with other components via connectors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Connectors </a:t>
            </a:r>
            <a:r>
              <a:rPr lang="en-US" sz="2600" dirty="0"/>
              <a:t>model the pathways of communication between components and have a set of roles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Roles</a:t>
            </a:r>
            <a:r>
              <a:rPr lang="en-US" sz="2600" dirty="0"/>
              <a:t> model the specifications of behavior requires of the components that use a given connector</a:t>
            </a:r>
            <a:endParaRPr lang="en-US" sz="2600" i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7" y="4700588"/>
            <a:ext cx="4424363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of Component and Connector (C&amp;C) Model in Acme ADL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200"/>
          </a:p>
          <a:p>
            <a:r>
              <a:rPr lang="en-US" sz="2200"/>
              <a:t>Simple-cs system consist of a single client and a single server, interacting through rpc based connector</a:t>
            </a:r>
          </a:p>
          <a:p>
            <a:endParaRPr lang="en-US" sz="2200"/>
          </a:p>
          <a:p>
            <a:r>
              <a:rPr lang="en-US" sz="2200"/>
              <a:t>In this representation we can analyze our C&amp;C model to see if there are any unattached roles or ports, name collisions and etc.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1332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90738"/>
            <a:ext cx="4116388" cy="3700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Modeling Architectural Properties in Acme ADL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/>
              <a:t>Properties are name-value pairs that can be associated with any architectural element: component, port, connector</a:t>
            </a:r>
          </a:p>
          <a:p>
            <a:r>
              <a:rPr lang="en-US" sz="1800"/>
              <a:t>Sync-request port property indicates if rpc-request port is synchronous or asynchronous, max-transactions-per-second and max-clients-supported component properties indicate maximum properties of server component and protocol property of rpc connector indicates the name of the communication protocol 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1085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3802063" cy="3733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Representation</a:t>
            </a:r>
          </a:p>
          <a:p>
            <a:pPr lvl="1"/>
            <a:r>
              <a:rPr lang="en-US" dirty="0" smtClean="0"/>
              <a:t>Using UML</a:t>
            </a:r>
          </a:p>
          <a:p>
            <a:pPr lvl="1"/>
            <a:r>
              <a:rPr lang="en-US" dirty="0" smtClean="0"/>
              <a:t>Using ADL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architecture specifies a high level of software system abstraction by employing decomposition, composition, </a:t>
            </a:r>
            <a:r>
              <a:rPr lang="en-US" dirty="0" smtClean="0"/>
              <a:t>architecture styles</a:t>
            </a:r>
            <a:r>
              <a:rPr lang="en-US" dirty="0"/>
              <a:t>, and quality attributes.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software architecture must describe its collection of components and the connections and interactions among these components. </a:t>
            </a:r>
          </a:p>
          <a:p>
            <a:endParaRPr lang="en-US" dirty="0" smtClean="0"/>
          </a:p>
          <a:p>
            <a:r>
              <a:rPr lang="en-US" dirty="0" smtClean="0"/>
              <a:t>It must also specify the deployment configuration of all components and connections.</a:t>
            </a:r>
          </a:p>
          <a:p>
            <a:endParaRPr lang="en-US" dirty="0" smtClean="0"/>
          </a:p>
          <a:p>
            <a:r>
              <a:rPr lang="en-US" dirty="0" smtClean="0"/>
              <a:t>Additionally, a software architecture design must conform to the project's functional and nonfunctional requirements.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Architectural Representations – Box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Box-and-line </a:t>
            </a:r>
            <a:r>
              <a:rPr lang="en-US" dirty="0"/>
              <a:t>diagrams are often used to describe the business concepts </a:t>
            </a:r>
            <a:r>
              <a:rPr lang="en-US" dirty="0" smtClean="0"/>
              <a:t>and processes </a:t>
            </a:r>
            <a:r>
              <a:rPr lang="en-US" dirty="0"/>
              <a:t>during the analysis phase of the software development lifecycle.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96610"/>
            <a:ext cx="5619750" cy="2880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diagrams come with descriptions of components and connectors, as well as other descriptions that provide common intuitive interpretations.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00436"/>
            <a:ext cx="5314950" cy="2724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modeling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for Software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Unified Modeling Language (UML) is a graphical language for </a:t>
            </a:r>
            <a:endParaRPr lang="en-US" dirty="0" smtClean="0"/>
          </a:p>
          <a:p>
            <a:pPr lvl="1"/>
            <a:r>
              <a:rPr lang="en-US" dirty="0" smtClean="0"/>
              <a:t>visualizing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specifying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constructing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documenting </a:t>
            </a:r>
          </a:p>
          <a:p>
            <a:pPr>
              <a:buNone/>
            </a:pPr>
            <a:r>
              <a:rPr lang="en-US" dirty="0" smtClean="0"/>
              <a:t>the artifacts of </a:t>
            </a:r>
            <a:r>
              <a:rPr lang="en-US" dirty="0"/>
              <a:t>a software-intensive system.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UML </a:t>
            </a:r>
            <a:r>
              <a:rPr lang="en-US" dirty="0"/>
              <a:t>offers a standard way to draw a </a:t>
            </a:r>
            <a:r>
              <a:rPr lang="en-US" dirty="0" smtClean="0"/>
              <a:t>system's blueprints.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1157</Words>
  <Application>Microsoft Office PowerPoint</Application>
  <PresentationFormat>On-screen Show (4:3)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SOFTWARE DESIGN AND ARCHITECTURE</vt:lpstr>
      <vt:lpstr>Review</vt:lpstr>
      <vt:lpstr>Outline</vt:lpstr>
      <vt:lpstr>Architectural Representations</vt:lpstr>
      <vt:lpstr>Architectural Representations</vt:lpstr>
      <vt:lpstr>Architectural Representations – Box diagrams</vt:lpstr>
      <vt:lpstr>Box diagrams</vt:lpstr>
      <vt:lpstr>Unified modeling language</vt:lpstr>
      <vt:lpstr>UML for Software Architecture</vt:lpstr>
      <vt:lpstr>Architecture View Models</vt:lpstr>
      <vt:lpstr>View Model</vt:lpstr>
      <vt:lpstr>View Model</vt:lpstr>
      <vt:lpstr>The 4 +1 View Model</vt:lpstr>
      <vt:lpstr>The 4+1 view model</vt:lpstr>
      <vt:lpstr>The Scenario View</vt:lpstr>
      <vt:lpstr>Slide 16</vt:lpstr>
      <vt:lpstr>The Logical or Conceptual View</vt:lpstr>
      <vt:lpstr>The logical view</vt:lpstr>
      <vt:lpstr>Slide 19</vt:lpstr>
      <vt:lpstr>The Development or Module View</vt:lpstr>
      <vt:lpstr>Slide 21</vt:lpstr>
      <vt:lpstr>The Process View</vt:lpstr>
      <vt:lpstr>Slide 23</vt:lpstr>
      <vt:lpstr>The Physical View</vt:lpstr>
      <vt:lpstr>Slide 25</vt:lpstr>
      <vt:lpstr>The User Interface View</vt:lpstr>
      <vt:lpstr>4+1 view model</vt:lpstr>
      <vt:lpstr>Architecture Description language</vt:lpstr>
      <vt:lpstr>What is an Architecture Description Language?</vt:lpstr>
      <vt:lpstr>Many ADLs </vt:lpstr>
      <vt:lpstr>Parts of an ADL </vt:lpstr>
      <vt:lpstr>Acme: a generic ADL </vt:lpstr>
      <vt:lpstr>Tools – ACME Studio</vt:lpstr>
      <vt:lpstr>Slide 34</vt:lpstr>
      <vt:lpstr>Elements of Components and Connectors view </vt:lpstr>
      <vt:lpstr>Example of Component and Connector (C&amp;C) Model in Acme ADL</vt:lpstr>
      <vt:lpstr>Modeling Architectural Properties in Acme ADL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Shehla</dc:creator>
  <cp:lastModifiedBy>NTS</cp:lastModifiedBy>
  <cp:revision>34</cp:revision>
  <dcterms:created xsi:type="dcterms:W3CDTF">2015-07-31T17:24:22Z</dcterms:created>
  <dcterms:modified xsi:type="dcterms:W3CDTF">2015-08-01T07:49:46Z</dcterms:modified>
</cp:coreProperties>
</file>