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89" r:id="rId3"/>
    <p:sldId id="290" r:id="rId4"/>
    <p:sldId id="276" r:id="rId5"/>
    <p:sldId id="279" r:id="rId6"/>
    <p:sldId id="280" r:id="rId7"/>
    <p:sldId id="281" r:id="rId8"/>
    <p:sldId id="287" r:id="rId9"/>
    <p:sldId id="291" r:id="rId10"/>
    <p:sldId id="292" r:id="rId11"/>
    <p:sldId id="293" r:id="rId12"/>
    <p:sldId id="294" r:id="rId13"/>
    <p:sldId id="295" r:id="rId14"/>
    <p:sldId id="283" r:id="rId15"/>
    <p:sldId id="284" r:id="rId16"/>
    <p:sldId id="286" r:id="rId17"/>
    <p:sldId id="282" r:id="rId18"/>
    <p:sldId id="259" r:id="rId19"/>
    <p:sldId id="267" r:id="rId20"/>
    <p:sldId id="268" r:id="rId21"/>
    <p:sldId id="269" r:id="rId22"/>
    <p:sldId id="270" r:id="rId23"/>
    <p:sldId id="263" r:id="rId24"/>
    <p:sldId id="264" r:id="rId25"/>
    <p:sldId id="265" r:id="rId26"/>
    <p:sldId id="271" r:id="rId27"/>
    <p:sldId id="272" r:id="rId28"/>
    <p:sldId id="273" r:id="rId29"/>
    <p:sldId id="274" r:id="rId30"/>
    <p:sldId id="296" r:id="rId31"/>
    <p:sldId id="26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CF962-6A51-4CFA-9F9B-83736FA2D3F4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DD2F6-611E-4791-A4D0-8BFC7564F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E09AC-69BF-48BD-9321-8D4E41E088E6}" type="slidenum">
              <a:rPr lang="en-US"/>
              <a:pPr/>
              <a:t>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99D48-9FB7-4FDB-9903-1136EC560E76}" type="slidenum">
              <a:rPr lang="en-US"/>
              <a:pPr/>
              <a:t>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709B9-ACE6-4815-980F-2BCA7FFC7C45}" type="slidenum">
              <a:rPr lang="en-US"/>
              <a:pPr/>
              <a:t>7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B25FE-C7B7-4DB4-9DA9-D193D48B222C}" type="slidenum">
              <a:rPr lang="en-US"/>
              <a:pPr/>
              <a:t>15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0771A-DA19-42CC-B9B3-3A2FC957420A}" type="slidenum">
              <a:rPr lang="en-US"/>
              <a:pPr/>
              <a:t>16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74A94-D121-4CC6-BE45-500F6E679710}" type="slidenum">
              <a:rPr lang="en-US"/>
              <a:pPr/>
              <a:t>19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CA82-CC01-4860-BE64-3DD47A943D88}" type="datetimeFigureOut">
              <a:rPr lang="en-US" smtClean="0"/>
              <a:pPr/>
              <a:t>01-Aug-15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51C3-65BC-45FB-8895-9BDAB4571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DESIGN AND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05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responsible for developing the architecture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architects and designers are involved in this process by translating (</a:t>
            </a:r>
            <a:r>
              <a:rPr lang="en-US" dirty="0" smtClean="0"/>
              <a:t>mapping</a:t>
            </a:r>
            <a:r>
              <a:rPr lang="en-US" dirty="0" smtClean="0"/>
              <a:t>) the software system requirements into architecture design.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software architecture design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poor design may result in a deficient product that </a:t>
            </a:r>
          </a:p>
          <a:p>
            <a:pPr lvl="1"/>
            <a:r>
              <a:rPr lang="en-US" dirty="0" smtClean="0"/>
              <a:t>does not meet system requirements, </a:t>
            </a:r>
          </a:p>
          <a:p>
            <a:pPr lvl="1"/>
            <a:r>
              <a:rPr lang="en-US" dirty="0" smtClean="0"/>
              <a:t>is not adaptive to future requirement changes, </a:t>
            </a:r>
          </a:p>
          <a:p>
            <a:pPr lvl="1"/>
            <a:r>
              <a:rPr lang="en-US" dirty="0" smtClean="0"/>
              <a:t>is not reusable, </a:t>
            </a:r>
          </a:p>
          <a:p>
            <a:pPr lvl="1"/>
            <a:r>
              <a:rPr lang="en-US" dirty="0" smtClean="0"/>
              <a:t>exhibits unpredictable behavior, or</a:t>
            </a:r>
          </a:p>
          <a:p>
            <a:pPr lvl="1"/>
            <a:r>
              <a:rPr lang="en-US" dirty="0" smtClean="0"/>
              <a:t>performs badly.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is software design conducted?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design is an early phase of the Software Development Life Cycle (SDLC).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910114"/>
            <a:ext cx="6477000" cy="33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outcome of the software architecture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Simply put, it is an overall representation of the software to be built.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A complete software architecture specification must describe not only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elements and connectors between elements, but also the</a:t>
            </a:r>
          </a:p>
          <a:p>
            <a:pPr lvl="1"/>
            <a:r>
              <a:rPr lang="en-US" dirty="0"/>
              <a:t>constraints and runtime behaviors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so </a:t>
            </a:r>
            <a:r>
              <a:rPr lang="en-US" dirty="0"/>
              <a:t>that developers know what and how the design should be implemented.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and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vs. Design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“All architecture is design, not all design is architecture”.</a:t>
            </a:r>
          </a:p>
          <a:p>
            <a:endParaRPr lang="en-US" sz="2600"/>
          </a:p>
          <a:p>
            <a:r>
              <a:rPr lang="en-US" sz="2600"/>
              <a:t>Architectural design is outward looking</a:t>
            </a:r>
          </a:p>
          <a:p>
            <a:pPr lvl="2"/>
            <a:r>
              <a:rPr lang="en-US"/>
              <a:t>Focus on stakeholders, not technology</a:t>
            </a:r>
          </a:p>
          <a:p>
            <a:endParaRPr lang="en-US" sz="2600"/>
          </a:p>
          <a:p>
            <a:r>
              <a:rPr lang="en-US" sz="2600"/>
              <a:t>Architecture doesn't describe the complete characteristics of components – Design does. </a:t>
            </a:r>
          </a:p>
          <a:p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49488" y="2133600"/>
            <a:ext cx="4989512" cy="3776663"/>
            <a:chOff x="432" y="1632"/>
            <a:chExt cx="3143" cy="2379"/>
          </a:xfrm>
        </p:grpSpPr>
        <p:sp>
          <p:nvSpPr>
            <p:cNvPr id="166916" name="Oval 4"/>
            <p:cNvSpPr>
              <a:spLocks noChangeArrowheads="1"/>
            </p:cNvSpPr>
            <p:nvPr/>
          </p:nvSpPr>
          <p:spPr bwMode="auto">
            <a:xfrm>
              <a:off x="912" y="2139"/>
              <a:ext cx="1488" cy="14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7950" tIns="53975" rIns="107950" bIns="53975" anchor="ctr"/>
            <a:lstStyle/>
            <a:p>
              <a:endParaRPr lang="en-US"/>
            </a:p>
          </p:txBody>
        </p:sp>
        <p:sp>
          <p:nvSpPr>
            <p:cNvPr id="166917" name="Oval 5"/>
            <p:cNvSpPr>
              <a:spLocks noChangeArrowheads="1"/>
            </p:cNvSpPr>
            <p:nvPr/>
          </p:nvSpPr>
          <p:spPr bwMode="auto">
            <a:xfrm>
              <a:off x="1296" y="2523"/>
              <a:ext cx="720" cy="6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7950" tIns="53975" rIns="107950" bIns="53975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 i="1">
                  <a:solidFill>
                    <a:schemeClr val="tx2"/>
                  </a:solidFill>
                  <a:latin typeface="ZapfHumnst BT" pitchFamily="34" charset="0"/>
                  <a:ea typeface="ＭＳ Ｐゴシック" pitchFamily="-18" charset="-128"/>
                </a:rPr>
                <a:t>CODE</a:t>
              </a:r>
            </a:p>
          </p:txBody>
        </p:sp>
        <p:sp>
          <p:nvSpPr>
            <p:cNvPr id="166918" name="Oval 6"/>
            <p:cNvSpPr>
              <a:spLocks noChangeArrowheads="1"/>
            </p:cNvSpPr>
            <p:nvPr/>
          </p:nvSpPr>
          <p:spPr bwMode="auto">
            <a:xfrm>
              <a:off x="432" y="1659"/>
              <a:ext cx="2496" cy="2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7950" tIns="53975" rIns="107950" bIns="53975" anchor="ctr"/>
            <a:lstStyle/>
            <a:p>
              <a:endParaRPr lang="en-US"/>
            </a:p>
          </p:txBody>
        </p:sp>
        <p:sp>
          <p:nvSpPr>
            <p:cNvPr id="166919" name="Line 7"/>
            <p:cNvSpPr>
              <a:spLocks noChangeShapeType="1"/>
            </p:cNvSpPr>
            <p:nvPr/>
          </p:nvSpPr>
          <p:spPr bwMode="auto">
            <a:xfrm flipH="1">
              <a:off x="1889" y="2349"/>
              <a:ext cx="289" cy="2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107950" tIns="53975" rIns="107950" bIns="53975" anchor="ctr"/>
            <a:lstStyle/>
            <a:p>
              <a:endParaRPr lang="en-US"/>
            </a:p>
          </p:txBody>
        </p:sp>
        <p:sp>
          <p:nvSpPr>
            <p:cNvPr id="166920" name="Text Box 8"/>
            <p:cNvSpPr txBox="1">
              <a:spLocks noChangeArrowheads="1"/>
            </p:cNvSpPr>
            <p:nvPr/>
          </p:nvSpPr>
          <p:spPr bwMode="auto">
            <a:xfrm>
              <a:off x="1991" y="2433"/>
              <a:ext cx="120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7950" tIns="53975" rIns="107950" bIns="53975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2"/>
                  </a:solidFill>
                  <a:latin typeface="Arial" charset="0"/>
                  <a:ea typeface="ＭＳ Ｐゴシック" pitchFamily="-18" charset="-128"/>
                </a:rPr>
                <a:t>implementation</a:t>
              </a:r>
            </a:p>
          </p:txBody>
        </p:sp>
        <p:sp>
          <p:nvSpPr>
            <p:cNvPr id="166921" name="Text Box 9"/>
            <p:cNvSpPr txBox="1">
              <a:spLocks noChangeArrowheads="1"/>
            </p:cNvSpPr>
            <p:nvPr/>
          </p:nvSpPr>
          <p:spPr bwMode="auto">
            <a:xfrm>
              <a:off x="2301" y="2094"/>
              <a:ext cx="64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7950" tIns="53975" rIns="107950" bIns="53975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2"/>
                  </a:solidFill>
                  <a:latin typeface="Arial" charset="0"/>
                  <a:ea typeface="ＭＳ Ｐゴシック" pitchFamily="-18" charset="-128"/>
                </a:rPr>
                <a:t> design</a:t>
              </a:r>
            </a:p>
          </p:txBody>
        </p:sp>
        <p:sp>
          <p:nvSpPr>
            <p:cNvPr id="166922" name="Text Box 10"/>
            <p:cNvSpPr txBox="1">
              <a:spLocks noChangeArrowheads="1"/>
            </p:cNvSpPr>
            <p:nvPr/>
          </p:nvSpPr>
          <p:spPr bwMode="auto">
            <a:xfrm>
              <a:off x="2615" y="1796"/>
              <a:ext cx="96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7950" tIns="53975" rIns="107950" bIns="53975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2"/>
                  </a:solidFill>
                  <a:latin typeface="Arial" charset="0"/>
                  <a:ea typeface="ＭＳ Ｐゴシック" pitchFamily="-18" charset="-128"/>
                </a:rPr>
                <a:t>architecture</a:t>
              </a:r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 flipH="1">
              <a:off x="2182" y="1994"/>
              <a:ext cx="350" cy="35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107950" tIns="53975" rIns="107950" bIns="53975" anchor="ctr"/>
            <a:lstStyle/>
            <a:p>
              <a:endParaRPr lang="en-US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 flipH="1">
              <a:off x="2554" y="1632"/>
              <a:ext cx="350" cy="35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107950" tIns="53975" rIns="107950" bIns="53975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 in Context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0895"/>
            <a:ext cx="8229600" cy="40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Architect’s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influences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Influences	</a:t>
            </a:r>
          </a:p>
          <a:p>
            <a:pPr lvl="1"/>
            <a:r>
              <a:rPr lang="en-US" dirty="0"/>
              <a:t>System Stakeholders</a:t>
            </a:r>
          </a:p>
          <a:p>
            <a:pPr lvl="1"/>
            <a:r>
              <a:rPr lang="en-US" dirty="0"/>
              <a:t>Developing organization</a:t>
            </a:r>
          </a:p>
          <a:p>
            <a:pPr lvl="1"/>
            <a:r>
              <a:rPr lang="en-US" dirty="0"/>
              <a:t>Architects’ background and experience</a:t>
            </a:r>
          </a:p>
          <a:p>
            <a:pPr lvl="1"/>
            <a:r>
              <a:rPr lang="en-US" dirty="0"/>
              <a:t>Technical </a:t>
            </a:r>
            <a:r>
              <a:rPr lang="en-US" dirty="0" smtClean="0"/>
              <a:t>environment</a:t>
            </a:r>
          </a:p>
          <a:p>
            <a:pPr lvl="1"/>
            <a:endParaRPr lang="en-US" dirty="0"/>
          </a:p>
          <a:p>
            <a:r>
              <a:rPr lang="en-US" dirty="0" smtClean="0"/>
              <a:t>Precautionary measures</a:t>
            </a:r>
            <a:endParaRPr lang="en-US" dirty="0"/>
          </a:p>
          <a:p>
            <a:pPr lvl="1"/>
            <a:r>
              <a:rPr lang="en-US" dirty="0"/>
              <a:t>Know your constraints</a:t>
            </a:r>
          </a:p>
          <a:p>
            <a:pPr lvl="1"/>
            <a:r>
              <a:rPr lang="en-US" dirty="0"/>
              <a:t>Early engagement  of stakeholders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design methods</a:t>
            </a:r>
          </a:p>
          <a:p>
            <a:r>
              <a:rPr lang="en-US" dirty="0" smtClean="0"/>
              <a:t>Design Paradigms</a:t>
            </a:r>
          </a:p>
          <a:p>
            <a:r>
              <a:rPr lang="en-US" dirty="0" smtClean="0"/>
              <a:t>Typical Design Trade-offs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fig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6934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fig1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162800" cy="4343400"/>
          </a:xfrm>
          <a:prstGeom prst="rect">
            <a:avLst/>
          </a:prstGeom>
          <a:noFill/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209800" y="5105400"/>
            <a:ext cx="43164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Influences on the architecture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4" descr="fig1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553200" cy="4468813"/>
          </a:xfrm>
          <a:prstGeom prst="rect">
            <a:avLst/>
          </a:prstGeom>
          <a:noFill/>
        </p:spPr>
      </p:pic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447800" y="5062538"/>
            <a:ext cx="571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The Architecture Business Cycle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ARCHITECT’S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Perform </a:t>
            </a:r>
            <a:r>
              <a:rPr lang="en-US" dirty="0"/>
              <a:t>static partition and decomposition of a system into subsystems and communications among subsystems. 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 software element </a:t>
            </a:r>
            <a:r>
              <a:rPr lang="en-US" dirty="0"/>
              <a:t>can be configured, delivered, developed, and deployed, and is replaceable in the future.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element's </a:t>
            </a:r>
            <a:r>
              <a:rPr lang="en-US" dirty="0" smtClean="0"/>
              <a:t>interface encapsulates </a:t>
            </a:r>
            <a:r>
              <a:rPr lang="en-US" dirty="0"/>
              <a:t>details and provides loose coupling with other elements or subsystems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ARCHITECT’S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 dynamic control relationships among different subsystems in terms of data flow, control flow orchestration, or message dispatching.</a:t>
            </a:r>
          </a:p>
          <a:p>
            <a:endParaRPr lang="en-US" dirty="0" smtClean="0"/>
          </a:p>
          <a:p>
            <a:r>
              <a:rPr lang="en-US" dirty="0" smtClean="0"/>
              <a:t>Consider and evaluate alternative architecture styles that suit the problem domain at hand.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ARCHITECT’S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 tradeoff analysis on quality attributes and other nonfunctional requirements during the selection of architecture styles. </a:t>
            </a:r>
          </a:p>
          <a:p>
            <a:endParaRPr lang="en-US" dirty="0"/>
          </a:p>
          <a:p>
            <a:pPr lvl="1"/>
            <a:r>
              <a:rPr lang="en-US" dirty="0" smtClean="0"/>
              <a:t>For example, in order to increase a distributed system's extensibility, portability, or maintainability, software components and Web services may be the best choice of element types, and a loose connection among these elements may be most appropriate.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Business Cycle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Architecture Business Cycle (ABC)</a:t>
            </a: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1064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Software architecture is a result of technical, business and social influences.</a:t>
            </a:r>
          </a:p>
          <a:p>
            <a:endParaRPr lang="en-GB" dirty="0"/>
          </a:p>
          <a:p>
            <a:r>
              <a:rPr lang="en-GB" dirty="0"/>
              <a:t>These are in turn affected by the software architecture itself.</a:t>
            </a:r>
          </a:p>
          <a:p>
            <a:endParaRPr lang="en-GB" dirty="0"/>
          </a:p>
          <a:p>
            <a:r>
              <a:rPr lang="en-GB" dirty="0"/>
              <a:t>This cycle of influences from the environment to the architecture and back to the environment is called the </a:t>
            </a:r>
            <a:r>
              <a:rPr lang="en-GB" i="1" dirty="0"/>
              <a:t>Architecture Business Cycle (ABC)</a:t>
            </a:r>
            <a:r>
              <a:rPr lang="en-GB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ABC Activities</a:t>
            </a: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85875"/>
            <a:ext cx="8305800" cy="47339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GB" b="1" dirty="0"/>
              <a:t>Creating the business case for the system</a:t>
            </a:r>
          </a:p>
          <a:p>
            <a:pPr lvl="1"/>
            <a:r>
              <a:rPr lang="en-GB" dirty="0"/>
              <a:t>Why we need a new system, what will be its cost? Time to market, integration with existing systems</a:t>
            </a:r>
            <a:r>
              <a:rPr lang="en-GB" dirty="0" smtClean="0"/>
              <a:t>?</a:t>
            </a:r>
          </a:p>
          <a:p>
            <a:pPr lvl="1"/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b="1" dirty="0"/>
              <a:t>Understanding the Requirements</a:t>
            </a:r>
          </a:p>
          <a:p>
            <a:pPr lvl="1"/>
            <a:r>
              <a:rPr lang="en-GB" dirty="0"/>
              <a:t>Various approaches for requirements elicitation i.e., object-oriented </a:t>
            </a:r>
            <a:r>
              <a:rPr lang="en-GB" dirty="0" smtClean="0"/>
              <a:t>approach, </a:t>
            </a:r>
            <a:r>
              <a:rPr lang="en-GB" dirty="0"/>
              <a:t>prototyping etc.</a:t>
            </a:r>
          </a:p>
          <a:p>
            <a:pPr lvl="1"/>
            <a:r>
              <a:rPr lang="en-GB" dirty="0"/>
              <a:t>The desired qualities of a system shape the architectural decisions – architecture defines the tradeoffs among </a:t>
            </a:r>
            <a:r>
              <a:rPr lang="en-GB" dirty="0" smtClean="0"/>
              <a:t>requirements</a:t>
            </a:r>
          </a:p>
          <a:p>
            <a:pPr lvl="1"/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b="1" dirty="0"/>
              <a:t>Creating/selecting the architecture</a:t>
            </a:r>
          </a:p>
          <a:p>
            <a:pPr lvl="1"/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ABC Activities  …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/>
              <a:t>Communicating the architecture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Inform all stakeholders (i.e., developers, testers, managers, etc.)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Architecture’s documentation should be </a:t>
            </a:r>
            <a:r>
              <a:rPr lang="en-GB" dirty="0" smtClean="0"/>
              <a:t>unambiguous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/>
              <a:t>Analysing or evaluating the architecture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Evaluate candidate designs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Architecture maps the stakeholders’ </a:t>
            </a:r>
            <a:r>
              <a:rPr lang="en-GB" dirty="0" smtClean="0"/>
              <a:t>requirements/needs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/>
              <a:t>Implementation based on architecture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/>
              <a:t>Ensuring conformance to an architecture</a:t>
            </a:r>
          </a:p>
          <a:p>
            <a:pPr>
              <a:lnSpc>
                <a:spcPct val="90000"/>
              </a:lnSpc>
            </a:pPr>
            <a:endParaRPr lang="en-GB" b="1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1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software architecture</a:t>
            </a:r>
          </a:p>
          <a:p>
            <a:r>
              <a:rPr lang="en-US" dirty="0" smtClean="0"/>
              <a:t>Architecture </a:t>
            </a:r>
            <a:r>
              <a:rPr lang="en-US" dirty="0" err="1" smtClean="0"/>
              <a:t>vs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Architect’s responsibilities</a:t>
            </a:r>
          </a:p>
          <a:p>
            <a:r>
              <a:rPr lang="en-US" dirty="0" smtClean="0"/>
              <a:t>Architecture Business Cycle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software architecture</a:t>
            </a:r>
          </a:p>
          <a:p>
            <a:r>
              <a:rPr lang="en-US" dirty="0" smtClean="0"/>
              <a:t>Architecture </a:t>
            </a:r>
            <a:r>
              <a:rPr lang="en-US" dirty="0" err="1" smtClean="0"/>
              <a:t>vs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Architect’s responsibilities</a:t>
            </a:r>
          </a:p>
          <a:p>
            <a:r>
              <a:rPr lang="en-US" dirty="0" smtClean="0"/>
              <a:t>Architecture Business Cycle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5875"/>
            <a:ext cx="8229600" cy="4733925"/>
          </a:xfrm>
        </p:spPr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/>
              <a:t>the description of elements from which system is built, interactions among those elements, patterns that guide their composition, and constraints on the patterns.</a:t>
            </a:r>
          </a:p>
          <a:p>
            <a:endParaRPr lang="en-US" dirty="0"/>
          </a:p>
          <a:p>
            <a:r>
              <a:rPr lang="en-US" dirty="0"/>
              <a:t>Considers system as a collection of components and their interactions.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/>
              <a:t>Components &amp; their Interactions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/>
              <a:t>Components</a:t>
            </a:r>
            <a:r>
              <a:rPr lang="en-US" dirty="0"/>
              <a:t> are such things as clients and servers, databases, layers, etc.</a:t>
            </a:r>
          </a:p>
          <a:p>
            <a:endParaRPr lang="en-US" b="1" dirty="0"/>
          </a:p>
          <a:p>
            <a:r>
              <a:rPr lang="en-US" b="1" dirty="0"/>
              <a:t>Interactions</a:t>
            </a:r>
            <a:r>
              <a:rPr lang="en-US" dirty="0"/>
              <a:t> among components can be procedure calls, shared variable access, etc.</a:t>
            </a:r>
          </a:p>
          <a:p>
            <a:endParaRPr lang="en-US" dirty="0"/>
          </a:p>
          <a:p>
            <a:r>
              <a:rPr lang="en-US" dirty="0"/>
              <a:t>At the architectural level, we also consider system-level issues such as capacity, consistency, performance,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Architecture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82000" cy="51498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altLang="zh-CN" sz="3600" dirty="0">
                <a:latin typeface="Calibri" pitchFamily="34" charset="0"/>
                <a:ea typeface="宋体" charset="-122"/>
              </a:rPr>
              <a:t>the fundamental organization of a system embodied in its components, their relationships to each other, and to the environment, and the principles guiding its design and evolution </a:t>
            </a:r>
            <a:r>
              <a:rPr lang="en-GB" altLang="zh-CN" sz="2000" dirty="0">
                <a:latin typeface="Calibri" pitchFamily="34" charset="0"/>
                <a:ea typeface="宋体" charset="-122"/>
              </a:rPr>
              <a:t>[</a:t>
            </a:r>
            <a:r>
              <a:rPr lang="en-GB" altLang="zh-CN" sz="2000" dirty="0">
                <a:ea typeface="宋体" charset="-122"/>
              </a:rPr>
              <a:t>IEEE standard 1471–2000</a:t>
            </a:r>
            <a:r>
              <a:rPr lang="en-US" altLang="zh-CN" sz="2000" dirty="0">
                <a:ea typeface="宋体" charset="-122"/>
              </a:rPr>
              <a:t> ].</a:t>
            </a:r>
            <a:endParaRPr lang="en-US" altLang="zh-CN" sz="2000" dirty="0">
              <a:latin typeface="Calibri" pitchFamily="34" charset="0"/>
              <a:ea typeface="宋体" charset="-122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GB" altLang="zh-CN" sz="3600" dirty="0"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Software Architecture</a:t>
            </a: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4648200"/>
            <a:ext cx="6172200" cy="1787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600" i="1">
                <a:latin typeface="Garamond" pitchFamily="18" charset="0"/>
              </a:rPr>
              <a:t>What is the nature of the elements?</a:t>
            </a:r>
          </a:p>
          <a:p>
            <a:pPr>
              <a:lnSpc>
                <a:spcPct val="90000"/>
              </a:lnSpc>
            </a:pPr>
            <a:r>
              <a:rPr lang="en-GB" sz="2600" i="1">
                <a:latin typeface="Garamond" pitchFamily="18" charset="0"/>
              </a:rPr>
              <a:t>What are the responsibilities of the elements?</a:t>
            </a:r>
          </a:p>
          <a:p>
            <a:pPr>
              <a:lnSpc>
                <a:spcPct val="90000"/>
              </a:lnSpc>
            </a:pPr>
            <a:r>
              <a:rPr lang="en-GB" sz="2600" i="1">
                <a:latin typeface="Garamond" pitchFamily="18" charset="0"/>
              </a:rPr>
              <a:t>What is the significance of the connections?</a:t>
            </a:r>
          </a:p>
          <a:p>
            <a:pPr>
              <a:lnSpc>
                <a:spcPct val="90000"/>
              </a:lnSpc>
            </a:pPr>
            <a:r>
              <a:rPr lang="en-GB" sz="2600" i="1">
                <a:latin typeface="Garamond" pitchFamily="18" charset="0"/>
              </a:rPr>
              <a:t>What is the significance of the layout?</a:t>
            </a:r>
            <a:endParaRPr lang="en-US" sz="2600" i="1">
              <a:latin typeface="Garamond" pitchFamily="18" charset="0"/>
            </a:endParaRPr>
          </a:p>
        </p:txBody>
      </p:sp>
      <p:sp>
        <p:nvSpPr>
          <p:cNvPr id="222213" name="AutoShape 5" descr="graphics/02fig01.gif"/>
          <p:cNvSpPr>
            <a:spLocks noChangeAspect="1" noChangeArrowheads="1"/>
          </p:cNvSpPr>
          <p:nvPr/>
        </p:nvSpPr>
        <p:spPr bwMode="auto">
          <a:xfrm>
            <a:off x="2190750" y="2181225"/>
            <a:ext cx="4762500" cy="24955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1295400"/>
            <a:ext cx="7077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architecture design come from?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architecture design representation is derived from </a:t>
            </a:r>
            <a:r>
              <a:rPr lang="en-US" dirty="0" smtClean="0"/>
              <a:t>the system </a:t>
            </a:r>
            <a:r>
              <a:rPr lang="en-US" dirty="0"/>
              <a:t>requirement specification and the analysis model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785</Words>
  <Application>Microsoft Office PowerPoint</Application>
  <PresentationFormat>On-screen Show (4:3)</PresentationFormat>
  <Paragraphs>128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SOFTWARE DESIGN AND ARCHITECTURE</vt:lpstr>
      <vt:lpstr>Review</vt:lpstr>
      <vt:lpstr>Outline</vt:lpstr>
      <vt:lpstr>Software Architecture</vt:lpstr>
      <vt:lpstr>Software Architecture</vt:lpstr>
      <vt:lpstr>Components &amp; their Interactions</vt:lpstr>
      <vt:lpstr>Software Architecture</vt:lpstr>
      <vt:lpstr>Software Architecture</vt:lpstr>
      <vt:lpstr>Where does architecture design come from? </vt:lpstr>
      <vt:lpstr>Who is responsible for developing the architecture design?</vt:lpstr>
      <vt:lpstr>Why is software architecture design so important?</vt:lpstr>
      <vt:lpstr>When is software design conducted?</vt:lpstr>
      <vt:lpstr>What is the outcome of the software architecture design?</vt:lpstr>
      <vt:lpstr>Architecture and Design</vt:lpstr>
      <vt:lpstr>Architecture vs. Design</vt:lpstr>
      <vt:lpstr>Slide 16</vt:lpstr>
      <vt:lpstr>Software Architecture in Context</vt:lpstr>
      <vt:lpstr>Architect’s tasks</vt:lpstr>
      <vt:lpstr>Architectural influences</vt:lpstr>
      <vt:lpstr>Slide 20</vt:lpstr>
      <vt:lpstr>Slide 21</vt:lpstr>
      <vt:lpstr>Slide 22</vt:lpstr>
      <vt:lpstr>AN ARCHITECT’S TASKS</vt:lpstr>
      <vt:lpstr>AN ARCHITECT’S TASKS</vt:lpstr>
      <vt:lpstr>AN ARCHITECT’S TASKS</vt:lpstr>
      <vt:lpstr>Architecture Business Cycle</vt:lpstr>
      <vt:lpstr>Architecture Business Cycle (ABC)</vt:lpstr>
      <vt:lpstr>ABC Activities</vt:lpstr>
      <vt:lpstr>ABC Activities  …</vt:lpstr>
      <vt:lpstr>Summary </vt:lpstr>
      <vt:lpstr>Slide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Shehla</dc:creator>
  <cp:lastModifiedBy>Shehla</cp:lastModifiedBy>
  <cp:revision>26</cp:revision>
  <dcterms:created xsi:type="dcterms:W3CDTF">2015-07-31T15:32:14Z</dcterms:created>
  <dcterms:modified xsi:type="dcterms:W3CDTF">2015-08-01T03:11:12Z</dcterms:modified>
</cp:coreProperties>
</file>