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313" r:id="rId3"/>
    <p:sldId id="314" r:id="rId4"/>
    <p:sldId id="315" r:id="rId5"/>
    <p:sldId id="301" r:id="rId6"/>
    <p:sldId id="316" r:id="rId7"/>
    <p:sldId id="303" r:id="rId8"/>
    <p:sldId id="317" r:id="rId9"/>
    <p:sldId id="304" r:id="rId10"/>
    <p:sldId id="305" r:id="rId11"/>
    <p:sldId id="306" r:id="rId12"/>
    <p:sldId id="307" r:id="rId13"/>
    <p:sldId id="318" r:id="rId14"/>
    <p:sldId id="308" r:id="rId15"/>
    <p:sldId id="319" r:id="rId16"/>
    <p:sldId id="309" r:id="rId17"/>
    <p:sldId id="310" r:id="rId18"/>
    <p:sldId id="320" r:id="rId19"/>
    <p:sldId id="321" r:id="rId20"/>
    <p:sldId id="263" r:id="rId21"/>
    <p:sldId id="264" r:id="rId22"/>
    <p:sldId id="322" r:id="rId23"/>
    <p:sldId id="324" r:id="rId24"/>
    <p:sldId id="325" r:id="rId25"/>
    <p:sldId id="326" r:id="rId26"/>
    <p:sldId id="327" r:id="rId27"/>
    <p:sldId id="328" r:id="rId28"/>
    <p:sldId id="329" r:id="rId29"/>
    <p:sldId id="330" r:id="rId30"/>
    <p:sldId id="331" r:id="rId31"/>
    <p:sldId id="32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5C640E-7988-46E2-B92C-91FBB94F4F99}" type="datetimeFigureOut">
              <a:rPr lang="en-US" smtClean="0"/>
              <a:pPr/>
              <a:t>31/07/2015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D04D6-9924-4921-B29D-3F16002500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For example, the interoperation of a word processor with an image processing system requires that the result of one software system, such as</a:t>
            </a:r>
          </a:p>
          <a:p>
            <a:r>
              <a:rPr lang="en-US" dirty="0" smtClean="0"/>
              <a:t>image processing of a photo, can be used in another so that a document can contain both text and image contents. </a:t>
            </a:r>
            <a:endParaRPr lang="en-US" dirty="0"/>
          </a:p>
        </p:txBody>
      </p:sp>
      <p:sp>
        <p:nvSpPr>
          <p:cNvPr id="4" name="Slide Number Placeholder 3"/>
          <p:cNvSpPr>
            <a:spLocks noGrp="1"/>
          </p:cNvSpPr>
          <p:nvPr>
            <p:ph type="sldNum" sz="quarter" idx="10"/>
          </p:nvPr>
        </p:nvSpPr>
        <p:spPr/>
        <p:txBody>
          <a:bodyPr/>
          <a:lstStyle/>
          <a:p>
            <a:fld id="{77FD04D6-9924-4921-B29D-3F16002500F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GB" smtClean="0"/>
              <a:t>Some key concepts to be kept in mind.. These are the concepts that will be followed to ensure a “good design"</a:t>
            </a:r>
            <a:endParaRPr lang="en-GB" dirty="0" smtClean="0"/>
          </a:p>
        </p:txBody>
      </p:sp>
      <p:sp>
        <p:nvSpPr>
          <p:cNvPr id="31748" name="Slide Number Placeholder 3"/>
          <p:cNvSpPr>
            <a:spLocks noGrp="1"/>
          </p:cNvSpPr>
          <p:nvPr>
            <p:ph type="sldNum" sz="quarter" idx="5"/>
          </p:nvPr>
        </p:nvSpPr>
        <p:spPr>
          <a:noFill/>
        </p:spPr>
        <p:txBody>
          <a:bodyPr/>
          <a:lstStyle/>
          <a:p>
            <a:fld id="{742B483F-4148-4E17-AF51-9C1D3C7A8BD1}" type="slidenum">
              <a:rPr lang="en-US" smtClean="0"/>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r>
              <a:rPr lang="en-GB" smtClean="0"/>
              <a:t>Modular Decomposition is an approach that subdivides a system into smaller parts (modules) that can be independently created and then used in different systems to drive multiple functionalities. Besides reduction in cost (due to lesser customization, and less learning time), and flexibility in design, modularity offers other benefits such as augmentation (adding new solution by merely plugging in a new module)</a:t>
            </a:r>
          </a:p>
          <a:p>
            <a:pPr eaLnBrk="1" hangingPunct="1"/>
            <a:endParaRPr lang="en-GB" smtClean="0"/>
          </a:p>
          <a:p>
            <a:pPr eaLnBrk="1" hangingPunct="1"/>
            <a:r>
              <a:rPr lang="en-GB" smtClean="0"/>
              <a:t>Fault isolation: Providing more robust failover support through a configuration that includes a degree of fault isolation, reduces the potential for failure of one module to affect other modules. Configurations that provide simple failover support are concerned only with individual module failures that have no effect on the performance of other modules</a:t>
            </a:r>
            <a:endParaRPr lang="en-GB" dirty="0" smtClean="0"/>
          </a:p>
        </p:txBody>
      </p:sp>
      <p:sp>
        <p:nvSpPr>
          <p:cNvPr id="32772" name="Slide Number Placeholder 3"/>
          <p:cNvSpPr>
            <a:spLocks noGrp="1"/>
          </p:cNvSpPr>
          <p:nvPr>
            <p:ph type="sldNum" sz="quarter" idx="5"/>
          </p:nvPr>
        </p:nvSpPr>
        <p:spPr>
          <a:noFill/>
        </p:spPr>
        <p:txBody>
          <a:bodyPr/>
          <a:lstStyle/>
          <a:p>
            <a:fld id="{0A364EC6-144B-4FF0-9B11-3B11DD0663A1}" type="slidenum">
              <a:rPr lang="en-US" smtClean="0"/>
              <a:pPr/>
              <a:t>25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lnSpc>
                <a:spcPct val="90000"/>
              </a:lnSpc>
            </a:pPr>
            <a:r>
              <a:rPr lang="en-GB" dirty="0" smtClean="0"/>
              <a:t>The benefits of modularity do not follow automatically from the act of subdividing a program. The way in which a program is decomposed can make an enormous difference to how easily the program can be implemented and modified. Experience shows that each module should encapsulate information that is not available to the rest of a program. This </a:t>
            </a:r>
            <a:r>
              <a:rPr lang="en-GB" i="1" dirty="0" smtClean="0"/>
              <a:t>information hiding </a:t>
            </a:r>
            <a:r>
              <a:rPr lang="en-GB" dirty="0" smtClean="0"/>
              <a:t>reduces the cost of subsequent design changes. For example, a module may encapsulate </a:t>
            </a:r>
          </a:p>
          <a:p>
            <a:pPr eaLnBrk="1" hangingPunct="1">
              <a:lnSpc>
                <a:spcPct val="90000"/>
              </a:lnSpc>
            </a:pPr>
            <a:r>
              <a:rPr lang="en-GB" dirty="0" smtClean="0"/>
              <a:t>related functions that can benefit from a common implementation or that are used in many parts of a system, </a:t>
            </a:r>
          </a:p>
          <a:p>
            <a:pPr eaLnBrk="1" hangingPunct="1">
              <a:lnSpc>
                <a:spcPct val="90000"/>
              </a:lnSpc>
            </a:pPr>
            <a:r>
              <a:rPr lang="en-GB" dirty="0" smtClean="0"/>
              <a:t>functionality that is likely to change during later design or deployment, </a:t>
            </a:r>
          </a:p>
          <a:p>
            <a:pPr eaLnBrk="1" hangingPunct="1">
              <a:lnSpc>
                <a:spcPct val="90000"/>
              </a:lnSpc>
            </a:pPr>
            <a:r>
              <a:rPr lang="en-GB" dirty="0" smtClean="0"/>
              <a:t>aspects of a problem that are particularly complex, and/or </a:t>
            </a:r>
          </a:p>
          <a:p>
            <a:pPr eaLnBrk="1" hangingPunct="1">
              <a:lnSpc>
                <a:spcPct val="90000"/>
              </a:lnSpc>
            </a:pPr>
            <a:r>
              <a:rPr lang="en-GB" dirty="0" smtClean="0"/>
              <a:t>code that is expected to be reused in other programs. </a:t>
            </a:r>
          </a:p>
          <a:p>
            <a:pPr eaLnBrk="1" hangingPunct="1">
              <a:lnSpc>
                <a:spcPct val="90000"/>
              </a:lnSpc>
            </a:pPr>
            <a:endParaRPr lang="en-GB" dirty="0" smtClean="0"/>
          </a:p>
          <a:p>
            <a:pPr eaLnBrk="1" hangingPunct="1">
              <a:lnSpc>
                <a:spcPct val="90000"/>
              </a:lnSpc>
            </a:pPr>
            <a:r>
              <a:rPr lang="en-US" u="sng" dirty="0" smtClean="0"/>
              <a:t>Information hiding:</a:t>
            </a:r>
            <a:endParaRPr lang="en-US" dirty="0" smtClean="0"/>
          </a:p>
          <a:p>
            <a:pPr eaLnBrk="1" hangingPunct="1">
              <a:lnSpc>
                <a:spcPct val="90000"/>
              </a:lnSpc>
            </a:pPr>
            <a:r>
              <a:rPr lang="en-US" dirty="0" smtClean="0"/>
              <a:t>	Modules should be specified and designed so that the internal details of </a:t>
            </a:r>
          </a:p>
          <a:p>
            <a:pPr eaLnBrk="1" hangingPunct="1">
              <a:lnSpc>
                <a:spcPct val="90000"/>
              </a:lnSpc>
            </a:pPr>
            <a:r>
              <a:rPr lang="en-US" dirty="0" smtClean="0"/>
              <a:t>	modules should be invisible or inaccessible to other modules.</a:t>
            </a:r>
          </a:p>
          <a:p>
            <a:pPr eaLnBrk="1" hangingPunct="1">
              <a:lnSpc>
                <a:spcPct val="90000"/>
              </a:lnSpc>
            </a:pPr>
            <a:endParaRPr lang="en-US" dirty="0" smtClean="0"/>
          </a:p>
          <a:p>
            <a:pPr eaLnBrk="1" hangingPunct="1">
              <a:lnSpc>
                <a:spcPct val="90000"/>
              </a:lnSpc>
            </a:pPr>
            <a:r>
              <a:rPr lang="en-US" dirty="0" smtClean="0"/>
              <a:t>Major benefits: 	reduce the change impacts in testing and maintenance</a:t>
            </a:r>
          </a:p>
          <a:p>
            <a:pPr eaLnBrk="1" hangingPunct="1">
              <a:lnSpc>
                <a:spcPct val="90000"/>
              </a:lnSpc>
            </a:pPr>
            <a:endParaRPr lang="en-US" dirty="0" smtClean="0"/>
          </a:p>
          <a:p>
            <a:pPr eaLnBrk="1" hangingPunct="1">
              <a:lnSpc>
                <a:spcPct val="90000"/>
              </a:lnSpc>
            </a:pPr>
            <a:r>
              <a:rPr lang="en-US" u="sng" dirty="0" smtClean="0"/>
              <a:t>Coupling:</a:t>
            </a:r>
            <a:r>
              <a:rPr lang="en-US" dirty="0" smtClean="0"/>
              <a:t>	(Figure 13.8)</a:t>
            </a:r>
          </a:p>
          <a:p>
            <a:pPr eaLnBrk="1" hangingPunct="1">
              <a:lnSpc>
                <a:spcPct val="90000"/>
              </a:lnSpc>
            </a:pPr>
            <a:r>
              <a:rPr lang="en-US" dirty="0" smtClean="0"/>
              <a:t>	A measure of interconnection among modules in a program structure.</a:t>
            </a:r>
          </a:p>
          <a:p>
            <a:pPr eaLnBrk="1" hangingPunct="1">
              <a:lnSpc>
                <a:spcPct val="90000"/>
              </a:lnSpc>
            </a:pPr>
            <a:r>
              <a:rPr lang="en-US" dirty="0" smtClean="0"/>
              <a:t>	Coupling depends on the interface complexity between modules.</a:t>
            </a:r>
          </a:p>
          <a:p>
            <a:pPr eaLnBrk="1" hangingPunct="1">
              <a:lnSpc>
                <a:spcPct val="90000"/>
              </a:lnSpc>
            </a:pPr>
            <a:endParaRPr lang="en-US" dirty="0" smtClean="0"/>
          </a:p>
          <a:p>
            <a:pPr eaLnBrk="1" hangingPunct="1">
              <a:lnSpc>
                <a:spcPct val="90000"/>
              </a:lnSpc>
            </a:pPr>
            <a:r>
              <a:rPr lang="en-US" dirty="0" smtClean="0"/>
              <a:t>Goal: 	to strive for lowest possible coupling among modules.</a:t>
            </a:r>
          </a:p>
          <a:p>
            <a:pPr eaLnBrk="1" hangingPunct="1">
              <a:lnSpc>
                <a:spcPct val="90000"/>
              </a:lnSpc>
            </a:pPr>
            <a:endParaRPr lang="en-US" dirty="0" smtClean="0"/>
          </a:p>
          <a:p>
            <a:pPr eaLnBrk="1" hangingPunct="1">
              <a:lnSpc>
                <a:spcPct val="90000"/>
              </a:lnSpc>
            </a:pPr>
            <a:r>
              <a:rPr lang="en-US" dirty="0" smtClean="0"/>
              <a:t>Good coupling ---&gt; reduce or avoid change impact and ripple effects.</a:t>
            </a:r>
          </a:p>
          <a:p>
            <a:pPr eaLnBrk="1" hangingPunct="1">
              <a:lnSpc>
                <a:spcPct val="90000"/>
              </a:lnSpc>
            </a:pPr>
            <a:r>
              <a:rPr lang="en-US" dirty="0" smtClean="0"/>
              <a:t>	---&gt; reduce the cost in program changes, testing, maintenance</a:t>
            </a:r>
          </a:p>
          <a:p>
            <a:pPr eaLnBrk="1" hangingPunct="1">
              <a:lnSpc>
                <a:spcPct val="90000"/>
              </a:lnSpc>
            </a:pPr>
            <a:endParaRPr lang="en-GB" dirty="0" smtClean="0"/>
          </a:p>
          <a:p>
            <a:pPr eaLnBrk="1" hangingPunct="1">
              <a:lnSpc>
                <a:spcPct val="90000"/>
              </a:lnSpc>
            </a:pPr>
            <a:endParaRPr lang="en-GB" dirty="0" smtClean="0"/>
          </a:p>
        </p:txBody>
      </p:sp>
      <p:sp>
        <p:nvSpPr>
          <p:cNvPr id="33796" name="Slide Number Placeholder 3"/>
          <p:cNvSpPr>
            <a:spLocks noGrp="1"/>
          </p:cNvSpPr>
          <p:nvPr>
            <p:ph type="sldNum" sz="quarter" idx="5"/>
          </p:nvPr>
        </p:nvSpPr>
        <p:spPr>
          <a:noFill/>
        </p:spPr>
        <p:txBody>
          <a:bodyPr/>
          <a:lstStyle/>
          <a:p>
            <a:fld id="{981555F2-0DB9-44A3-B99A-08EB1EF779CB}" type="slidenum">
              <a:rPr lang="en-US" smtClean="0"/>
              <a:pPr/>
              <a:t>26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GB" sz="1100" smtClean="0">
              <a:latin typeface="Times New Roman" pitchFamily="18" charset="0"/>
              <a:cs typeface="Times New Roman" pitchFamily="18" charset="0"/>
            </a:endParaRPr>
          </a:p>
          <a:p>
            <a:pPr>
              <a:buFontTx/>
              <a:buChar char="•"/>
            </a:pPr>
            <a:r>
              <a:rPr lang="en-GB" sz="1100" smtClean="0">
                <a:latin typeface="Times New Roman" pitchFamily="18" charset="0"/>
                <a:cs typeface="Times New Roman" pitchFamily="18" charset="0"/>
              </a:rPr>
              <a:t>Error isolation: Functional independence reduces error propagation. The reason behind this is that if a module is functionally independent, its degree of interaction with the other modules is less. Therefore, any error existing in a module would not directly effect the other modules. </a:t>
            </a:r>
          </a:p>
          <a:p>
            <a:r>
              <a:rPr lang="en-GB" sz="1100" smtClean="0">
                <a:latin typeface="Times New Roman" pitchFamily="18" charset="0"/>
                <a:cs typeface="Times New Roman" pitchFamily="18" charset="0"/>
              </a:rPr>
              <a:t>• Scope of reuse: Reuse of a module becomes possible. Because each module does some well-defined and precise function (which is cohesive property), and the interaction of the module with the other modules is simple and minimal. Therefore, a cohesive module can be easily taken out and reused in a different program. </a:t>
            </a:r>
          </a:p>
          <a:p>
            <a:r>
              <a:rPr lang="en-GB" sz="1100" smtClean="0">
                <a:latin typeface="Times New Roman" pitchFamily="18" charset="0"/>
                <a:cs typeface="Times New Roman" pitchFamily="18" charset="0"/>
              </a:rPr>
              <a:t>• Understandability: Complexity of the design is reduced, because different modules can be understood in isolation as modules are more or less independent of each other. </a:t>
            </a:r>
          </a:p>
          <a:p>
            <a:endParaRPr lang="en-GB" sz="1100" smtClean="0">
              <a:latin typeface="Times New Roman" pitchFamily="18" charset="0"/>
              <a:cs typeface="Times New Roman" pitchFamily="18" charset="0"/>
            </a:endParaRPr>
          </a:p>
        </p:txBody>
      </p:sp>
      <p:sp>
        <p:nvSpPr>
          <p:cNvPr id="34820" name="Slide Number Placeholder 3"/>
          <p:cNvSpPr>
            <a:spLocks noGrp="1"/>
          </p:cNvSpPr>
          <p:nvPr>
            <p:ph type="sldNum" sz="quarter" idx="5"/>
          </p:nvPr>
        </p:nvSpPr>
        <p:spPr>
          <a:noFill/>
        </p:spPr>
        <p:txBody>
          <a:bodyPr/>
          <a:lstStyle/>
          <a:p>
            <a:fld id="{FAC2D574-6BA3-43D4-AA19-4B386DD5062D}" type="slidenum">
              <a:rPr lang="en-US" smtClean="0"/>
              <a:pPr/>
              <a:t>30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2">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31/07/2015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F6FF2-1C5E-44C6-B292-5894AC284FD8}" type="datetimeFigureOut">
              <a:rPr lang="en-US" smtClean="0"/>
              <a:pPr/>
              <a:t>31/07/2015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D2CEB-90FE-48B7-8B92-04B30B6191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CSE 303 – Software Design and Architecture</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03</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Maintainability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Maintainability </a:t>
            </a:r>
            <a:r>
              <a:rPr lang="en-US" dirty="0"/>
              <a:t>refers to the easiness of maintaining a software system. </a:t>
            </a:r>
            <a:endParaRPr lang="en-US" dirty="0" smtClean="0"/>
          </a:p>
          <a:p>
            <a:endParaRPr lang="en-US" dirty="0" smtClean="0"/>
          </a:p>
          <a:p>
            <a:r>
              <a:rPr lang="en-US" dirty="0" smtClean="0"/>
              <a:t>There are two </a:t>
            </a:r>
            <a:r>
              <a:rPr lang="en-US" dirty="0"/>
              <a:t>types of software maintenance operations. </a:t>
            </a:r>
            <a:endParaRPr lang="en-US" dirty="0" smtClean="0"/>
          </a:p>
          <a:p>
            <a:pPr lvl="1"/>
            <a:r>
              <a:rPr lang="en-US" dirty="0" smtClean="0"/>
              <a:t>corrective </a:t>
            </a:r>
            <a:r>
              <a:rPr lang="en-US" dirty="0"/>
              <a:t>maintenance. </a:t>
            </a:r>
            <a:endParaRPr lang="en-US" dirty="0" smtClean="0"/>
          </a:p>
          <a:p>
            <a:pPr lvl="1"/>
            <a:r>
              <a:rPr lang="en-US" dirty="0" smtClean="0"/>
              <a:t>adaptive maintenance.</a:t>
            </a:r>
          </a:p>
          <a:p>
            <a:pPr lvl="1"/>
            <a:endParaRPr lang="en-US" dirty="0" smtClean="0"/>
          </a:p>
          <a:p>
            <a:r>
              <a:rPr lang="en-US" dirty="0" smtClean="0"/>
              <a:t>Well-structured </a:t>
            </a:r>
            <a:r>
              <a:rPr lang="en-US" dirty="0"/>
              <a:t>design helps software engineers to understand the system.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Reusability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Reusability </a:t>
            </a:r>
            <a:r>
              <a:rPr lang="en-US" dirty="0"/>
              <a:t>is the property of a software system that its components can be </a:t>
            </a:r>
            <a:r>
              <a:rPr lang="en-US" dirty="0" smtClean="0"/>
              <a:t>easily reused </a:t>
            </a:r>
            <a:r>
              <a:rPr lang="en-US" dirty="0"/>
              <a:t>in the development of other software </a:t>
            </a:r>
            <a:r>
              <a:rPr lang="en-US" dirty="0" smtClean="0"/>
              <a:t>systems.</a:t>
            </a:r>
          </a:p>
          <a:p>
            <a:endParaRPr lang="en-US" dirty="0" smtClean="0"/>
          </a:p>
          <a:p>
            <a:pPr lvl="1"/>
            <a:r>
              <a:rPr lang="en-US" dirty="0" smtClean="0"/>
              <a:t>Reusability </a:t>
            </a:r>
            <a:r>
              <a:rPr lang="en-US" dirty="0"/>
              <a:t>depends on </a:t>
            </a:r>
            <a:r>
              <a:rPr lang="en-US" dirty="0" smtClean="0"/>
              <a:t>the generality </a:t>
            </a:r>
            <a:r>
              <a:rPr lang="en-US" dirty="0"/>
              <a:t>of the components in a given application domain and the extent to </a:t>
            </a:r>
            <a:r>
              <a:rPr lang="en-US" dirty="0" smtClean="0"/>
              <a:t>which the </a:t>
            </a:r>
            <a:r>
              <a:rPr lang="en-US" dirty="0"/>
              <a:t>components are </a:t>
            </a:r>
            <a:r>
              <a:rPr lang="en-US" dirty="0" err="1"/>
              <a:t>parameterised</a:t>
            </a:r>
            <a:r>
              <a:rPr lang="en-US" dirty="0"/>
              <a:t> and configurable</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Interoperability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Interoperability </a:t>
            </a:r>
            <a:r>
              <a:rPr lang="en-US" dirty="0"/>
              <a:t>is the property of how easy a software system can be used </a:t>
            </a:r>
            <a:r>
              <a:rPr lang="en-US" dirty="0" smtClean="0"/>
              <a:t>with other </a:t>
            </a:r>
            <a:r>
              <a:rPr lang="en-US" dirty="0"/>
              <a:t>software systems</a:t>
            </a:r>
            <a:r>
              <a:rPr lang="en-US" dirty="0" smtClean="0"/>
              <a:t>.</a:t>
            </a:r>
          </a:p>
          <a:p>
            <a:endParaRPr lang="en-US" dirty="0" smtClean="0"/>
          </a:p>
          <a:p>
            <a:r>
              <a:rPr lang="en-US" dirty="0" smtClean="0"/>
              <a:t>Interoperability </a:t>
            </a:r>
            <a:r>
              <a:rPr lang="en-US" dirty="0"/>
              <a:t>mostly depends on the </a:t>
            </a:r>
            <a:r>
              <a:rPr lang="en-US" dirty="0" smtClean="0"/>
              <a:t>interface between </a:t>
            </a:r>
            <a:r>
              <a:rPr lang="en-US" dirty="0"/>
              <a:t>a software system and its environment. </a:t>
            </a:r>
            <a:endParaRPr lang="en-US" dirty="0" smtClean="0"/>
          </a:p>
          <a:p>
            <a:endParaRPr lang="en-US" dirty="0" smtClean="0"/>
          </a:p>
          <a:p>
            <a:r>
              <a:rPr lang="en-US" dirty="0" smtClean="0"/>
              <a:t>It </a:t>
            </a:r>
            <a:r>
              <a:rPr lang="en-US" dirty="0"/>
              <a:t>requires that the </a:t>
            </a:r>
            <a:r>
              <a:rPr lang="en-US" dirty="0" smtClean="0"/>
              <a:t>implementation of </a:t>
            </a:r>
            <a:r>
              <a:rPr lang="en-US" dirty="0"/>
              <a:t>the software follow certain standard interface and coding conventions</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ATTRIBUTES OF SOFTWARE DESIGN</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Quality Attributes – Design Objectives</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smtClean="0"/>
              <a:t>Modularity</a:t>
            </a:r>
            <a:r>
              <a:rPr lang="en-US" dirty="0"/>
              <a:t>: </a:t>
            </a:r>
            <a:endParaRPr lang="en-US" dirty="0" smtClean="0"/>
          </a:p>
          <a:p>
            <a:pPr lvl="1" algn="just"/>
            <a:r>
              <a:rPr lang="en-US" dirty="0" smtClean="0"/>
              <a:t>The </a:t>
            </a:r>
            <a:r>
              <a:rPr lang="en-US" dirty="0"/>
              <a:t>design should be composed of replaceable, </a:t>
            </a:r>
            <a:r>
              <a:rPr lang="en-US" dirty="0" smtClean="0"/>
              <a:t>self-contained assemblies </a:t>
            </a:r>
            <a:r>
              <a:rPr lang="en-US" dirty="0"/>
              <a:t>of elementary parts, </a:t>
            </a:r>
            <a:endParaRPr lang="en-US" dirty="0" smtClean="0"/>
          </a:p>
          <a:p>
            <a:pPr lvl="1" algn="just"/>
            <a:r>
              <a:rPr lang="en-US" dirty="0" smtClean="0"/>
              <a:t>thereby </a:t>
            </a:r>
            <a:r>
              <a:rPr lang="en-US" dirty="0"/>
              <a:t>aiding both the initial </a:t>
            </a:r>
            <a:r>
              <a:rPr lang="en-US" dirty="0" smtClean="0"/>
              <a:t>development and </a:t>
            </a:r>
            <a:r>
              <a:rPr lang="en-US" dirty="0"/>
              <a:t>the later maintenance.</a:t>
            </a:r>
          </a:p>
          <a:p>
            <a:pPr algn="just"/>
            <a:endParaRPr lang="en-US" dirty="0" smtClean="0"/>
          </a:p>
          <a:p>
            <a:pPr algn="just"/>
            <a:r>
              <a:rPr lang="en-US" dirty="0" smtClean="0"/>
              <a:t>Portability</a:t>
            </a:r>
            <a:r>
              <a:rPr lang="en-US" dirty="0"/>
              <a:t>: </a:t>
            </a:r>
            <a:endParaRPr lang="en-US" dirty="0" smtClean="0"/>
          </a:p>
          <a:p>
            <a:pPr lvl="1" algn="just"/>
            <a:r>
              <a:rPr lang="en-US" dirty="0" smtClean="0"/>
              <a:t>The </a:t>
            </a:r>
            <a:r>
              <a:rPr lang="en-US" dirty="0"/>
              <a:t>designed </a:t>
            </a:r>
            <a:r>
              <a:rPr lang="en-US" dirty="0" smtClean="0"/>
              <a:t>product should </a:t>
            </a:r>
            <a:r>
              <a:rPr lang="en-US" dirty="0"/>
              <a:t>be able to be moved unchanged </a:t>
            </a:r>
            <a:endParaRPr lang="en-US" dirty="0" smtClean="0"/>
          </a:p>
          <a:p>
            <a:pPr lvl="2" algn="just"/>
            <a:r>
              <a:rPr lang="en-US" dirty="0" smtClean="0"/>
              <a:t>from </a:t>
            </a:r>
            <a:r>
              <a:rPr lang="en-US" dirty="0"/>
              <a:t>test environments to </a:t>
            </a:r>
            <a:r>
              <a:rPr lang="en-US" dirty="0" smtClean="0"/>
              <a:t>operational environments </a:t>
            </a:r>
            <a:r>
              <a:rPr lang="en-US" dirty="0"/>
              <a:t>and </a:t>
            </a:r>
            <a:endParaRPr lang="en-US" dirty="0" smtClean="0"/>
          </a:p>
          <a:p>
            <a:pPr lvl="2" algn="just"/>
            <a:r>
              <a:rPr lang="en-US" dirty="0" smtClean="0"/>
              <a:t>from </a:t>
            </a:r>
            <a:r>
              <a:rPr lang="en-US" dirty="0"/>
              <a:t>one operational environment to another</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Quality Attributes – Design Objectives</a:t>
            </a:r>
            <a:endParaRPr lang="en-US" sz="3200" dirty="0"/>
          </a:p>
        </p:txBody>
      </p:sp>
      <p:sp>
        <p:nvSpPr>
          <p:cNvPr id="3" name="Content Placeholder 2"/>
          <p:cNvSpPr>
            <a:spLocks noGrp="1"/>
          </p:cNvSpPr>
          <p:nvPr>
            <p:ph idx="1"/>
          </p:nvPr>
        </p:nvSpPr>
        <p:spPr>
          <a:xfrm>
            <a:off x="457200" y="1371600"/>
            <a:ext cx="8229600" cy="4800600"/>
          </a:xfrm>
        </p:spPr>
        <p:txBody>
          <a:bodyPr>
            <a:normAutofit fontScale="77500" lnSpcReduction="20000"/>
          </a:bodyPr>
          <a:lstStyle/>
          <a:p>
            <a:pPr algn="just"/>
            <a:r>
              <a:rPr lang="en-US" dirty="0" smtClean="0"/>
              <a:t>Flexibility or modifiability: </a:t>
            </a:r>
          </a:p>
          <a:p>
            <a:pPr lvl="1" algn="just"/>
            <a:r>
              <a:rPr lang="en-US" dirty="0" smtClean="0"/>
              <a:t>The design should facilitate adaptation to changing end-user requirements, </a:t>
            </a:r>
          </a:p>
          <a:p>
            <a:pPr lvl="2" algn="just"/>
            <a:r>
              <a:rPr lang="en-US" dirty="0" smtClean="0"/>
              <a:t>changes based on new problems in the end users’ world</a:t>
            </a:r>
          </a:p>
          <a:p>
            <a:pPr algn="just"/>
            <a:endParaRPr lang="en-US" dirty="0" smtClean="0"/>
          </a:p>
          <a:p>
            <a:pPr algn="just"/>
            <a:r>
              <a:rPr lang="en-US" dirty="0" smtClean="0"/>
              <a:t>Conceptual integrity: </a:t>
            </a:r>
          </a:p>
          <a:p>
            <a:pPr lvl="1" algn="just"/>
            <a:r>
              <a:rPr lang="en-US" dirty="0" smtClean="0"/>
              <a:t>The design should exhibit harmony, symmetry and predictability. </a:t>
            </a:r>
          </a:p>
          <a:p>
            <a:pPr lvl="1" algn="just"/>
            <a:endParaRPr lang="en-US" dirty="0" smtClean="0"/>
          </a:p>
          <a:p>
            <a:pPr algn="just"/>
            <a:r>
              <a:rPr lang="en-US" dirty="0" smtClean="0"/>
              <a:t>Well structured: </a:t>
            </a:r>
          </a:p>
          <a:p>
            <a:pPr lvl="1" algn="just"/>
            <a:r>
              <a:rPr lang="en-US" dirty="0" smtClean="0"/>
              <a:t>The design should be consistent with chosen design principles, such as information hiding, to </a:t>
            </a:r>
            <a:r>
              <a:rPr lang="en-US" dirty="0" err="1" smtClean="0"/>
              <a:t>organise</a:t>
            </a:r>
            <a:r>
              <a:rPr lang="en-US" dirty="0" smtClean="0"/>
              <a:t> the structure of the design.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Quality Attributes – Design Objectives</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Simple</a:t>
            </a:r>
            <a:r>
              <a:rPr lang="en-US" dirty="0"/>
              <a:t>: </a:t>
            </a:r>
            <a:endParaRPr lang="en-US" dirty="0" smtClean="0"/>
          </a:p>
          <a:p>
            <a:pPr lvl="1" algn="just"/>
            <a:r>
              <a:rPr lang="en-US" dirty="0" smtClean="0"/>
              <a:t>The </a:t>
            </a:r>
            <a:r>
              <a:rPr lang="en-US" dirty="0"/>
              <a:t>design should be ‘as simple as possible, but no simpler’.</a:t>
            </a:r>
          </a:p>
          <a:p>
            <a:pPr algn="just"/>
            <a:endParaRPr lang="en-US" dirty="0" smtClean="0"/>
          </a:p>
          <a:p>
            <a:pPr algn="just"/>
            <a:r>
              <a:rPr lang="en-US" dirty="0" smtClean="0"/>
              <a:t>Efficient</a:t>
            </a:r>
            <a:r>
              <a:rPr lang="en-US" dirty="0"/>
              <a:t>: </a:t>
            </a:r>
            <a:endParaRPr lang="en-US" dirty="0" smtClean="0"/>
          </a:p>
          <a:p>
            <a:pPr lvl="1" algn="just"/>
            <a:r>
              <a:rPr lang="en-US" dirty="0" smtClean="0"/>
              <a:t>The </a:t>
            </a:r>
            <a:r>
              <a:rPr lang="en-US" dirty="0"/>
              <a:t>functions provided by the design should be computable </a:t>
            </a:r>
            <a:r>
              <a:rPr lang="en-US" dirty="0" smtClean="0"/>
              <a:t>by using </a:t>
            </a:r>
            <a:r>
              <a:rPr lang="en-US" dirty="0"/>
              <a:t>the available resources.</a:t>
            </a:r>
          </a:p>
          <a:p>
            <a:pPr algn="just"/>
            <a:endParaRPr lang="en-US" dirty="0" smtClean="0"/>
          </a:p>
          <a:p>
            <a:pPr algn="just"/>
            <a:r>
              <a:rPr lang="en-US" dirty="0" smtClean="0"/>
              <a:t>Adequate</a:t>
            </a:r>
            <a:r>
              <a:rPr lang="en-US" dirty="0"/>
              <a:t>: </a:t>
            </a:r>
            <a:endParaRPr lang="en-US" dirty="0" smtClean="0"/>
          </a:p>
          <a:p>
            <a:pPr lvl="1" algn="just"/>
            <a:r>
              <a:rPr lang="en-US" dirty="0" smtClean="0"/>
              <a:t>The </a:t>
            </a:r>
            <a:r>
              <a:rPr lang="en-US" dirty="0"/>
              <a:t>design should meet the stated requirements.</a:t>
            </a:r>
          </a:p>
          <a:p>
            <a:pPr algn="just"/>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Quality Attributes – Design Objectives</a:t>
            </a: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n-US" dirty="0" smtClean="0"/>
              <a:t>Flexible: </a:t>
            </a:r>
          </a:p>
          <a:p>
            <a:pPr lvl="1" algn="just"/>
            <a:r>
              <a:rPr lang="en-US" dirty="0" smtClean="0"/>
              <a:t>The design should be able to accommodate likely changes in the requirements, however these might arise.</a:t>
            </a:r>
          </a:p>
          <a:p>
            <a:pPr lvl="1" algn="just"/>
            <a:endParaRPr lang="en-US" dirty="0" smtClean="0"/>
          </a:p>
          <a:p>
            <a:r>
              <a:rPr lang="en-US" dirty="0" smtClean="0"/>
              <a:t>Implementable</a:t>
            </a:r>
            <a:r>
              <a:rPr lang="en-US" dirty="0"/>
              <a:t>: </a:t>
            </a:r>
            <a:endParaRPr lang="en-US" dirty="0" smtClean="0"/>
          </a:p>
          <a:p>
            <a:pPr lvl="1"/>
            <a:r>
              <a:rPr lang="en-US" dirty="0" smtClean="0"/>
              <a:t>The </a:t>
            </a:r>
            <a:r>
              <a:rPr lang="en-US" dirty="0"/>
              <a:t>functions offered by the design should be </a:t>
            </a:r>
            <a:r>
              <a:rPr lang="en-US" dirty="0" smtClean="0"/>
              <a:t>theoretically computable </a:t>
            </a:r>
            <a:r>
              <a:rPr lang="en-US" dirty="0"/>
              <a:t>with the information available and achievable using </a:t>
            </a:r>
            <a:r>
              <a:rPr lang="en-US" dirty="0" smtClean="0"/>
              <a:t>currently available </a:t>
            </a:r>
            <a:r>
              <a:rPr lang="en-US" dirty="0"/>
              <a:t>software and hardware technology</a:t>
            </a:r>
            <a:r>
              <a:rPr lang="en-US" dirty="0" smtClean="0"/>
              <a:t>.</a:t>
            </a:r>
          </a:p>
          <a:p>
            <a:pPr lvl="1"/>
            <a:endParaRPr lang="en-US" dirty="0" smtClean="0"/>
          </a:p>
          <a:p>
            <a:r>
              <a:rPr lang="en-US" dirty="0" err="1" smtClean="0"/>
              <a:t>Standardised</a:t>
            </a:r>
            <a:r>
              <a:rPr lang="en-US" dirty="0" smtClean="0"/>
              <a:t>: </a:t>
            </a:r>
          </a:p>
          <a:p>
            <a:pPr lvl="1"/>
            <a:r>
              <a:rPr lang="en-US" dirty="0" smtClean="0"/>
              <a:t>The design should be represented using standard or well defined and familiar notation for any documentation.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prstClr val="black"/>
                </a:solidFill>
              </a:rPr>
              <a:t>Quality Attributes – Design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Feasibility: </a:t>
            </a:r>
          </a:p>
          <a:p>
            <a:pPr lvl="1"/>
            <a:r>
              <a:rPr lang="en-US" dirty="0" smtClean="0"/>
              <a:t>The designed process of bringing about the product should be executable.</a:t>
            </a:r>
          </a:p>
          <a:p>
            <a:endParaRPr lang="en-US" dirty="0" smtClean="0"/>
          </a:p>
          <a:p>
            <a:r>
              <a:rPr lang="en-US" dirty="0" smtClean="0"/>
              <a:t>Simplicity: </a:t>
            </a:r>
          </a:p>
          <a:p>
            <a:pPr lvl="1"/>
            <a:r>
              <a:rPr lang="en-US" dirty="0" smtClean="0"/>
              <a:t>The production (i.e. the development) of the designed software should be as simple and straightforward as possible without unnecessary complication.</a:t>
            </a:r>
          </a:p>
          <a:p>
            <a:pPr lvl="1"/>
            <a:endParaRPr lang="en-US" dirty="0" smtClean="0"/>
          </a:p>
          <a:p>
            <a:r>
              <a:rPr lang="en-US" dirty="0" smtClean="0"/>
              <a:t>Reliability: </a:t>
            </a:r>
          </a:p>
          <a:p>
            <a:pPr lvl="1"/>
            <a:r>
              <a:rPr lang="en-US" dirty="0" smtClean="0"/>
              <a:t>The designed development process should with high probability be successful rather than fail to achieve its goal.</a:t>
            </a:r>
          </a:p>
          <a:p>
            <a:endParaRPr lang="en-US" dirty="0" smtClean="0"/>
          </a:p>
          <a:p>
            <a:pPr lvl="1"/>
            <a:endParaRPr lang="en-US" dirty="0" smtClean="0"/>
          </a:p>
          <a:p>
            <a:endParaRPr lang="en-US" dirty="0" smtClean="0"/>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Software design principles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Lecture</a:t>
            </a:r>
            <a:endParaRPr lang="en-US" dirty="0"/>
          </a:p>
        </p:txBody>
      </p:sp>
      <p:sp>
        <p:nvSpPr>
          <p:cNvPr id="3" name="Content Placeholder 2"/>
          <p:cNvSpPr>
            <a:spLocks noGrp="1"/>
          </p:cNvSpPr>
          <p:nvPr>
            <p:ph idx="1"/>
          </p:nvPr>
        </p:nvSpPr>
        <p:spPr/>
        <p:txBody>
          <a:bodyPr/>
          <a:lstStyle/>
          <a:p>
            <a:r>
              <a:rPr lang="en-US" dirty="0" smtClean="0"/>
              <a:t>Design phase in SDLC – architecture and detailed design</a:t>
            </a:r>
          </a:p>
          <a:p>
            <a:r>
              <a:rPr lang="en-US" dirty="0" smtClean="0"/>
              <a:t>Factors that affect design</a:t>
            </a:r>
          </a:p>
          <a:p>
            <a:r>
              <a:rPr lang="en-US" dirty="0" smtClean="0"/>
              <a:t>Quality Models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Software Design Principles</a:t>
            </a:r>
            <a:endParaRPr lang="en-GB"/>
          </a:p>
        </p:txBody>
      </p:sp>
      <p:sp>
        <p:nvSpPr>
          <p:cNvPr id="78851" name="Rectangle 3"/>
          <p:cNvSpPr>
            <a:spLocks noGrp="1" noChangeArrowheads="1"/>
          </p:cNvSpPr>
          <p:nvPr>
            <p:ph type="body" idx="1"/>
          </p:nvPr>
        </p:nvSpPr>
        <p:spPr/>
        <p:txBody>
          <a:bodyPr>
            <a:normAutofit/>
          </a:bodyPr>
          <a:lstStyle/>
          <a:p>
            <a:pPr>
              <a:lnSpc>
                <a:spcPct val="90000"/>
              </a:lnSpc>
            </a:pPr>
            <a:r>
              <a:rPr lang="en-GB" sz="2600" dirty="0"/>
              <a:t>Always consider alternative </a:t>
            </a:r>
            <a:r>
              <a:rPr lang="en-GB" sz="2600" dirty="0" smtClean="0"/>
              <a:t>approaches</a:t>
            </a:r>
          </a:p>
          <a:p>
            <a:pPr>
              <a:lnSpc>
                <a:spcPct val="90000"/>
              </a:lnSpc>
              <a:buNone/>
            </a:pPr>
            <a:r>
              <a:rPr lang="en-GB" sz="2600" dirty="0" smtClean="0"/>
              <a:t> </a:t>
            </a:r>
            <a:endParaRPr lang="en-GB" sz="2600" dirty="0"/>
          </a:p>
          <a:p>
            <a:pPr>
              <a:lnSpc>
                <a:spcPct val="90000"/>
              </a:lnSpc>
            </a:pPr>
            <a:r>
              <a:rPr lang="en-GB" sz="2600" dirty="0"/>
              <a:t>The design should be traceable to the analysis </a:t>
            </a:r>
            <a:r>
              <a:rPr lang="en-GB" sz="2600" dirty="0" smtClean="0"/>
              <a:t>model</a:t>
            </a:r>
          </a:p>
          <a:p>
            <a:pPr>
              <a:lnSpc>
                <a:spcPct val="90000"/>
              </a:lnSpc>
            </a:pPr>
            <a:endParaRPr lang="en-GB" sz="2600" dirty="0"/>
          </a:p>
          <a:p>
            <a:pPr>
              <a:lnSpc>
                <a:spcPct val="90000"/>
              </a:lnSpc>
            </a:pPr>
            <a:r>
              <a:rPr lang="en-GB" sz="2600" dirty="0"/>
              <a:t>The design should not reinvent the </a:t>
            </a:r>
            <a:r>
              <a:rPr lang="en-GB" sz="2600" dirty="0" smtClean="0"/>
              <a:t>wheel</a:t>
            </a:r>
          </a:p>
          <a:p>
            <a:pPr>
              <a:lnSpc>
                <a:spcPct val="90000"/>
              </a:lnSpc>
            </a:pPr>
            <a:endParaRPr lang="en-GB" sz="2600" dirty="0"/>
          </a:p>
          <a:p>
            <a:pPr>
              <a:lnSpc>
                <a:spcPct val="90000"/>
              </a:lnSpc>
            </a:pPr>
            <a:r>
              <a:rPr lang="en-GB" sz="2600" dirty="0"/>
              <a:t>The design should minimise intellectual distance between the software and the problem as it exists in the real world</a:t>
            </a:r>
            <a:r>
              <a:rPr lang="en-GB" sz="2600" dirty="0" smtClean="0"/>
              <a:t>.</a:t>
            </a:r>
          </a:p>
          <a:p>
            <a:pPr>
              <a:lnSpc>
                <a:spcPct val="90000"/>
              </a:lnSpc>
            </a:pPr>
            <a:endParaRPr lang="en-GB" sz="2600" dirty="0"/>
          </a:p>
          <a:p>
            <a:pPr>
              <a:lnSpc>
                <a:spcPct val="90000"/>
              </a:lnSpc>
            </a:pPr>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linds(horizontal)">
                                      <p:cBhvr>
                                        <p:cTn id="12" dur="500"/>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blinds(horizontal)">
                                      <p:cBhvr>
                                        <p:cTn id="22" dur="500"/>
                                        <p:tgtEl>
                                          <p:spTgt spid="788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8851">
                                            <p:txEl>
                                              <p:pRg st="6" end="6"/>
                                            </p:txEl>
                                          </p:spTgt>
                                        </p:tgtEl>
                                        <p:attrNameLst>
                                          <p:attrName>style.visibility</p:attrName>
                                        </p:attrNameLst>
                                      </p:cBhvr>
                                      <p:to>
                                        <p:strVal val="visible"/>
                                      </p:to>
                                    </p:set>
                                    <p:animEffect transition="in" filter="blinds(horizontal)">
                                      <p:cBhvr>
                                        <p:cTn id="27" dur="500"/>
                                        <p:tgtEl>
                                          <p:spTgt spid="78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a:t>Software Design Principles contd…</a:t>
            </a:r>
            <a:endParaRPr lang="en-GB"/>
          </a:p>
        </p:txBody>
      </p:sp>
      <p:sp>
        <p:nvSpPr>
          <p:cNvPr id="79875" name="Rectangle 3"/>
          <p:cNvSpPr>
            <a:spLocks noGrp="1" noChangeArrowheads="1"/>
          </p:cNvSpPr>
          <p:nvPr>
            <p:ph type="body" idx="1"/>
          </p:nvPr>
        </p:nvSpPr>
        <p:spPr/>
        <p:txBody>
          <a:bodyPr>
            <a:normAutofit/>
          </a:bodyPr>
          <a:lstStyle/>
          <a:p>
            <a:pPr>
              <a:lnSpc>
                <a:spcPct val="90000"/>
              </a:lnSpc>
            </a:pPr>
            <a:r>
              <a:rPr lang="en-GB" sz="2600" dirty="0" smtClean="0"/>
              <a:t>The design should exhibit uniformity and integration</a:t>
            </a:r>
          </a:p>
          <a:p>
            <a:pPr lvl="1">
              <a:lnSpc>
                <a:spcPct val="90000"/>
              </a:lnSpc>
            </a:pPr>
            <a:r>
              <a:rPr lang="en-GB" sz="2400" dirty="0" smtClean="0"/>
              <a:t>A design is uniform if it appears that one person developed the whole thing. </a:t>
            </a:r>
          </a:p>
          <a:p>
            <a:pPr lvl="1">
              <a:lnSpc>
                <a:spcPct val="90000"/>
              </a:lnSpc>
            </a:pPr>
            <a:r>
              <a:rPr lang="en-GB" sz="2400" dirty="0" smtClean="0"/>
              <a:t>A design is integrated if care is taken in defining interfaces between design components. </a:t>
            </a:r>
            <a:endParaRPr lang="en-US" sz="2400" dirty="0" smtClean="0"/>
          </a:p>
          <a:p>
            <a:endParaRPr lang="en-GB" sz="2600" dirty="0" smtClean="0"/>
          </a:p>
          <a:p>
            <a:r>
              <a:rPr lang="en-GB" sz="2600" dirty="0" smtClean="0"/>
              <a:t>The </a:t>
            </a:r>
            <a:r>
              <a:rPr lang="en-GB" sz="2600" dirty="0"/>
              <a:t>design should be reviewed to minimize conceptual (semantic) errors </a:t>
            </a:r>
          </a:p>
          <a:p>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0" dur="500"/>
                                        <p:tgtEl>
                                          <p:spTgt spid="7987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13" dur="500"/>
                                        <p:tgtEl>
                                          <p:spTgt spid="798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9875">
                                            <p:txEl>
                                              <p:pRg st="4" end="4"/>
                                            </p:txEl>
                                          </p:spTgt>
                                        </p:tgtEl>
                                        <p:attrNameLst>
                                          <p:attrName>style.visibility</p:attrName>
                                        </p:attrNameLst>
                                      </p:cBhvr>
                                      <p:to>
                                        <p:strVal val="visible"/>
                                      </p:to>
                                    </p:set>
                                    <p:animEffect transition="in" filter="blinds(horizontal)">
                                      <p:cBhvr>
                                        <p:cTn id="18"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a:t>Software Design Principles contd…</a:t>
            </a:r>
            <a:endParaRPr lang="en-GB"/>
          </a:p>
        </p:txBody>
      </p:sp>
      <p:sp>
        <p:nvSpPr>
          <p:cNvPr id="79875" name="Rectangle 3"/>
          <p:cNvSpPr>
            <a:spLocks noGrp="1" noChangeArrowheads="1"/>
          </p:cNvSpPr>
          <p:nvPr>
            <p:ph type="body" idx="1"/>
          </p:nvPr>
        </p:nvSpPr>
        <p:spPr/>
        <p:txBody>
          <a:bodyPr>
            <a:normAutofit/>
          </a:bodyPr>
          <a:lstStyle/>
          <a:p>
            <a:r>
              <a:rPr lang="en-GB" sz="2600" dirty="0" smtClean="0"/>
              <a:t>Design </a:t>
            </a:r>
            <a:r>
              <a:rPr lang="en-GB" sz="2600" dirty="0"/>
              <a:t>is not coding, coding is not design </a:t>
            </a:r>
          </a:p>
          <a:p>
            <a:pPr lvl="1"/>
            <a:r>
              <a:rPr lang="en-GB" sz="2400" dirty="0"/>
              <a:t>Even when detailed designs are created for program components, the level of abstraction of the design model is higher than source code. </a:t>
            </a:r>
            <a:endParaRPr lang="en-GB" sz="2400" dirty="0" smtClean="0"/>
          </a:p>
          <a:p>
            <a:pPr lvl="1"/>
            <a:endParaRPr lang="en-GB" sz="2400" dirty="0"/>
          </a:p>
          <a:p>
            <a:r>
              <a:rPr lang="en-GB" sz="2600" dirty="0"/>
              <a:t>The design  should be structured to accommodate change </a:t>
            </a:r>
            <a:endParaRPr lang="en-GB" sz="2600" dirty="0" smtClean="0"/>
          </a:p>
          <a:p>
            <a:endParaRPr lang="en-GB" sz="2600" dirty="0"/>
          </a:p>
          <a:p>
            <a:r>
              <a:rPr lang="en-GB" sz="2600" dirty="0"/>
              <a:t>The design should be assessed for quality as it is being created </a:t>
            </a:r>
            <a:endParaRPr lang="en-US" sz="2600" dirty="0"/>
          </a:p>
          <a:p>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0" dur="500"/>
                                        <p:tgtEl>
                                          <p:spTgt spid="798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animEffect transition="in" filter="blinds(horizontal)">
                                      <p:cBhvr>
                                        <p:cTn id="15" dur="500"/>
                                        <p:tgtEl>
                                          <p:spTgt spid="7987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9875">
                                            <p:txEl>
                                              <p:pRg st="5" end="5"/>
                                            </p:txEl>
                                          </p:spTgt>
                                        </p:tgtEl>
                                        <p:attrNameLst>
                                          <p:attrName>style.visibility</p:attrName>
                                        </p:attrNameLst>
                                      </p:cBhvr>
                                      <p:to>
                                        <p:strVal val="visible"/>
                                      </p:to>
                                    </p:set>
                                    <p:animEffect transition="in" filter="blinds(horizontal)">
                                      <p:cBhvr>
                                        <p:cTn id="20" dur="500"/>
                                        <p:tgtEl>
                                          <p:spTgt spid="79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CONCEPTS IN DESIGN</a:t>
            </a:r>
            <a:endParaRPr lang="en-US" dirty="0"/>
          </a:p>
        </p:txBody>
      </p:sp>
      <p:sp>
        <p:nvSpPr>
          <p:cNvPr id="4" name="Text Placeholder 3"/>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6954DADF-C1B8-4324-946D-E39590F244A5}"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838200" y="304800"/>
            <a:ext cx="7959725" cy="1216025"/>
          </a:xfrm>
        </p:spPr>
        <p:txBody>
          <a:bodyPr anchor="b"/>
          <a:lstStyle/>
          <a:p>
            <a:r>
              <a:rPr lang="en-US" sz="4000" dirty="0"/>
              <a:t>Concepts in Software Design Process</a:t>
            </a:r>
          </a:p>
        </p:txBody>
      </p:sp>
      <p:sp>
        <p:nvSpPr>
          <p:cNvPr id="4099" name="Rectangle 3"/>
          <p:cNvSpPr>
            <a:spLocks noGrp="1" noChangeArrowheads="1"/>
          </p:cNvSpPr>
          <p:nvPr>
            <p:ph type="body" idx="4294967295"/>
          </p:nvPr>
        </p:nvSpPr>
        <p:spPr>
          <a:xfrm>
            <a:off x="457200" y="1719072"/>
            <a:ext cx="8229600" cy="4910328"/>
          </a:xfrm>
        </p:spPr>
        <p:txBody>
          <a:bodyPr/>
          <a:lstStyle/>
          <a:p>
            <a:pPr>
              <a:lnSpc>
                <a:spcPct val="80000"/>
              </a:lnSpc>
            </a:pPr>
            <a:r>
              <a:rPr lang="en-US" sz="2800" dirty="0"/>
              <a:t>Abstraction</a:t>
            </a:r>
          </a:p>
          <a:p>
            <a:pPr lvl="1">
              <a:lnSpc>
                <a:spcPct val="80000"/>
              </a:lnSpc>
            </a:pPr>
            <a:r>
              <a:rPr lang="en-US" sz="2400" dirty="0"/>
              <a:t>Concentrate on a problem at some level of generalization without regard to irrelevant low level details.</a:t>
            </a:r>
          </a:p>
          <a:p>
            <a:pPr>
              <a:lnSpc>
                <a:spcPct val="80000"/>
              </a:lnSpc>
            </a:pPr>
            <a:r>
              <a:rPr lang="en-US" sz="2800" dirty="0"/>
              <a:t>Modularity</a:t>
            </a:r>
          </a:p>
          <a:p>
            <a:pPr lvl="1">
              <a:lnSpc>
                <a:spcPct val="80000"/>
              </a:lnSpc>
            </a:pPr>
            <a:r>
              <a:rPr lang="en-US" sz="2400" dirty="0"/>
              <a:t>Divide the software into separately named and addressable components, that are integrated to satisfy the problem requirements.</a:t>
            </a:r>
          </a:p>
          <a:p>
            <a:pPr>
              <a:lnSpc>
                <a:spcPct val="80000"/>
              </a:lnSpc>
            </a:pPr>
            <a:r>
              <a:rPr lang="en-US" sz="2800" dirty="0"/>
              <a:t>Refinement</a:t>
            </a:r>
          </a:p>
          <a:p>
            <a:pPr lvl="1">
              <a:lnSpc>
                <a:spcPct val="80000"/>
              </a:lnSpc>
            </a:pPr>
            <a:r>
              <a:rPr lang="en-US" sz="2400" dirty="0"/>
              <a:t>Top down design strategy that successively refines the levels of procedural details.</a:t>
            </a:r>
          </a:p>
          <a:p>
            <a:pPr lvl="1">
              <a:lnSpc>
                <a:spcPct val="80000"/>
              </a:lnSpc>
            </a:pPr>
            <a:r>
              <a:rPr lang="en-US" sz="2400" dirty="0"/>
              <a:t>Every refinement step involves </a:t>
            </a:r>
            <a:r>
              <a:rPr lang="en-US" sz="2400" i="1" dirty="0"/>
              <a:t>Design Decisions.</a:t>
            </a:r>
          </a:p>
          <a:p>
            <a:pPr lvl="1">
              <a:lnSpc>
                <a:spcPct val="80000"/>
              </a:lnSpc>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5" dur="500"/>
                                        <p:tgtEl>
                                          <p:spTgt spid="409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8" dur="500"/>
                                        <p:tgtEl>
                                          <p:spTgt spid="409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3" dur="500"/>
                                        <p:tgtEl>
                                          <p:spTgt spid="4099">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6" dur="500"/>
                                        <p:tgtEl>
                                          <p:spTgt spid="4099">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animEffect transition="in" filter="blinds(horizontal)">
                                      <p:cBhvr>
                                        <p:cTn id="29"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nchor="b"/>
          <a:lstStyle/>
          <a:p>
            <a:r>
              <a:rPr lang="en-US"/>
              <a:t>Modular Design</a:t>
            </a:r>
          </a:p>
        </p:txBody>
      </p:sp>
      <p:sp>
        <p:nvSpPr>
          <p:cNvPr id="5123" name="Rectangle 3"/>
          <p:cNvSpPr>
            <a:spLocks noGrp="1" noChangeArrowheads="1"/>
          </p:cNvSpPr>
          <p:nvPr>
            <p:ph type="body" idx="4294967295"/>
          </p:nvPr>
        </p:nvSpPr>
        <p:spPr>
          <a:xfrm>
            <a:off x="457200" y="1600200"/>
            <a:ext cx="8229600" cy="4876800"/>
          </a:xfrm>
        </p:spPr>
        <p:txBody>
          <a:bodyPr/>
          <a:lstStyle/>
          <a:p>
            <a:r>
              <a:rPr lang="en-US"/>
              <a:t>Easier to manage</a:t>
            </a:r>
          </a:p>
          <a:p>
            <a:r>
              <a:rPr lang="en-US"/>
              <a:t>Easier to understand</a:t>
            </a:r>
          </a:p>
          <a:p>
            <a:r>
              <a:rPr lang="en-US"/>
              <a:t>Reduces complexity</a:t>
            </a:r>
          </a:p>
          <a:p>
            <a:r>
              <a:rPr lang="en-US"/>
              <a:t>Delegation / division of work</a:t>
            </a:r>
          </a:p>
          <a:p>
            <a:r>
              <a:rPr lang="en-US"/>
              <a:t>Fault isolation</a:t>
            </a:r>
          </a:p>
          <a:p>
            <a:r>
              <a:rPr lang="en-US"/>
              <a:t>Independent development</a:t>
            </a:r>
          </a:p>
          <a:p>
            <a:r>
              <a:rPr lang="en-US"/>
              <a:t>Separation of concerns</a:t>
            </a:r>
          </a:p>
          <a:p>
            <a:r>
              <a:rPr lang="en-US"/>
              <a:t>Reuse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nchor="b"/>
          <a:lstStyle/>
          <a:p>
            <a:r>
              <a:rPr lang="en-US"/>
              <a:t>Effective Modular Design</a:t>
            </a:r>
          </a:p>
        </p:txBody>
      </p:sp>
      <p:sp>
        <p:nvSpPr>
          <p:cNvPr id="6147" name="Rectangle 3"/>
          <p:cNvSpPr>
            <a:spLocks noGrp="1" noChangeArrowheads="1"/>
          </p:cNvSpPr>
          <p:nvPr>
            <p:ph type="body" idx="4294967295"/>
          </p:nvPr>
        </p:nvSpPr>
        <p:spPr/>
        <p:txBody>
          <a:bodyPr/>
          <a:lstStyle/>
          <a:p>
            <a:r>
              <a:rPr lang="en-US"/>
              <a:t>How to decompose a software system into best set of modules?</a:t>
            </a:r>
          </a:p>
          <a:p>
            <a:pPr lvl="1"/>
            <a:r>
              <a:rPr lang="en-US"/>
              <a:t>Information hiding</a:t>
            </a:r>
          </a:p>
          <a:p>
            <a:pPr lvl="1"/>
            <a:r>
              <a:rPr lang="en-US"/>
              <a:t>Cohesion</a:t>
            </a:r>
          </a:p>
          <a:p>
            <a:pPr lvl="1"/>
            <a:r>
              <a:rPr lang="en-US"/>
              <a:t>Coupling</a:t>
            </a:r>
          </a:p>
          <a:p>
            <a:pPr lvl="1"/>
            <a:r>
              <a:rPr lang="en-US"/>
              <a:t>Functional independence</a:t>
            </a:r>
          </a:p>
          <a:p>
            <a:pPr lvl="1"/>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nchor="b"/>
          <a:lstStyle/>
          <a:p>
            <a:r>
              <a:rPr lang="en-US"/>
              <a:t>Information Hiding</a:t>
            </a:r>
          </a:p>
        </p:txBody>
      </p:sp>
      <p:sp>
        <p:nvSpPr>
          <p:cNvPr id="7171" name="Rectangle 3"/>
          <p:cNvSpPr>
            <a:spLocks noGrp="1" noChangeArrowheads="1"/>
          </p:cNvSpPr>
          <p:nvPr>
            <p:ph type="body" idx="4294967295"/>
          </p:nvPr>
        </p:nvSpPr>
        <p:spPr/>
        <p:txBody>
          <a:bodyPr/>
          <a:lstStyle/>
          <a:p>
            <a:pPr>
              <a:lnSpc>
                <a:spcPct val="90000"/>
              </a:lnSpc>
            </a:pPr>
            <a:r>
              <a:rPr lang="en-US" sz="2800" dirty="0" smtClean="0"/>
              <a:t>Design </a:t>
            </a:r>
            <a:r>
              <a:rPr lang="en-US" sz="2800" dirty="0"/>
              <a:t>the modules in such a way that information (data &amp; procedures) contained in one module is inaccessible to other modules that have no need for such information</a:t>
            </a:r>
            <a:r>
              <a:rPr lang="en-US" sz="2800" dirty="0" smtClean="0"/>
              <a:t>.</a:t>
            </a:r>
          </a:p>
          <a:p>
            <a:pPr>
              <a:lnSpc>
                <a:spcPct val="90000"/>
              </a:lnSpc>
            </a:pPr>
            <a:endParaRPr lang="en-US" sz="2800" dirty="0"/>
          </a:p>
          <a:p>
            <a:pPr>
              <a:lnSpc>
                <a:spcPct val="90000"/>
              </a:lnSpc>
            </a:pPr>
            <a:r>
              <a:rPr lang="en-US" sz="2800" dirty="0"/>
              <a:t>Independent modules.</a:t>
            </a:r>
          </a:p>
          <a:p>
            <a:pPr>
              <a:lnSpc>
                <a:spcPct val="90000"/>
              </a:lnSpc>
            </a:pPr>
            <a:r>
              <a:rPr lang="en-US" sz="2800" dirty="0"/>
              <a:t>Benefits:</a:t>
            </a:r>
          </a:p>
          <a:p>
            <a:pPr lvl="1">
              <a:lnSpc>
                <a:spcPct val="90000"/>
              </a:lnSpc>
            </a:pPr>
            <a:r>
              <a:rPr lang="en-US" sz="2600" dirty="0"/>
              <a:t>when modifications are required, it reduces the chances of propagating to other modules. </a:t>
            </a:r>
          </a:p>
          <a:p>
            <a:pPr>
              <a:lnSpc>
                <a:spcPct val="90000"/>
              </a:lnSpc>
            </a:pP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horizontal)">
                                      <p:cBhvr>
                                        <p:cTn id="17" dur="500"/>
                                        <p:tgtEl>
                                          <p:spTgt spid="7171">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0"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nchor="b"/>
          <a:lstStyle/>
          <a:p>
            <a:r>
              <a:rPr lang="en-US"/>
              <a:t>Cohesion</a:t>
            </a:r>
          </a:p>
        </p:txBody>
      </p:sp>
      <p:sp>
        <p:nvSpPr>
          <p:cNvPr id="8195" name="Rectangle 3"/>
          <p:cNvSpPr>
            <a:spLocks noGrp="1" noChangeArrowheads="1"/>
          </p:cNvSpPr>
          <p:nvPr>
            <p:ph type="body" idx="4294967295"/>
          </p:nvPr>
        </p:nvSpPr>
        <p:spPr/>
        <p:txBody>
          <a:bodyPr/>
          <a:lstStyle/>
          <a:p>
            <a:r>
              <a:rPr lang="en-US" sz="2800" dirty="0"/>
              <a:t>“A module should ideally do one thing.”</a:t>
            </a:r>
          </a:p>
          <a:p>
            <a:r>
              <a:rPr lang="en-US" sz="2800" dirty="0"/>
              <a:t>Each module performs a single task requiring little interaction with other modules. </a:t>
            </a:r>
          </a:p>
          <a:p>
            <a:r>
              <a:rPr lang="en-US" sz="2800" dirty="0"/>
              <a:t>A cohesive module since accomplished neatly defined single task so it can be re-used in other projects</a:t>
            </a:r>
          </a:p>
          <a:p>
            <a:r>
              <a:rPr lang="en-US" sz="2800" dirty="0"/>
              <a:t>High cohesion is good</a:t>
            </a:r>
          </a:p>
          <a:p>
            <a:pPr lvl="1"/>
            <a:r>
              <a:rPr lang="en-US" sz="2600" dirty="0"/>
              <a:t>Changes are likely to be local to a module</a:t>
            </a:r>
          </a:p>
          <a:p>
            <a:pPr lvl="1"/>
            <a:r>
              <a:rPr lang="en-US" sz="2600" dirty="0"/>
              <a:t>Easier to understand a module in isolation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linds(horizontal)">
                                      <p:cBhvr>
                                        <p:cTn id="22" dur="500"/>
                                        <p:tgtEl>
                                          <p:spTgt spid="8195">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25" dur="500"/>
                                        <p:tgtEl>
                                          <p:spTgt spid="8195">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blinds(horizontal)">
                                      <p:cBhvr>
                                        <p:cTn id="28"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381000"/>
            <a:ext cx="8229600" cy="503238"/>
          </a:xfrm>
        </p:spPr>
        <p:txBody>
          <a:bodyPr anchor="b">
            <a:normAutofit fontScale="90000"/>
          </a:bodyPr>
          <a:lstStyle/>
          <a:p>
            <a:r>
              <a:rPr lang="en-US" sz="4000"/>
              <a:t>Coupling</a:t>
            </a:r>
          </a:p>
        </p:txBody>
      </p:sp>
      <p:sp>
        <p:nvSpPr>
          <p:cNvPr id="9219" name="Rectangle 3"/>
          <p:cNvSpPr>
            <a:spLocks noGrp="1" noChangeArrowheads="1"/>
          </p:cNvSpPr>
          <p:nvPr>
            <p:ph type="body" idx="4294967295"/>
          </p:nvPr>
        </p:nvSpPr>
        <p:spPr>
          <a:xfrm>
            <a:off x="457200" y="1143000"/>
            <a:ext cx="8229600" cy="4983163"/>
          </a:xfrm>
        </p:spPr>
        <p:txBody>
          <a:bodyPr>
            <a:normAutofit/>
          </a:bodyPr>
          <a:lstStyle/>
          <a:p>
            <a:r>
              <a:rPr lang="en-US" sz="2600" dirty="0"/>
              <a:t>A measure of interconnection among modules in a software structure</a:t>
            </a:r>
          </a:p>
          <a:p>
            <a:r>
              <a:rPr lang="en-US" sz="2600" dirty="0" smtClean="0"/>
              <a:t>Depends </a:t>
            </a:r>
            <a:r>
              <a:rPr lang="en-US" sz="2600" dirty="0"/>
              <a:t>on the interface complexity between the modules</a:t>
            </a:r>
          </a:p>
          <a:p>
            <a:r>
              <a:rPr lang="en-US" sz="2600" dirty="0" smtClean="0"/>
              <a:t>High </a:t>
            </a:r>
            <a:r>
              <a:rPr lang="en-US" sz="2600" dirty="0"/>
              <a:t>coupling causes problems</a:t>
            </a:r>
          </a:p>
          <a:p>
            <a:pPr lvl="1"/>
            <a:r>
              <a:rPr lang="en-US" sz="2600" dirty="0"/>
              <a:t>Change propagation- ripple effect</a:t>
            </a:r>
          </a:p>
          <a:p>
            <a:pPr lvl="1"/>
            <a:r>
              <a:rPr lang="en-US" sz="2600" dirty="0"/>
              <a:t>Difficulty in understanding</a:t>
            </a:r>
          </a:p>
          <a:p>
            <a:pPr lvl="1"/>
            <a:r>
              <a:rPr lang="en-US" sz="2600" dirty="0"/>
              <a:t>Difficult reuse</a:t>
            </a:r>
          </a:p>
          <a:p>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0" dur="500"/>
                                        <p:tgtEl>
                                          <p:spTgt spid="9219">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3" dur="500"/>
                                        <p:tgtEl>
                                          <p:spTgt spid="9219">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6"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Good design</a:t>
            </a:r>
          </a:p>
          <a:p>
            <a:r>
              <a:rPr lang="en-US" dirty="0" smtClean="0"/>
              <a:t>Quality attributes of software design</a:t>
            </a:r>
          </a:p>
          <a:p>
            <a:r>
              <a:rPr lang="en-US" dirty="0" smtClean="0"/>
              <a:t>Software design principles</a:t>
            </a:r>
          </a:p>
          <a:p>
            <a:r>
              <a:rPr lang="en-US" dirty="0" smtClean="0"/>
              <a:t> Concepts in design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nchor="b"/>
          <a:lstStyle/>
          <a:p>
            <a:r>
              <a:rPr lang="en-US"/>
              <a:t>Functional Independence</a:t>
            </a:r>
          </a:p>
        </p:txBody>
      </p:sp>
      <p:sp>
        <p:nvSpPr>
          <p:cNvPr id="10243" name="Rectangle 3"/>
          <p:cNvSpPr>
            <a:spLocks noGrp="1" noChangeArrowheads="1"/>
          </p:cNvSpPr>
          <p:nvPr>
            <p:ph type="body" idx="4294967295"/>
          </p:nvPr>
        </p:nvSpPr>
        <p:spPr/>
        <p:txBody>
          <a:bodyPr>
            <a:normAutofit/>
          </a:bodyPr>
          <a:lstStyle/>
          <a:p>
            <a:pPr>
              <a:lnSpc>
                <a:spcPct val="90000"/>
              </a:lnSpc>
            </a:pPr>
            <a:r>
              <a:rPr lang="en-GB" sz="2500" dirty="0"/>
              <a:t>A module having high cohesion and low coupling is said to be functionally independent of other modules. </a:t>
            </a:r>
            <a:endParaRPr lang="en-GB" sz="2500" dirty="0" smtClean="0"/>
          </a:p>
          <a:p>
            <a:pPr lvl="1">
              <a:lnSpc>
                <a:spcPct val="90000"/>
              </a:lnSpc>
            </a:pPr>
            <a:endParaRPr lang="en-GB" sz="2200" dirty="0"/>
          </a:p>
          <a:p>
            <a:pPr>
              <a:lnSpc>
                <a:spcPct val="90000"/>
              </a:lnSpc>
            </a:pPr>
            <a:r>
              <a:rPr lang="en-US" sz="2500" dirty="0"/>
              <a:t>Each module addresses a specific sub function of requirements and is easier to maintain or modify</a:t>
            </a:r>
          </a:p>
          <a:p>
            <a:pPr>
              <a:lnSpc>
                <a:spcPct val="90000"/>
              </a:lnSpc>
            </a:pPr>
            <a:r>
              <a:rPr lang="en-US" sz="2800" dirty="0"/>
              <a:t>Benefits:</a:t>
            </a:r>
          </a:p>
          <a:p>
            <a:pPr lvl="1">
              <a:lnSpc>
                <a:spcPct val="90000"/>
              </a:lnSpc>
            </a:pPr>
            <a:r>
              <a:rPr lang="en-US" sz="2600" dirty="0"/>
              <a:t>Error isolation</a:t>
            </a:r>
          </a:p>
          <a:p>
            <a:pPr lvl="1">
              <a:lnSpc>
                <a:spcPct val="90000"/>
              </a:lnSpc>
            </a:pPr>
            <a:r>
              <a:rPr lang="en-US" sz="2600" dirty="0"/>
              <a:t>Scope of Re-use</a:t>
            </a:r>
          </a:p>
          <a:p>
            <a:pPr lvl="1">
              <a:lnSpc>
                <a:spcPct val="90000"/>
              </a:lnSpc>
            </a:pPr>
            <a:r>
              <a:rPr lang="en-US" sz="2600" dirty="0"/>
              <a:t>Understandability</a:t>
            </a:r>
          </a:p>
          <a:p>
            <a:pPr lvl="1">
              <a:lnSpc>
                <a:spcPct val="90000"/>
              </a:lnSpc>
            </a:pP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0" dur="500"/>
                                        <p:tgtEl>
                                          <p:spTgt spid="10243">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3" dur="500"/>
                                        <p:tgtEl>
                                          <p:spTgt spid="10243">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26"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Good design</a:t>
            </a:r>
          </a:p>
          <a:p>
            <a:r>
              <a:rPr lang="en-US" dirty="0" smtClean="0"/>
              <a:t>Quality attributes of software design</a:t>
            </a:r>
          </a:p>
          <a:p>
            <a:r>
              <a:rPr lang="en-US" dirty="0" smtClean="0"/>
              <a:t>Software design principles</a:t>
            </a:r>
          </a:p>
          <a:p>
            <a:r>
              <a:rPr lang="en-US" dirty="0" smtClean="0"/>
              <a:t>A few concepts in design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good design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Efficiency</a:t>
            </a:r>
            <a:endParaRPr lang="en-US" dirty="0"/>
          </a:p>
        </p:txBody>
      </p:sp>
      <p:sp>
        <p:nvSpPr>
          <p:cNvPr id="3" name="Content Placeholder 2"/>
          <p:cNvSpPr>
            <a:spLocks noGrp="1"/>
          </p:cNvSpPr>
          <p:nvPr>
            <p:ph idx="1"/>
          </p:nvPr>
        </p:nvSpPr>
        <p:spPr/>
        <p:txBody>
          <a:bodyPr>
            <a:normAutofit/>
          </a:bodyPr>
          <a:lstStyle/>
          <a:p>
            <a:r>
              <a:rPr lang="en-US" dirty="0" smtClean="0"/>
              <a:t>Efficiency </a:t>
            </a:r>
            <a:r>
              <a:rPr lang="en-US" dirty="0"/>
              <a:t>refers to the responsiveness of the system, </a:t>
            </a:r>
            <a:endParaRPr lang="en-US" dirty="0" smtClean="0"/>
          </a:p>
          <a:p>
            <a:pPr lvl="1"/>
            <a:r>
              <a:rPr lang="en-US" dirty="0" smtClean="0"/>
              <a:t>i.e</a:t>
            </a:r>
            <a:r>
              <a:rPr lang="en-US" dirty="0"/>
              <a:t>. the time required </a:t>
            </a:r>
            <a:r>
              <a:rPr lang="en-US" dirty="0" smtClean="0"/>
              <a:t>to respond </a:t>
            </a:r>
            <a:r>
              <a:rPr lang="en-US" dirty="0"/>
              <a:t>to stimuli (events), </a:t>
            </a:r>
            <a:endParaRPr lang="en-US" dirty="0" smtClean="0"/>
          </a:p>
          <a:p>
            <a:pPr lvl="1"/>
            <a:r>
              <a:rPr lang="en-US" dirty="0" smtClean="0"/>
              <a:t>or </a:t>
            </a:r>
            <a:r>
              <a:rPr lang="en-US" dirty="0"/>
              <a:t>the number of events processed in some interval </a:t>
            </a:r>
            <a:r>
              <a:rPr lang="en-US" dirty="0" smtClean="0"/>
              <a:t>of time</a:t>
            </a:r>
            <a:r>
              <a:rPr lang="en-US" dirty="0"/>
              <a: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time to process a sequence of events can be divided into three parts.</a:t>
            </a:r>
          </a:p>
          <a:p>
            <a:endParaRPr lang="en-US" dirty="0" smtClean="0"/>
          </a:p>
          <a:p>
            <a:r>
              <a:rPr lang="en-US" dirty="0" smtClean="0"/>
              <a:t>First, time is needed to communicate between different software components that collaborate to process an event. </a:t>
            </a:r>
          </a:p>
          <a:p>
            <a:pPr lvl="1"/>
            <a:endParaRPr lang="en-US" dirty="0" smtClean="0"/>
          </a:p>
          <a:p>
            <a:r>
              <a:rPr lang="en-US" dirty="0" smtClean="0"/>
              <a:t>Second, the computation times that components executed may have overlaps or gaps between them.</a:t>
            </a:r>
          </a:p>
          <a:p>
            <a:endParaRPr lang="en-US" dirty="0" smtClean="0"/>
          </a:p>
          <a:p>
            <a:r>
              <a:rPr lang="en-US" dirty="0" smtClean="0"/>
              <a:t>Third, the times are needed for each component to complete its computation.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Correctness</a:t>
            </a:r>
            <a:endParaRPr lang="en-US" dirty="0"/>
          </a:p>
        </p:txBody>
      </p:sp>
      <p:sp>
        <p:nvSpPr>
          <p:cNvPr id="3" name="Content Placeholder 2"/>
          <p:cNvSpPr>
            <a:spLocks noGrp="1"/>
          </p:cNvSpPr>
          <p:nvPr>
            <p:ph idx="1"/>
          </p:nvPr>
        </p:nvSpPr>
        <p:spPr/>
        <p:txBody>
          <a:bodyPr>
            <a:normAutofit/>
          </a:bodyPr>
          <a:lstStyle/>
          <a:p>
            <a:r>
              <a:rPr lang="en-US" dirty="0" smtClean="0"/>
              <a:t>Correctness </a:t>
            </a:r>
            <a:r>
              <a:rPr lang="en-US" dirty="0"/>
              <a:t>is the property that software implements the specified users</a:t>
            </a:r>
            <a:r>
              <a:rPr lang="en-US" dirty="0" smtClean="0"/>
              <a:t>’ requirements</a:t>
            </a:r>
            <a:r>
              <a:rPr lang="en-US" dirty="0"/>
              <a:t>. </a:t>
            </a:r>
            <a:endParaRPr lang="en-US" dirty="0" smtClean="0"/>
          </a:p>
          <a:p>
            <a:endParaRPr lang="en-US" dirty="0" smtClean="0"/>
          </a:p>
          <a:p>
            <a:r>
              <a:rPr lang="en-US" dirty="0" smtClean="0"/>
              <a:t>It </a:t>
            </a:r>
            <a:r>
              <a:rPr lang="en-US" dirty="0"/>
              <a:t>is impossible that a design at any level that does not </a:t>
            </a:r>
            <a:r>
              <a:rPr lang="en-US" dirty="0" smtClean="0"/>
              <a:t>correctly implement </a:t>
            </a:r>
            <a:r>
              <a:rPr lang="en-US" dirty="0"/>
              <a:t>the specified requirements would lead to a correct implementation</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idx="1"/>
          </p:nvPr>
        </p:nvSpPr>
        <p:spPr/>
        <p:txBody>
          <a:bodyPr/>
          <a:lstStyle/>
          <a:p>
            <a:r>
              <a:rPr lang="en-US" dirty="0" smtClean="0"/>
              <a:t>Reliability can be defined as the probability that a system performs user required functionality correctly </a:t>
            </a:r>
          </a:p>
          <a:p>
            <a:pPr lvl="1"/>
            <a:r>
              <a:rPr lang="en-US" dirty="0" smtClean="0"/>
              <a:t>at a specified environment in a given period of time.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Portability</a:t>
            </a:r>
            <a:endParaRPr lang="en-US" dirty="0"/>
          </a:p>
        </p:txBody>
      </p:sp>
      <p:sp>
        <p:nvSpPr>
          <p:cNvPr id="3" name="Content Placeholder 2"/>
          <p:cNvSpPr>
            <a:spLocks noGrp="1"/>
          </p:cNvSpPr>
          <p:nvPr>
            <p:ph idx="1"/>
          </p:nvPr>
        </p:nvSpPr>
        <p:spPr/>
        <p:txBody>
          <a:bodyPr>
            <a:normAutofit/>
          </a:bodyPr>
          <a:lstStyle/>
          <a:p>
            <a:r>
              <a:rPr lang="en-US" dirty="0" smtClean="0"/>
              <a:t>Portability </a:t>
            </a:r>
            <a:r>
              <a:rPr lang="en-US" dirty="0"/>
              <a:t>is the property of a software system that can be easily transported </a:t>
            </a:r>
            <a:r>
              <a:rPr lang="en-US" dirty="0" smtClean="0"/>
              <a:t>from one </a:t>
            </a:r>
            <a:r>
              <a:rPr lang="en-US" dirty="0"/>
              <a:t>hardware/software platform to </a:t>
            </a:r>
            <a:r>
              <a:rPr lang="en-US" dirty="0" smtClean="0"/>
              <a:t>another,</a:t>
            </a:r>
          </a:p>
          <a:p>
            <a:pPr lvl="1"/>
            <a:r>
              <a:rPr lang="en-US" dirty="0" smtClean="0"/>
              <a:t>for </a:t>
            </a:r>
            <a:r>
              <a:rPr lang="en-US" dirty="0"/>
              <a:t>example, from a </a:t>
            </a:r>
            <a:r>
              <a:rPr lang="en-US" dirty="0" smtClean="0"/>
              <a:t>PC/Windows environment </a:t>
            </a:r>
            <a:r>
              <a:rPr lang="en-US" dirty="0"/>
              <a:t>to a Sun/Unix environment or a Macintosh </a:t>
            </a:r>
            <a:r>
              <a:rPr lang="en-US" dirty="0" smtClean="0"/>
              <a:t>environment.</a:t>
            </a:r>
          </a:p>
          <a:p>
            <a:pPr lvl="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1642</Words>
  <Application>Microsoft Office PowerPoint</Application>
  <PresentationFormat>On-screen Show (4:3)</PresentationFormat>
  <Paragraphs>219</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CSE 303 – Software Design and Architecture</vt:lpstr>
      <vt:lpstr>Previous Lecture</vt:lpstr>
      <vt:lpstr>Outline</vt:lpstr>
      <vt:lpstr>good design</vt:lpstr>
      <vt:lpstr>Efficiency</vt:lpstr>
      <vt:lpstr>Efficiency</vt:lpstr>
      <vt:lpstr>Correctness</vt:lpstr>
      <vt:lpstr>Reliability</vt:lpstr>
      <vt:lpstr>Portability</vt:lpstr>
      <vt:lpstr>Maintainability</vt:lpstr>
      <vt:lpstr>Reusability </vt:lpstr>
      <vt:lpstr>Interoperability</vt:lpstr>
      <vt:lpstr>QUALITY ATTRIBUTES OF SOFTWARE DESIGN</vt:lpstr>
      <vt:lpstr>Quality Attributes – Design Objectives</vt:lpstr>
      <vt:lpstr>Quality Attributes – Design Objectives</vt:lpstr>
      <vt:lpstr>Quality Attributes – Design Objectives</vt:lpstr>
      <vt:lpstr>Quality Attributes – Design Objectives</vt:lpstr>
      <vt:lpstr>Quality Attributes – Design Objectives</vt:lpstr>
      <vt:lpstr>Software design principles</vt:lpstr>
      <vt:lpstr>Software Design Principles</vt:lpstr>
      <vt:lpstr>Software Design Principles contd…</vt:lpstr>
      <vt:lpstr>Software Design Principles contd…</vt:lpstr>
      <vt:lpstr>CONCEPTS IN DESIGN</vt:lpstr>
      <vt:lpstr>Concepts in Software Design Process</vt:lpstr>
      <vt:lpstr>Modular Design</vt:lpstr>
      <vt:lpstr>Effective Modular Design</vt:lpstr>
      <vt:lpstr>Information Hiding</vt:lpstr>
      <vt:lpstr>Cohesion</vt:lpstr>
      <vt:lpstr>Coupling</vt:lpstr>
      <vt:lpstr>Functional Independence</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NTS</cp:lastModifiedBy>
  <cp:revision>51</cp:revision>
  <dcterms:created xsi:type="dcterms:W3CDTF">2015-07-29T17:47:36Z</dcterms:created>
  <dcterms:modified xsi:type="dcterms:W3CDTF">2015-07-31T07:12:31Z</dcterms:modified>
</cp:coreProperties>
</file>