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96" r:id="rId3"/>
    <p:sldId id="297" r:id="rId4"/>
    <p:sldId id="289" r:id="rId5"/>
    <p:sldId id="290" r:id="rId6"/>
    <p:sldId id="291" r:id="rId7"/>
    <p:sldId id="299" r:id="rId8"/>
    <p:sldId id="292" r:id="rId9"/>
    <p:sldId id="293" r:id="rId10"/>
    <p:sldId id="294" r:id="rId11"/>
    <p:sldId id="295" r:id="rId12"/>
    <p:sldId id="298" r:id="rId13"/>
    <p:sldId id="260" r:id="rId14"/>
    <p:sldId id="300" r:id="rId15"/>
    <p:sldId id="262" r:id="rId16"/>
    <p:sldId id="263" r:id="rId17"/>
    <p:sldId id="264" r:id="rId18"/>
    <p:sldId id="265" r:id="rId19"/>
    <p:sldId id="266" r:id="rId20"/>
    <p:sldId id="267" r:id="rId21"/>
    <p:sldId id="268" r:id="rId22"/>
    <p:sldId id="269" r:id="rId23"/>
    <p:sldId id="270" r:id="rId24"/>
    <p:sldId id="301" r:id="rId25"/>
    <p:sldId id="271" r:id="rId26"/>
    <p:sldId id="272" r:id="rId27"/>
    <p:sldId id="302" r:id="rId28"/>
    <p:sldId id="273" r:id="rId29"/>
    <p:sldId id="276" r:id="rId30"/>
    <p:sldId id="303" r:id="rId31"/>
    <p:sldId id="304" r:id="rId32"/>
    <p:sldId id="274" r:id="rId33"/>
    <p:sldId id="275"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440"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0F6FF2-1C5E-44C6-B292-5894AC284FD8}" type="datetimeFigureOut">
              <a:rPr lang="en-US" smtClean="0"/>
              <a:pPr/>
              <a:t>30-Jul-15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D2CEB-90FE-48B7-8B92-04B30B6191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F6FF2-1C5E-44C6-B292-5894AC284FD8}" type="datetimeFigureOut">
              <a:rPr lang="en-US" smtClean="0"/>
              <a:pPr/>
              <a:t>30-Jul-15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D2CEB-90FE-48B7-8B92-04B30B6191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F6FF2-1C5E-44C6-B292-5894AC284FD8}" type="datetimeFigureOut">
              <a:rPr lang="en-US" smtClean="0"/>
              <a:pPr/>
              <a:t>30-Jul-15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D2CEB-90FE-48B7-8B92-04B30B6191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800">
                <a:latin typeface="Arial" pitchFamily="34" charset="0"/>
                <a:cs typeface="Arial" pitchFamily="34" charset="0"/>
              </a:defRPr>
            </a:lvl3pPr>
            <a:lvl4pPr>
              <a:defRPr sz="2800">
                <a:latin typeface="Arial" pitchFamily="34" charset="0"/>
                <a:cs typeface="Arial" pitchFamily="34" charset="0"/>
              </a:defRPr>
            </a:lvl4pPr>
            <a:lvl5pPr>
              <a:defRPr sz="28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60F6FF2-1C5E-44C6-B292-5894AC284FD8}" type="datetimeFigureOut">
              <a:rPr lang="en-US" smtClean="0"/>
              <a:pPr/>
              <a:t>30-Jul-15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D2CEB-90FE-48B7-8B92-04B30B6191BF}" type="slidenum">
              <a:rPr lang="en-US" smtClean="0"/>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3" presetClass="entr" presetSubtype="1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linds(horizontal)">
                      <p:cBhvr>
                        <p:cTn dur="500"/>
                        <p:tgtEl>
                          <p:spTgt spid="3"/>
                        </p:tgtEl>
                      </p:cBhvr>
                    </p:animEffect>
                  </p:childTnLst>
                </p:cTn>
              </p:par>
            </p:tnLst>
          </p:tmpl>
          <p:tmpl lvl="2">
            <p:tnLst>
              <p:par>
                <p:cTn presetID="3" presetClass="entr" presetSubtype="1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linds(horizontal)">
                      <p:cBhvr>
                        <p:cTn dur="500"/>
                        <p:tgtEl>
                          <p:spTgt spid="3"/>
                        </p:tgtEl>
                      </p:cBhvr>
                    </p:animEffect>
                  </p:childTnLst>
                </p:cTn>
              </p:par>
            </p:tnLst>
          </p:tmpl>
          <p:tmpl lvl="3">
            <p:tnLst>
              <p:par>
                <p:cTn presetID="3" presetClass="entr" presetSubtype="1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linds(horizontal)">
                      <p:cBhvr>
                        <p:cTn dur="500"/>
                        <p:tgtEl>
                          <p:spTgt spid="3"/>
                        </p:tgtEl>
                      </p:cBhvr>
                    </p:animEffect>
                  </p:childTnLst>
                </p:cTn>
              </p:par>
            </p:tnLst>
          </p:tmpl>
          <p:tmpl lvl="4">
            <p:tnLst>
              <p:par>
                <p:cTn presetID="3" presetClass="entr" presetSubtype="1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linds(horizontal)">
                      <p:cBhvr>
                        <p:cTn dur="500"/>
                        <p:tgtEl>
                          <p:spTgt spid="3"/>
                        </p:tgtEl>
                      </p:cBhvr>
                    </p:animEffect>
                  </p:childTnLst>
                </p:cTn>
              </p:par>
            </p:tnLst>
          </p:tmpl>
          <p:tmpl lvl="5">
            <p:tnLst>
              <p:par>
                <p:cTn presetID="3" presetClass="entr" presetSubtype="1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linds(horizontal)">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0F6FF2-1C5E-44C6-B292-5894AC284FD8}" type="datetimeFigureOut">
              <a:rPr lang="en-US" smtClean="0"/>
              <a:pPr/>
              <a:t>30-Jul-15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D2CEB-90FE-48B7-8B92-04B30B6191B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0F6FF2-1C5E-44C6-B292-5894AC284FD8}" type="datetimeFigureOut">
              <a:rPr lang="en-US" smtClean="0"/>
              <a:pPr/>
              <a:t>30-Jul-15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6D2CEB-90FE-48B7-8B92-04B30B6191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0F6FF2-1C5E-44C6-B292-5894AC284FD8}" type="datetimeFigureOut">
              <a:rPr lang="en-US" smtClean="0"/>
              <a:pPr/>
              <a:t>30-Jul-15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6D2CEB-90FE-48B7-8B92-04B30B6191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0F6FF2-1C5E-44C6-B292-5894AC284FD8}" type="datetimeFigureOut">
              <a:rPr lang="en-US" smtClean="0"/>
              <a:pPr/>
              <a:t>30-Jul-15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6D2CEB-90FE-48B7-8B92-04B30B6191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0F6FF2-1C5E-44C6-B292-5894AC284FD8}" type="datetimeFigureOut">
              <a:rPr lang="en-US" smtClean="0"/>
              <a:pPr/>
              <a:t>30-Jul-15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6D2CEB-90FE-48B7-8B92-04B30B6191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F6FF2-1C5E-44C6-B292-5894AC284FD8}" type="datetimeFigureOut">
              <a:rPr lang="en-US" smtClean="0"/>
              <a:pPr/>
              <a:t>30-Jul-15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6D2CEB-90FE-48B7-8B92-04B30B6191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F6FF2-1C5E-44C6-B292-5894AC284FD8}" type="datetimeFigureOut">
              <a:rPr lang="en-US" smtClean="0"/>
              <a:pPr/>
              <a:t>30-Jul-15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6D2CEB-90FE-48B7-8B92-04B30B6191B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F6FF2-1C5E-44C6-B292-5894AC284FD8}" type="datetimeFigureOut">
              <a:rPr lang="en-US" smtClean="0"/>
              <a:pPr/>
              <a:t>30-Jul-15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6D2CEB-90FE-48B7-8B92-04B30B6191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CSE 303 – Software Design and Architecture</a:t>
            </a:r>
            <a:endParaRPr lang="en-US" b="1"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75780" name="Picture 4"/>
          <p:cNvPicPr>
            <a:picLocks noGrp="1" noChangeAspect="1" noChangeArrowheads="1"/>
          </p:cNvPicPr>
          <p:nvPr>
            <p:ph idx="1"/>
          </p:nvPr>
        </p:nvPicPr>
        <p:blipFill>
          <a:blip r:embed="rId2"/>
          <a:stretch>
            <a:fillRect/>
          </a:stretch>
        </p:blipFill>
        <p:spPr>
          <a:xfrm>
            <a:off x="2514600" y="914400"/>
            <a:ext cx="4343400" cy="5587489"/>
          </a:xfrm>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chor="b"/>
          <a:lstStyle/>
          <a:p>
            <a:r>
              <a:rPr lang="en-US"/>
              <a:t>Design vs. Architecture</a:t>
            </a:r>
          </a:p>
        </p:txBody>
      </p:sp>
      <p:sp>
        <p:nvSpPr>
          <p:cNvPr id="38915" name="Rectangle 3"/>
          <p:cNvSpPr>
            <a:spLocks noGrp="1" noChangeArrowheads="1"/>
          </p:cNvSpPr>
          <p:nvPr>
            <p:ph idx="1"/>
          </p:nvPr>
        </p:nvSpPr>
        <p:spPr/>
        <p:txBody>
          <a:bodyPr/>
          <a:lstStyle/>
          <a:p>
            <a:pPr marL="571500" indent="-571500">
              <a:lnSpc>
                <a:spcPct val="90000"/>
              </a:lnSpc>
            </a:pPr>
            <a:r>
              <a:rPr lang="en-US" sz="2400" dirty="0"/>
              <a:t>Architecture is concerned with the selection of architectural elements, their interaction, and the constraints on those elements and their </a:t>
            </a:r>
            <a:r>
              <a:rPr lang="en-US" sz="2400" dirty="0" smtClean="0"/>
              <a:t>interactions</a:t>
            </a:r>
          </a:p>
          <a:p>
            <a:pPr marL="571500" indent="-571500">
              <a:lnSpc>
                <a:spcPct val="90000"/>
              </a:lnSpc>
            </a:pPr>
            <a:endParaRPr lang="en-US" sz="2400" dirty="0"/>
          </a:p>
          <a:p>
            <a:pPr marL="571500" indent="-571500">
              <a:lnSpc>
                <a:spcPct val="90000"/>
              </a:lnSpc>
            </a:pPr>
            <a:r>
              <a:rPr lang="en-US" sz="2400" dirty="0"/>
              <a:t>Design is concerned with the modularization and detailed interfaces of the design elements, their algorithms and procedures, and the data types needed to support the architecture and to satisfy the requirements</a:t>
            </a:r>
            <a:r>
              <a:rPr lang="en-US" sz="2400" dirty="0" smtClean="0"/>
              <a:t>.</a:t>
            </a:r>
          </a:p>
          <a:p>
            <a:pPr marL="571500" indent="-571500">
              <a:lnSpc>
                <a:spcPct val="90000"/>
              </a:lnSpc>
            </a:pPr>
            <a:endParaRPr lang="en-US" sz="2400" dirty="0"/>
          </a:p>
          <a:p>
            <a:pPr marL="571500" indent="-571500">
              <a:lnSpc>
                <a:spcPct val="90000"/>
              </a:lnSpc>
            </a:pPr>
            <a:r>
              <a:rPr lang="en-US" sz="2400" dirty="0"/>
              <a:t>Architecture…is specifically not about…details of implementations (e.g., algorithms and data structures.)</a:t>
            </a:r>
          </a:p>
          <a:p>
            <a:pPr marL="571500" indent="-571500">
              <a:lnSpc>
                <a:spcPct val="90000"/>
              </a:lnSpc>
            </a:pP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Factors that affect Design</a:t>
            </a:r>
            <a:endParaRPr lang="en-US" dirty="0"/>
          </a:p>
        </p:txBody>
      </p:sp>
      <p:sp>
        <p:nvSpPr>
          <p:cNvPr id="7" name="Text Placeholder 6"/>
          <p:cNvSpPr>
            <a:spLocks noGrp="1"/>
          </p:cNvSpPr>
          <p:nvPr>
            <p:ph type="body" idx="1"/>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THE FACTORS THAT AFFECT DESIGNS</a:t>
            </a:r>
            <a:endParaRPr lang="en-US" sz="2800" b="1" dirty="0"/>
          </a:p>
        </p:txBody>
      </p:sp>
      <p:sp>
        <p:nvSpPr>
          <p:cNvPr id="3" name="Content Placeholder 2"/>
          <p:cNvSpPr>
            <a:spLocks noGrp="1"/>
          </p:cNvSpPr>
          <p:nvPr>
            <p:ph idx="1"/>
          </p:nvPr>
        </p:nvSpPr>
        <p:spPr/>
        <p:txBody>
          <a:bodyPr/>
          <a:lstStyle/>
          <a:p>
            <a:r>
              <a:rPr lang="en-US" dirty="0" smtClean="0"/>
              <a:t>There is a </a:t>
            </a:r>
            <a:r>
              <a:rPr lang="en-US" dirty="0"/>
              <a:t>set of general laws of design that </a:t>
            </a:r>
            <a:r>
              <a:rPr lang="en-US" dirty="0" smtClean="0"/>
              <a:t>characterize </a:t>
            </a:r>
            <a:r>
              <a:rPr lang="en-US" dirty="0"/>
              <a:t>the nature </a:t>
            </a:r>
            <a:r>
              <a:rPr lang="en-US" dirty="0" smtClean="0"/>
              <a:t>of design: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FACTORS THAT AFFECT DESIGNS</a:t>
            </a:r>
            <a:endParaRPr lang="en-US" dirty="0"/>
          </a:p>
        </p:txBody>
      </p:sp>
      <p:sp>
        <p:nvSpPr>
          <p:cNvPr id="3" name="Content Placeholder 2"/>
          <p:cNvSpPr>
            <a:spLocks noGrp="1"/>
          </p:cNvSpPr>
          <p:nvPr>
            <p:ph idx="1"/>
          </p:nvPr>
        </p:nvSpPr>
        <p:spPr/>
        <p:txBody>
          <a:bodyPr/>
          <a:lstStyle/>
          <a:p>
            <a:r>
              <a:rPr lang="en-US" dirty="0" smtClean="0"/>
              <a:t>The Principle of Totality:</a:t>
            </a:r>
          </a:p>
          <a:p>
            <a:pPr lvl="1"/>
            <a:r>
              <a:rPr lang="en-US" dirty="0" smtClean="0"/>
              <a:t> All design requirements are always interrelated and must always be treated as such throughout a design task</a:t>
            </a:r>
          </a:p>
          <a:p>
            <a:pPr lvl="1"/>
            <a:endParaRPr lang="en-US" dirty="0" smtClean="0"/>
          </a:p>
          <a:p>
            <a:pPr lvl="2"/>
            <a:r>
              <a:rPr lang="en-US" dirty="0" smtClean="0"/>
              <a:t>Requirement conflicts</a:t>
            </a:r>
          </a:p>
          <a:p>
            <a:pPr lvl="2"/>
            <a:r>
              <a:rPr lang="en-US" dirty="0" smtClean="0"/>
              <a:t>Requirement prioritization</a:t>
            </a:r>
          </a:p>
          <a:p>
            <a:pPr lvl="2"/>
            <a:r>
              <a:rPr lang="en-US" dirty="0" smtClean="0"/>
              <a:t>Design decisions</a:t>
            </a:r>
          </a:p>
          <a:p>
            <a:pPr lvl="2"/>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FACTORS THAT AFFECT DESIGNS</a:t>
            </a:r>
            <a:endParaRPr lang="en-US" dirty="0"/>
          </a:p>
        </p:txBody>
      </p:sp>
      <p:sp>
        <p:nvSpPr>
          <p:cNvPr id="3" name="Content Placeholder 2"/>
          <p:cNvSpPr>
            <a:spLocks noGrp="1"/>
          </p:cNvSpPr>
          <p:nvPr>
            <p:ph idx="1"/>
          </p:nvPr>
        </p:nvSpPr>
        <p:spPr/>
        <p:txBody>
          <a:bodyPr>
            <a:normAutofit/>
          </a:bodyPr>
          <a:lstStyle/>
          <a:p>
            <a:r>
              <a:rPr lang="en-US" dirty="0"/>
              <a:t>The Principle of Time: </a:t>
            </a:r>
            <a:endParaRPr lang="en-US" dirty="0" smtClean="0"/>
          </a:p>
          <a:p>
            <a:pPr lvl="1"/>
            <a:r>
              <a:rPr lang="en-US" dirty="0" smtClean="0"/>
              <a:t>The </a:t>
            </a:r>
            <a:r>
              <a:rPr lang="en-US" dirty="0"/>
              <a:t>features and characteristics of all products </a:t>
            </a:r>
            <a:r>
              <a:rPr lang="en-US" dirty="0" smtClean="0"/>
              <a:t>change as </a:t>
            </a:r>
            <a:r>
              <a:rPr lang="en-US" dirty="0"/>
              <a:t>time passes</a:t>
            </a:r>
            <a:r>
              <a:rPr lang="en-US" dirty="0" smtClean="0"/>
              <a:t>.</a:t>
            </a:r>
          </a:p>
          <a:p>
            <a:endParaRPr lang="en-US" dirty="0" smtClean="0"/>
          </a:p>
          <a:p>
            <a:pPr lvl="2"/>
            <a:r>
              <a:rPr lang="en-US" dirty="0" smtClean="0"/>
              <a:t>User friendliness</a:t>
            </a:r>
          </a:p>
          <a:p>
            <a:pPr lvl="2"/>
            <a:r>
              <a:rPr lang="en-US" dirty="0" smtClean="0"/>
              <a:t>Resource intensive</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FACTORS THAT AFFECT DESIGNS</a:t>
            </a:r>
            <a:endParaRPr lang="en-US" dirty="0"/>
          </a:p>
        </p:txBody>
      </p:sp>
      <p:sp>
        <p:nvSpPr>
          <p:cNvPr id="3" name="Content Placeholder 2"/>
          <p:cNvSpPr>
            <a:spLocks noGrp="1"/>
          </p:cNvSpPr>
          <p:nvPr>
            <p:ph idx="1"/>
          </p:nvPr>
        </p:nvSpPr>
        <p:spPr/>
        <p:txBody>
          <a:bodyPr>
            <a:normAutofit lnSpcReduction="10000"/>
          </a:bodyPr>
          <a:lstStyle/>
          <a:p>
            <a:r>
              <a:rPr lang="en-US" dirty="0"/>
              <a:t>The Principle of Value: </a:t>
            </a:r>
            <a:endParaRPr lang="en-US" dirty="0" smtClean="0"/>
          </a:p>
          <a:p>
            <a:pPr lvl="1"/>
            <a:r>
              <a:rPr lang="en-US" dirty="0" smtClean="0"/>
              <a:t>The </a:t>
            </a:r>
            <a:r>
              <a:rPr lang="en-US" dirty="0"/>
              <a:t>characteristics of all products have </a:t>
            </a:r>
            <a:r>
              <a:rPr lang="en-US" dirty="0" smtClean="0"/>
              <a:t>different relative </a:t>
            </a:r>
            <a:r>
              <a:rPr lang="en-US" dirty="0"/>
              <a:t>values depending upon the different circumstances and times in </a:t>
            </a:r>
            <a:r>
              <a:rPr lang="en-US" dirty="0" smtClean="0"/>
              <a:t>which they </a:t>
            </a:r>
            <a:r>
              <a:rPr lang="en-US" dirty="0"/>
              <a:t>may be used</a:t>
            </a:r>
            <a:r>
              <a:rPr lang="en-US" dirty="0" smtClean="0"/>
              <a:t>.</a:t>
            </a:r>
          </a:p>
          <a:p>
            <a:pPr lvl="1"/>
            <a:endParaRPr lang="en-US" dirty="0" smtClean="0"/>
          </a:p>
          <a:p>
            <a:pPr lvl="1"/>
            <a:r>
              <a:rPr lang="en-US" dirty="0" smtClean="0"/>
              <a:t>Changes with time</a:t>
            </a:r>
          </a:p>
          <a:p>
            <a:pPr lvl="1"/>
            <a:r>
              <a:rPr lang="en-US" dirty="0" smtClean="0"/>
              <a:t>Changes with circumstances</a:t>
            </a:r>
          </a:p>
          <a:p>
            <a:pPr lvl="1"/>
            <a:r>
              <a:rPr lang="en-US" dirty="0" smtClean="0"/>
              <a:t>Adaptability for a wide range of user types should be considered.</a:t>
            </a:r>
          </a:p>
          <a:p>
            <a:pPr lvl="1"/>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FACTORS THAT AFFECT DESIGNS</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Principle of Resources: </a:t>
            </a:r>
            <a:endParaRPr lang="en-US" dirty="0" smtClean="0"/>
          </a:p>
          <a:p>
            <a:pPr lvl="1"/>
            <a:r>
              <a:rPr lang="en-US" dirty="0" smtClean="0"/>
              <a:t>The </a:t>
            </a:r>
            <a:r>
              <a:rPr lang="en-US" dirty="0"/>
              <a:t>design, manufacture and life of all </a:t>
            </a:r>
            <a:r>
              <a:rPr lang="en-US" dirty="0" smtClean="0"/>
              <a:t>products and </a:t>
            </a:r>
            <a:r>
              <a:rPr lang="en-US" dirty="0"/>
              <a:t>systems depend upon the materials, tools and skills upon which we </a:t>
            </a:r>
            <a:r>
              <a:rPr lang="en-US" dirty="0" smtClean="0"/>
              <a:t>can call.</a:t>
            </a:r>
          </a:p>
          <a:p>
            <a:pPr lvl="2"/>
            <a:endParaRPr lang="en-US" dirty="0" smtClean="0"/>
          </a:p>
          <a:p>
            <a:pPr lvl="2"/>
            <a:r>
              <a:rPr lang="en-US" dirty="0" smtClean="0"/>
              <a:t>development </a:t>
            </a:r>
            <a:r>
              <a:rPr lang="en-US" dirty="0"/>
              <a:t>tools, </a:t>
            </a:r>
            <a:endParaRPr lang="en-US" dirty="0" smtClean="0"/>
          </a:p>
          <a:p>
            <a:pPr lvl="2"/>
            <a:r>
              <a:rPr lang="en-US" dirty="0" smtClean="0"/>
              <a:t>run </a:t>
            </a:r>
            <a:r>
              <a:rPr lang="en-US" dirty="0"/>
              <a:t>time support systems, </a:t>
            </a:r>
            <a:endParaRPr lang="en-US" dirty="0" smtClean="0"/>
          </a:p>
          <a:p>
            <a:pPr lvl="2"/>
            <a:r>
              <a:rPr lang="en-US" dirty="0" smtClean="0"/>
              <a:t>human resource </a:t>
            </a:r>
          </a:p>
          <a:p>
            <a:pPr lvl="2"/>
            <a:r>
              <a:rPr lang="en-US" dirty="0" smtClean="0"/>
              <a:t>application </a:t>
            </a:r>
            <a:r>
              <a:rPr lang="en-US" dirty="0"/>
              <a:t>domain-specific tools </a:t>
            </a:r>
            <a:r>
              <a:rPr lang="en-US" dirty="0" smtClean="0"/>
              <a:t>and equipment</a:t>
            </a:r>
            <a:r>
              <a:rPr lang="en-US" dirty="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FACTORS THAT AFFECT DESIGNS</a:t>
            </a:r>
            <a:endParaRPr lang="en-US" dirty="0"/>
          </a:p>
        </p:txBody>
      </p:sp>
      <p:sp>
        <p:nvSpPr>
          <p:cNvPr id="3" name="Content Placeholder 2"/>
          <p:cNvSpPr>
            <a:spLocks noGrp="1"/>
          </p:cNvSpPr>
          <p:nvPr>
            <p:ph idx="1"/>
          </p:nvPr>
        </p:nvSpPr>
        <p:spPr/>
        <p:txBody>
          <a:bodyPr>
            <a:normAutofit lnSpcReduction="10000"/>
          </a:bodyPr>
          <a:lstStyle/>
          <a:p>
            <a:r>
              <a:rPr lang="en-US" dirty="0"/>
              <a:t>The Principle of Synthesis: </a:t>
            </a:r>
            <a:endParaRPr lang="en-US" dirty="0" smtClean="0"/>
          </a:p>
          <a:p>
            <a:pPr lvl="1"/>
            <a:r>
              <a:rPr lang="en-US" dirty="0" smtClean="0"/>
              <a:t>All </a:t>
            </a:r>
            <a:r>
              <a:rPr lang="en-US" dirty="0"/>
              <a:t>features of a product must combine to </a:t>
            </a:r>
            <a:r>
              <a:rPr lang="en-US" dirty="0" smtClean="0"/>
              <a:t>satisfy all </a:t>
            </a:r>
            <a:r>
              <a:rPr lang="en-US" dirty="0"/>
              <a:t>the characteristics we expect it to possess with an acceptable </a:t>
            </a:r>
            <a:r>
              <a:rPr lang="en-US" dirty="0" smtClean="0"/>
              <a:t>relative importance </a:t>
            </a:r>
            <a:r>
              <a:rPr lang="en-US" dirty="0"/>
              <a:t>for as long as we wish, bearing in mind the resources available </a:t>
            </a:r>
            <a:r>
              <a:rPr lang="en-US" dirty="0" smtClean="0"/>
              <a:t>to make </a:t>
            </a:r>
            <a:r>
              <a:rPr lang="en-US" dirty="0"/>
              <a:t>and use it</a:t>
            </a:r>
            <a:r>
              <a:rPr lang="en-US" dirty="0" smtClean="0"/>
              <a:t>.</a:t>
            </a:r>
          </a:p>
          <a:p>
            <a:pPr lvl="2"/>
            <a:endParaRPr lang="en-US" dirty="0" smtClean="0"/>
          </a:p>
          <a:p>
            <a:pPr lvl="2"/>
            <a:r>
              <a:rPr lang="en-US" dirty="0" smtClean="0"/>
              <a:t>trade-offs between desirable features and functions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FACTORS THAT AFFECT DESIGNS</a:t>
            </a:r>
            <a:endParaRPr lang="en-US" dirty="0"/>
          </a:p>
        </p:txBody>
      </p:sp>
      <p:sp>
        <p:nvSpPr>
          <p:cNvPr id="3" name="Content Placeholder 2"/>
          <p:cNvSpPr>
            <a:spLocks noGrp="1"/>
          </p:cNvSpPr>
          <p:nvPr>
            <p:ph idx="1"/>
          </p:nvPr>
        </p:nvSpPr>
        <p:spPr/>
        <p:txBody>
          <a:bodyPr>
            <a:normAutofit/>
          </a:bodyPr>
          <a:lstStyle/>
          <a:p>
            <a:r>
              <a:rPr lang="en-US" dirty="0"/>
              <a:t>The Principle of Iteration: </a:t>
            </a:r>
            <a:endParaRPr lang="en-US" dirty="0" smtClean="0"/>
          </a:p>
          <a:p>
            <a:pPr lvl="1"/>
            <a:r>
              <a:rPr lang="en-US" dirty="0" smtClean="0"/>
              <a:t>Design </a:t>
            </a:r>
            <a:r>
              <a:rPr lang="en-US" dirty="0"/>
              <a:t>requires processes of evaluation that </a:t>
            </a:r>
            <a:r>
              <a:rPr lang="en-US" dirty="0" smtClean="0"/>
              <a:t>begin with </a:t>
            </a:r>
            <a:r>
              <a:rPr lang="en-US" dirty="0"/>
              <a:t>the first intentions to explore the need for a product or system. </a:t>
            </a:r>
            <a:endParaRPr lang="en-US" dirty="0" smtClean="0"/>
          </a:p>
          <a:p>
            <a:pPr lvl="1"/>
            <a:endParaRPr lang="en-US" dirty="0" smtClean="0"/>
          </a:p>
          <a:p>
            <a:pPr lvl="1"/>
            <a:r>
              <a:rPr lang="en-US" dirty="0" smtClean="0"/>
              <a:t>designs </a:t>
            </a:r>
            <a:r>
              <a:rPr lang="en-US" dirty="0"/>
              <a:t>have to be changed to correct errors and </a:t>
            </a:r>
            <a:r>
              <a:rPr lang="en-US" dirty="0" smtClean="0"/>
              <a:t>to improve </a:t>
            </a:r>
            <a:r>
              <a:rPr lang="en-US" dirty="0"/>
              <a:t>quality.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a:t>
            </a:r>
            <a:endParaRPr lang="en-US" dirty="0"/>
          </a:p>
        </p:txBody>
      </p:sp>
      <p:sp>
        <p:nvSpPr>
          <p:cNvPr id="3" name="Content Placeholder 2"/>
          <p:cNvSpPr>
            <a:spLocks noGrp="1"/>
          </p:cNvSpPr>
          <p:nvPr>
            <p:ph idx="1"/>
          </p:nvPr>
        </p:nvSpPr>
        <p:spPr/>
        <p:txBody>
          <a:bodyPr/>
          <a:lstStyle/>
          <a:p>
            <a:r>
              <a:rPr lang="en-US" dirty="0" smtClean="0"/>
              <a:t>Introduction to design</a:t>
            </a:r>
          </a:p>
          <a:p>
            <a:r>
              <a:rPr lang="en-US" dirty="0" smtClean="0"/>
              <a:t>Importance of design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FACTORS THAT AFFECT DESIGNS</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Principle of Change: </a:t>
            </a:r>
            <a:endParaRPr lang="en-US" dirty="0" smtClean="0"/>
          </a:p>
          <a:p>
            <a:pPr lvl="1"/>
            <a:r>
              <a:rPr lang="en-US" dirty="0" smtClean="0"/>
              <a:t>Design </a:t>
            </a:r>
            <a:r>
              <a:rPr lang="en-US" dirty="0"/>
              <a:t>is a process of change, an </a:t>
            </a:r>
            <a:r>
              <a:rPr lang="en-US" dirty="0" smtClean="0"/>
              <a:t>activity undertaken </a:t>
            </a:r>
            <a:r>
              <a:rPr lang="en-US" dirty="0"/>
              <a:t>not only to meet changing circumstance, but also to bring </a:t>
            </a:r>
            <a:r>
              <a:rPr lang="en-US" dirty="0" smtClean="0"/>
              <a:t>about changes </a:t>
            </a:r>
            <a:r>
              <a:rPr lang="en-US" dirty="0"/>
              <a:t>to those circumstances by the nature of the product it creates</a:t>
            </a:r>
            <a:r>
              <a:rPr lang="en-US" dirty="0" smtClean="0"/>
              <a:t>.</a:t>
            </a:r>
          </a:p>
          <a:p>
            <a:pPr lvl="1"/>
            <a:endParaRPr lang="en-US" dirty="0"/>
          </a:p>
          <a:p>
            <a:pPr lvl="1"/>
            <a:r>
              <a:rPr lang="en-US" dirty="0" smtClean="0"/>
              <a:t>The </a:t>
            </a:r>
            <a:r>
              <a:rPr lang="en-US" dirty="0"/>
              <a:t>design of a software system must take into consideration </a:t>
            </a:r>
            <a:r>
              <a:rPr lang="en-US" dirty="0" smtClean="0"/>
              <a:t>how </a:t>
            </a:r>
            <a:r>
              <a:rPr lang="en-US" dirty="0"/>
              <a:t>it changes the way </a:t>
            </a:r>
            <a:r>
              <a:rPr lang="en-US" dirty="0" smtClean="0"/>
              <a:t>that we </a:t>
            </a:r>
            <a:r>
              <a:rPr lang="en-US" dirty="0"/>
              <a:t>will work and live as the consequence of using the system.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FACTORS THAT AFFECT DESIGNS</a:t>
            </a:r>
            <a:endParaRPr lang="en-US" dirty="0"/>
          </a:p>
        </p:txBody>
      </p:sp>
      <p:sp>
        <p:nvSpPr>
          <p:cNvPr id="3" name="Content Placeholder 2"/>
          <p:cNvSpPr>
            <a:spLocks noGrp="1"/>
          </p:cNvSpPr>
          <p:nvPr>
            <p:ph idx="1"/>
          </p:nvPr>
        </p:nvSpPr>
        <p:spPr/>
        <p:txBody>
          <a:bodyPr>
            <a:normAutofit/>
          </a:bodyPr>
          <a:lstStyle/>
          <a:p>
            <a:r>
              <a:rPr lang="en-US" dirty="0"/>
              <a:t>The Principle of Relationships: </a:t>
            </a:r>
            <a:endParaRPr lang="en-US" dirty="0" smtClean="0"/>
          </a:p>
          <a:p>
            <a:pPr lvl="1"/>
            <a:r>
              <a:rPr lang="en-US" dirty="0" smtClean="0"/>
              <a:t>Design </a:t>
            </a:r>
            <a:r>
              <a:rPr lang="en-US" dirty="0"/>
              <a:t>work cannot be undertaken </a:t>
            </a:r>
            <a:r>
              <a:rPr lang="en-US" dirty="0" smtClean="0"/>
              <a:t>effectively without </a:t>
            </a:r>
            <a:r>
              <a:rPr lang="en-US" dirty="0"/>
              <a:t>established working relationships with all </a:t>
            </a:r>
            <a:r>
              <a:rPr lang="en-US" dirty="0" smtClean="0"/>
              <a:t>stakeholders</a:t>
            </a:r>
          </a:p>
          <a:p>
            <a:endParaRPr lang="en-US" dirty="0"/>
          </a:p>
          <a:p>
            <a:pPr lvl="1"/>
            <a:r>
              <a:rPr lang="en-US" i="1" dirty="0" smtClean="0"/>
              <a:t>Customers, Users, System administrator, Project managers,</a:t>
            </a:r>
            <a:r>
              <a:rPr lang="en-US" dirty="0" smtClean="0"/>
              <a:t> </a:t>
            </a:r>
            <a:r>
              <a:rPr lang="en-US" i="1" dirty="0" smtClean="0"/>
              <a:t>Developers, Requirements analysts, Designers, Programmers, Testers: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FACTORS THAT AFFECT DESIGNS</a:t>
            </a:r>
            <a:endParaRPr lang="en-US" dirty="0"/>
          </a:p>
        </p:txBody>
      </p:sp>
      <p:sp>
        <p:nvSpPr>
          <p:cNvPr id="3" name="Content Placeholder 2"/>
          <p:cNvSpPr>
            <a:spLocks noGrp="1"/>
          </p:cNvSpPr>
          <p:nvPr>
            <p:ph idx="1"/>
          </p:nvPr>
        </p:nvSpPr>
        <p:spPr/>
        <p:txBody>
          <a:bodyPr>
            <a:normAutofit/>
          </a:bodyPr>
          <a:lstStyle/>
          <a:p>
            <a:r>
              <a:rPr lang="en-US" dirty="0"/>
              <a:t>The Principle of Competence: </a:t>
            </a:r>
            <a:endParaRPr lang="en-US" dirty="0" smtClean="0"/>
          </a:p>
          <a:p>
            <a:pPr lvl="1"/>
            <a:r>
              <a:rPr lang="en-US" dirty="0" smtClean="0"/>
              <a:t>Design </a:t>
            </a:r>
            <a:r>
              <a:rPr lang="en-US" dirty="0"/>
              <a:t>competence is the ability to create </a:t>
            </a:r>
            <a:r>
              <a:rPr lang="en-US" dirty="0" smtClean="0"/>
              <a:t>a synthesis </a:t>
            </a:r>
            <a:r>
              <a:rPr lang="en-US" dirty="0"/>
              <a:t>of features that achieves all desired characteristics in terms of </a:t>
            </a:r>
            <a:r>
              <a:rPr lang="en-US" dirty="0" smtClean="0"/>
              <a:t>their required </a:t>
            </a:r>
            <a:r>
              <a:rPr lang="en-US" dirty="0"/>
              <a:t>life and relative value, using available effective information </a:t>
            </a:r>
            <a:endParaRPr lang="en-US" dirty="0" smtClean="0"/>
          </a:p>
          <a:p>
            <a:pPr lvl="1"/>
            <a:endParaRPr lang="en-US" dirty="0" smtClean="0"/>
          </a:p>
          <a:p>
            <a:pPr lvl="1"/>
            <a:r>
              <a:rPr lang="en-US" dirty="0" smtClean="0"/>
              <a:t>competence </a:t>
            </a:r>
            <a:r>
              <a:rPr lang="en-US" dirty="0"/>
              <a:t>of the designer.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FACTORS THAT AFFECT DESIGNS</a:t>
            </a:r>
            <a:endParaRPr lang="en-US" dirty="0"/>
          </a:p>
        </p:txBody>
      </p:sp>
      <p:sp>
        <p:nvSpPr>
          <p:cNvPr id="3" name="Content Placeholder 2"/>
          <p:cNvSpPr>
            <a:spLocks noGrp="1"/>
          </p:cNvSpPr>
          <p:nvPr>
            <p:ph idx="1"/>
          </p:nvPr>
        </p:nvSpPr>
        <p:spPr/>
        <p:txBody>
          <a:bodyPr>
            <a:normAutofit fontScale="92500"/>
          </a:bodyPr>
          <a:lstStyle/>
          <a:p>
            <a:r>
              <a:rPr lang="en-US" dirty="0"/>
              <a:t>The Principle of Service: </a:t>
            </a:r>
            <a:endParaRPr lang="en-US" dirty="0" smtClean="0"/>
          </a:p>
          <a:p>
            <a:pPr lvl="1"/>
            <a:r>
              <a:rPr lang="en-US" i="1" dirty="0" smtClean="0"/>
              <a:t>Design </a:t>
            </a:r>
            <a:r>
              <a:rPr lang="en-US" i="1" dirty="0"/>
              <a:t>must satisfy everybody, and not just </a:t>
            </a:r>
            <a:r>
              <a:rPr lang="en-US" i="1" dirty="0" smtClean="0"/>
              <a:t>those </a:t>
            </a:r>
            <a:r>
              <a:rPr lang="en-US" dirty="0" smtClean="0"/>
              <a:t>for </a:t>
            </a:r>
            <a:r>
              <a:rPr lang="en-US" dirty="0"/>
              <a:t>whom its products are directly intended.</a:t>
            </a:r>
          </a:p>
          <a:p>
            <a:endParaRPr lang="en-US" dirty="0" smtClean="0"/>
          </a:p>
          <a:p>
            <a:pPr lvl="1"/>
            <a:r>
              <a:rPr lang="en-US" dirty="0" smtClean="0"/>
              <a:t>it </a:t>
            </a:r>
            <a:r>
              <a:rPr lang="en-US" dirty="0"/>
              <a:t>must be easy to maintain, </a:t>
            </a:r>
            <a:endParaRPr lang="en-US" dirty="0" smtClean="0"/>
          </a:p>
          <a:p>
            <a:pPr lvl="1"/>
            <a:r>
              <a:rPr lang="en-US" dirty="0" smtClean="0"/>
              <a:t>easy </a:t>
            </a:r>
            <a:r>
              <a:rPr lang="en-US" dirty="0"/>
              <a:t>to reuse, </a:t>
            </a:r>
            <a:endParaRPr lang="en-US" dirty="0" smtClean="0"/>
          </a:p>
          <a:p>
            <a:pPr lvl="1"/>
            <a:r>
              <a:rPr lang="en-US" dirty="0" smtClean="0"/>
              <a:t>easy </a:t>
            </a:r>
            <a:r>
              <a:rPr lang="en-US" dirty="0"/>
              <a:t>to transport to </a:t>
            </a:r>
            <a:r>
              <a:rPr lang="en-US" dirty="0" smtClean="0"/>
              <a:t>other operation </a:t>
            </a:r>
            <a:r>
              <a:rPr lang="en-US" dirty="0"/>
              <a:t>environments and to </a:t>
            </a:r>
            <a:endParaRPr lang="en-US" dirty="0" smtClean="0"/>
          </a:p>
          <a:p>
            <a:pPr lvl="1"/>
            <a:r>
              <a:rPr lang="en-US" dirty="0" smtClean="0"/>
              <a:t>be </a:t>
            </a:r>
            <a:r>
              <a:rPr lang="en-US" dirty="0"/>
              <a:t>inter-operable to other software systems, etc.</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Software Quality Models</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SOFTWARE QUALITY MODELS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Quality is </a:t>
            </a:r>
            <a:r>
              <a:rPr lang="en-US" dirty="0"/>
              <a:t>the excellence of the product or service. </a:t>
            </a:r>
            <a:endParaRPr lang="en-US" dirty="0" smtClean="0"/>
          </a:p>
          <a:p>
            <a:endParaRPr lang="en-US" dirty="0" smtClean="0"/>
          </a:p>
          <a:p>
            <a:pPr lvl="1"/>
            <a:r>
              <a:rPr lang="en-US" dirty="0" smtClean="0"/>
              <a:t>From </a:t>
            </a:r>
            <a:r>
              <a:rPr lang="en-US" dirty="0"/>
              <a:t>a user’s point of view</a:t>
            </a:r>
            <a:r>
              <a:rPr lang="en-US" dirty="0" smtClean="0"/>
              <a:t>, quality </a:t>
            </a:r>
            <a:r>
              <a:rPr lang="en-US" dirty="0"/>
              <a:t>is ‘fitness for purpose’. </a:t>
            </a:r>
            <a:endParaRPr lang="en-US" dirty="0" smtClean="0"/>
          </a:p>
          <a:p>
            <a:pPr lvl="1"/>
            <a:endParaRPr lang="en-US" dirty="0" smtClean="0"/>
          </a:p>
          <a:p>
            <a:pPr lvl="1"/>
            <a:r>
              <a:rPr lang="en-US" dirty="0" smtClean="0"/>
              <a:t>The </a:t>
            </a:r>
            <a:r>
              <a:rPr lang="en-US" dirty="0"/>
              <a:t>value-based view of quality is concerned with the ability to </a:t>
            </a:r>
            <a:r>
              <a:rPr lang="en-US" dirty="0" smtClean="0"/>
              <a:t>provide what </a:t>
            </a:r>
            <a:r>
              <a:rPr lang="en-US" dirty="0"/>
              <a:t>the customer requires at a price that they can afford. </a:t>
            </a:r>
            <a:endParaRPr lang="en-US" dirty="0" smtClean="0"/>
          </a:p>
          <a:p>
            <a:pPr lvl="1"/>
            <a:endParaRPr lang="en-US" dirty="0" smtClean="0"/>
          </a:p>
          <a:p>
            <a:pPr lvl="1"/>
            <a:r>
              <a:rPr lang="en-US" dirty="0" smtClean="0"/>
              <a:t>From the manufacturing </a:t>
            </a:r>
            <a:r>
              <a:rPr lang="en-US" dirty="0"/>
              <a:t>point of view, the quality of a product is the conformance </a:t>
            </a:r>
            <a:r>
              <a:rPr lang="en-US" dirty="0" smtClean="0"/>
              <a:t>to specification</a:t>
            </a:r>
            <a:r>
              <a:rPr lang="en-US" dirty="0"/>
              <a:t>. </a:t>
            </a:r>
            <a:endParaRPr lang="en-US" dirty="0" smtClean="0"/>
          </a:p>
          <a:p>
            <a:pPr lvl="1"/>
            <a:endParaRPr lang="en-US" dirty="0" smtClean="0"/>
          </a:p>
          <a:p>
            <a:pPr lvl="1"/>
            <a:r>
              <a:rPr lang="en-US" dirty="0" smtClean="0"/>
              <a:t>the </a:t>
            </a:r>
            <a:r>
              <a:rPr lang="en-US" dirty="0"/>
              <a:t>product view sees the quality of a product as tied to inherent characteristics </a:t>
            </a:r>
            <a:r>
              <a:rPr lang="en-US" dirty="0" smtClean="0"/>
              <a:t>of the </a:t>
            </a:r>
            <a:r>
              <a:rPr lang="en-US" dirty="0"/>
              <a:t>product. </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Hierarchical models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McCall </a:t>
            </a:r>
            <a:r>
              <a:rPr lang="en-US" dirty="0"/>
              <a:t>divided software </a:t>
            </a:r>
            <a:r>
              <a:rPr lang="en-US" dirty="0" smtClean="0"/>
              <a:t>quality attributes </a:t>
            </a:r>
            <a:r>
              <a:rPr lang="en-US" dirty="0"/>
              <a:t>into 3 groups </a:t>
            </a:r>
            <a:endParaRPr lang="en-US" dirty="0" smtClean="0"/>
          </a:p>
          <a:p>
            <a:endParaRPr lang="en-US" dirty="0" smtClean="0"/>
          </a:p>
          <a:p>
            <a:r>
              <a:rPr lang="en-US" dirty="0" smtClean="0"/>
              <a:t>Each </a:t>
            </a:r>
            <a:r>
              <a:rPr lang="en-US" dirty="0"/>
              <a:t>group represents the </a:t>
            </a:r>
            <a:r>
              <a:rPr lang="en-US" dirty="0" smtClean="0"/>
              <a:t>quality with respect to one aspect of the software system while the attributes in the group contribute </a:t>
            </a:r>
            <a:r>
              <a:rPr lang="en-US" dirty="0"/>
              <a:t>to that aspect. </a:t>
            </a:r>
            <a:endParaRPr lang="en-US" dirty="0" smtClean="0"/>
          </a:p>
          <a:p>
            <a:endParaRPr lang="en-US" dirty="0" smtClean="0"/>
          </a:p>
          <a:p>
            <a:r>
              <a:rPr lang="en-US" dirty="0" smtClean="0"/>
              <a:t>Each </a:t>
            </a:r>
            <a:r>
              <a:rPr lang="en-US" dirty="0"/>
              <a:t>quality attribute is defined by a question so that </a:t>
            </a:r>
            <a:r>
              <a:rPr lang="en-US" dirty="0" smtClean="0"/>
              <a:t>the quality </a:t>
            </a:r>
            <a:r>
              <a:rPr lang="en-US" dirty="0"/>
              <a:t>of the software system can be assessed by answering the question.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noChangeArrowheads="1"/>
          </p:cNvPicPr>
          <p:nvPr/>
        </p:nvPicPr>
        <p:blipFill>
          <a:blip r:embed="rId2"/>
          <a:srcRect l="44729" t="38542" r="16618" b="15625"/>
          <a:stretch>
            <a:fillRect/>
          </a:stretch>
        </p:blipFill>
        <p:spPr bwMode="auto">
          <a:xfrm>
            <a:off x="914400" y="1143000"/>
            <a:ext cx="8001000" cy="5334000"/>
          </a:xfrm>
          <a:prstGeom prst="rect">
            <a:avLst/>
          </a:prstGeom>
          <a:noFill/>
          <a:ln w="9525">
            <a:noFill/>
            <a:miter lim="800000"/>
            <a:headEnd/>
            <a:tailEnd/>
          </a:ln>
          <a:effectLst/>
        </p:spPr>
      </p:pic>
      <p:sp>
        <p:nvSpPr>
          <p:cNvPr id="5" name="Rectangle 4"/>
          <p:cNvSpPr/>
          <p:nvPr/>
        </p:nvSpPr>
        <p:spPr>
          <a:xfrm>
            <a:off x="1447800" y="5867400"/>
            <a:ext cx="16764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Relational models</a:t>
            </a:r>
            <a:endParaRPr lang="en-US" dirty="0"/>
          </a:p>
        </p:txBody>
      </p:sp>
      <p:sp>
        <p:nvSpPr>
          <p:cNvPr id="3" name="Content Placeholder 2"/>
          <p:cNvSpPr>
            <a:spLocks noGrp="1"/>
          </p:cNvSpPr>
          <p:nvPr>
            <p:ph idx="1"/>
          </p:nvPr>
        </p:nvSpPr>
        <p:spPr/>
        <p:txBody>
          <a:bodyPr>
            <a:normAutofit/>
          </a:bodyPr>
          <a:lstStyle/>
          <a:p>
            <a:r>
              <a:rPr lang="en-US" dirty="0" smtClean="0"/>
              <a:t>Perry’s model </a:t>
            </a:r>
            <a:r>
              <a:rPr lang="en-US" dirty="0"/>
              <a:t>contains three types of relationship between the quality attributes. </a:t>
            </a:r>
            <a:endParaRPr lang="en-US" dirty="0" smtClean="0"/>
          </a:p>
          <a:p>
            <a:pPr lvl="1"/>
            <a:r>
              <a:rPr lang="en-US" dirty="0" smtClean="0"/>
              <a:t>The direct relationship</a:t>
            </a:r>
          </a:p>
          <a:p>
            <a:pPr lvl="1"/>
            <a:r>
              <a:rPr lang="en-US" dirty="0" smtClean="0"/>
              <a:t>The inverse relationship</a:t>
            </a:r>
            <a:endParaRPr lang="en-US" dirty="0"/>
          </a:p>
          <a:p>
            <a:pPr lvl="1"/>
            <a:r>
              <a:rPr lang="en-US" dirty="0" smtClean="0"/>
              <a:t>The </a:t>
            </a:r>
            <a:r>
              <a:rPr lang="en-US" dirty="0"/>
              <a:t>neutral relationship </a:t>
            </a:r>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a:srcRect l="42753" t="28125" r="19180" b="10417"/>
          <a:stretch>
            <a:fillRect/>
          </a:stretch>
        </p:blipFill>
        <p:spPr bwMode="auto">
          <a:xfrm>
            <a:off x="838200" y="812409"/>
            <a:ext cx="6324600" cy="5740791"/>
          </a:xfrm>
          <a:prstGeom prst="rect">
            <a:avLst/>
          </a:prstGeom>
          <a:noFill/>
          <a:ln w="9525">
            <a:noFill/>
            <a:miter lim="800000"/>
            <a:headEnd/>
            <a:tailEnd/>
          </a:ln>
          <a:effectLst/>
        </p:spPr>
      </p:pic>
      <p:sp>
        <p:nvSpPr>
          <p:cNvPr id="5" name="Rectangle 4"/>
          <p:cNvSpPr/>
          <p:nvPr/>
        </p:nvSpPr>
        <p:spPr>
          <a:xfrm>
            <a:off x="1447800" y="6248400"/>
            <a:ext cx="1143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Design phase in SDLC – architecture and detailed design</a:t>
            </a:r>
          </a:p>
          <a:p>
            <a:r>
              <a:rPr lang="en-US" dirty="0" smtClean="0"/>
              <a:t>Factors that affect design</a:t>
            </a:r>
          </a:p>
          <a:p>
            <a:r>
              <a:rPr lang="en-US" dirty="0" smtClean="0"/>
              <a:t>Quality Models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Design phase in SDLC – architecture and detailed design</a:t>
            </a:r>
          </a:p>
          <a:p>
            <a:r>
              <a:rPr lang="en-US" dirty="0" smtClean="0"/>
              <a:t>Factors that affect design</a:t>
            </a:r>
          </a:p>
          <a:p>
            <a:r>
              <a:rPr lang="en-US" smtClean="0"/>
              <a:t>Quality Models</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a:t>Integrity vs. efficiency (inverse): The control of data access will need additional</a:t>
            </a:r>
          </a:p>
          <a:p>
            <a:r>
              <a:rPr lang="en-US" dirty="0"/>
              <a:t>code, leading to a longer runtime and more storage requirement.</a:t>
            </a:r>
          </a:p>
          <a:p>
            <a:r>
              <a:rPr lang="en-US" dirty="0"/>
              <a:t>• </a:t>
            </a:r>
            <a:r>
              <a:rPr lang="en-US" i="1" dirty="0"/>
              <a:t>Usability vs. efficiency (inverse): Improvement of HCI will need more code</a:t>
            </a:r>
          </a:p>
          <a:p>
            <a:r>
              <a:rPr lang="en-US" dirty="0"/>
              <a:t>and data, hence the system will be less efficient.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US" i="1" dirty="0"/>
              <a:t>Maintainability and testability vs. efficiency (inverse): Compact and </a:t>
            </a:r>
            <a:r>
              <a:rPr lang="en-US" i="1" dirty="0" err="1"/>
              <a:t>optimised</a:t>
            </a:r>
            <a:endParaRPr lang="en-US" i="1" dirty="0"/>
          </a:p>
          <a:p>
            <a:r>
              <a:rPr lang="en-US" dirty="0"/>
              <a:t>code is not easy to maintain and test, and well-commented code is less</a:t>
            </a:r>
          </a:p>
          <a:p>
            <a:r>
              <a:rPr lang="en-US" dirty="0"/>
              <a:t>efficient.</a:t>
            </a:r>
          </a:p>
          <a:p>
            <a:r>
              <a:rPr lang="en-US" dirty="0"/>
              <a:t>• </a:t>
            </a:r>
            <a:r>
              <a:rPr lang="en-US" i="1" dirty="0"/>
              <a:t>Flexibility, reusability vs. integrity (inverse): Flexible data structures required</a:t>
            </a:r>
          </a:p>
          <a:p>
            <a:r>
              <a:rPr lang="en-US" dirty="0"/>
              <a:t>for flexible and reusable software increase the data security problem.</a:t>
            </a:r>
          </a:p>
          <a:p>
            <a:r>
              <a:rPr lang="en-US" dirty="0"/>
              <a:t>• </a:t>
            </a:r>
            <a:r>
              <a:rPr lang="en-US" i="1" dirty="0"/>
              <a:t>Flexibility and reusability vs. maintainability (direct): Maintainable code arises</a:t>
            </a:r>
          </a:p>
          <a:p>
            <a:r>
              <a:rPr lang="en-US" dirty="0"/>
              <a:t>from the code that is well structured; meantime, well-structured maintainable</a:t>
            </a:r>
          </a:p>
          <a:p>
            <a:r>
              <a:rPr lang="en-US" dirty="0"/>
              <a:t>code is easy to reuse in other programs.</a:t>
            </a:r>
          </a:p>
          <a:p>
            <a:r>
              <a:rPr lang="en-US" dirty="0"/>
              <a:t>• </a:t>
            </a:r>
            <a:r>
              <a:rPr lang="en-US" i="1" dirty="0"/>
              <a:t>Portability vs. reusability (direct): Portable code is likely to be easily used in</a:t>
            </a:r>
          </a:p>
          <a:p>
            <a:r>
              <a:rPr lang="en-US" dirty="0"/>
              <a:t>other environments. The code is likely well-structured and easier to be reused.</a:t>
            </a:r>
          </a:p>
          <a:p>
            <a:r>
              <a:rPr lang="en-US" dirty="0"/>
              <a:t>• </a:t>
            </a:r>
            <a:r>
              <a:rPr lang="en-US" i="1" dirty="0"/>
              <a:t>Correctness vs. efficiency (neutral): The correctness of code has no relation</a:t>
            </a:r>
          </a:p>
          <a:p>
            <a:r>
              <a:rPr lang="en-US" dirty="0"/>
              <a:t>with its efficiency. Correct code may be efficient or inefficient in operation.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Software Development Activities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Requirements </a:t>
            </a:r>
            <a:r>
              <a:rPr lang="en-US" b="1" dirty="0"/>
              <a:t>Elicitation</a:t>
            </a:r>
          </a:p>
          <a:p>
            <a:r>
              <a:rPr lang="en-US" b="1" dirty="0" smtClean="0"/>
              <a:t>Requirements </a:t>
            </a:r>
            <a:r>
              <a:rPr lang="en-US" b="1" dirty="0"/>
              <a:t>Analysis </a:t>
            </a:r>
            <a:r>
              <a:rPr lang="en-US" dirty="0"/>
              <a:t>(e.g., </a:t>
            </a:r>
            <a:r>
              <a:rPr lang="en-US" dirty="0" smtClean="0"/>
              <a:t>Structured </a:t>
            </a:r>
            <a:r>
              <a:rPr lang="en-US" dirty="0"/>
              <a:t>Analysis, OO Analysis)</a:t>
            </a:r>
          </a:p>
          <a:p>
            <a:pPr>
              <a:buNone/>
            </a:pPr>
            <a:r>
              <a:rPr lang="en-US" dirty="0" smtClean="0"/>
              <a:t>		– </a:t>
            </a:r>
            <a:r>
              <a:rPr lang="en-US" dirty="0"/>
              <a:t>analyzing requirements and working towards a </a:t>
            </a:r>
            <a:r>
              <a:rPr lang="en-US" dirty="0" smtClean="0"/>
              <a:t>conceptual model without taking </a:t>
            </a:r>
            <a:r>
              <a:rPr lang="en-US" dirty="0"/>
              <a:t>the target implementation technology into </a:t>
            </a:r>
            <a:r>
              <a:rPr lang="en-US" dirty="0" smtClean="0"/>
              <a:t>account</a:t>
            </a:r>
          </a:p>
          <a:p>
            <a:r>
              <a:rPr lang="en-US" b="1" dirty="0" smtClean="0"/>
              <a:t>Design</a:t>
            </a:r>
            <a:endParaRPr lang="en-US" b="1" dirty="0"/>
          </a:p>
          <a:p>
            <a:pPr lvl="1"/>
            <a:r>
              <a:rPr lang="en-US" dirty="0" smtClean="0"/>
              <a:t>coming </a:t>
            </a:r>
            <a:r>
              <a:rPr lang="en-US" dirty="0"/>
              <a:t>up with solution models </a:t>
            </a:r>
            <a:r>
              <a:rPr lang="en-US" dirty="0" smtClean="0"/>
              <a:t>taking the </a:t>
            </a:r>
            <a:r>
              <a:rPr lang="en-US" dirty="0"/>
              <a:t>target implementation </a:t>
            </a:r>
            <a:r>
              <a:rPr lang="en-US" dirty="0" smtClean="0"/>
              <a:t>technology </a:t>
            </a:r>
            <a:r>
              <a:rPr lang="en-US" dirty="0"/>
              <a:t>into account</a:t>
            </a:r>
          </a:p>
          <a:p>
            <a:r>
              <a:rPr lang="en-US" b="1" dirty="0" smtClean="0"/>
              <a:t>Implementation</a:t>
            </a:r>
            <a:endParaRPr lang="en-US" b="1" dirty="0"/>
          </a:p>
          <a:p>
            <a:r>
              <a:rPr lang="en-US" b="1" dirty="0" smtClean="0"/>
              <a:t>Testing</a:t>
            </a:r>
            <a:endParaRPr lang="en-US" b="1" dirty="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chor="b"/>
          <a:lstStyle/>
          <a:p>
            <a:r>
              <a:rPr lang="en-US"/>
              <a:t>Software Design in SDLC</a:t>
            </a:r>
          </a:p>
        </p:txBody>
      </p:sp>
      <p:sp>
        <p:nvSpPr>
          <p:cNvPr id="15363" name="Rectangle 3"/>
          <p:cNvSpPr>
            <a:spLocks noGrp="1" noChangeArrowheads="1"/>
          </p:cNvSpPr>
          <p:nvPr>
            <p:ph idx="1"/>
          </p:nvPr>
        </p:nvSpPr>
        <p:spPr/>
        <p:txBody>
          <a:bodyPr/>
          <a:lstStyle/>
          <a:p>
            <a:r>
              <a:rPr lang="en-US" dirty="0"/>
              <a:t>In SDLC (Software Development Life Cycle), Design phase is one of the most important phases.</a:t>
            </a:r>
          </a:p>
          <a:p>
            <a:r>
              <a:rPr lang="en-GB" dirty="0"/>
              <a:t>In the software engineering context, design focuses on four major areas of concern: data, architecture, interfaces and </a:t>
            </a:r>
            <a:r>
              <a:rPr lang="en-GB" dirty="0" smtClean="0"/>
              <a:t>components</a:t>
            </a:r>
            <a:r>
              <a:rPr lang="en-GB" dirty="0"/>
              <a:t>.</a:t>
            </a:r>
            <a:r>
              <a:rPr lang="en-GB" sz="4000" dirty="0"/>
              <a:t> </a:t>
            </a:r>
            <a:endParaRPr lang="en-US" sz="3100" b="1" dirty="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chor="b"/>
          <a:lstStyle/>
          <a:p>
            <a:r>
              <a:rPr lang="en-GB"/>
              <a:t>Design Process Activities</a:t>
            </a:r>
          </a:p>
        </p:txBody>
      </p:sp>
      <p:sp>
        <p:nvSpPr>
          <p:cNvPr id="17411" name="Rectangle 3"/>
          <p:cNvSpPr>
            <a:spLocks noGrp="1" noChangeArrowheads="1"/>
          </p:cNvSpPr>
          <p:nvPr>
            <p:ph idx="1"/>
          </p:nvPr>
        </p:nvSpPr>
        <p:spPr/>
        <p:txBody>
          <a:bodyPr>
            <a:normAutofit/>
          </a:bodyPr>
          <a:lstStyle/>
          <a:p>
            <a:r>
              <a:rPr lang="en-GB" dirty="0"/>
              <a:t>Architectural design</a:t>
            </a:r>
          </a:p>
          <a:p>
            <a:pPr lvl="1"/>
            <a:r>
              <a:rPr lang="en-GB" dirty="0"/>
              <a:t>Modules, inter-relationships etc</a:t>
            </a:r>
          </a:p>
          <a:p>
            <a:r>
              <a:rPr lang="en-GB" dirty="0"/>
              <a:t>Abstract specification</a:t>
            </a:r>
          </a:p>
          <a:p>
            <a:pPr lvl="1"/>
            <a:r>
              <a:rPr lang="en-GB" dirty="0"/>
              <a:t>Services of each sub-system, constraints </a:t>
            </a:r>
            <a:r>
              <a:rPr lang="en-GB" dirty="0" smtClean="0"/>
              <a:t>etc</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sz="2800" dirty="0" smtClean="0"/>
              <a:t>Interface design</a:t>
            </a:r>
          </a:p>
          <a:p>
            <a:pPr lvl="1"/>
            <a:r>
              <a:rPr lang="en-GB" sz="2400" dirty="0" smtClean="0"/>
              <a:t>Interface to other sub-system or outside </a:t>
            </a:r>
            <a:r>
              <a:rPr lang="en-GB" sz="2400" dirty="0" err="1" smtClean="0"/>
              <a:t>enviornment</a:t>
            </a:r>
            <a:endParaRPr lang="en-GB" sz="2400" dirty="0" smtClean="0"/>
          </a:p>
          <a:p>
            <a:r>
              <a:rPr lang="en-GB" sz="2800" dirty="0" smtClean="0"/>
              <a:t>Component design</a:t>
            </a:r>
          </a:p>
          <a:p>
            <a:pPr lvl="1"/>
            <a:r>
              <a:rPr lang="en-GB" sz="2400" dirty="0" smtClean="0"/>
              <a:t>Services allocated to components and their interfaces designed</a:t>
            </a:r>
          </a:p>
          <a:p>
            <a:r>
              <a:rPr lang="en-GB" sz="2800" dirty="0" smtClean="0"/>
              <a:t>Data structure design</a:t>
            </a:r>
          </a:p>
          <a:p>
            <a:r>
              <a:rPr lang="en-GB" sz="2800" dirty="0" smtClean="0"/>
              <a:t>Algorithm design</a:t>
            </a:r>
            <a:endParaRPr lang="en-US"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chor="b"/>
          <a:lstStyle/>
          <a:p>
            <a:r>
              <a:rPr lang="en-GB"/>
              <a:t>The Software Design Process</a:t>
            </a:r>
          </a:p>
        </p:txBody>
      </p:sp>
      <p:sp>
        <p:nvSpPr>
          <p:cNvPr id="4" name="Content Placeholder 3"/>
          <p:cNvSpPr>
            <a:spLocks noGrp="1"/>
          </p:cNvSpPr>
          <p:nvPr>
            <p:ph idx="1"/>
          </p:nvPr>
        </p:nvSpPr>
        <p:spPr/>
        <p:txBody>
          <a:bodyPr/>
          <a:lstStyle/>
          <a:p>
            <a:endParaRPr lang="en-US"/>
          </a:p>
        </p:txBody>
      </p:sp>
      <p:pic>
        <p:nvPicPr>
          <p:cNvPr id="18435" name="Picture 3"/>
          <p:cNvPicPr>
            <a:picLocks noChangeAspect="1" noChangeArrowheads="1"/>
          </p:cNvPicPr>
          <p:nvPr/>
        </p:nvPicPr>
        <p:blipFill>
          <a:blip r:embed="rId2"/>
          <a:srcRect/>
          <a:stretch>
            <a:fillRect/>
          </a:stretch>
        </p:blipFill>
        <p:spPr bwMode="auto">
          <a:xfrm>
            <a:off x="0" y="2133600"/>
            <a:ext cx="9144000"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t>Levels of Software Design</a:t>
            </a:r>
            <a:endParaRPr lang="en-GB"/>
          </a:p>
        </p:txBody>
      </p:sp>
      <p:sp>
        <p:nvSpPr>
          <p:cNvPr id="74755" name="Rectangle 3"/>
          <p:cNvSpPr>
            <a:spLocks noGrp="1" noChangeArrowheads="1"/>
          </p:cNvSpPr>
          <p:nvPr>
            <p:ph idx="1"/>
          </p:nvPr>
        </p:nvSpPr>
        <p:spPr/>
        <p:txBody>
          <a:bodyPr>
            <a:normAutofit fontScale="92500" lnSpcReduction="20000"/>
          </a:bodyPr>
          <a:lstStyle/>
          <a:p>
            <a:r>
              <a:rPr lang="en-US" sz="3200" dirty="0"/>
              <a:t>Architectural design (high-level design)</a:t>
            </a:r>
          </a:p>
          <a:p>
            <a:pPr lvl="1"/>
            <a:r>
              <a:rPr lang="en-US" sz="2800" dirty="0"/>
              <a:t>architecture - the overall structure, main modules and their connections</a:t>
            </a:r>
          </a:p>
          <a:p>
            <a:pPr lvl="1"/>
            <a:r>
              <a:rPr lang="en-US" sz="2800" dirty="0"/>
              <a:t>addresses the main non-functional requirements (e.g., reliability, performance)</a:t>
            </a:r>
          </a:p>
          <a:p>
            <a:pPr lvl="1"/>
            <a:r>
              <a:rPr lang="en-US" sz="2800" dirty="0"/>
              <a:t>hard to </a:t>
            </a:r>
            <a:r>
              <a:rPr lang="en-US" sz="2800" dirty="0" smtClean="0"/>
              <a:t>change</a:t>
            </a:r>
          </a:p>
          <a:p>
            <a:pPr lvl="1"/>
            <a:endParaRPr lang="en-US" sz="2800" dirty="0"/>
          </a:p>
          <a:p>
            <a:r>
              <a:rPr lang="en-US" sz="3200" dirty="0"/>
              <a:t>Detailed design (low-level design)</a:t>
            </a:r>
          </a:p>
          <a:p>
            <a:pPr lvl="1"/>
            <a:r>
              <a:rPr lang="en-US" sz="2800" dirty="0"/>
              <a:t>the inner structure of the main modules</a:t>
            </a:r>
          </a:p>
          <a:p>
            <a:pPr lvl="1"/>
            <a:r>
              <a:rPr lang="en-US" sz="2800" dirty="0"/>
              <a:t>detailed enough to be implemented in the programming language</a:t>
            </a:r>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TotalTime>
  <Words>1154</Words>
  <Application>Microsoft Office PowerPoint</Application>
  <PresentationFormat>On-screen Show (4:3)</PresentationFormat>
  <Paragraphs>152</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CSE 303 – Software Design and Architecture</vt:lpstr>
      <vt:lpstr>Revision</vt:lpstr>
      <vt:lpstr>Outline</vt:lpstr>
      <vt:lpstr>Software Development Activities </vt:lpstr>
      <vt:lpstr>Software Design in SDLC</vt:lpstr>
      <vt:lpstr>Design Process Activities</vt:lpstr>
      <vt:lpstr>Slide 7</vt:lpstr>
      <vt:lpstr>The Software Design Process</vt:lpstr>
      <vt:lpstr>Levels of Software Design</vt:lpstr>
      <vt:lpstr>Slide 10</vt:lpstr>
      <vt:lpstr>Design vs. Architecture</vt:lpstr>
      <vt:lpstr>Factors that affect Design</vt:lpstr>
      <vt:lpstr>THE FACTORS THAT AFFECT DESIGNS</vt:lpstr>
      <vt:lpstr>FACTORS THAT AFFECT DESIGNS</vt:lpstr>
      <vt:lpstr>FACTORS THAT AFFECT DESIGNS</vt:lpstr>
      <vt:lpstr>FACTORS THAT AFFECT DESIGNS</vt:lpstr>
      <vt:lpstr>FACTORS THAT AFFECT DESIGNS</vt:lpstr>
      <vt:lpstr>FACTORS THAT AFFECT DESIGNS</vt:lpstr>
      <vt:lpstr>FACTORS THAT AFFECT DESIGNS</vt:lpstr>
      <vt:lpstr>FACTORS THAT AFFECT DESIGNS</vt:lpstr>
      <vt:lpstr>FACTORS THAT AFFECT DESIGNS</vt:lpstr>
      <vt:lpstr>FACTORS THAT AFFECT DESIGNS</vt:lpstr>
      <vt:lpstr>FACTORS THAT AFFECT DESIGNS</vt:lpstr>
      <vt:lpstr>Software Quality Models</vt:lpstr>
      <vt:lpstr>SOFTWARE QUALITY MODELS</vt:lpstr>
      <vt:lpstr>Hierarchical models</vt:lpstr>
      <vt:lpstr>Slide 27</vt:lpstr>
      <vt:lpstr>Relational models</vt:lpstr>
      <vt:lpstr>Slide 29</vt:lpstr>
      <vt:lpstr>Summary</vt:lpstr>
      <vt:lpstr>Slide 31</vt:lpstr>
      <vt:lpstr>Slide 32</vt:lpstr>
      <vt:lpstr>Slide 33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Shehla</dc:creator>
  <cp:lastModifiedBy>Shehla</cp:lastModifiedBy>
  <cp:revision>49</cp:revision>
  <dcterms:created xsi:type="dcterms:W3CDTF">2015-07-29T17:47:36Z</dcterms:created>
  <dcterms:modified xsi:type="dcterms:W3CDTF">2015-07-30T17:57:56Z</dcterms:modified>
</cp:coreProperties>
</file>