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82" r:id="rId5"/>
    <p:sldId id="283" r:id="rId6"/>
    <p:sldId id="260" r:id="rId7"/>
    <p:sldId id="285" r:id="rId8"/>
    <p:sldId id="286" r:id="rId9"/>
    <p:sldId id="284" r:id="rId10"/>
    <p:sldId id="287" r:id="rId11"/>
    <p:sldId id="288" r:id="rId12"/>
    <p:sldId id="263" r:id="rId13"/>
    <p:sldId id="289" r:id="rId14"/>
    <p:sldId id="290" r:id="rId15"/>
    <p:sldId id="291" r:id="rId16"/>
    <p:sldId id="294" r:id="rId17"/>
    <p:sldId id="292" r:id="rId18"/>
    <p:sldId id="293" r:id="rId19"/>
    <p:sldId id="270" r:id="rId20"/>
    <p:sldId id="271" r:id="rId21"/>
    <p:sldId id="274" r:id="rId22"/>
    <p:sldId id="257" r:id="rId23"/>
    <p:sldId id="296" r:id="rId24"/>
    <p:sldId id="297" r:id="rId25"/>
    <p:sldId id="298" r:id="rId26"/>
    <p:sldId id="299" r:id="rId27"/>
    <p:sldId id="295" r:id="rId28"/>
    <p:sldId id="301" r:id="rId29"/>
    <p:sldId id="302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47964-3B62-4D5B-A939-DE505F670888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7BA28-8807-43C5-99C4-A55965820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oftware_bug" TargetMode="External"/><Relationship Id="rId3" Type="http://schemas.openxmlformats.org/officeDocument/2006/relationships/hyperlink" Target="https://en.wikipedia.org/wiki/European_Space_Agency" TargetMode="External"/><Relationship Id="rId7" Type="http://schemas.openxmlformats.org/officeDocument/2006/relationships/hyperlink" Target="https://en.wikipedia.org/wiki/Flight_termination_syste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ger_overflow" TargetMode="External"/><Relationship Id="rId5" Type="http://schemas.openxmlformats.org/officeDocument/2006/relationships/hyperlink" Target="https://en.wikipedia.org/wiki/Assertion_(computing)" TargetMode="External"/><Relationship Id="rId4" Type="http://schemas.openxmlformats.org/officeDocument/2006/relationships/hyperlink" Target="https://en.wikipedia.org/wiki/Ariane_5" TargetMode="External"/><Relationship Id="rId9" Type="http://schemas.openxmlformats.org/officeDocument/2006/relationships/hyperlink" Target="https://en.wikipedia.org/wiki/Cluster_(spacecraft)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Cluster</a:t>
            </a:r>
            <a:r>
              <a:rPr lang="en-US" dirty="0" smtClean="0"/>
              <a:t> was a constellation of four </a:t>
            </a:r>
            <a:r>
              <a:rPr lang="en-US" dirty="0" smtClean="0">
                <a:hlinkClick r:id="rId3" tooltip="European Space Agency"/>
              </a:rPr>
              <a:t>European Space Agency</a:t>
            </a:r>
            <a:r>
              <a:rPr lang="en-US" dirty="0" smtClean="0"/>
              <a:t> spacecraft which were launched on the maiden flight of the </a:t>
            </a:r>
            <a:r>
              <a:rPr lang="en-US" dirty="0" err="1" smtClean="0">
                <a:hlinkClick r:id="rId4" tooltip="Ariane 5"/>
              </a:rPr>
              <a:t>Ariane</a:t>
            </a:r>
            <a:r>
              <a:rPr lang="en-US" dirty="0" smtClean="0">
                <a:hlinkClick r:id="rId4" tooltip="Ariane 5"/>
              </a:rPr>
              <a:t> 5</a:t>
            </a:r>
            <a:r>
              <a:rPr lang="en-US" dirty="0" smtClean="0"/>
              <a:t> rocket, Flight 501, and subsequently lost when that rocket failed to achieve orbit. The launch, which took place on Tuesday, 4 June 1996, ended in failure due to an error in the software design caused by </a:t>
            </a:r>
            <a:r>
              <a:rPr lang="en-US" dirty="0" smtClean="0">
                <a:hlinkClick r:id="rId5" tooltip="Assertion (computing)"/>
              </a:rPr>
              <a:t>assertions</a:t>
            </a:r>
            <a:r>
              <a:rPr lang="en-US" dirty="0" smtClean="0"/>
              <a:t> having been turned off, which in turn caused inadequate protection from </a:t>
            </a:r>
            <a:r>
              <a:rPr lang="en-US" dirty="0" smtClean="0">
                <a:hlinkClick r:id="rId6" tooltip="Integer overflow"/>
              </a:rPr>
              <a:t>integer overflow</a:t>
            </a:r>
            <a:r>
              <a:rPr lang="en-US" dirty="0" smtClean="0"/>
              <a:t>. This resulted in the rocket veering off its flight path 37 seconds after launch, beginning to disintegrate under high aerodynamic forces, and finally self-destructing by its automated </a:t>
            </a:r>
            <a:r>
              <a:rPr lang="en-US" dirty="0" smtClean="0">
                <a:hlinkClick r:id="rId7" tooltip="Flight termination system"/>
              </a:rPr>
              <a:t>flight termination system</a:t>
            </a:r>
            <a:r>
              <a:rPr lang="en-US" dirty="0" smtClean="0"/>
              <a:t>. The failure has become known as one of the most infamous and expensive </a:t>
            </a:r>
            <a:r>
              <a:rPr lang="en-US" dirty="0" smtClean="0">
                <a:hlinkClick r:id="rId8" tooltip="Software bug"/>
              </a:rPr>
              <a:t>software bugs</a:t>
            </a:r>
            <a:r>
              <a:rPr lang="en-US" dirty="0" smtClean="0"/>
              <a:t> in history.</a:t>
            </a:r>
            <a:r>
              <a:rPr lang="en-US" baseline="30000" dirty="0" smtClean="0">
                <a:hlinkClick r:id="rId9"/>
              </a:rPr>
              <a:t>[1]</a:t>
            </a:r>
            <a:r>
              <a:rPr lang="en-US" dirty="0" smtClean="0"/>
              <a:t> The failure resulted in a loss of more than US$370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BA28-8807-43C5-99C4-A55965820A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0426-1E93-4650-A475-F448298E202D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2727-650B-418F-B6A3-9EC51F60F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UrqdUyEp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/>
              <a:t>Software Design and Architecture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Pre - 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Engineering I</a:t>
            </a:r>
          </a:p>
          <a:p>
            <a:r>
              <a:rPr lang="en-US" dirty="0" smtClean="0"/>
              <a:t>Software Requirements Specification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to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Architecture And Design Illuminated  By Kai </a:t>
            </a:r>
            <a:r>
              <a:rPr lang="en-US" dirty="0" err="1"/>
              <a:t>Qian</a:t>
            </a:r>
            <a:r>
              <a:rPr lang="en-US" dirty="0"/>
              <a:t>, Xiang Fu, </a:t>
            </a:r>
            <a:r>
              <a:rPr lang="en-US" dirty="0" err="1"/>
              <a:t>Lixin</a:t>
            </a:r>
            <a:r>
              <a:rPr lang="en-US" dirty="0"/>
              <a:t> Tao, Chong-</a:t>
            </a:r>
            <a:r>
              <a:rPr lang="en-US" dirty="0" err="1"/>
              <a:t>wei</a:t>
            </a:r>
            <a:r>
              <a:rPr lang="en-US" dirty="0"/>
              <a:t> </a:t>
            </a:r>
            <a:r>
              <a:rPr lang="en-US" dirty="0" err="1"/>
              <a:t>Xu</a:t>
            </a:r>
            <a:r>
              <a:rPr lang="en-US" dirty="0"/>
              <a:t>, Jones And Bartlett Publishers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0"/>
            <a:r>
              <a:rPr lang="en-US" dirty="0"/>
              <a:t>Object-Oriented Systems Analysis and Design using UML, by Simon Bennett, </a:t>
            </a:r>
            <a:r>
              <a:rPr lang="en-US" dirty="0" err="1" smtClean="0"/>
              <a:t>McRobb</a:t>
            </a:r>
            <a:r>
              <a:rPr lang="en-US" dirty="0" smtClean="0"/>
              <a:t> &amp; Farmer McGraw-Hill.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Applying UML and Patterns: An Introduction to Object-Oriented Analysis and Design and Iterative Development, By Craig </a:t>
            </a:r>
            <a:r>
              <a:rPr lang="en-US" dirty="0" err="1" smtClean="0"/>
              <a:t>Larman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staircase that leads right</a:t>
            </a:r>
          </a:p>
          <a:p>
            <a:pPr>
              <a:buNone/>
            </a:pPr>
            <a:r>
              <a:rPr lang="en-US" dirty="0" smtClean="0"/>
              <a:t>into  a wall!!!</a:t>
            </a:r>
            <a:endParaRPr lang="en-US" dirty="0"/>
          </a:p>
        </p:txBody>
      </p:sp>
      <p:pic>
        <p:nvPicPr>
          <p:cNvPr id="9218" name="Picture 2" descr="&quot;Where the Stairs End,&quot; the lesser known Shel Silverstein book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19400"/>
            <a:ext cx="3505200" cy="351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door that would drop you 10 feet down!</a:t>
            </a:r>
            <a:endParaRPr lang="en-US" dirty="0"/>
          </a:p>
        </p:txBody>
      </p:sp>
      <p:pic>
        <p:nvPicPr>
          <p:cNvPr id="46082" name="Picture 2" descr="The only way out of the prison is a little... tricky... to us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895600"/>
            <a:ext cx="4343400" cy="325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impossible to use </a:t>
            </a:r>
          </a:p>
          <a:p>
            <a:pPr lvl="1">
              <a:buNone/>
            </a:pPr>
            <a:r>
              <a:rPr lang="en-US" dirty="0" smtClean="0"/>
              <a:t>ATM machine</a:t>
            </a:r>
            <a:endParaRPr lang="en-US" dirty="0"/>
          </a:p>
        </p:txBody>
      </p:sp>
      <p:pic>
        <p:nvPicPr>
          <p:cNvPr id="47106" name="Picture 2" descr="To be fair, no one would be able to see your PIN from this ang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76400"/>
            <a:ext cx="3733800" cy="4925322"/>
          </a:xfrm>
          <a:prstGeom prst="rect">
            <a:avLst/>
          </a:prstGeom>
          <a:noFill/>
        </p:spPr>
      </p:pic>
      <p:pic>
        <p:nvPicPr>
          <p:cNvPr id="47108" name="Picture 4" descr="Silly man, this ATM is for hobbits only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43200"/>
            <a:ext cx="3886200" cy="384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Eh, close enough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477000" cy="482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is wrong in these real life scenarios?</a:t>
            </a:r>
          </a:p>
          <a:p>
            <a:endParaRPr lang="en-US" dirty="0"/>
          </a:p>
          <a:p>
            <a:r>
              <a:rPr lang="en-US" dirty="0" smtClean="0"/>
              <a:t>The requirements are correct!</a:t>
            </a:r>
          </a:p>
          <a:p>
            <a:pPr lvl="1"/>
            <a:r>
              <a:rPr lang="en-US" dirty="0" smtClean="0"/>
              <a:t>A staircase next to the outer wall</a:t>
            </a:r>
          </a:p>
          <a:p>
            <a:pPr lvl="1"/>
            <a:r>
              <a:rPr lang="en-US" dirty="0" smtClean="0"/>
              <a:t>A door on the first floor</a:t>
            </a:r>
          </a:p>
          <a:p>
            <a:pPr lvl="1"/>
            <a:r>
              <a:rPr lang="en-US" dirty="0" smtClean="0"/>
              <a:t>An ATM outside the bank branch</a:t>
            </a:r>
          </a:p>
          <a:p>
            <a:pPr lvl="1"/>
            <a:r>
              <a:rPr lang="en-US" dirty="0" smtClean="0"/>
              <a:t>The bridge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design is flawed!</a:t>
            </a:r>
          </a:p>
          <a:p>
            <a:pPr lvl="1"/>
            <a:r>
              <a:rPr lang="en-US" dirty="0" smtClean="0"/>
              <a:t>The execution based on the design results in disaster.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are no different.</a:t>
            </a:r>
          </a:p>
          <a:p>
            <a:endParaRPr lang="en-US" dirty="0"/>
          </a:p>
          <a:p>
            <a:r>
              <a:rPr lang="en-US" dirty="0" smtClean="0"/>
              <a:t>For a useful software, it has to be ‘engineered’; which involves giving specific attention to every phase of software development.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Problems in software development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issues</a:t>
            </a:r>
          </a:p>
          <a:p>
            <a:pPr lvl="1" eaLnBrk="1" hangingPunct="1"/>
            <a:r>
              <a:rPr lang="en-US" dirty="0" smtClean="0"/>
              <a:t>The final software does not fulfill the needs of the customer</a:t>
            </a:r>
          </a:p>
          <a:p>
            <a:pPr lvl="1" eaLnBrk="1" hangingPunct="1"/>
            <a:r>
              <a:rPr lang="en-US" dirty="0" smtClean="0"/>
              <a:t>Hard to extend and improve: if you want to add a functionality later its mission impossible</a:t>
            </a:r>
          </a:p>
          <a:p>
            <a:pPr lvl="1" eaLnBrk="1" hangingPunct="1"/>
            <a:r>
              <a:rPr lang="en-US" dirty="0" smtClean="0"/>
              <a:t>Bad documentation</a:t>
            </a:r>
          </a:p>
          <a:p>
            <a:pPr lvl="1" eaLnBrk="1" hangingPunct="1"/>
            <a:r>
              <a:rPr lang="en-US" dirty="0" smtClean="0"/>
              <a:t>Bad quality: frequent errors, hard to use, ... </a:t>
            </a:r>
          </a:p>
          <a:p>
            <a:pPr lvl="1" eaLnBrk="1" hangingPunct="1"/>
            <a:r>
              <a:rPr lang="en-US" dirty="0" smtClean="0"/>
              <a:t>More time and costs than expected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8382000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381000" y="63246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http://www.projectcartoon.com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err="1" smtClean="0"/>
              <a:t>Ariane</a:t>
            </a:r>
            <a:r>
              <a:rPr lang="en-US" sz="4800" dirty="0" smtClean="0"/>
              <a:t> 5 Flight 501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Cause: design errors in the software</a:t>
            </a:r>
          </a:p>
          <a:p>
            <a:pPr eaLnBrk="1" hangingPunct="1"/>
            <a:r>
              <a:rPr lang="en-US" dirty="0" smtClean="0">
                <a:hlinkClick r:id="rId3"/>
              </a:rPr>
              <a:t>http://www.youtube.com/watch?v=kYUrqdUyEpI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Software Design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What is Design?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/>
              <a:t>Design is the first step in the development phase for any engineered product or system</a:t>
            </a:r>
            <a:r>
              <a:rPr lang="en-US" sz="24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n-US" sz="2400" dirty="0"/>
          </a:p>
          <a:p>
            <a:pPr algn="just">
              <a:lnSpc>
                <a:spcPct val="90000"/>
              </a:lnSpc>
            </a:pPr>
            <a:r>
              <a:rPr lang="en-US" sz="2400" dirty="0"/>
              <a:t>Design is about HOW the system will perform its functions</a:t>
            </a:r>
            <a:r>
              <a:rPr lang="en-US" sz="24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n-US" sz="2400" dirty="0" smtClean="0"/>
          </a:p>
          <a:p>
            <a:pPr algn="just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GB" sz="2400" dirty="0" smtClean="0"/>
              <a:t>A software design is a meaningful engineering representation of some software product that is to be built.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/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/>
              <a:t>“The process of applying various techniques and principles for the purpose of defining a device, a process or a system in sufficient detail to permit its physical realization” [TAY59]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literature on design methods began to appear in the 1950s and 60s. </a:t>
            </a:r>
          </a:p>
          <a:p>
            <a:r>
              <a:rPr lang="en-US" dirty="0" smtClean="0"/>
              <a:t>Since then, design methodology has become an independent discipline of scientific study.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What are the essential characteristics of design?</a:t>
            </a:r>
          </a:p>
          <a:p>
            <a:pPr lvl="1"/>
            <a:r>
              <a:rPr lang="en-US" dirty="0" smtClean="0"/>
              <a:t>What processes are used by designers?</a:t>
            </a:r>
          </a:p>
          <a:p>
            <a:pPr lvl="2"/>
            <a:r>
              <a:rPr lang="en-US" dirty="0" smtClean="0"/>
              <a:t>Is one process better than another, constituting ‘right’ and ‘wrong’ ways to design?</a:t>
            </a:r>
          </a:p>
          <a:p>
            <a:pPr lvl="2"/>
            <a:r>
              <a:rPr lang="en-US" dirty="0" smtClean="0"/>
              <a:t>Why are some processes </a:t>
            </a:r>
            <a:r>
              <a:rPr lang="en-US" dirty="0" err="1" smtClean="0"/>
              <a:t>favourable</a:t>
            </a:r>
            <a:r>
              <a:rPr lang="en-US" dirty="0" smtClean="0"/>
              <a:t> over others?</a:t>
            </a:r>
          </a:p>
          <a:p>
            <a:pPr lvl="2"/>
            <a:r>
              <a:rPr lang="en-US" dirty="0" smtClean="0"/>
              <a:t>Do different processes lead to different qualities of results?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DADF-C1B8-4324-946D-E39590F244A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one of the most complex man-made artifacts, computer software is very difficult to design. </a:t>
            </a:r>
          </a:p>
          <a:p>
            <a:endParaRPr lang="en-US" dirty="0" smtClean="0"/>
          </a:p>
          <a:p>
            <a:r>
              <a:rPr lang="en-US" dirty="0" smtClean="0"/>
              <a:t>There are many factors that affect designs and many stakeholders,</a:t>
            </a:r>
          </a:p>
          <a:p>
            <a:pPr lvl="1"/>
            <a:r>
              <a:rPr lang="en-US" dirty="0" smtClean="0"/>
              <a:t> i.e. people who participate in the design process, play various different roles in the design processes and influence the design of software.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DADF-C1B8-4324-946D-E39590F244A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 - Simplified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Requirements </a:t>
            </a:r>
            <a:r>
              <a:rPr lang="en-US" dirty="0"/>
              <a:t>specification was about the WHAT </a:t>
            </a:r>
            <a:r>
              <a:rPr lang="en-US" dirty="0" smtClean="0"/>
              <a:t>the </a:t>
            </a:r>
            <a:r>
              <a:rPr lang="en-US" dirty="0"/>
              <a:t>system will do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Design </a:t>
            </a:r>
            <a:r>
              <a:rPr lang="en-US" dirty="0"/>
              <a:t>is about the HOW the system will perform </a:t>
            </a:r>
            <a:r>
              <a:rPr lang="en-US" dirty="0" smtClean="0"/>
              <a:t>its </a:t>
            </a:r>
            <a:r>
              <a:rPr lang="en-US" dirty="0"/>
              <a:t>functions</a:t>
            </a:r>
          </a:p>
          <a:p>
            <a:r>
              <a:rPr lang="en-US" dirty="0" smtClean="0"/>
              <a:t>provides </a:t>
            </a:r>
            <a:r>
              <a:rPr lang="en-US" dirty="0"/>
              <a:t>the overall decomposition of the system</a:t>
            </a:r>
          </a:p>
          <a:p>
            <a:r>
              <a:rPr lang="en-US" dirty="0" smtClean="0"/>
              <a:t>allows </a:t>
            </a:r>
            <a:r>
              <a:rPr lang="en-US" dirty="0"/>
              <a:t>to split the work among a team of developers</a:t>
            </a:r>
          </a:p>
          <a:p>
            <a:r>
              <a:rPr lang="en-US" dirty="0" smtClean="0"/>
              <a:t>also </a:t>
            </a:r>
            <a:r>
              <a:rPr lang="en-US" dirty="0"/>
              <a:t>lays down the groundwork for achieving </a:t>
            </a:r>
            <a:r>
              <a:rPr lang="en-US" dirty="0" smtClean="0"/>
              <a:t>non-functional </a:t>
            </a:r>
            <a:r>
              <a:rPr lang="en-US" dirty="0"/>
              <a:t>requirements (performance, maintainability, </a:t>
            </a:r>
            <a:r>
              <a:rPr lang="en-US" dirty="0" smtClean="0"/>
              <a:t>reusability</a:t>
            </a:r>
            <a:r>
              <a:rPr lang="en-US" dirty="0"/>
              <a:t>, etc.)</a:t>
            </a:r>
          </a:p>
          <a:p>
            <a:r>
              <a:rPr lang="en-US" dirty="0" smtClean="0"/>
              <a:t>takes </a:t>
            </a:r>
            <a:r>
              <a:rPr lang="en-US" dirty="0"/>
              <a:t>target technology into account (e.g., kind of </a:t>
            </a:r>
            <a:r>
              <a:rPr lang="en-US" dirty="0" smtClean="0"/>
              <a:t>middleware</a:t>
            </a:r>
            <a:r>
              <a:rPr lang="en-US" dirty="0"/>
              <a:t>, database design, etc.)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Why Design is important?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Without a proper design, we risk building an unstable system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that will fail when small changes are made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that may be difficult to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test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whose quality cannot be assessed until late in the software process, perhaps when critical deadlines are approaching and much capital has already been invested into the product.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Major Design </a:t>
            </a:r>
            <a:r>
              <a:rPr lang="en-US" dirty="0"/>
              <a:t>Challenges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itchFamily="50" charset="-127"/>
              </a:rPr>
              <a:t>Design team should not do too much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Detailed design should not become code</a:t>
            </a:r>
          </a:p>
          <a:p>
            <a:r>
              <a:rPr lang="en-US" altLang="ko-KR" dirty="0">
                <a:ea typeface="굴림" pitchFamily="50" charset="-127"/>
              </a:rPr>
              <a:t>Design team should not do too little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It is essential for the design team to produce a complete detailed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Objective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dirty="0" smtClean="0"/>
              <a:t>To be introduced </a:t>
            </a:r>
            <a:r>
              <a:rPr lang="en-US" dirty="0"/>
              <a:t>to principles of good design, and techniques for the evaluation of software design quality.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cover the principal architectural issues associated with the design and construction of software systems including architectural design and documentation, component models and technologies, and frameworks.</a:t>
            </a:r>
          </a:p>
          <a:p>
            <a:endParaRPr lang="en-US" dirty="0" smtClean="0"/>
          </a:p>
          <a:p>
            <a:r>
              <a:rPr lang="en-US" dirty="0" smtClean="0"/>
              <a:t>To introduce </a:t>
            </a:r>
            <a:r>
              <a:rPr lang="en-US" dirty="0"/>
              <a:t>the students to a number of design patterns and their applications.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design</a:t>
            </a:r>
          </a:p>
          <a:p>
            <a:r>
              <a:rPr lang="en-US" dirty="0" smtClean="0"/>
              <a:t>Importance of design</a:t>
            </a:r>
          </a:p>
          <a:p>
            <a:r>
              <a:rPr lang="en-US" dirty="0" smtClean="0"/>
              <a:t>Difference between design and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course is divided into two major modules</a:t>
            </a:r>
          </a:p>
          <a:p>
            <a:endParaRPr lang="en-US" dirty="0"/>
          </a:p>
          <a:p>
            <a:r>
              <a:rPr lang="en-US" dirty="0" smtClean="0"/>
              <a:t>The first module covers the introduction to software design and provides details of software architecture and architectural styles.</a:t>
            </a:r>
          </a:p>
          <a:p>
            <a:endParaRPr lang="en-US" dirty="0"/>
          </a:p>
          <a:p>
            <a:r>
              <a:rPr lang="en-US" dirty="0" smtClean="0"/>
              <a:t>The second module covers the detailed design phase with introduction to Object Oriented Design and various design patterns.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52400"/>
          <a:ext cx="8077200" cy="6038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7200"/>
                <a:gridCol w="7620000"/>
              </a:tblGrid>
              <a:tr h="401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</a:tr>
              <a:tr h="512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Software design and architecture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</a:tr>
              <a:tr h="975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Principles of good software design.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Correctness and Robustness 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Flexibility, reusability and efficiency </a:t>
                      </a:r>
                    </a:p>
                  </a:txBody>
                  <a:tcPr marL="42067" marR="42067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software architecture</a:t>
                      </a:r>
                    </a:p>
                  </a:txBody>
                  <a:tcPr marL="42067" marR="42067" marT="0" marB="0"/>
                </a:tc>
              </a:tr>
              <a:tr h="1146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architectural design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architectural attributes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Attribute types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Trade-off of attributes and choices</a:t>
                      </a:r>
                    </a:p>
                  </a:txBody>
                  <a:tcPr marL="42067" marR="42067" marT="0" marB="0"/>
                </a:tc>
              </a:tr>
              <a:tr h="1146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Architectural Styles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flow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architctures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Layered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Event-based 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Data-centered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MVC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Multi-tier distributed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Oriented</a:t>
                      </a:r>
                    </a:p>
                    <a:p>
                      <a:pPr lvl="1"/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67" marR="420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762000"/>
          <a:ext cx="8077200" cy="5410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7200"/>
                <a:gridCol w="7620000"/>
              </a:tblGrid>
              <a:tr h="401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</a:tr>
              <a:tr h="512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PHASE (OBJECT ORIENTED DESIGN)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Functional Modeling</a:t>
                      </a:r>
                    </a:p>
                    <a:p>
                      <a:pPr lvl="2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Activity Diagrams</a:t>
                      </a:r>
                    </a:p>
                    <a:p>
                      <a:pPr lvl="2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case diagrams</a:t>
                      </a:r>
                    </a:p>
                  </a:txBody>
                  <a:tcPr marL="42067" marR="42067" marT="0" marB="0"/>
                </a:tc>
              </a:tr>
              <a:tr h="975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61913" marR="0" lvl="1" indent="-619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PHASE (OBJECT ORIENTED DESIGN)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Structural Modeling</a:t>
                      </a:r>
                    </a:p>
                    <a:p>
                      <a:pPr lvl="2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Classes, Attributes, and Operations, Relationships</a:t>
                      </a:r>
                    </a:p>
                    <a:p>
                      <a:pPr lvl="2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CRC Cards</a:t>
                      </a:r>
                    </a:p>
                    <a:p>
                      <a:pPr lvl="2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 Diagrams</a:t>
                      </a:r>
                    </a:p>
                  </a:txBody>
                  <a:tcPr marL="42067" marR="42067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PHASE (OBJECT ORIENTED DESIGN)</a:t>
                      </a:r>
                    </a:p>
                    <a:p>
                      <a:pPr lvl="1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Behavioural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Modeling</a:t>
                      </a:r>
                    </a:p>
                    <a:p>
                      <a:pPr lvl="2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Objects, operations, and messages</a:t>
                      </a:r>
                    </a:p>
                    <a:p>
                      <a:pPr lvl="2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Sequence Diagrams</a:t>
                      </a:r>
                    </a:p>
                    <a:p>
                      <a:pPr lvl="2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Behavioural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State Machines – States, Events, Transitions, Actions, and Activities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67" marR="42067" marT="0" marB="0"/>
                </a:tc>
              </a:tr>
              <a:tr h="817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PHASE (OBJECT ORIENTED DESIGN) 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Evolving the analysis models into design models</a:t>
                      </a:r>
                    </a:p>
                  </a:txBody>
                  <a:tcPr marL="42067" marR="420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990600"/>
          <a:ext cx="8077200" cy="2286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7200"/>
                <a:gridCol w="7620000"/>
              </a:tblGrid>
              <a:tr h="401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</a:tr>
              <a:tr h="512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Components  and Component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Oriented Design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67" marR="42067" marT="0" marB="0"/>
                </a:tc>
              </a:tr>
              <a:tr h="975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7" marR="4206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 oriented Design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Creational patterns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Structural patterns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Behavioral pattern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1913" marR="0" lvl="1" indent="-619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67" marR="420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course shall be comprised of presentations, various assignments and quizzes that shall be dispersed through out the course.</a:t>
            </a:r>
          </a:p>
          <a:p>
            <a:endParaRPr lang="en-US" dirty="0"/>
          </a:p>
          <a:p>
            <a:r>
              <a:rPr lang="en-US" dirty="0" smtClean="0"/>
              <a:t>Mid </a:t>
            </a:r>
            <a:r>
              <a:rPr lang="en-US" dirty="0" smtClean="0"/>
              <a:t>and Final exams shall be conducted.</a:t>
            </a:r>
          </a:p>
          <a:p>
            <a:endParaRPr lang="en-US" dirty="0"/>
          </a:p>
          <a:p>
            <a:r>
              <a:rPr lang="en-US" dirty="0" smtClean="0"/>
              <a:t>The final grade shall depend on your performance in EACH of the above mentioned artifacts.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1081</Words>
  <Application>Microsoft Office PowerPoint</Application>
  <PresentationFormat>On-screen Show (4:3)</PresentationFormat>
  <Paragraphs>161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Software Design and Architecture</vt:lpstr>
      <vt:lpstr>Introduction</vt:lpstr>
      <vt:lpstr>Objective</vt:lpstr>
      <vt:lpstr>Course Contents</vt:lpstr>
      <vt:lpstr>Course Contents</vt:lpstr>
      <vt:lpstr>PowerPoint Presentation</vt:lpstr>
      <vt:lpstr>PowerPoint Presentation</vt:lpstr>
      <vt:lpstr>PowerPoint Presentation</vt:lpstr>
      <vt:lpstr>Assessment Criteria</vt:lpstr>
      <vt:lpstr>Course Pre - requisites</vt:lpstr>
      <vt:lpstr>Books to follow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in software development</vt:lpstr>
      <vt:lpstr>PowerPoint Presentation</vt:lpstr>
      <vt:lpstr>Ariane 5 Flight 501</vt:lpstr>
      <vt:lpstr>Software Design</vt:lpstr>
      <vt:lpstr>What is Design?</vt:lpstr>
      <vt:lpstr>Software Design</vt:lpstr>
      <vt:lpstr>Software Design</vt:lpstr>
      <vt:lpstr>Software Design</vt:lpstr>
      <vt:lpstr>Software Design - Simplified</vt:lpstr>
      <vt:lpstr>Why Design is important?</vt:lpstr>
      <vt:lpstr>Major Design Challenges</vt:lpstr>
      <vt:lpstr>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Shehla</dc:creator>
  <cp:lastModifiedBy>aasma khan</cp:lastModifiedBy>
  <cp:revision>46</cp:revision>
  <dcterms:created xsi:type="dcterms:W3CDTF">2015-07-29T13:27:11Z</dcterms:created>
  <dcterms:modified xsi:type="dcterms:W3CDTF">2019-02-27T05:25:48Z</dcterms:modified>
</cp:coreProperties>
</file>