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13" r:id="rId3"/>
    <p:sldId id="259" r:id="rId4"/>
    <p:sldId id="282" r:id="rId5"/>
    <p:sldId id="283" r:id="rId6"/>
    <p:sldId id="260" r:id="rId7"/>
    <p:sldId id="285" r:id="rId8"/>
    <p:sldId id="286" r:id="rId9"/>
    <p:sldId id="263" r:id="rId10"/>
    <p:sldId id="289" r:id="rId11"/>
    <p:sldId id="290" r:id="rId12"/>
    <p:sldId id="291" r:id="rId13"/>
    <p:sldId id="294" r:id="rId14"/>
    <p:sldId id="292" r:id="rId15"/>
    <p:sldId id="293" r:id="rId16"/>
    <p:sldId id="270" r:id="rId17"/>
    <p:sldId id="271" r:id="rId18"/>
    <p:sldId id="274" r:id="rId19"/>
    <p:sldId id="314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17" autoAdjust="0"/>
  </p:normalViewPr>
  <p:slideViewPr>
    <p:cSldViewPr>
      <p:cViewPr varScale="1">
        <p:scale>
          <a:sx n="58" d="100"/>
          <a:sy n="58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47964-3B62-4D5B-A939-DE505F670888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7BA28-8807-43C5-99C4-A55965820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5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oftware_bug" TargetMode="External"/><Relationship Id="rId3" Type="http://schemas.openxmlformats.org/officeDocument/2006/relationships/hyperlink" Target="https://en.wikipedia.org/wiki/European_Space_Agency" TargetMode="External"/><Relationship Id="rId7" Type="http://schemas.openxmlformats.org/officeDocument/2006/relationships/hyperlink" Target="https://en.wikipedia.org/wiki/Flight_termination_syste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ger_overflow" TargetMode="External"/><Relationship Id="rId5" Type="http://schemas.openxmlformats.org/officeDocument/2006/relationships/hyperlink" Target="https://en.wikipedia.org/wiki/Assertion_(computing)" TargetMode="External"/><Relationship Id="rId4" Type="http://schemas.openxmlformats.org/officeDocument/2006/relationships/hyperlink" Target="https://en.wikipedia.org/wiki/Ariane_5" TargetMode="External"/><Relationship Id="rId9" Type="http://schemas.openxmlformats.org/officeDocument/2006/relationships/hyperlink" Target="https://en.wikipedia.org/wiki/Cluster_(spacecraft)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46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Engineering: Application of engineering principles to a product/process development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Without the perfect plan, calculating the strengths and weaknesses of the project, 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Basically building the architecture of the project. This step helps remove possible flaws by setting a standard and attempting to stick to it.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&amp; Implementation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actual task of developing the software starts here with data recording going on in the background.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testing stage assesses the software for errors and documents bugs if there are any.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Once the software passes through all the stages without any issues, it is to undergo a maintenance process wherein it will be maintained and upgraded from time to time to adapt to changes..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4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 is complex.</a:t>
            </a:r>
          </a:p>
          <a:p>
            <a:r>
              <a:rPr lang="en-US" dirty="0"/>
              <a:t>You can spot the problem at bit</a:t>
            </a:r>
            <a:r>
              <a:rPr lang="en-US" baseline="0" dirty="0"/>
              <a:t> earlier in CED.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30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Cluster</a:t>
            </a:r>
            <a:r>
              <a:rPr lang="en-US" dirty="0"/>
              <a:t> was a constellation of four </a:t>
            </a:r>
            <a:r>
              <a:rPr lang="en-US" dirty="0">
                <a:hlinkClick r:id="rId3" tooltip="European Space Agency"/>
              </a:rPr>
              <a:t>European Space Agency</a:t>
            </a:r>
            <a:r>
              <a:rPr lang="en-US" dirty="0"/>
              <a:t> spacecraft which were launched on the maiden flight of the </a:t>
            </a:r>
            <a:r>
              <a:rPr lang="en-US" dirty="0" err="1">
                <a:hlinkClick r:id="rId4" tooltip="Ariane 5"/>
              </a:rPr>
              <a:t>Ariane</a:t>
            </a:r>
            <a:r>
              <a:rPr lang="en-US" dirty="0">
                <a:hlinkClick r:id="rId4" tooltip="Ariane 5"/>
              </a:rPr>
              <a:t> 5</a:t>
            </a:r>
            <a:r>
              <a:rPr lang="en-US" dirty="0"/>
              <a:t> rocket, Flight 501, and subsequently lost when that rocket failed to achieve orbit. The launch, which took place on Tuesday, 4 June 1996, ended in failure due to an error in the software design caused by </a:t>
            </a:r>
            <a:r>
              <a:rPr lang="en-US" dirty="0">
                <a:hlinkClick r:id="rId5" tooltip="Assertion (computing)"/>
              </a:rPr>
              <a:t>assertions</a:t>
            </a:r>
            <a:r>
              <a:rPr lang="en-US" dirty="0"/>
              <a:t> having been turned off, which in turn caused inadequate protection from </a:t>
            </a:r>
            <a:r>
              <a:rPr lang="en-US" dirty="0">
                <a:hlinkClick r:id="rId6" tooltip="Integer overflow"/>
              </a:rPr>
              <a:t>integer overflow</a:t>
            </a:r>
            <a:r>
              <a:rPr lang="en-US" dirty="0"/>
              <a:t>. This resulted in the rocket veering off its flight path 37 seconds after launch, beginning to disintegrate under high aerodynamic forces, and finally self-destructing by its automated </a:t>
            </a:r>
            <a:r>
              <a:rPr lang="en-US" dirty="0">
                <a:hlinkClick r:id="rId7" tooltip="Flight termination system"/>
              </a:rPr>
              <a:t>flight termination system</a:t>
            </a:r>
            <a:r>
              <a:rPr lang="en-US" dirty="0"/>
              <a:t>. The failure has become known as one of the most infamous and expensive </a:t>
            </a:r>
            <a:r>
              <a:rPr lang="en-US" dirty="0">
                <a:hlinkClick r:id="rId8" tooltip="Software bug"/>
              </a:rPr>
              <a:t>software bugs</a:t>
            </a:r>
            <a:r>
              <a:rPr lang="en-US" dirty="0"/>
              <a:t> in history.</a:t>
            </a:r>
            <a:r>
              <a:rPr lang="en-US" baseline="30000" dirty="0">
                <a:hlinkClick r:id="rId9"/>
              </a:rPr>
              <a:t>[1]</a:t>
            </a:r>
            <a:r>
              <a:rPr lang="en-US" dirty="0"/>
              <a:t> The failure resulted in a loss of more than US$370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</a:t>
            </a:r>
            <a:r>
              <a:rPr lang="en-US" baseline="0" dirty="0"/>
              <a:t> must be of good quality (difference between you and other’s work), evaluation of design</a:t>
            </a:r>
          </a:p>
          <a:p>
            <a:endParaRPr lang="en-US" baseline="0" dirty="0"/>
          </a:p>
          <a:p>
            <a:r>
              <a:rPr lang="en-US" baseline="0" dirty="0"/>
              <a:t>OO Design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 A and D is in SD</a:t>
            </a:r>
          </a:p>
          <a:p>
            <a:r>
              <a:rPr lang="en-US" dirty="0"/>
              <a:t> A=skeleton of a system, what kind of data are present and how</a:t>
            </a:r>
            <a:r>
              <a:rPr lang="en-US" baseline="0" dirty="0"/>
              <a:t> do modules interact with each other….  What is done and where it is done.</a:t>
            </a:r>
          </a:p>
          <a:p>
            <a:endParaRPr lang="en-US" baseline="0" dirty="0"/>
          </a:p>
          <a:p>
            <a:r>
              <a:rPr lang="en-US" baseline="0" dirty="0"/>
              <a:t>D=design of individual module, what are the components of module, how to it perform its functions (limitation) (how it is done)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2+2=4</a:t>
            </a:r>
            <a:r>
              <a:rPr lang="en-US" baseline="0" dirty="0"/>
              <a:t> but after 2 minutes, 2+2=3 within a second???</a:t>
            </a:r>
          </a:p>
          <a:p>
            <a:r>
              <a:rPr lang="en-US" dirty="0"/>
              <a:t>Serves</a:t>
            </a:r>
            <a:r>
              <a:rPr lang="en-US" baseline="0" dirty="0"/>
              <a:t> the purpose but not efficiently is not a good software.</a:t>
            </a:r>
          </a:p>
          <a:p>
            <a:r>
              <a:rPr lang="en-US" baseline="0" dirty="0"/>
              <a:t>Different a styles for different </a:t>
            </a:r>
            <a:r>
              <a:rPr lang="en-US" baseline="0" dirty="0" err="1"/>
              <a:t>sw</a:t>
            </a:r>
            <a:r>
              <a:rPr lang="en-US" baseline="0" dirty="0"/>
              <a:t> (mosques vs schools)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4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diagrams are required for OO based</a:t>
            </a:r>
            <a:r>
              <a:rPr lang="en-US" baseline="0" dirty="0"/>
              <a:t> SW</a:t>
            </a:r>
          </a:p>
          <a:p>
            <a:r>
              <a:rPr lang="en-US" baseline="0" dirty="0"/>
              <a:t>Function? Activities?</a:t>
            </a:r>
          </a:p>
          <a:p>
            <a:r>
              <a:rPr lang="en-US" baseline="0" dirty="0" err="1"/>
              <a:t>Smodelelign</a:t>
            </a:r>
            <a:r>
              <a:rPr lang="en-US" baseline="0" dirty="0"/>
              <a:t> class objects attributes </a:t>
            </a:r>
            <a:r>
              <a:rPr lang="en-US" baseline="0" dirty="0" err="1"/>
              <a:t>etc</a:t>
            </a:r>
            <a:endParaRPr lang="en-US" baseline="0" dirty="0"/>
          </a:p>
          <a:p>
            <a:r>
              <a:rPr lang="en-US" baseline="0" dirty="0"/>
              <a:t>BM how they are related to each other.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0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get components (API’s). Cricket scores APP</a:t>
            </a:r>
            <a:r>
              <a:rPr lang="en-US" baseline="0" dirty="0"/>
              <a:t> but I need weather app as it is not of my business so Ill use it from some one else</a:t>
            </a:r>
          </a:p>
          <a:p>
            <a:endParaRPr lang="en-US" baseline="0" dirty="0"/>
          </a:p>
          <a:p>
            <a:r>
              <a:rPr lang="en-US" baseline="0" dirty="0"/>
              <a:t>Where to use and avoid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well but not the design (</a:t>
            </a:r>
            <a:r>
              <a:rPr lang="en-US" dirty="0" err="1"/>
              <a:t>inconvience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28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Terrible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8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measurement in design are error</a:t>
            </a:r>
            <a:r>
              <a:rPr lang="en-US" baseline="0" dirty="0"/>
              <a:t> prone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8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6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6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1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3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2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27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27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8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3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3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5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0426-1E93-4650-A475-F448298E20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9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UrqdUyEp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Software Design and Architecture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242" y="3707321"/>
            <a:ext cx="6440760" cy="127099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Zain Shaukat</a:t>
            </a:r>
          </a:p>
        </p:txBody>
      </p:sp>
      <p:pic>
        <p:nvPicPr>
          <p:cNvPr id="1026" name="Picture 2" descr="Image result for iqra national university peshaw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1933453" cy="19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0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door that would drop you 10 feet down!</a:t>
            </a:r>
          </a:p>
        </p:txBody>
      </p:sp>
      <p:pic>
        <p:nvPicPr>
          <p:cNvPr id="46082" name="Picture 2" descr="The only way out of the prison is a little... tricky... to us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895600"/>
            <a:ext cx="4343400" cy="3251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impossible to use </a:t>
            </a:r>
          </a:p>
          <a:p>
            <a:pPr lvl="1">
              <a:buNone/>
            </a:pPr>
            <a:r>
              <a:rPr lang="en-US" dirty="0"/>
              <a:t>ATM machine</a:t>
            </a:r>
          </a:p>
        </p:txBody>
      </p:sp>
      <p:pic>
        <p:nvPicPr>
          <p:cNvPr id="47106" name="Picture 2" descr="To be fair, no one would be able to see your PIN from this angl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76400"/>
            <a:ext cx="3733800" cy="4925322"/>
          </a:xfrm>
          <a:prstGeom prst="rect">
            <a:avLst/>
          </a:prstGeom>
          <a:noFill/>
        </p:spPr>
      </p:pic>
      <p:pic>
        <p:nvPicPr>
          <p:cNvPr id="47108" name="Picture 4" descr="Silly man, this ATM is for hobbits only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743200"/>
            <a:ext cx="3886200" cy="384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Eh, close enough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19200"/>
            <a:ext cx="6477000" cy="482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is wrong in these real life scenarios?</a:t>
            </a:r>
          </a:p>
          <a:p>
            <a:endParaRPr lang="en-US" dirty="0"/>
          </a:p>
          <a:p>
            <a:r>
              <a:rPr lang="en-US" dirty="0"/>
              <a:t>The requirements are correct!</a:t>
            </a:r>
          </a:p>
          <a:p>
            <a:pPr lvl="1"/>
            <a:r>
              <a:rPr lang="en-US" dirty="0"/>
              <a:t>A staircase next to the outer wall</a:t>
            </a:r>
          </a:p>
          <a:p>
            <a:pPr lvl="1"/>
            <a:r>
              <a:rPr lang="en-US" dirty="0"/>
              <a:t>A door on the first floor</a:t>
            </a:r>
          </a:p>
          <a:p>
            <a:pPr lvl="1"/>
            <a:r>
              <a:rPr lang="en-US" dirty="0"/>
              <a:t>An ATM outside the bank branch</a:t>
            </a:r>
          </a:p>
          <a:p>
            <a:pPr lvl="1"/>
            <a:r>
              <a:rPr lang="en-US" dirty="0"/>
              <a:t>The bridge</a:t>
            </a:r>
          </a:p>
          <a:p>
            <a:pPr lvl="1"/>
            <a:endParaRPr lang="en-US" dirty="0"/>
          </a:p>
          <a:p>
            <a:r>
              <a:rPr lang="en-US" dirty="0"/>
              <a:t>The design is flawed!</a:t>
            </a:r>
          </a:p>
          <a:p>
            <a:pPr lvl="1"/>
            <a:r>
              <a:rPr lang="en-US" dirty="0"/>
              <a:t>The execution based on the design results in disaster.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are no different.</a:t>
            </a:r>
          </a:p>
          <a:p>
            <a:endParaRPr lang="en-US" dirty="0"/>
          </a:p>
          <a:p>
            <a:r>
              <a:rPr lang="en-US" dirty="0"/>
              <a:t>For a useful software, it has to be ‘engineered’; which involves giving specific attention to every phase of software development.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Problems in software development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issues</a:t>
            </a:r>
          </a:p>
          <a:p>
            <a:pPr lvl="1" eaLnBrk="1" hangingPunct="1"/>
            <a:r>
              <a:rPr lang="en-US" dirty="0"/>
              <a:t>The final software does not fulfill the needs of the customer</a:t>
            </a:r>
          </a:p>
          <a:p>
            <a:pPr lvl="1" eaLnBrk="1" hangingPunct="1"/>
            <a:r>
              <a:rPr lang="en-US" dirty="0"/>
              <a:t>Hard to extend and improve: if you want to add a functionality later its mission impossible (resource intensive)</a:t>
            </a:r>
          </a:p>
          <a:p>
            <a:pPr lvl="1" eaLnBrk="1" hangingPunct="1"/>
            <a:r>
              <a:rPr lang="en-US" dirty="0"/>
              <a:t>Bad documentation</a:t>
            </a:r>
          </a:p>
          <a:p>
            <a:pPr lvl="1" eaLnBrk="1" hangingPunct="1"/>
            <a:r>
              <a:rPr lang="en-US" dirty="0"/>
              <a:t>Bad quality: frequent errors, hard to use, ... </a:t>
            </a:r>
          </a:p>
          <a:p>
            <a:pPr lvl="1" eaLnBrk="1" hangingPunct="1"/>
            <a:r>
              <a:rPr lang="en-US" dirty="0"/>
              <a:t>More time and costs than expected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8382000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381000" y="63246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http://www.projectcartoon.com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err="1"/>
              <a:t>Ariane</a:t>
            </a:r>
            <a:r>
              <a:rPr lang="en-US" sz="4800" dirty="0"/>
              <a:t> 5 Flight 501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Cause: design errors in the software</a:t>
            </a:r>
          </a:p>
          <a:p>
            <a:pPr lvl="1"/>
            <a:r>
              <a:rPr lang="en-US" dirty="0"/>
              <a:t>Float into integer</a:t>
            </a:r>
          </a:p>
          <a:p>
            <a:pPr eaLnBrk="1" hangingPunct="1"/>
            <a:r>
              <a:rPr lang="en-US" dirty="0">
                <a:hlinkClick r:id="rId3"/>
              </a:rPr>
              <a:t>http://www.youtube.com/watch?v=kYUrqdUyEpI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0E23-D41E-42B3-8D64-938E20CC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A8FC-1880-44BE-822D-AEEB8D42C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software </a:t>
            </a:r>
            <a:r>
              <a:rPr lang="en-US" b="1" dirty="0"/>
              <a:t>architecture</a:t>
            </a:r>
            <a:r>
              <a:rPr lang="en-US" dirty="0"/>
              <a:t> of a program or computing system is the structure or structures of the system, </a:t>
            </a:r>
          </a:p>
          <a:p>
            <a:r>
              <a:rPr lang="en-US" dirty="0"/>
              <a:t>which comprise software components, </a:t>
            </a:r>
          </a:p>
          <a:p>
            <a:r>
              <a:rPr lang="en-US"/>
              <a:t>the </a:t>
            </a:r>
            <a:r>
              <a:rPr lang="en-US" dirty="0"/>
              <a:t>externally visible properties of those components, and the relationships between them</a:t>
            </a:r>
            <a:r>
              <a:rPr lang="en-US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Software </a:t>
            </a:r>
            <a:r>
              <a:rPr lang="en-US" b="1" dirty="0"/>
              <a:t>design</a:t>
            </a:r>
            <a:r>
              <a:rPr lang="en-US" dirty="0"/>
              <a:t> is a process of problem-solving and planning for a software solution.</a:t>
            </a:r>
          </a:p>
        </p:txBody>
      </p:sp>
    </p:spTree>
    <p:extLst>
      <p:ext uri="{BB962C8B-B14F-4D97-AF65-F5344CB8AC3E}">
        <p14:creationId xmlns:p14="http://schemas.microsoft.com/office/powerpoint/2010/main" val="66232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design</a:t>
            </a:r>
          </a:p>
          <a:p>
            <a:r>
              <a:rPr lang="en-US" dirty="0"/>
              <a:t>Importance of design</a:t>
            </a:r>
          </a:p>
          <a:p>
            <a:r>
              <a:rPr lang="en-US" dirty="0"/>
              <a:t>Difference between design and architecture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Objective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dirty="0"/>
              <a:t>To be introduced to principles of good design, and techniques for the evaluation of software design quality. </a:t>
            </a:r>
          </a:p>
          <a:p>
            <a:endParaRPr lang="en-US" dirty="0"/>
          </a:p>
          <a:p>
            <a:r>
              <a:rPr lang="en-US" dirty="0"/>
              <a:t>To cover the principal architectural issues associated with the design and construction of software systems including architectural design and documentation, component models and technologies, and frameworks.</a:t>
            </a:r>
          </a:p>
          <a:p>
            <a:endParaRPr lang="en-US" dirty="0"/>
          </a:p>
          <a:p>
            <a:r>
              <a:rPr lang="en-US" dirty="0"/>
              <a:t>To introduce the students to a number of design patterns and their applications.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is divided into two major modules</a:t>
            </a:r>
          </a:p>
          <a:p>
            <a:endParaRPr lang="en-US" dirty="0"/>
          </a:p>
          <a:p>
            <a:r>
              <a:rPr lang="en-US" dirty="0"/>
              <a:t>The first module covers the introduction to software design and provides details of software </a:t>
            </a:r>
            <a:r>
              <a:rPr lang="en-US" b="1" dirty="0"/>
              <a:t>architecture</a:t>
            </a:r>
            <a:r>
              <a:rPr lang="en-US" dirty="0"/>
              <a:t> and architectural styles.</a:t>
            </a:r>
          </a:p>
          <a:p>
            <a:endParaRPr lang="en-US" dirty="0"/>
          </a:p>
          <a:p>
            <a:r>
              <a:rPr lang="en-US" dirty="0"/>
              <a:t>The second module covers the detailed </a:t>
            </a:r>
            <a:r>
              <a:rPr lang="en-US" b="1" dirty="0"/>
              <a:t>design</a:t>
            </a:r>
            <a:r>
              <a:rPr lang="en-US" dirty="0"/>
              <a:t> phase with introduction to Object Oriented Design and various design patterns.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2392362"/>
          </a:xfrm>
        </p:spPr>
        <p:txBody>
          <a:bodyPr/>
          <a:lstStyle/>
          <a:p>
            <a:r>
              <a:rPr lang="en-US" dirty="0"/>
              <a:t>Course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89582"/>
              </p:ext>
            </p:extLst>
          </p:nvPr>
        </p:nvGraphicFramePr>
        <p:xfrm>
          <a:off x="381000" y="152400"/>
          <a:ext cx="8077200" cy="6038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Software design and architecture and its significance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Principles of good software design.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Correctness and Robustness 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Flexibility, reusability and efficiency </a:t>
                      </a: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software architecture</a:t>
                      </a: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architectural design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architectural attributes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Attribute types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Trade-off of attributes and choices</a:t>
                      </a: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6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Architectural Styles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flow architectures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Layered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Event-based 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Data-centered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MVC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Multi-tier distributed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Oriented</a:t>
                      </a:r>
                    </a:p>
                    <a:p>
                      <a:pPr lvl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961608"/>
              </p:ext>
            </p:extLst>
          </p:nvPr>
        </p:nvGraphicFramePr>
        <p:xfrm>
          <a:off x="533400" y="762000"/>
          <a:ext cx="8077200" cy="5410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PHASE (OBJECT ORIENTED DESIGN)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Functional Modeling</a:t>
                      </a:r>
                    </a:p>
                    <a:p>
                      <a:pPr lvl="2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Activity Diagrams</a:t>
                      </a:r>
                    </a:p>
                    <a:p>
                      <a:pPr lvl="2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case diagrams</a:t>
                      </a: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61913" marR="0" lvl="1" indent="-619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PHASE (OBJECT ORIENTED DESIGN)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Structural Modeling</a:t>
                      </a:r>
                    </a:p>
                    <a:p>
                      <a:pPr lvl="2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Classes, Attributes, and Operations, Relationships</a:t>
                      </a:r>
                    </a:p>
                    <a:p>
                      <a:pPr lvl="2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CRC Cards</a:t>
                      </a:r>
                    </a:p>
                    <a:p>
                      <a:pPr lvl="2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 Diagrams</a:t>
                      </a: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PHASE (OBJECT ORIENTED DESIGN)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Behavioral Modeling</a:t>
                      </a:r>
                    </a:p>
                    <a:p>
                      <a:pPr lvl="2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Objects, operations, and messages</a:t>
                      </a:r>
                    </a:p>
                    <a:p>
                      <a:pPr lvl="2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Sequence Diagrams</a:t>
                      </a:r>
                    </a:p>
                    <a:p>
                      <a:pPr lvl="2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Behavioral State Machines – States, Events, Transitions, Actions, and Activities</a:t>
                      </a: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PHASE (OBJECT ORIENTED DESIGN) </a:t>
                      </a: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Evolving the analysis models into design models</a:t>
                      </a: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990600"/>
          <a:ext cx="8077200" cy="2286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Components  and Component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Oriented Design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 oriented Design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Creational patterns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Structural patterns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Behavioral pattern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1913" marR="0" lvl="1" indent="-619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67" marR="420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/>
              <a:t>Motivation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staircase that leads right</a:t>
            </a:r>
          </a:p>
          <a:p>
            <a:pPr>
              <a:buNone/>
            </a:pPr>
            <a:r>
              <a:rPr lang="en-US" dirty="0"/>
              <a:t>into  a wall!!!</a:t>
            </a:r>
          </a:p>
        </p:txBody>
      </p:sp>
      <p:pic>
        <p:nvPicPr>
          <p:cNvPr id="9218" name="Picture 2" descr="&quot;Where the Stairs End,&quot; the lesser known Shel Silverstein book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19400"/>
            <a:ext cx="3505200" cy="3510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899</Words>
  <Application>Microsoft Office PowerPoint</Application>
  <PresentationFormat>On-screen Show (4:3)</PresentationFormat>
  <Paragraphs>149</Paragraphs>
  <Slides>19</Slides>
  <Notes>13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1_Office Theme</vt:lpstr>
      <vt:lpstr>Software Design and Architecture</vt:lpstr>
      <vt:lpstr>Objective</vt:lpstr>
      <vt:lpstr>Course Contents</vt:lpstr>
      <vt:lpstr>Course Contents</vt:lpstr>
      <vt:lpstr>PowerPoint Presentation</vt:lpstr>
      <vt:lpstr>PowerPoint Presentation</vt:lpstr>
      <vt:lpstr>PowerPoint Presentation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in software development</vt:lpstr>
      <vt:lpstr>PowerPoint Presentation</vt:lpstr>
      <vt:lpstr>Ariane 5 Flight 501</vt:lpstr>
      <vt:lpstr>PowerPoint Presentation</vt:lpstr>
      <vt:lpstr>Summary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Shehla</dc:creator>
  <cp:lastModifiedBy>zain sadozai</cp:lastModifiedBy>
  <cp:revision>91</cp:revision>
  <dcterms:created xsi:type="dcterms:W3CDTF">2015-07-29T13:27:11Z</dcterms:created>
  <dcterms:modified xsi:type="dcterms:W3CDTF">2019-10-09T04:07:23Z</dcterms:modified>
</cp:coreProperties>
</file>