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72" r:id="rId3"/>
  </p:sldMasterIdLst>
  <p:notesMasterIdLst>
    <p:notesMasterId r:id="rId50"/>
  </p:notesMasterIdLst>
  <p:sldIdLst>
    <p:sldId id="330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5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4DCCB-EE02-4BA4-96F8-214A24D2B51B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D50B0-D53F-4459-8D78-0CE7DA098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6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D50B0-D53F-4459-8D78-0CE7DA0980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1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E09AC-69BF-48BD-9321-8D4E41E088E6}" type="slidenum">
              <a:rPr lang="en-US"/>
              <a:pPr/>
              <a:t>3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99D48-9FB7-4FDB-9903-1136EC560E76}" type="slidenum">
              <a:rPr lang="en-US"/>
              <a:pPr/>
              <a:t>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709B9-ACE6-4815-980F-2BCA7FFC7C45}" type="slidenum">
              <a:rPr lang="en-US"/>
              <a:pPr/>
              <a:t>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Dr. Naveed Ahmad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Lecture-1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14400" y="1752600"/>
            <a:ext cx="7315200" cy="17373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14400" y="1752600"/>
            <a:ext cx="228600" cy="1752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itle 7"/>
          <p:cNvSpPr txBox="1">
            <a:spLocks/>
          </p:cNvSpPr>
          <p:nvPr userDrawn="1"/>
        </p:nvSpPr>
        <p:spPr>
          <a:xfrm>
            <a:off x="1219200" y="2133600"/>
            <a:ext cx="6858000" cy="1371600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Requirements Engineering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E664E9-BB0A-4932-9D77-E0DDE5779A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Programming Fundamentals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335651-1A2C-4E2F-80CB-8C4D69804B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971800" y="2514600"/>
            <a:ext cx="2590800" cy="1008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latin typeface="+mj-lt"/>
              </a:rPr>
              <a:t>Lecture-07</a:t>
            </a:r>
            <a:endParaRPr lang="en-GB" sz="3200" dirty="0" smtClean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12796" y="3962400"/>
            <a:ext cx="7467600" cy="2743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Dr. Fazal-e-Malik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Assistant Professor , Computer Science Department,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Iqra National University, Peshawar.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914400"/>
            <a:ext cx="7772400" cy="1470025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CSE-609 – Software Design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07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When is software design conducted?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design is an early phase of the Software Development Life Cycle (SDLC).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910114"/>
            <a:ext cx="6477000" cy="33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outcome of the software architecture design?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Simply put, it is an overall representation of the software to be built.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A complete software architecture specification must describe not only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elements and connectors between elements, but also the</a:t>
            </a:r>
          </a:p>
          <a:p>
            <a:pPr lvl="1"/>
            <a:r>
              <a:rPr lang="en-US" dirty="0"/>
              <a:t>constraints and runtime behaviors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so </a:t>
            </a:r>
            <a:r>
              <a:rPr lang="en-US" dirty="0"/>
              <a:t>that developers know </a:t>
            </a:r>
            <a:r>
              <a:rPr lang="en-US" b="1" i="1" dirty="0">
                <a:solidFill>
                  <a:srgbClr val="FF0000"/>
                </a:solidFill>
              </a:rPr>
              <a:t>what and how </a:t>
            </a:r>
            <a:r>
              <a:rPr lang="en-US" dirty="0"/>
              <a:t>the design should be implemented.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9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Architectural Representations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architecture specifies a high level of software system abstraction by employing decomposition, composition, </a:t>
            </a:r>
            <a:r>
              <a:rPr lang="en-US" dirty="0" smtClean="0"/>
              <a:t>architecture styles</a:t>
            </a:r>
            <a:r>
              <a:rPr lang="en-US" dirty="0"/>
              <a:t>, and quality attributes.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4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Architectural Representations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software architecture must describe its collection of components and the connections and interactions among these components. </a:t>
            </a:r>
          </a:p>
          <a:p>
            <a:endParaRPr lang="en-US" dirty="0" smtClean="0"/>
          </a:p>
          <a:p>
            <a:r>
              <a:rPr lang="en-US" dirty="0" smtClean="0"/>
              <a:t>It must also specify the deployment configuration of all components and connections.</a:t>
            </a:r>
          </a:p>
          <a:p>
            <a:endParaRPr lang="en-US" dirty="0" smtClean="0"/>
          </a:p>
          <a:p>
            <a:r>
              <a:rPr lang="en-US" dirty="0" smtClean="0"/>
              <a:t>Additionally, a software architecture design must conform to the project's functional and nonfunctional requirements.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1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Architectural Representations </a:t>
            </a:r>
            <a:br>
              <a:rPr lang="en-US" b="1" dirty="0" smtClean="0"/>
            </a:br>
            <a:r>
              <a:rPr lang="en-US" b="1" dirty="0" smtClean="0"/>
              <a:t>– Box diagrams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Box-and-line </a:t>
            </a:r>
            <a:r>
              <a:rPr lang="en-US" dirty="0"/>
              <a:t>diagrams are often used to describe the business concepts </a:t>
            </a:r>
            <a:r>
              <a:rPr lang="en-US" dirty="0" smtClean="0"/>
              <a:t>and processes </a:t>
            </a:r>
            <a:r>
              <a:rPr lang="en-US" dirty="0"/>
              <a:t>during the analysis phase of the software development lifecycle.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796610"/>
            <a:ext cx="5619750" cy="28804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0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Box diagrams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diagrams come with descriptions of components and connectors, as well as other descriptions that provide common intuitive interpretations.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800436"/>
            <a:ext cx="5314950" cy="27241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1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modeling language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for Software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Unified Modeling Language (UML) is a graphical language for </a:t>
            </a:r>
            <a:endParaRPr lang="en-US" dirty="0" smtClean="0"/>
          </a:p>
          <a:p>
            <a:pPr lvl="1"/>
            <a:r>
              <a:rPr lang="en-US" dirty="0" smtClean="0"/>
              <a:t>visualizing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specifying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constructing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documenting </a:t>
            </a:r>
          </a:p>
          <a:p>
            <a:pPr>
              <a:buNone/>
            </a:pPr>
            <a:r>
              <a:rPr lang="en-US" dirty="0" smtClean="0"/>
              <a:t>the artifacts of </a:t>
            </a:r>
            <a:r>
              <a:rPr lang="en-US" dirty="0"/>
              <a:t>a software-intensive system.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UML </a:t>
            </a:r>
            <a:r>
              <a:rPr lang="en-US" dirty="0"/>
              <a:t>offers a standard way to draw a </a:t>
            </a:r>
            <a:r>
              <a:rPr lang="en-US" dirty="0" smtClean="0"/>
              <a:t>system's blueprints.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1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Architecture View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a model </a:t>
            </a:r>
            <a:r>
              <a:rPr lang="en-US" dirty="0"/>
              <a:t>is a complete, simplified description of a system from a particular perspective or viewpoint.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single view that </a:t>
            </a:r>
            <a:r>
              <a:rPr lang="en-US" dirty="0" smtClean="0"/>
              <a:t>can present </a:t>
            </a:r>
            <a:r>
              <a:rPr lang="en-US" dirty="0"/>
              <a:t>all aspects of complex software to </a:t>
            </a:r>
            <a:r>
              <a:rPr lang="en-US" dirty="0" smtClean="0"/>
              <a:t>stakeholders!!!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65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View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View models provide partial representations of the software architecture to specific stakeholders such as </a:t>
            </a:r>
          </a:p>
          <a:p>
            <a:pPr lvl="1"/>
            <a:r>
              <a:rPr lang="en-US" dirty="0" smtClean="0"/>
              <a:t>the system users, </a:t>
            </a:r>
          </a:p>
          <a:p>
            <a:pPr lvl="1"/>
            <a:r>
              <a:rPr lang="en-US" dirty="0" smtClean="0"/>
              <a:t>the analyst/designer, </a:t>
            </a:r>
          </a:p>
          <a:p>
            <a:pPr lvl="1"/>
            <a:r>
              <a:rPr lang="en-US" dirty="0" smtClean="0"/>
              <a:t>the developer/programmer, </a:t>
            </a:r>
          </a:p>
          <a:p>
            <a:pPr lvl="1"/>
            <a:r>
              <a:rPr lang="en-US" dirty="0" smtClean="0"/>
              <a:t>the system integrator, and </a:t>
            </a:r>
          </a:p>
          <a:p>
            <a:pPr lvl="1"/>
            <a:r>
              <a:rPr lang="en-US" dirty="0" smtClean="0"/>
              <a:t>the system engineer.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3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r>
              <a:rPr lang="en-US" dirty="0"/>
              <a:t>Introduction to software </a:t>
            </a:r>
            <a:r>
              <a:rPr lang="en-US" dirty="0" smtClean="0"/>
              <a:t>architecture and design</a:t>
            </a:r>
            <a:endParaRPr lang="en-US" dirty="0"/>
          </a:p>
          <a:p>
            <a:r>
              <a:rPr lang="en-US" dirty="0" smtClean="0"/>
              <a:t>Architectural Representation</a:t>
            </a:r>
          </a:p>
          <a:p>
            <a:pPr lvl="1"/>
            <a:r>
              <a:rPr lang="en-US" dirty="0" smtClean="0"/>
              <a:t>Using UML</a:t>
            </a:r>
          </a:p>
          <a:p>
            <a:pPr lvl="1"/>
            <a:r>
              <a:rPr lang="en-US" dirty="0" smtClean="0"/>
              <a:t>Using ADL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49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View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Software designers can organize the description of their architecture decisions in different views.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9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+1 View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4+1 view model was originally introduced by Philippe </a:t>
            </a:r>
            <a:r>
              <a:rPr lang="en-US" dirty="0" err="1" smtClean="0"/>
              <a:t>Kruchten</a:t>
            </a:r>
            <a:r>
              <a:rPr lang="en-US" dirty="0" smtClean="0"/>
              <a:t> (</a:t>
            </a:r>
            <a:r>
              <a:rPr lang="en-US" dirty="0" err="1" smtClean="0"/>
              <a:t>Kruchten</a:t>
            </a:r>
            <a:r>
              <a:rPr lang="en-US" dirty="0" smtClean="0"/>
              <a:t>, 1995). </a:t>
            </a:r>
          </a:p>
          <a:p>
            <a:endParaRPr lang="en-US" dirty="0" smtClean="0"/>
          </a:p>
          <a:p>
            <a:r>
              <a:rPr lang="en-US" dirty="0" smtClean="0"/>
              <a:t>The model provides four essential views: </a:t>
            </a:r>
          </a:p>
          <a:p>
            <a:pPr lvl="1"/>
            <a:r>
              <a:rPr lang="en-US" dirty="0" smtClean="0"/>
              <a:t>the logical view, </a:t>
            </a:r>
          </a:p>
          <a:p>
            <a:pPr lvl="1"/>
            <a:r>
              <a:rPr lang="en-US" dirty="0" smtClean="0"/>
              <a:t>the process view, </a:t>
            </a:r>
          </a:p>
          <a:p>
            <a:pPr lvl="1"/>
            <a:r>
              <a:rPr lang="en-US" dirty="0" smtClean="0"/>
              <a:t>the physical view, and </a:t>
            </a:r>
          </a:p>
          <a:p>
            <a:pPr lvl="1"/>
            <a:r>
              <a:rPr lang="en-US" dirty="0" smtClean="0"/>
              <a:t>the development view</a:t>
            </a:r>
          </a:p>
          <a:p>
            <a:r>
              <a:rPr lang="en-US" dirty="0" smtClean="0"/>
              <a:t> and fifth is the scenario view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4+1 view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multiple-view model that addresses different aspects and concerns of the system. </a:t>
            </a:r>
          </a:p>
          <a:p>
            <a:r>
              <a:rPr lang="en-US" sz="2400" dirty="0" smtClean="0"/>
              <a:t>standardizes the software design documents and makes the design easy to understand by all stakeholders.</a:t>
            </a:r>
          </a:p>
          <a:p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4187" t="33333" r="34773" b="23958"/>
          <a:stretch>
            <a:fillRect/>
          </a:stretch>
        </p:blipFill>
        <p:spPr bwMode="auto">
          <a:xfrm>
            <a:off x="3886200" y="3429000"/>
            <a:ext cx="4343400" cy="29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Scenario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scenario view describes the functionality of the system, i.e., how the user employs the system and how the system provides services to the users. </a:t>
            </a:r>
          </a:p>
          <a:p>
            <a:endParaRPr lang="en-US" dirty="0" smtClean="0"/>
          </a:p>
          <a:p>
            <a:r>
              <a:rPr lang="en-US" dirty="0" smtClean="0"/>
              <a:t>It helps designers to discover architecture elements during the design process and to validate the architecture design afterward.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UML use case diagram and other verbal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encrypted-tbn0.gstatic.com/images?q=tbn:ANd9GcSgNzovM05Dj-wrZ_5C9SdBtJwcCV7emXetpW4u257ePcGzlH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57400"/>
            <a:ext cx="5313188" cy="40862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7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Logical or Conceptual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logical view is based on application domain entities necessary to implement the functional requirements. </a:t>
            </a:r>
          </a:p>
          <a:p>
            <a:endParaRPr lang="en-US" sz="2400" dirty="0" smtClean="0"/>
          </a:p>
          <a:p>
            <a:r>
              <a:rPr lang="en-US" sz="2400" dirty="0" smtClean="0"/>
              <a:t>The logical view specifies system decomposition into conceptual entities (such as objects) and connections between them (such as  associations).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logical view is typically supported by </a:t>
            </a:r>
          </a:p>
          <a:p>
            <a:pPr lvl="1"/>
            <a:r>
              <a:rPr lang="en-US" dirty="0" smtClean="0"/>
              <a:t>UML static diagrams including class/object diagrams and </a:t>
            </a:r>
          </a:p>
          <a:p>
            <a:pPr lvl="1"/>
            <a:r>
              <a:rPr lang="en-US" dirty="0" smtClean="0"/>
              <a:t>UML dynamic diagrams such as the interaction overall diagram, sequence diagram, communication diagram, state diagram, and activity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9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s3.amazonaws.com/answer-board-image/2cadd290-c07f-4d4d-be73-b6daac430ed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934200" cy="4495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7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Development or Module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development view derives from the logical view and describes the static organization of the system modules. </a:t>
            </a:r>
          </a:p>
          <a:p>
            <a:endParaRPr lang="en-US" dirty="0" smtClean="0"/>
          </a:p>
          <a:p>
            <a:r>
              <a:rPr lang="en-US" dirty="0" smtClean="0"/>
              <a:t>Modules such as  class library, subsystem, or packages are building blocks that group classes for further development and implementation.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UML diagrams such as package diagrams and component diagrams are often used to support this view.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 l="11933" t="14583" r="51757" b="25000"/>
          <a:stretch>
            <a:fillRect/>
          </a:stretch>
        </p:blipFill>
        <p:spPr bwMode="auto">
          <a:xfrm>
            <a:off x="2514600" y="322006"/>
            <a:ext cx="6172200" cy="577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5875"/>
            <a:ext cx="8229600" cy="4733925"/>
          </a:xfrm>
        </p:spPr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/>
              <a:t>the description of elements from which system is built, interactions among those elements, patterns that guide their composition, and constraints on the patterns.</a:t>
            </a:r>
          </a:p>
          <a:p>
            <a:endParaRPr lang="en-US" dirty="0"/>
          </a:p>
          <a:p>
            <a:r>
              <a:rPr lang="en-US" dirty="0"/>
              <a:t>Considers system as a collection of components and their interactions.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process view focuses on the dynamic aspects of the system, i.e., its execution time behavior. </a:t>
            </a:r>
          </a:p>
          <a:p>
            <a:endParaRPr lang="en-US" dirty="0" smtClean="0"/>
          </a:p>
          <a:p>
            <a:r>
              <a:rPr lang="en-US" dirty="0" smtClean="0"/>
              <a:t>This view maps functions, activities, and interactions onto runtime implementation.</a:t>
            </a:r>
          </a:p>
          <a:p>
            <a:endParaRPr lang="en-US" dirty="0" smtClean="0"/>
          </a:p>
          <a:p>
            <a:r>
              <a:rPr lang="en-US" dirty="0" smtClean="0"/>
              <a:t>The process view takes care of the concurrency and synchronization issues between subsystems.</a:t>
            </a:r>
          </a:p>
          <a:p>
            <a:endParaRPr lang="en-US" dirty="0" smtClean="0"/>
          </a:p>
          <a:p>
            <a:r>
              <a:rPr lang="en-US" dirty="0" smtClean="0"/>
              <a:t>The UML activity diagram and interaction overview diagram support this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2884" t="12500" r="53148" b="3125"/>
          <a:stretch>
            <a:fillRect/>
          </a:stretch>
        </p:blipFill>
        <p:spPr bwMode="auto">
          <a:xfrm>
            <a:off x="1676400" y="304800"/>
            <a:ext cx="441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physical view describes installation, configuration, and deployment of the software application.</a:t>
            </a:r>
          </a:p>
          <a:p>
            <a:endParaRPr lang="en-US" dirty="0" smtClean="0"/>
          </a:p>
          <a:p>
            <a:r>
              <a:rPr lang="en-US" dirty="0" smtClean="0"/>
              <a:t> It concerns itself with how to deliver the deploy-able system. </a:t>
            </a:r>
          </a:p>
          <a:p>
            <a:endParaRPr lang="en-US" dirty="0" smtClean="0"/>
          </a:p>
          <a:p>
            <a:r>
              <a:rPr lang="en-US" dirty="0" smtClean="0"/>
              <a:t>The physical view shows the mapping of software onto hardware.  </a:t>
            </a:r>
          </a:p>
          <a:p>
            <a:pPr lvl="1"/>
            <a:r>
              <a:rPr lang="en-US" dirty="0" smtClean="0"/>
              <a:t>It is particularly of interest in distributed or parallel systems. </a:t>
            </a:r>
          </a:p>
          <a:p>
            <a:endParaRPr lang="en-US" dirty="0" smtClean="0"/>
          </a:p>
          <a:p>
            <a:r>
              <a:rPr lang="en-US" dirty="0" smtClean="0"/>
              <a:t>The UML deployment diagrams and other documentation are often used to support this view.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11713" t="43750" r="39092" b="16667"/>
          <a:stretch>
            <a:fillRect/>
          </a:stretch>
        </p:blipFill>
        <p:spPr bwMode="auto">
          <a:xfrm>
            <a:off x="248653" y="1447800"/>
            <a:ext cx="859054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User Interface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User Interface (UI) view is an extended view that provides a clear user-computer interface view and hides implementation details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view may be provided as a series of screen snapshots or a dynamic, interactive prototype demo.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modification on this view </a:t>
            </a:r>
            <a:r>
              <a:rPr lang="en-US" dirty="0" smtClean="0"/>
              <a:t>will have </a:t>
            </a:r>
            <a:r>
              <a:rPr lang="en-US" dirty="0"/>
              <a:t>direct impact on the scenarios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4+1 view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4+1 view is an architecture verification technique for studying and documenting software architecture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Description language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6F88-771B-43D5-AA65-5266BDBC242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an Architecture Description Language?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modeling </a:t>
            </a:r>
            <a:r>
              <a:rPr lang="en-US" dirty="0"/>
              <a:t>notation to support architecture-based development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define and model system architecture prior to </a:t>
            </a:r>
            <a:r>
              <a:rPr lang="en-US" dirty="0" smtClean="0"/>
              <a:t>detailed design </a:t>
            </a:r>
            <a:r>
              <a:rPr lang="en-US" dirty="0"/>
              <a:t>and </a:t>
            </a:r>
            <a:r>
              <a:rPr lang="en-US" dirty="0" smtClean="0"/>
              <a:t>implementation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ADLs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Architecture </a:t>
            </a:r>
            <a:r>
              <a:rPr lang="en-US" dirty="0"/>
              <a:t>Description Languages (ADLs) can be used to specify </a:t>
            </a:r>
            <a:r>
              <a:rPr lang="en-US" dirty="0" smtClean="0"/>
              <a:t>an architecture</a:t>
            </a:r>
            <a:endParaRPr lang="en-US" dirty="0"/>
          </a:p>
          <a:p>
            <a:r>
              <a:rPr lang="en-US" dirty="0" smtClean="0"/>
              <a:t>UML </a:t>
            </a:r>
            <a:r>
              <a:rPr lang="en-US" dirty="0"/>
              <a:t>(OMG) - general-purpose</a:t>
            </a:r>
          </a:p>
          <a:p>
            <a:r>
              <a:rPr lang="en-US" dirty="0" smtClean="0"/>
              <a:t>SADL </a:t>
            </a:r>
            <a:r>
              <a:rPr lang="en-US" dirty="0"/>
              <a:t>(SRI)</a:t>
            </a:r>
          </a:p>
          <a:p>
            <a:r>
              <a:rPr lang="en-US" dirty="0" smtClean="0"/>
              <a:t>Aesop </a:t>
            </a:r>
            <a:r>
              <a:rPr lang="en-US" dirty="0"/>
              <a:t>(Carnegie Mellon University)</a:t>
            </a:r>
          </a:p>
          <a:p>
            <a:r>
              <a:rPr lang="en-US" dirty="0" smtClean="0"/>
              <a:t>Acme </a:t>
            </a:r>
            <a:r>
              <a:rPr lang="en-US" dirty="0"/>
              <a:t>(CMU) – and interchange format</a:t>
            </a:r>
          </a:p>
          <a:p>
            <a:r>
              <a:rPr lang="en-US" dirty="0" err="1" smtClean="0"/>
              <a:t>Rapide</a:t>
            </a:r>
            <a:r>
              <a:rPr lang="en-US" dirty="0" smtClean="0"/>
              <a:t> </a:t>
            </a:r>
            <a:r>
              <a:rPr lang="en-US" dirty="0"/>
              <a:t>(Stanford University)</a:t>
            </a:r>
          </a:p>
          <a:p>
            <a:r>
              <a:rPr lang="en-US" dirty="0" smtClean="0"/>
              <a:t>Wright </a:t>
            </a:r>
            <a:r>
              <a:rPr lang="en-US" dirty="0"/>
              <a:t>(CMU)</a:t>
            </a:r>
          </a:p>
          <a:p>
            <a:r>
              <a:rPr lang="en-US" dirty="0" smtClean="0"/>
              <a:t>Darwin </a:t>
            </a:r>
            <a:r>
              <a:rPr lang="en-US" dirty="0"/>
              <a:t>(Imperial College London)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Parts of an ADL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Architecture </a:t>
            </a:r>
            <a:r>
              <a:rPr lang="en-US" dirty="0"/>
              <a:t>Style = </a:t>
            </a:r>
            <a:endParaRPr lang="en-US" dirty="0" smtClean="0"/>
          </a:p>
          <a:p>
            <a:pPr lvl="1"/>
            <a:r>
              <a:rPr lang="en-US" dirty="0" smtClean="0"/>
              <a:t>{</a:t>
            </a:r>
            <a:r>
              <a:rPr lang="en-US" dirty="0"/>
              <a:t>Component/Connector Vocabulary, </a:t>
            </a:r>
            <a:r>
              <a:rPr lang="en-US" dirty="0" err="1" smtClean="0"/>
              <a:t>Topology,Semantic</a:t>
            </a:r>
            <a:r>
              <a:rPr lang="en-US" dirty="0" smtClean="0"/>
              <a:t> </a:t>
            </a:r>
            <a:r>
              <a:rPr lang="en-US" dirty="0"/>
              <a:t>Constraints}</a:t>
            </a:r>
          </a:p>
          <a:p>
            <a:r>
              <a:rPr lang="en-US" dirty="0"/>
              <a:t>Components (locus of computation), </a:t>
            </a:r>
            <a:endParaRPr lang="en-US" dirty="0" smtClean="0"/>
          </a:p>
          <a:p>
            <a:pPr lvl="1"/>
            <a:r>
              <a:rPr lang="en-US" dirty="0" smtClean="0"/>
              <a:t>filter</a:t>
            </a:r>
            <a:r>
              <a:rPr lang="en-US" dirty="0"/>
              <a:t>, data store, object, process</a:t>
            </a:r>
            <a:r>
              <a:rPr lang="en-US" dirty="0" smtClean="0"/>
              <a:t>, server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Connectors </a:t>
            </a:r>
            <a:r>
              <a:rPr lang="en-US" dirty="0"/>
              <a:t>(interactions between components),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procedure </a:t>
            </a:r>
            <a:r>
              <a:rPr lang="en-US" dirty="0"/>
              <a:t>call, </a:t>
            </a:r>
            <a:r>
              <a:rPr lang="en-US" dirty="0" smtClean="0"/>
              <a:t>RPC, pipe</a:t>
            </a:r>
            <a:r>
              <a:rPr lang="en-US" dirty="0"/>
              <a:t>, TCP/IP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Key </a:t>
            </a:r>
            <a:r>
              <a:rPr lang="en-US" dirty="0"/>
              <a:t>issue - tool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Components &amp; their Interactions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/>
              <a:t>Components</a:t>
            </a:r>
            <a:r>
              <a:rPr lang="en-US" dirty="0"/>
              <a:t> are such things as clients and servers, databases, layers, etc.</a:t>
            </a:r>
          </a:p>
          <a:p>
            <a:endParaRPr lang="en-US" b="1" dirty="0"/>
          </a:p>
          <a:p>
            <a:r>
              <a:rPr lang="en-US" b="1" dirty="0"/>
              <a:t>Interactions</a:t>
            </a:r>
            <a:r>
              <a:rPr lang="en-US" dirty="0"/>
              <a:t> among components can be procedure calls, shared variable access, etc.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39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Acme: a generic ADL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Developed </a:t>
            </a:r>
            <a:r>
              <a:rPr lang="en-US" dirty="0"/>
              <a:t>by David </a:t>
            </a:r>
            <a:r>
              <a:rPr lang="en-US" dirty="0" err="1"/>
              <a:t>Garlan</a:t>
            </a:r>
            <a:r>
              <a:rPr lang="en-US" dirty="0"/>
              <a:t> and others (CMU) and David </a:t>
            </a:r>
            <a:r>
              <a:rPr lang="en-US" dirty="0" smtClean="0"/>
              <a:t>Wile (</a:t>
            </a:r>
            <a:r>
              <a:rPr lang="en-US" dirty="0"/>
              <a:t>USC)</a:t>
            </a:r>
          </a:p>
          <a:p>
            <a:pPr lvl="1"/>
            <a:r>
              <a:rPr lang="en-US" dirty="0" smtClean="0"/>
              <a:t>Simple</a:t>
            </a:r>
            <a:r>
              <a:rPr lang="en-US" dirty="0"/>
              <a:t>, generic language for describing software </a:t>
            </a:r>
            <a:r>
              <a:rPr lang="en-US" dirty="0" smtClean="0"/>
              <a:t>architectures and </a:t>
            </a:r>
            <a:r>
              <a:rPr lang="en-US" dirty="0"/>
              <a:t>families of architectures</a:t>
            </a:r>
          </a:p>
          <a:p>
            <a:pPr lvl="1"/>
            <a:r>
              <a:rPr lang="en-US" dirty="0" smtClean="0"/>
              <a:t>Intended </a:t>
            </a:r>
            <a:r>
              <a:rPr lang="en-US" dirty="0"/>
              <a:t>to be standard representation for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ACME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ACME Studio - a viewer and editor for ACME descriptions. </a:t>
            </a:r>
            <a:endParaRPr lang="en-US" dirty="0" smtClean="0"/>
          </a:p>
          <a:p>
            <a:r>
              <a:rPr lang="en-US" dirty="0" smtClean="0"/>
              <a:t>Text and graphical </a:t>
            </a:r>
            <a:r>
              <a:rPr lang="en-US" dirty="0"/>
              <a:t>views supported.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s.cmu.edu/%7E./acme/images/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-47625"/>
            <a:ext cx="7258050" cy="69056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52525"/>
          </a:xfrm>
        </p:spPr>
        <p:txBody>
          <a:bodyPr/>
          <a:lstStyle/>
          <a:p>
            <a:r>
              <a:rPr lang="en-US" sz="3200"/>
              <a:t>Elements of Components and Connectors view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i="1" dirty="0"/>
              <a:t>Components</a:t>
            </a:r>
            <a:r>
              <a:rPr lang="en-US" sz="2600" dirty="0"/>
              <a:t> model principal run-time elements that have a set of ports</a:t>
            </a:r>
          </a:p>
          <a:p>
            <a:pPr>
              <a:lnSpc>
                <a:spcPct val="80000"/>
              </a:lnSpc>
            </a:pPr>
            <a:r>
              <a:rPr lang="en-US" sz="2600" i="1" dirty="0"/>
              <a:t>Ports</a:t>
            </a:r>
            <a:r>
              <a:rPr lang="en-US" sz="2600" dirty="0"/>
              <a:t> model component’s interfaces through which component interacts with other components via connectors</a:t>
            </a:r>
          </a:p>
          <a:p>
            <a:pPr>
              <a:lnSpc>
                <a:spcPct val="80000"/>
              </a:lnSpc>
            </a:pPr>
            <a:r>
              <a:rPr lang="en-US" sz="2600" i="1" dirty="0"/>
              <a:t>Connectors </a:t>
            </a:r>
            <a:r>
              <a:rPr lang="en-US" sz="2600" dirty="0"/>
              <a:t>model the pathways of communication between components and have a set of roles</a:t>
            </a:r>
          </a:p>
          <a:p>
            <a:pPr>
              <a:lnSpc>
                <a:spcPct val="80000"/>
              </a:lnSpc>
            </a:pPr>
            <a:r>
              <a:rPr lang="en-US" sz="2600" i="1" dirty="0"/>
              <a:t>Roles</a:t>
            </a:r>
            <a:r>
              <a:rPr lang="en-US" sz="2600" dirty="0"/>
              <a:t> model the specifications of behavior requires of the components that use a given connector</a:t>
            </a:r>
            <a:endParaRPr lang="en-US" sz="2600" i="1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9637" y="4700588"/>
            <a:ext cx="4424363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Example of Component and Connector (C&amp;C) Model in Acme ADL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200"/>
          </a:p>
          <a:p>
            <a:r>
              <a:rPr lang="en-US" sz="2200"/>
              <a:t>Simple-cs system consist of a single client and a single server, interacting through rpc based connector</a:t>
            </a:r>
          </a:p>
          <a:p>
            <a:endParaRPr lang="en-US" sz="2200"/>
          </a:p>
          <a:p>
            <a:r>
              <a:rPr lang="en-US" sz="2200"/>
              <a:t>In this representation we can analyze our C&amp;C model to see if there are any unattached roles or ports, name collisions and etc.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pic>
        <p:nvPicPr>
          <p:cNvPr id="13324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90738"/>
            <a:ext cx="4116388" cy="3700462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Modeling Architectural Properties in Acme ADL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/>
              <a:t>Properties are name-value pairs that can be associated with any architectural element: component, port, connector</a:t>
            </a:r>
          </a:p>
          <a:p>
            <a:r>
              <a:rPr lang="en-US" sz="1800"/>
              <a:t>Sync-request port property indicates if rpc-request port is synchronous or asynchronous, max-transactions-per-second and max-clients-supported component properties indicate maximum properties of server component and protocol property of rpc connector indicates the name of the communication protocol </a:t>
            </a:r>
          </a:p>
          <a:p>
            <a:pPr>
              <a:buFont typeface="Wingdings" pitchFamily="2" charset="2"/>
              <a:buNone/>
            </a:pPr>
            <a:endParaRPr lang="en-US" sz="1800"/>
          </a:p>
        </p:txBody>
      </p:sp>
      <p:pic>
        <p:nvPicPr>
          <p:cNvPr id="1085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981200"/>
            <a:ext cx="3802063" cy="3733800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Architectural Representation</a:t>
            </a:r>
          </a:p>
          <a:p>
            <a:pPr lvl="1"/>
            <a:r>
              <a:rPr lang="en-US" dirty="0" smtClean="0"/>
              <a:t>Using UML</a:t>
            </a:r>
          </a:p>
          <a:p>
            <a:pPr lvl="1"/>
            <a:r>
              <a:rPr lang="en-US" dirty="0" smtClean="0"/>
              <a:t>Using ADL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GB" b="1" dirty="0"/>
              <a:t>Software Architecture</a:t>
            </a:r>
            <a:endParaRPr lang="en-US" b="1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692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zh-CN" sz="3600" dirty="0">
                <a:latin typeface="Calibri" pitchFamily="34" charset="0"/>
                <a:ea typeface="宋体" charset="-122"/>
              </a:rPr>
              <a:t>the fundamental organization of a </a:t>
            </a:r>
            <a:r>
              <a:rPr lang="en-GB" altLang="zh-CN" sz="3600" dirty="0" smtClean="0">
                <a:latin typeface="Calibri" pitchFamily="34" charset="0"/>
                <a:ea typeface="宋体" charset="-122"/>
              </a:rPr>
              <a:t>system embodied </a:t>
            </a:r>
            <a:r>
              <a:rPr lang="en-GB" altLang="zh-CN" sz="3600" dirty="0">
                <a:latin typeface="Calibri" pitchFamily="34" charset="0"/>
                <a:ea typeface="宋体" charset="-122"/>
              </a:rPr>
              <a:t>in its components, their relationships to each other, and to the environment, and the principles guiding its design and evolution </a:t>
            </a:r>
            <a:r>
              <a:rPr lang="en-GB" altLang="zh-CN" sz="2000" dirty="0">
                <a:latin typeface="Calibri" pitchFamily="34" charset="0"/>
                <a:ea typeface="宋体" charset="-122"/>
              </a:rPr>
              <a:t>[</a:t>
            </a:r>
            <a:r>
              <a:rPr lang="en-GB" altLang="zh-CN" sz="2000" dirty="0">
                <a:ea typeface="宋体" charset="-122"/>
              </a:rPr>
              <a:t>IEEE standard 1471–2000</a:t>
            </a:r>
            <a:r>
              <a:rPr lang="en-US" altLang="zh-CN" sz="2000" dirty="0">
                <a:ea typeface="宋体" charset="-122"/>
              </a:rPr>
              <a:t> ].</a:t>
            </a:r>
            <a:endParaRPr lang="en-US" altLang="zh-CN" sz="2000" dirty="0">
              <a:latin typeface="Calibri" pitchFamily="34" charset="0"/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zh-CN" sz="3600" dirty="0">
              <a:latin typeface="Calibri" pitchFamily="34" charset="0"/>
              <a:ea typeface="宋体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15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Software Architecture</a:t>
            </a:r>
            <a:endParaRPr lang="en-US" b="1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4648200"/>
            <a:ext cx="6172200" cy="1787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600" i="1">
                <a:latin typeface="Garamond" pitchFamily="18" charset="0"/>
              </a:rPr>
              <a:t>What is the nature of the elements?</a:t>
            </a:r>
          </a:p>
          <a:p>
            <a:pPr>
              <a:lnSpc>
                <a:spcPct val="90000"/>
              </a:lnSpc>
            </a:pPr>
            <a:r>
              <a:rPr lang="en-GB" sz="2600" i="1">
                <a:latin typeface="Garamond" pitchFamily="18" charset="0"/>
              </a:rPr>
              <a:t>What are the responsibilities of the elements?</a:t>
            </a:r>
          </a:p>
          <a:p>
            <a:pPr>
              <a:lnSpc>
                <a:spcPct val="90000"/>
              </a:lnSpc>
            </a:pPr>
            <a:r>
              <a:rPr lang="en-GB" sz="2600" i="1">
                <a:latin typeface="Garamond" pitchFamily="18" charset="0"/>
              </a:rPr>
              <a:t>What is the significance of the connections?</a:t>
            </a:r>
          </a:p>
          <a:p>
            <a:pPr>
              <a:lnSpc>
                <a:spcPct val="90000"/>
              </a:lnSpc>
            </a:pPr>
            <a:r>
              <a:rPr lang="en-GB" sz="2600" i="1">
                <a:latin typeface="Garamond" pitchFamily="18" charset="0"/>
              </a:rPr>
              <a:t>What is the significance of the layout?</a:t>
            </a:r>
            <a:endParaRPr lang="en-US" sz="2600" i="1">
              <a:latin typeface="Garamond" pitchFamily="18" charset="0"/>
            </a:endParaRPr>
          </a:p>
        </p:txBody>
      </p:sp>
      <p:sp>
        <p:nvSpPr>
          <p:cNvPr id="222213" name="AutoShape 5" descr="graphics/02fig01.gif"/>
          <p:cNvSpPr>
            <a:spLocks noChangeAspect="1" noChangeArrowheads="1"/>
          </p:cNvSpPr>
          <p:nvPr/>
        </p:nvSpPr>
        <p:spPr bwMode="auto">
          <a:xfrm>
            <a:off x="2190750" y="2181225"/>
            <a:ext cx="4762500" cy="24955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1295400"/>
            <a:ext cx="7077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9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Where does architecture design come from?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architecture design representation is derived from </a:t>
            </a:r>
            <a:r>
              <a:rPr lang="en-US" dirty="0" smtClean="0"/>
              <a:t>the system </a:t>
            </a:r>
            <a:r>
              <a:rPr lang="en-US" dirty="0"/>
              <a:t>requirement specification and the analysis model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9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 is responsible for developing the architecture design?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architects and designers are involved in this process by translating (mapping) the software system requirements into architecture design.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1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is software architecture design so important?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poor design may result in a deficient product that </a:t>
            </a:r>
          </a:p>
          <a:p>
            <a:pPr lvl="1"/>
            <a:r>
              <a:rPr lang="en-US" dirty="0" smtClean="0"/>
              <a:t>does not meet system requirements, </a:t>
            </a:r>
          </a:p>
          <a:p>
            <a:pPr lvl="1"/>
            <a:r>
              <a:rPr lang="en-US" dirty="0" smtClean="0"/>
              <a:t>is not adaptive to future requirement changes, </a:t>
            </a:r>
          </a:p>
          <a:p>
            <a:pPr lvl="1"/>
            <a:r>
              <a:rPr lang="en-US" dirty="0" smtClean="0"/>
              <a:t>is not reusable, </a:t>
            </a:r>
          </a:p>
          <a:p>
            <a:pPr lvl="1"/>
            <a:r>
              <a:rPr lang="en-US" dirty="0" smtClean="0"/>
              <a:t>exhibits unpredictable behavior, or</a:t>
            </a:r>
          </a:p>
          <a:p>
            <a:pPr lvl="1"/>
            <a:r>
              <a:rPr lang="en-US" dirty="0" smtClean="0"/>
              <a:t>performs badly.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64E9-BB0A-4932-9D77-E0DDE5779A3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44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2850</TotalTime>
  <Words>1535</Words>
  <Application>Microsoft Office PowerPoint</Application>
  <PresentationFormat>On-screen Show (4:3)</PresentationFormat>
  <Paragraphs>239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Origin</vt:lpstr>
      <vt:lpstr>2_Origin</vt:lpstr>
      <vt:lpstr>1_Origin</vt:lpstr>
      <vt:lpstr>PowerPoint Presentation</vt:lpstr>
      <vt:lpstr>Outline</vt:lpstr>
      <vt:lpstr>Software Architecture</vt:lpstr>
      <vt:lpstr>Components &amp; their Interactions</vt:lpstr>
      <vt:lpstr>Software Architecture</vt:lpstr>
      <vt:lpstr>Software Architecture</vt:lpstr>
      <vt:lpstr>Where does architecture design come from? </vt:lpstr>
      <vt:lpstr>Who is responsible for developing the architecture design?</vt:lpstr>
      <vt:lpstr>Why is software architecture design so important?</vt:lpstr>
      <vt:lpstr>When is software design conducted?</vt:lpstr>
      <vt:lpstr>What is the outcome of the software architecture design?</vt:lpstr>
      <vt:lpstr>Architectural Representations</vt:lpstr>
      <vt:lpstr>Architectural Representations</vt:lpstr>
      <vt:lpstr>Architectural Representations  – Box diagrams</vt:lpstr>
      <vt:lpstr>Box diagrams</vt:lpstr>
      <vt:lpstr>Unified modeling language</vt:lpstr>
      <vt:lpstr>UML for Software Architecture</vt:lpstr>
      <vt:lpstr>Architecture View Models</vt:lpstr>
      <vt:lpstr>View Model</vt:lpstr>
      <vt:lpstr>View Model</vt:lpstr>
      <vt:lpstr>The 4 +1 View Model</vt:lpstr>
      <vt:lpstr>The 4+1 view model</vt:lpstr>
      <vt:lpstr>The Scenario View</vt:lpstr>
      <vt:lpstr>PowerPoint Presentation</vt:lpstr>
      <vt:lpstr>The Logical or Conceptual View</vt:lpstr>
      <vt:lpstr>The logical view</vt:lpstr>
      <vt:lpstr>PowerPoint Presentation</vt:lpstr>
      <vt:lpstr>The Development or Module View</vt:lpstr>
      <vt:lpstr>PowerPoint Presentation</vt:lpstr>
      <vt:lpstr>The Process View</vt:lpstr>
      <vt:lpstr>PowerPoint Presentation</vt:lpstr>
      <vt:lpstr>The Physical View</vt:lpstr>
      <vt:lpstr>PowerPoint Presentation</vt:lpstr>
      <vt:lpstr>The User Interface View</vt:lpstr>
      <vt:lpstr>4+1 view model</vt:lpstr>
      <vt:lpstr>Architecture Description language</vt:lpstr>
      <vt:lpstr>What is an Architecture Description Language?</vt:lpstr>
      <vt:lpstr>Many ADLs </vt:lpstr>
      <vt:lpstr>Parts of an ADL </vt:lpstr>
      <vt:lpstr>Acme: a generic ADL </vt:lpstr>
      <vt:lpstr>Tools – ACME Studio</vt:lpstr>
      <vt:lpstr>PowerPoint Presentation</vt:lpstr>
      <vt:lpstr>Elements of Components and Connectors view </vt:lpstr>
      <vt:lpstr>Example of Component and Connector (C&amp;C) Model in Acme ADL</vt:lpstr>
      <vt:lpstr>Modeling Architectural Properties in Acme ADL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Atique</dc:creator>
  <cp:lastModifiedBy>Malik</cp:lastModifiedBy>
  <cp:revision>382</cp:revision>
  <dcterms:created xsi:type="dcterms:W3CDTF">2012-09-05T05:27:50Z</dcterms:created>
  <dcterms:modified xsi:type="dcterms:W3CDTF">2020-05-08T07:28:58Z</dcterms:modified>
</cp:coreProperties>
</file>