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306" r:id="rId2"/>
    <p:sldId id="295" r:id="rId3"/>
    <p:sldId id="257" r:id="rId4"/>
    <p:sldId id="258" r:id="rId5"/>
    <p:sldId id="296" r:id="rId6"/>
    <p:sldId id="259" r:id="rId7"/>
    <p:sldId id="260" r:id="rId8"/>
    <p:sldId id="307" r:id="rId9"/>
    <p:sldId id="297" r:id="rId10"/>
    <p:sldId id="261" r:id="rId11"/>
    <p:sldId id="26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98" r:id="rId25"/>
    <p:sldId id="299" r:id="rId26"/>
    <p:sldId id="285" r:id="rId27"/>
    <p:sldId id="286" r:id="rId28"/>
    <p:sldId id="287" r:id="rId29"/>
    <p:sldId id="288" r:id="rId30"/>
    <p:sldId id="300" r:id="rId31"/>
    <p:sldId id="305" r:id="rId32"/>
    <p:sldId id="303" r:id="rId33"/>
    <p:sldId id="304" r:id="rId34"/>
    <p:sldId id="302" r:id="rId35"/>
    <p:sldId id="30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704" y="-5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EB17CE-C048-455A-8CCE-08C0BA039694}" type="datetimeFigureOut">
              <a:rPr lang="en-US" smtClean="0"/>
              <a:pPr/>
              <a:t>5/8/2020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987969-048D-4FDC-B265-23CE0461E203}" type="slidenum">
              <a:rPr lang="en-US" smtClean="0"/>
              <a:pPr/>
              <a:t>‹#›</a:t>
            </a:fld>
            <a:endParaRPr lang="en-US"/>
          </a:p>
        </p:txBody>
      </p:sp>
    </p:spTree>
    <p:extLst>
      <p:ext uri="{BB962C8B-B14F-4D97-AF65-F5344CB8AC3E}">
        <p14:creationId xmlns:p14="http://schemas.microsoft.com/office/powerpoint/2010/main" val="610175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B3F52A-5464-4B56-8377-BB05765F17A3}" type="datetime1">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F74827-C97E-4ADA-A081-15000F12CA73}" type="datetime1">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031E1-3804-4659-94C7-94968F48E1A0}" type="datetime1">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6EB03A-5A73-4E5D-9072-401EADF9DA45}" type="datetime1">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43D83E-7520-4601-9FED-151A313E20FC}" type="datetime1">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894017-182B-4BF3-99CE-AF8A9806B305}" type="datetime1">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8DB5E0-0F19-4053-83E3-AF934A726B6E}" type="datetime1">
              <a:rPr lang="en-US" smtClean="0"/>
              <a:t>5/8/2020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7B7AB2-D1D6-42D6-B656-7B99C22D1F45}" type="datetime1">
              <a:rPr lang="en-US" smtClean="0"/>
              <a:t>5/8/2020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FF1353-0E30-4B3B-9EE1-29224F59441E}" type="datetime1">
              <a:rPr lang="en-US" smtClean="0"/>
              <a:t>5/8/2020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8E55BF-EF30-4696-B739-E21AB0FEDEB3}" type="datetime1">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1C8888-1B62-4A96-AE0A-4B8FFBF0C722}" type="datetime1">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F6F02D-299B-4756-8F30-E7254DC04DF1}" type="datetime1">
              <a:rPr lang="en-US" smtClean="0"/>
              <a:t>5/8/2020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6DBA8-B77D-4B8D-9A7F-3144543A2B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14400"/>
            <a:ext cx="7772400" cy="1470025"/>
          </a:xfrm>
        </p:spPr>
        <p:txBody>
          <a:bodyPr>
            <a:normAutofit/>
          </a:bodyPr>
          <a:lstStyle/>
          <a:p>
            <a:r>
              <a:rPr lang="en-US" b="1" dirty="0" smtClean="0"/>
              <a:t>CSE-609 – Software Design </a:t>
            </a:r>
            <a:endParaRPr lang="en-US" b="1" dirty="0"/>
          </a:p>
        </p:txBody>
      </p:sp>
      <p:sp>
        <p:nvSpPr>
          <p:cNvPr id="4" name="Subtitle 2"/>
          <p:cNvSpPr>
            <a:spLocks noGrp="1"/>
          </p:cNvSpPr>
          <p:nvPr>
            <p:ph type="subTitle" idx="1"/>
          </p:nvPr>
        </p:nvSpPr>
        <p:spPr>
          <a:xfrm>
            <a:off x="1143000" y="5105400"/>
            <a:ext cx="6400799" cy="1126283"/>
          </a:xfrm>
        </p:spPr>
        <p:txBody>
          <a:bodyPr>
            <a:normAutofit fontScale="70000" lnSpcReduction="20000"/>
          </a:bodyPr>
          <a:lstStyle/>
          <a:p>
            <a:pPr algn="l"/>
            <a:r>
              <a:rPr lang="en-US" dirty="0" smtClean="0"/>
              <a:t>Dr. </a:t>
            </a:r>
            <a:r>
              <a:rPr lang="en-US" dirty="0" err="1" smtClean="0"/>
              <a:t>Fazal</a:t>
            </a:r>
            <a:r>
              <a:rPr lang="en-US" dirty="0" smtClean="0"/>
              <a:t>-e-Malik</a:t>
            </a:r>
          </a:p>
          <a:p>
            <a:pPr algn="l"/>
            <a:r>
              <a:rPr lang="en-US" dirty="0" smtClean="0"/>
              <a:t>Assistant Professor , Computer Science Department,</a:t>
            </a:r>
          </a:p>
          <a:p>
            <a:pPr algn="l"/>
            <a:r>
              <a:rPr lang="en-US" dirty="0" smtClean="0"/>
              <a:t>Iqra </a:t>
            </a:r>
            <a:r>
              <a:rPr lang="en-US" dirty="0"/>
              <a:t>National </a:t>
            </a:r>
            <a:r>
              <a:rPr lang="en-US" dirty="0" smtClean="0"/>
              <a:t>University, Peshawar.</a:t>
            </a:r>
          </a:p>
        </p:txBody>
      </p:sp>
      <p:sp>
        <p:nvSpPr>
          <p:cNvPr id="5" name="Rectangle 3"/>
          <p:cNvSpPr txBox="1">
            <a:spLocks noChangeArrowheads="1"/>
          </p:cNvSpPr>
          <p:nvPr/>
        </p:nvSpPr>
        <p:spPr>
          <a:xfrm>
            <a:off x="2971800" y="2514600"/>
            <a:ext cx="2590800" cy="1008655"/>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GB" sz="3600" b="1" dirty="0" smtClean="0"/>
              <a:t>Lecture-06</a:t>
            </a:r>
          </a:p>
        </p:txBody>
      </p:sp>
      <p:sp>
        <p:nvSpPr>
          <p:cNvPr id="6" name="Slide Number Placeholder 5"/>
          <p:cNvSpPr>
            <a:spLocks noGrp="1"/>
          </p:cNvSpPr>
          <p:nvPr>
            <p:ph type="sldNum" sz="quarter" idx="12"/>
          </p:nvPr>
        </p:nvSpPr>
        <p:spPr/>
        <p:txBody>
          <a:bodyPr/>
          <a:lstStyle/>
          <a:p>
            <a:fld id="{22DB2727-650B-418F-B6A3-9EC51F60F0ED}" type="slidenum">
              <a:rPr lang="en-US" smtClean="0"/>
              <a:pPr/>
              <a:t>1</a:t>
            </a:fld>
            <a:endParaRPr lang="en-US"/>
          </a:p>
        </p:txBody>
      </p:sp>
      <p:cxnSp>
        <p:nvCxnSpPr>
          <p:cNvPr id="8" name="Straight Connector 7"/>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1316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457200" y="152400"/>
            <a:ext cx="8229600" cy="685800"/>
          </a:xfrm>
        </p:spPr>
        <p:txBody>
          <a:bodyPr anchor="b">
            <a:noAutofit/>
          </a:bodyPr>
          <a:lstStyle/>
          <a:p>
            <a:r>
              <a:rPr lang="en-US" sz="4000" b="1" dirty="0"/>
              <a:t>Which method to choose?</a:t>
            </a:r>
          </a:p>
        </p:txBody>
      </p:sp>
      <p:sp>
        <p:nvSpPr>
          <p:cNvPr id="35843" name="Rectangle 3"/>
          <p:cNvSpPr>
            <a:spLocks noGrp="1" noChangeArrowheads="1"/>
          </p:cNvSpPr>
          <p:nvPr>
            <p:ph type="body" idx="4294967295"/>
          </p:nvPr>
        </p:nvSpPr>
        <p:spPr>
          <a:xfrm>
            <a:off x="228600" y="1524000"/>
            <a:ext cx="8534400" cy="4800600"/>
          </a:xfrm>
        </p:spPr>
        <p:txBody>
          <a:bodyPr>
            <a:normAutofit/>
          </a:bodyPr>
          <a:lstStyle/>
          <a:p>
            <a:pPr>
              <a:lnSpc>
                <a:spcPct val="80000"/>
              </a:lnSpc>
            </a:pPr>
            <a:r>
              <a:rPr lang="en-US" sz="2800" b="1" dirty="0"/>
              <a:t>Data oriented design</a:t>
            </a:r>
            <a:r>
              <a:rPr lang="en-US" sz="2800" dirty="0"/>
              <a:t> is useful for systems that process lots of data, e.g. database and banking applications </a:t>
            </a:r>
            <a:endParaRPr lang="en-US" sz="2800" dirty="0" smtClean="0"/>
          </a:p>
          <a:p>
            <a:pPr>
              <a:lnSpc>
                <a:spcPct val="80000"/>
              </a:lnSpc>
            </a:pPr>
            <a:endParaRPr lang="en-US" sz="2800" b="1" dirty="0"/>
          </a:p>
          <a:p>
            <a:pPr>
              <a:lnSpc>
                <a:spcPct val="80000"/>
              </a:lnSpc>
            </a:pPr>
            <a:r>
              <a:rPr lang="en-US" sz="2800" b="1" dirty="0"/>
              <a:t>Structured design</a:t>
            </a:r>
            <a:r>
              <a:rPr lang="en-US" sz="2800" dirty="0"/>
              <a:t> is useful for process intensive systems that will be programmed using a procedural language such as </a:t>
            </a:r>
            <a:r>
              <a:rPr lang="en-US" sz="2800" dirty="0" smtClean="0"/>
              <a:t>C.</a:t>
            </a:r>
          </a:p>
          <a:p>
            <a:pPr>
              <a:lnSpc>
                <a:spcPct val="80000"/>
              </a:lnSpc>
            </a:pPr>
            <a:endParaRPr lang="en-US" sz="2800" b="1" dirty="0"/>
          </a:p>
          <a:p>
            <a:pPr>
              <a:lnSpc>
                <a:spcPct val="80000"/>
              </a:lnSpc>
            </a:pPr>
            <a:r>
              <a:rPr lang="en-US" sz="2800" b="1" dirty="0"/>
              <a:t>OO methods</a:t>
            </a:r>
            <a:r>
              <a:rPr lang="en-US" sz="2800" dirty="0"/>
              <a:t> are useful for any system that will be programmed using an object oriented language such as C++. </a:t>
            </a:r>
          </a:p>
        </p:txBody>
      </p:sp>
      <p:sp>
        <p:nvSpPr>
          <p:cNvPr id="2" name="Slide Number Placeholder 1"/>
          <p:cNvSpPr>
            <a:spLocks noGrp="1"/>
          </p:cNvSpPr>
          <p:nvPr>
            <p:ph type="sldNum" sz="quarter" idx="12"/>
          </p:nvPr>
        </p:nvSpPr>
        <p:spPr/>
        <p:txBody>
          <a:bodyPr/>
          <a:lstStyle/>
          <a:p>
            <a:fld id="{0296DBA8-B77D-4B8D-9A7F-3144543A2B89}" type="slidenum">
              <a:rPr lang="en-US" smtClean="0"/>
              <a:pPr/>
              <a:t>10</a:t>
            </a:fld>
            <a:endParaRPr lang="en-US"/>
          </a:p>
        </p:txBody>
      </p:sp>
      <p:cxnSp>
        <p:nvCxnSpPr>
          <p:cNvPr id="5" name="Straight Connector 4"/>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blinds(horizontal)">
                                      <p:cBhvr>
                                        <p:cTn id="7" dur="500"/>
                                        <p:tgtEl>
                                          <p:spTgt spid="35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5843">
                                            <p:txEl>
                                              <p:pRg st="2" end="2"/>
                                            </p:txEl>
                                          </p:spTgt>
                                        </p:tgtEl>
                                        <p:attrNameLst>
                                          <p:attrName>style.visibility</p:attrName>
                                        </p:attrNameLst>
                                      </p:cBhvr>
                                      <p:to>
                                        <p:strVal val="visible"/>
                                      </p:to>
                                    </p:set>
                                    <p:animEffect transition="in" filter="blinds(horizontal)">
                                      <p:cBhvr>
                                        <p:cTn id="12" dur="500"/>
                                        <p:tgtEl>
                                          <p:spTgt spid="358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5843">
                                            <p:txEl>
                                              <p:pRg st="4" end="4"/>
                                            </p:txEl>
                                          </p:spTgt>
                                        </p:tgtEl>
                                        <p:attrNameLst>
                                          <p:attrName>style.visibility</p:attrName>
                                        </p:attrNameLst>
                                      </p:cBhvr>
                                      <p:to>
                                        <p:strVal val="visible"/>
                                      </p:to>
                                    </p:set>
                                    <p:animEffect transition="in" filter="blinds(horizontal)">
                                      <p:cBhvr>
                                        <p:cTn id="17" dur="500"/>
                                        <p:tgtEl>
                                          <p:spTgt spid="358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954DADF-C1B8-4324-946D-E39590F244A5}" type="slidenum">
              <a:rPr lang="en-US" smtClean="0"/>
              <a:pPr/>
              <a:t>11</a:t>
            </a:fld>
            <a:endParaRPr lang="en-US"/>
          </a:p>
        </p:txBody>
      </p:sp>
      <p:sp>
        <p:nvSpPr>
          <p:cNvPr id="4" name="Content Placeholder 3"/>
          <p:cNvSpPr>
            <a:spLocks noGrp="1"/>
          </p:cNvSpPr>
          <p:nvPr>
            <p:ph sz="quarter" idx="1"/>
          </p:nvPr>
        </p:nvSpPr>
        <p:spPr>
          <a:xfrm>
            <a:off x="457200" y="1219200"/>
            <a:ext cx="8229600" cy="4525963"/>
          </a:xfrm>
        </p:spPr>
        <p:txBody>
          <a:bodyPr>
            <a:normAutofit/>
          </a:bodyPr>
          <a:lstStyle/>
          <a:p>
            <a:pPr>
              <a:lnSpc>
                <a:spcPct val="80000"/>
              </a:lnSpc>
            </a:pPr>
            <a:r>
              <a:rPr lang="en-US" b="1" dirty="0" smtClean="0"/>
              <a:t>Component-based Methods</a:t>
            </a:r>
            <a:r>
              <a:rPr lang="en-US" dirty="0" smtClean="0"/>
              <a:t> are used for the large systems that can be modularized.</a:t>
            </a:r>
          </a:p>
          <a:p>
            <a:pPr>
              <a:lnSpc>
                <a:spcPct val="80000"/>
              </a:lnSpc>
            </a:pPr>
            <a:endParaRPr lang="en-US" dirty="0" smtClean="0"/>
          </a:p>
          <a:p>
            <a:pPr>
              <a:lnSpc>
                <a:spcPct val="80000"/>
              </a:lnSpc>
            </a:pPr>
            <a:r>
              <a:rPr lang="en-US" b="1" dirty="0" smtClean="0"/>
              <a:t>Formal methods</a:t>
            </a:r>
            <a:r>
              <a:rPr lang="en-US" dirty="0" smtClean="0"/>
              <a:t> are considered to be an alternative to OO and classical design methods, </a:t>
            </a:r>
          </a:p>
          <a:p>
            <a:pPr lvl="1">
              <a:lnSpc>
                <a:spcPct val="80000"/>
              </a:lnSpc>
            </a:pPr>
            <a:r>
              <a:rPr lang="en-US" dirty="0" smtClean="0"/>
              <a:t>but their use is expensive and claims of reduced errors remain unproven. </a:t>
            </a:r>
          </a:p>
          <a:p>
            <a:pPr lvl="1">
              <a:lnSpc>
                <a:spcPct val="80000"/>
              </a:lnSpc>
            </a:pPr>
            <a:r>
              <a:rPr lang="en-US" dirty="0" smtClean="0"/>
              <a:t>However, the ability to formally validate the correctness of a software artifact is appealing and research on formal methods is ongoing. </a:t>
            </a:r>
          </a:p>
          <a:p>
            <a:endParaRPr lang="en-US" dirty="0"/>
          </a:p>
        </p:txBody>
      </p:sp>
      <p:cxnSp>
        <p:nvCxnSpPr>
          <p:cNvPr id="5" name="Straight Connector 4"/>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Rectangle 2"/>
          <p:cNvSpPr>
            <a:spLocks noGrp="1" noChangeArrowheads="1"/>
          </p:cNvSpPr>
          <p:nvPr>
            <p:ph type="title" idx="4294967295"/>
          </p:nvPr>
        </p:nvSpPr>
        <p:spPr>
          <a:xfrm>
            <a:off x="457200" y="152400"/>
            <a:ext cx="8229600" cy="685800"/>
          </a:xfrm>
        </p:spPr>
        <p:txBody>
          <a:bodyPr anchor="b">
            <a:noAutofit/>
          </a:bodyPr>
          <a:lstStyle/>
          <a:p>
            <a:r>
              <a:rPr lang="en-US" sz="4000" b="1" dirty="0"/>
              <a:t>Which method to choose?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linds(horizontal)">
                                      <p:cBhvr>
                                        <p:cTn id="12" dur="500"/>
                                        <p:tgtEl>
                                          <p:spTgt spid="4">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blinds(horizontal)">
                                      <p:cBhvr>
                                        <p:cTn id="15" dur="500"/>
                                        <p:tgtEl>
                                          <p:spTgt spid="4">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blinds(horizontal)">
                                      <p:cBhvr>
                                        <p:cTn id="1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Design Paradigms</a:t>
            </a:r>
          </a:p>
        </p:txBody>
      </p:sp>
      <p:sp>
        <p:nvSpPr>
          <p:cNvPr id="2" name="Slide Number Placeholder 1"/>
          <p:cNvSpPr>
            <a:spLocks noGrp="1"/>
          </p:cNvSpPr>
          <p:nvPr>
            <p:ph type="sldNum" sz="quarter" idx="12"/>
          </p:nvPr>
        </p:nvSpPr>
        <p:spPr/>
        <p:txBody>
          <a:bodyPr/>
          <a:lstStyle/>
          <a:p>
            <a:fld id="{0296DBA8-B77D-4B8D-9A7F-3144543A2B89}" type="slidenum">
              <a:rPr lang="en-US" smtClean="0"/>
              <a:pPr/>
              <a:t>12</a:t>
            </a:fld>
            <a:endParaRPr lang="en-US"/>
          </a:p>
        </p:txBody>
      </p:sp>
      <p:cxnSp>
        <p:nvCxnSpPr>
          <p:cNvPr id="6" name="Straight Connector 5"/>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457200" y="274638"/>
            <a:ext cx="8229600" cy="715962"/>
          </a:xfrm>
        </p:spPr>
        <p:txBody>
          <a:bodyPr anchor="b">
            <a:normAutofit fontScale="90000"/>
          </a:bodyPr>
          <a:lstStyle/>
          <a:p>
            <a:r>
              <a:rPr lang="en-US" sz="4800" b="1" dirty="0"/>
              <a:t>Software Design Paradigms</a:t>
            </a:r>
          </a:p>
        </p:txBody>
      </p:sp>
      <p:sp>
        <p:nvSpPr>
          <p:cNvPr id="12291" name="Rectangle 3"/>
          <p:cNvSpPr>
            <a:spLocks noGrp="1" noChangeArrowheads="1"/>
          </p:cNvSpPr>
          <p:nvPr>
            <p:ph type="body" idx="4294967295"/>
          </p:nvPr>
        </p:nvSpPr>
        <p:spPr/>
        <p:txBody>
          <a:bodyPr/>
          <a:lstStyle/>
          <a:p>
            <a:r>
              <a:rPr lang="en-US"/>
              <a:t>Structured Design/Function Oriented Design</a:t>
            </a:r>
          </a:p>
          <a:p>
            <a:r>
              <a:rPr lang="en-US"/>
              <a:t>Object-Oriented Design</a:t>
            </a:r>
          </a:p>
        </p:txBody>
      </p:sp>
      <p:sp>
        <p:nvSpPr>
          <p:cNvPr id="2" name="Slide Number Placeholder 1"/>
          <p:cNvSpPr>
            <a:spLocks noGrp="1"/>
          </p:cNvSpPr>
          <p:nvPr>
            <p:ph type="sldNum" sz="quarter" idx="12"/>
          </p:nvPr>
        </p:nvSpPr>
        <p:spPr/>
        <p:txBody>
          <a:bodyPr/>
          <a:lstStyle/>
          <a:p>
            <a:fld id="{0296DBA8-B77D-4B8D-9A7F-3144543A2B89}" type="slidenum">
              <a:rPr lang="en-US" smtClean="0"/>
              <a:pPr/>
              <a:t>13</a:t>
            </a:fld>
            <a:endParaRPr lang="en-US"/>
          </a:p>
        </p:txBody>
      </p:sp>
      <p:cxnSp>
        <p:nvCxnSpPr>
          <p:cNvPr id="5" name="Straight Connector 4"/>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457200" y="274638"/>
            <a:ext cx="8229600" cy="715962"/>
          </a:xfrm>
        </p:spPr>
        <p:txBody>
          <a:bodyPr anchor="b">
            <a:normAutofit fontScale="90000"/>
          </a:bodyPr>
          <a:lstStyle/>
          <a:p>
            <a:r>
              <a:rPr lang="en-US" b="1" dirty="0"/>
              <a:t>Structured/Procedural Paradigm</a:t>
            </a:r>
          </a:p>
        </p:txBody>
      </p:sp>
      <p:sp>
        <p:nvSpPr>
          <p:cNvPr id="13315" name="Rectangle 3"/>
          <p:cNvSpPr>
            <a:spLocks noGrp="1" noChangeArrowheads="1"/>
          </p:cNvSpPr>
          <p:nvPr>
            <p:ph type="body" idx="4294967295"/>
          </p:nvPr>
        </p:nvSpPr>
        <p:spPr/>
        <p:txBody>
          <a:bodyPr/>
          <a:lstStyle/>
          <a:p>
            <a:r>
              <a:rPr lang="en-US" dirty="0"/>
              <a:t>Focus on procedures and functions.</a:t>
            </a:r>
          </a:p>
          <a:p>
            <a:r>
              <a:rPr lang="en-US" dirty="0"/>
              <a:t>Design the system by decomposing it based on the processes and functions.</a:t>
            </a:r>
          </a:p>
          <a:p>
            <a:r>
              <a:rPr lang="en-US" dirty="0"/>
              <a:t>Top-down algorithmic decomposition.</a:t>
            </a:r>
          </a:p>
          <a:p>
            <a:r>
              <a:rPr lang="en-US" dirty="0"/>
              <a:t>This approach separates data from procedures.</a:t>
            </a:r>
          </a:p>
        </p:txBody>
      </p:sp>
      <p:sp>
        <p:nvSpPr>
          <p:cNvPr id="2" name="Slide Number Placeholder 1"/>
          <p:cNvSpPr>
            <a:spLocks noGrp="1"/>
          </p:cNvSpPr>
          <p:nvPr>
            <p:ph type="sldNum" sz="quarter" idx="12"/>
          </p:nvPr>
        </p:nvSpPr>
        <p:spPr/>
        <p:txBody>
          <a:bodyPr/>
          <a:lstStyle/>
          <a:p>
            <a:fld id="{0296DBA8-B77D-4B8D-9A7F-3144543A2B89}" type="slidenum">
              <a:rPr lang="en-US" smtClean="0"/>
              <a:pPr/>
              <a:t>14</a:t>
            </a:fld>
            <a:endParaRPr lang="en-US"/>
          </a:p>
        </p:txBody>
      </p:sp>
      <p:cxnSp>
        <p:nvCxnSpPr>
          <p:cNvPr id="5" name="Straight Connector 4"/>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blinds(horizontal)">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blinds(horizontal)">
                                      <p:cBhvr>
                                        <p:cTn id="12" dur="500"/>
                                        <p:tgtEl>
                                          <p:spTgt spid="13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blinds(horizontal)">
                                      <p:cBhvr>
                                        <p:cTn id="17" dur="500"/>
                                        <p:tgtEl>
                                          <p:spTgt spid="133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blinds(horizontal)">
                                      <p:cBhvr>
                                        <p:cTn id="22" dur="500"/>
                                        <p:tgtEl>
                                          <p:spTgt spid="13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TOP DOWN DESIGN"/>
          <p:cNvPicPr>
            <a:picLocks noChangeAspect="1" noChangeArrowheads="1"/>
          </p:cNvPicPr>
          <p:nvPr/>
        </p:nvPicPr>
        <p:blipFill>
          <a:blip r:embed="rId2"/>
          <a:srcRect/>
          <a:stretch>
            <a:fillRect/>
          </a:stretch>
        </p:blipFill>
        <p:spPr bwMode="auto">
          <a:xfrm>
            <a:off x="609599" y="1371600"/>
            <a:ext cx="8273697" cy="4476752"/>
          </a:xfrm>
          <a:prstGeom prst="rect">
            <a:avLst/>
          </a:prstGeom>
          <a:noFill/>
        </p:spPr>
      </p:pic>
      <p:sp>
        <p:nvSpPr>
          <p:cNvPr id="2" name="Slide Number Placeholder 1"/>
          <p:cNvSpPr>
            <a:spLocks noGrp="1"/>
          </p:cNvSpPr>
          <p:nvPr>
            <p:ph type="sldNum" sz="quarter" idx="12"/>
          </p:nvPr>
        </p:nvSpPr>
        <p:spPr/>
        <p:txBody>
          <a:bodyPr/>
          <a:lstStyle/>
          <a:p>
            <a:fld id="{0296DBA8-B77D-4B8D-9A7F-3144543A2B89}" type="slidenum">
              <a:rPr lang="en-US" smtClean="0"/>
              <a:pPr/>
              <a:t>15</a:t>
            </a:fld>
            <a:endParaRPr lang="en-US"/>
          </a:p>
        </p:txBody>
      </p:sp>
      <p:cxnSp>
        <p:nvCxnSpPr>
          <p:cNvPr id="4" name="Straight Connector 3"/>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 name="Rectangle 2"/>
          <p:cNvSpPr txBox="1">
            <a:spLocks noChangeArrowheads="1"/>
          </p:cNvSpPr>
          <p:nvPr/>
        </p:nvSpPr>
        <p:spPr>
          <a:xfrm>
            <a:off x="457200" y="274638"/>
            <a:ext cx="8229600" cy="715962"/>
          </a:xfrm>
          <a:prstGeom prst="rect">
            <a:avLst/>
          </a:prstGeom>
        </p:spPr>
        <p:txBody>
          <a:bodyPr vert="horz" lIns="91440" tIns="45720" rIns="91440" bIns="45720" rtlCol="0" anchor="b">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smtClean="0"/>
              <a:t>Structured/Procedural Paradigm</a:t>
            </a:r>
            <a:endParaRPr lang="en-US" b="1"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TOP DOWN ANALYSIS"/>
          <p:cNvPicPr>
            <a:picLocks noChangeAspect="1" noChangeArrowheads="1"/>
          </p:cNvPicPr>
          <p:nvPr/>
        </p:nvPicPr>
        <p:blipFill>
          <a:blip r:embed="rId2"/>
          <a:srcRect/>
          <a:stretch>
            <a:fillRect/>
          </a:stretch>
        </p:blipFill>
        <p:spPr bwMode="auto">
          <a:xfrm>
            <a:off x="1447800" y="2133600"/>
            <a:ext cx="6553200" cy="4061489"/>
          </a:xfrm>
          <a:prstGeom prst="rect">
            <a:avLst/>
          </a:prstGeom>
          <a:noFill/>
        </p:spPr>
      </p:pic>
      <p:sp>
        <p:nvSpPr>
          <p:cNvPr id="3" name="Title 2"/>
          <p:cNvSpPr>
            <a:spLocks noGrp="1"/>
          </p:cNvSpPr>
          <p:nvPr>
            <p:ph type="title"/>
          </p:nvPr>
        </p:nvSpPr>
        <p:spPr>
          <a:xfrm>
            <a:off x="457200" y="1143000"/>
            <a:ext cx="8229600" cy="884238"/>
          </a:xfrm>
        </p:spPr>
        <p:txBody>
          <a:bodyPr/>
          <a:lstStyle/>
          <a:p>
            <a:r>
              <a:rPr lang="en-US" b="1" dirty="0" smtClean="0"/>
              <a:t>Example:</a:t>
            </a:r>
            <a:endParaRPr lang="en-US" b="1" dirty="0"/>
          </a:p>
        </p:txBody>
      </p:sp>
      <p:sp>
        <p:nvSpPr>
          <p:cNvPr id="2" name="Slide Number Placeholder 1"/>
          <p:cNvSpPr>
            <a:spLocks noGrp="1"/>
          </p:cNvSpPr>
          <p:nvPr>
            <p:ph type="sldNum" sz="quarter" idx="12"/>
          </p:nvPr>
        </p:nvSpPr>
        <p:spPr/>
        <p:txBody>
          <a:bodyPr/>
          <a:lstStyle/>
          <a:p>
            <a:fld id="{0296DBA8-B77D-4B8D-9A7F-3144543A2B89}" type="slidenum">
              <a:rPr lang="en-US" smtClean="0"/>
              <a:pPr/>
              <a:t>16</a:t>
            </a:fld>
            <a:endParaRPr lang="en-US"/>
          </a:p>
        </p:txBody>
      </p:sp>
      <p:cxnSp>
        <p:nvCxnSpPr>
          <p:cNvPr id="6" name="Straight Connector 5"/>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Rectangle 2"/>
          <p:cNvSpPr txBox="1">
            <a:spLocks noChangeArrowheads="1"/>
          </p:cNvSpPr>
          <p:nvPr/>
        </p:nvSpPr>
        <p:spPr>
          <a:xfrm>
            <a:off x="457200" y="274638"/>
            <a:ext cx="8229600" cy="715962"/>
          </a:xfrm>
          <a:prstGeom prst="rect">
            <a:avLst/>
          </a:prstGeom>
        </p:spPr>
        <p:txBody>
          <a:bodyPr vert="horz" lIns="91440" tIns="45720" rIns="91440" bIns="45720" rtlCol="0" anchor="b">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Structured/Procedural Paradigm</a:t>
            </a:r>
            <a:endParaRPr lang="en-US"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descr="TOP DOWN ANALYSIS"/>
          <p:cNvPicPr>
            <a:picLocks noChangeAspect="1" noChangeArrowheads="1"/>
          </p:cNvPicPr>
          <p:nvPr/>
        </p:nvPicPr>
        <p:blipFill>
          <a:blip r:embed="rId2"/>
          <a:srcRect/>
          <a:stretch>
            <a:fillRect/>
          </a:stretch>
        </p:blipFill>
        <p:spPr bwMode="auto">
          <a:xfrm>
            <a:off x="533400" y="1828800"/>
            <a:ext cx="7877908" cy="4267200"/>
          </a:xfrm>
          <a:prstGeom prst="rect">
            <a:avLst/>
          </a:prstGeom>
          <a:noFill/>
        </p:spPr>
      </p:pic>
      <p:sp>
        <p:nvSpPr>
          <p:cNvPr id="4" name="Slide Number Placeholder 3"/>
          <p:cNvSpPr>
            <a:spLocks noGrp="1"/>
          </p:cNvSpPr>
          <p:nvPr>
            <p:ph type="sldNum" sz="quarter" idx="12"/>
          </p:nvPr>
        </p:nvSpPr>
        <p:spPr/>
        <p:txBody>
          <a:bodyPr/>
          <a:lstStyle/>
          <a:p>
            <a:fld id="{0296DBA8-B77D-4B8D-9A7F-3144543A2B89}" type="slidenum">
              <a:rPr lang="en-US" smtClean="0"/>
              <a:pPr/>
              <a:t>17</a:t>
            </a:fld>
            <a:endParaRPr lang="en-US"/>
          </a:p>
        </p:txBody>
      </p:sp>
      <p:cxnSp>
        <p:nvCxnSpPr>
          <p:cNvPr id="6" name="Straight Connector 5"/>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Rectangle 2"/>
          <p:cNvSpPr txBox="1">
            <a:spLocks noChangeArrowheads="1"/>
          </p:cNvSpPr>
          <p:nvPr/>
        </p:nvSpPr>
        <p:spPr>
          <a:xfrm>
            <a:off x="457200" y="274638"/>
            <a:ext cx="8229600" cy="715962"/>
          </a:xfrm>
          <a:prstGeom prst="rect">
            <a:avLst/>
          </a:prstGeom>
        </p:spPr>
        <p:txBody>
          <a:bodyPr vert="horz" lIns="91440" tIns="45720" rIns="91440" bIns="45720" rtlCol="0" anchor="b">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Structured/Procedural Paradigm</a:t>
            </a:r>
            <a:endParaRPr lang="en-US" b="1" dirty="0"/>
          </a:p>
        </p:txBody>
      </p:sp>
      <p:sp>
        <p:nvSpPr>
          <p:cNvPr id="8" name="Title 2"/>
          <p:cNvSpPr>
            <a:spLocks noGrp="1"/>
          </p:cNvSpPr>
          <p:nvPr>
            <p:ph type="title"/>
          </p:nvPr>
        </p:nvSpPr>
        <p:spPr>
          <a:xfrm>
            <a:off x="448056" y="990600"/>
            <a:ext cx="8229600" cy="884238"/>
          </a:xfrm>
        </p:spPr>
        <p:txBody>
          <a:bodyPr/>
          <a:lstStyle/>
          <a:p>
            <a:r>
              <a:rPr lang="en-US" b="1" dirty="0" smtClean="0"/>
              <a:t>Example:</a:t>
            </a:r>
            <a:endParaRPr lang="en-US"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457200" y="274638"/>
            <a:ext cx="8229600" cy="715962"/>
          </a:xfrm>
        </p:spPr>
        <p:txBody>
          <a:bodyPr anchor="b">
            <a:normAutofit fontScale="90000"/>
          </a:bodyPr>
          <a:lstStyle/>
          <a:p>
            <a:r>
              <a:rPr lang="en-US" b="1" dirty="0"/>
              <a:t>Drawbacks</a:t>
            </a:r>
          </a:p>
        </p:txBody>
      </p:sp>
      <p:sp>
        <p:nvSpPr>
          <p:cNvPr id="15363" name="Rectangle 3"/>
          <p:cNvSpPr>
            <a:spLocks noGrp="1" noChangeArrowheads="1"/>
          </p:cNvSpPr>
          <p:nvPr>
            <p:ph type="body" idx="4294967295"/>
          </p:nvPr>
        </p:nvSpPr>
        <p:spPr/>
        <p:txBody>
          <a:bodyPr/>
          <a:lstStyle/>
          <a:p>
            <a:r>
              <a:rPr lang="en-US" dirty="0"/>
              <a:t>Interdependencies between various functions and processes.</a:t>
            </a:r>
          </a:p>
          <a:p>
            <a:r>
              <a:rPr lang="en-US" dirty="0"/>
              <a:t>Cannot be reused easily.</a:t>
            </a:r>
          </a:p>
          <a:p>
            <a:r>
              <a:rPr lang="en-US" dirty="0"/>
              <a:t>Data related to each function is not attached.</a:t>
            </a:r>
          </a:p>
          <a:p>
            <a:endParaRPr lang="en-US" dirty="0"/>
          </a:p>
        </p:txBody>
      </p:sp>
      <p:sp>
        <p:nvSpPr>
          <p:cNvPr id="2" name="Slide Number Placeholder 1"/>
          <p:cNvSpPr>
            <a:spLocks noGrp="1"/>
          </p:cNvSpPr>
          <p:nvPr>
            <p:ph type="sldNum" sz="quarter" idx="12"/>
          </p:nvPr>
        </p:nvSpPr>
        <p:spPr/>
        <p:txBody>
          <a:bodyPr/>
          <a:lstStyle/>
          <a:p>
            <a:fld id="{0296DBA8-B77D-4B8D-9A7F-3144543A2B89}" type="slidenum">
              <a:rPr lang="en-US" smtClean="0"/>
              <a:pPr/>
              <a:t>18</a:t>
            </a:fld>
            <a:endParaRPr lang="en-US"/>
          </a:p>
        </p:txBody>
      </p:sp>
      <p:cxnSp>
        <p:nvCxnSpPr>
          <p:cNvPr id="5" name="Straight Connector 4"/>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457200" y="274638"/>
            <a:ext cx="8229600" cy="715962"/>
          </a:xfrm>
        </p:spPr>
        <p:txBody>
          <a:bodyPr anchor="b">
            <a:normAutofit fontScale="90000"/>
          </a:bodyPr>
          <a:lstStyle/>
          <a:p>
            <a:r>
              <a:rPr lang="en-US" b="1" dirty="0"/>
              <a:t>Object-Oriented Paradigm</a:t>
            </a:r>
          </a:p>
        </p:txBody>
      </p:sp>
      <p:sp>
        <p:nvSpPr>
          <p:cNvPr id="16387" name="Rectangle 3"/>
          <p:cNvSpPr>
            <a:spLocks noGrp="1" noChangeArrowheads="1"/>
          </p:cNvSpPr>
          <p:nvPr>
            <p:ph type="body" idx="4294967295"/>
          </p:nvPr>
        </p:nvSpPr>
        <p:spPr>
          <a:xfrm>
            <a:off x="533400" y="1752600"/>
            <a:ext cx="8153400" cy="4267200"/>
          </a:xfrm>
        </p:spPr>
        <p:txBody>
          <a:bodyPr/>
          <a:lstStyle/>
          <a:p>
            <a:pPr>
              <a:lnSpc>
                <a:spcPct val="90000"/>
              </a:lnSpc>
            </a:pPr>
            <a:r>
              <a:rPr lang="en-US" dirty="0"/>
              <a:t>Describing the software solution in terms of collaborating objects, with responsibilities.</a:t>
            </a:r>
          </a:p>
          <a:p>
            <a:pPr lvl="1">
              <a:lnSpc>
                <a:spcPct val="90000"/>
              </a:lnSpc>
            </a:pPr>
            <a:r>
              <a:rPr lang="en-US" dirty="0"/>
              <a:t>Objects, </a:t>
            </a:r>
          </a:p>
          <a:p>
            <a:pPr lvl="1">
              <a:lnSpc>
                <a:spcPct val="90000"/>
              </a:lnSpc>
            </a:pPr>
            <a:r>
              <a:rPr lang="en-US" dirty="0"/>
              <a:t>classes, </a:t>
            </a:r>
          </a:p>
          <a:p>
            <a:pPr lvl="1">
              <a:lnSpc>
                <a:spcPct val="90000"/>
              </a:lnSpc>
            </a:pPr>
            <a:r>
              <a:rPr lang="en-US" dirty="0"/>
              <a:t>encapsulation, </a:t>
            </a:r>
          </a:p>
          <a:p>
            <a:pPr lvl="1">
              <a:lnSpc>
                <a:spcPct val="90000"/>
              </a:lnSpc>
            </a:pPr>
            <a:r>
              <a:rPr lang="en-US" dirty="0"/>
              <a:t>States,</a:t>
            </a:r>
          </a:p>
          <a:p>
            <a:pPr lvl="1">
              <a:lnSpc>
                <a:spcPct val="90000"/>
              </a:lnSpc>
            </a:pPr>
            <a:r>
              <a:rPr lang="en-US" dirty="0"/>
              <a:t>inheritance, </a:t>
            </a:r>
          </a:p>
          <a:p>
            <a:pPr lvl="1">
              <a:lnSpc>
                <a:spcPct val="90000"/>
              </a:lnSpc>
            </a:pPr>
            <a:r>
              <a:rPr lang="en-US" dirty="0"/>
              <a:t>composition, </a:t>
            </a:r>
          </a:p>
          <a:p>
            <a:pPr lvl="1">
              <a:lnSpc>
                <a:spcPct val="90000"/>
              </a:lnSpc>
            </a:pPr>
            <a:r>
              <a:rPr lang="en-US" dirty="0"/>
              <a:t>polymorphism </a:t>
            </a:r>
            <a:endParaRPr lang="en-US" sz="6600" dirty="0"/>
          </a:p>
          <a:p>
            <a:pPr>
              <a:lnSpc>
                <a:spcPct val="90000"/>
              </a:lnSpc>
            </a:pPr>
            <a:endParaRPr lang="en-US" dirty="0"/>
          </a:p>
        </p:txBody>
      </p:sp>
      <p:sp>
        <p:nvSpPr>
          <p:cNvPr id="2" name="Slide Number Placeholder 1"/>
          <p:cNvSpPr>
            <a:spLocks noGrp="1"/>
          </p:cNvSpPr>
          <p:nvPr>
            <p:ph type="sldNum" sz="quarter" idx="12"/>
          </p:nvPr>
        </p:nvSpPr>
        <p:spPr/>
        <p:txBody>
          <a:bodyPr/>
          <a:lstStyle/>
          <a:p>
            <a:fld id="{0296DBA8-B77D-4B8D-9A7F-3144543A2B89}" type="slidenum">
              <a:rPr lang="en-US" smtClean="0"/>
              <a:pPr/>
              <a:t>19</a:t>
            </a:fld>
            <a:endParaRPr lang="en-US"/>
          </a:p>
        </p:txBody>
      </p:sp>
      <p:cxnSp>
        <p:nvCxnSpPr>
          <p:cNvPr id="5" name="Straight Connector 4"/>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Software design methods</a:t>
            </a:r>
          </a:p>
          <a:p>
            <a:r>
              <a:rPr lang="en-US" dirty="0" smtClean="0"/>
              <a:t>Design Paradigms</a:t>
            </a:r>
          </a:p>
          <a:p>
            <a:r>
              <a:rPr lang="en-US" dirty="0" smtClean="0"/>
              <a:t>Typical Design Trade-offs</a:t>
            </a:r>
            <a:endParaRPr lang="en-US" dirty="0"/>
          </a:p>
        </p:txBody>
      </p:sp>
      <p:sp>
        <p:nvSpPr>
          <p:cNvPr id="4" name="Slide Number Placeholder 3"/>
          <p:cNvSpPr>
            <a:spLocks noGrp="1"/>
          </p:cNvSpPr>
          <p:nvPr>
            <p:ph type="sldNum" sz="quarter" idx="12"/>
          </p:nvPr>
        </p:nvSpPr>
        <p:spPr/>
        <p:txBody>
          <a:bodyPr/>
          <a:lstStyle/>
          <a:p>
            <a:fld id="{0296DBA8-B77D-4B8D-9A7F-3144543A2B89}" type="slidenum">
              <a:rPr lang="en-US" smtClean="0"/>
              <a:pPr/>
              <a:t>2</a:t>
            </a:fld>
            <a:endParaRPr lang="en-US"/>
          </a:p>
        </p:txBody>
      </p:sp>
      <p:cxnSp>
        <p:nvCxnSpPr>
          <p:cNvPr id="5" name="Straight Connector 4"/>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457200" y="274638"/>
            <a:ext cx="8229600" cy="715962"/>
          </a:xfrm>
        </p:spPr>
        <p:txBody>
          <a:bodyPr anchor="b">
            <a:normAutofit fontScale="90000"/>
          </a:bodyPr>
          <a:lstStyle/>
          <a:p>
            <a:r>
              <a:rPr lang="en-US" b="1" dirty="0"/>
              <a:t>Object-Oriented Design</a:t>
            </a:r>
          </a:p>
        </p:txBody>
      </p:sp>
      <p:sp>
        <p:nvSpPr>
          <p:cNvPr id="17411" name="Rectangle 3"/>
          <p:cNvSpPr>
            <a:spLocks noGrp="1" noChangeArrowheads="1"/>
          </p:cNvSpPr>
          <p:nvPr>
            <p:ph type="body" idx="4294967295"/>
          </p:nvPr>
        </p:nvSpPr>
        <p:spPr/>
        <p:txBody>
          <a:bodyPr/>
          <a:lstStyle/>
          <a:p>
            <a:r>
              <a:rPr lang="en-US" dirty="0" smtClean="0"/>
              <a:t>Bottom-up</a:t>
            </a:r>
            <a:endParaRPr lang="en-US" dirty="0"/>
          </a:p>
          <a:p>
            <a:pPr lvl="1"/>
            <a:r>
              <a:rPr lang="en-US" dirty="0"/>
              <a:t>Encapsulate data and procedures in objects and classes.</a:t>
            </a:r>
          </a:p>
          <a:p>
            <a:pPr lvl="1"/>
            <a:r>
              <a:rPr lang="en-US" dirty="0"/>
              <a:t>Refinement in classes lead to a composed larger system.</a:t>
            </a:r>
          </a:p>
          <a:p>
            <a:endParaRPr lang="en-US" dirty="0"/>
          </a:p>
        </p:txBody>
      </p:sp>
      <p:sp>
        <p:nvSpPr>
          <p:cNvPr id="2" name="Slide Number Placeholder 1"/>
          <p:cNvSpPr>
            <a:spLocks noGrp="1"/>
          </p:cNvSpPr>
          <p:nvPr>
            <p:ph type="sldNum" sz="quarter" idx="12"/>
          </p:nvPr>
        </p:nvSpPr>
        <p:spPr/>
        <p:txBody>
          <a:bodyPr/>
          <a:lstStyle/>
          <a:p>
            <a:fld id="{0296DBA8-B77D-4B8D-9A7F-3144543A2B89}" type="slidenum">
              <a:rPr lang="en-US" smtClean="0"/>
              <a:pPr/>
              <a:t>20</a:t>
            </a:fld>
            <a:endParaRPr lang="en-US"/>
          </a:p>
        </p:txBody>
      </p:sp>
      <p:cxnSp>
        <p:nvCxnSpPr>
          <p:cNvPr id="5" name="Straight Connector 4"/>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457200" y="274638"/>
            <a:ext cx="8229600" cy="639762"/>
          </a:xfrm>
        </p:spPr>
        <p:txBody>
          <a:bodyPr anchor="b">
            <a:noAutofit/>
          </a:bodyPr>
          <a:lstStyle/>
          <a:p>
            <a:r>
              <a:rPr lang="en-US" b="1" dirty="0"/>
              <a:t>Benefits</a:t>
            </a:r>
          </a:p>
        </p:txBody>
      </p:sp>
      <p:sp>
        <p:nvSpPr>
          <p:cNvPr id="18435" name="Rectangle 3"/>
          <p:cNvSpPr>
            <a:spLocks noGrp="1" noChangeArrowheads="1"/>
          </p:cNvSpPr>
          <p:nvPr>
            <p:ph type="body" idx="4294967295"/>
          </p:nvPr>
        </p:nvSpPr>
        <p:spPr/>
        <p:txBody>
          <a:bodyPr/>
          <a:lstStyle/>
          <a:p>
            <a:pPr>
              <a:lnSpc>
                <a:spcPct val="80000"/>
              </a:lnSpc>
            </a:pPr>
            <a:r>
              <a:rPr lang="en-US" sz="2800" dirty="0"/>
              <a:t>Enjoys all the benefits of Modular approach</a:t>
            </a:r>
          </a:p>
          <a:p>
            <a:pPr>
              <a:lnSpc>
                <a:spcPct val="80000"/>
              </a:lnSpc>
            </a:pPr>
            <a:r>
              <a:rPr lang="en-US" sz="2800" dirty="0"/>
              <a:t>Dependencies can be handled by finding the commonalities through inheritance and polymorphism.</a:t>
            </a:r>
          </a:p>
          <a:p>
            <a:pPr>
              <a:lnSpc>
                <a:spcPct val="80000"/>
              </a:lnSpc>
            </a:pPr>
            <a:endParaRPr lang="en-US" sz="2800" dirty="0" smtClean="0"/>
          </a:p>
          <a:p>
            <a:pPr>
              <a:lnSpc>
                <a:spcPct val="80000"/>
              </a:lnSpc>
            </a:pPr>
            <a:r>
              <a:rPr lang="en-US" sz="2800" dirty="0" smtClean="0"/>
              <a:t>Naturalness</a:t>
            </a:r>
            <a:endParaRPr lang="en-US" sz="2800" dirty="0"/>
          </a:p>
          <a:p>
            <a:pPr lvl="1">
              <a:lnSpc>
                <a:spcPct val="80000"/>
              </a:lnSpc>
            </a:pPr>
            <a:r>
              <a:rPr lang="en-US" sz="2400" dirty="0"/>
              <a:t>OO paradigm models the real world better because everything in real world is an object.</a:t>
            </a:r>
          </a:p>
          <a:p>
            <a:pPr>
              <a:lnSpc>
                <a:spcPct val="80000"/>
              </a:lnSpc>
            </a:pPr>
            <a:r>
              <a:rPr lang="en-US" sz="2800" dirty="0"/>
              <a:t>Reusability</a:t>
            </a:r>
          </a:p>
          <a:p>
            <a:pPr lvl="1">
              <a:lnSpc>
                <a:spcPct val="80000"/>
              </a:lnSpc>
            </a:pPr>
            <a:r>
              <a:rPr lang="en-US" sz="2400" dirty="0"/>
              <a:t>Using the existing classes or components in future design, without much effort.</a:t>
            </a:r>
          </a:p>
          <a:p>
            <a:pPr lvl="1">
              <a:lnSpc>
                <a:spcPct val="80000"/>
              </a:lnSpc>
            </a:pPr>
            <a:endParaRPr lang="en-US" sz="3000" b="1" dirty="0"/>
          </a:p>
          <a:p>
            <a:pPr>
              <a:lnSpc>
                <a:spcPct val="80000"/>
              </a:lnSpc>
            </a:pPr>
            <a:endParaRPr lang="en-US" sz="3400" b="1" dirty="0"/>
          </a:p>
        </p:txBody>
      </p:sp>
      <p:sp>
        <p:nvSpPr>
          <p:cNvPr id="2" name="Slide Number Placeholder 1"/>
          <p:cNvSpPr>
            <a:spLocks noGrp="1"/>
          </p:cNvSpPr>
          <p:nvPr>
            <p:ph type="sldNum" sz="quarter" idx="12"/>
          </p:nvPr>
        </p:nvSpPr>
        <p:spPr/>
        <p:txBody>
          <a:bodyPr/>
          <a:lstStyle/>
          <a:p>
            <a:fld id="{0296DBA8-B77D-4B8D-9A7F-3144543A2B89}" type="slidenum">
              <a:rPr lang="en-US" smtClean="0"/>
              <a:pPr/>
              <a:t>21</a:t>
            </a:fld>
            <a:endParaRPr lang="en-US"/>
          </a:p>
        </p:txBody>
      </p:sp>
      <p:cxnSp>
        <p:nvCxnSpPr>
          <p:cNvPr id="5" name="Straight Connector 4"/>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blinds(horizontal)">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blinds(horizontal)">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435">
                                            <p:txEl>
                                              <p:pRg st="3" end="3"/>
                                            </p:txEl>
                                          </p:spTgt>
                                        </p:tgtEl>
                                        <p:attrNameLst>
                                          <p:attrName>style.visibility</p:attrName>
                                        </p:attrNameLst>
                                      </p:cBhvr>
                                      <p:to>
                                        <p:strVal val="visible"/>
                                      </p:to>
                                    </p:set>
                                    <p:animEffect transition="in" filter="blinds(horizontal)">
                                      <p:cBhvr>
                                        <p:cTn id="17" dur="500"/>
                                        <p:tgtEl>
                                          <p:spTgt spid="18435">
                                            <p:txEl>
                                              <p:pRg st="3" end="3"/>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8435">
                                            <p:txEl>
                                              <p:pRg st="4" end="4"/>
                                            </p:txEl>
                                          </p:spTgt>
                                        </p:tgtEl>
                                        <p:attrNameLst>
                                          <p:attrName>style.visibility</p:attrName>
                                        </p:attrNameLst>
                                      </p:cBhvr>
                                      <p:to>
                                        <p:strVal val="visible"/>
                                      </p:to>
                                    </p:set>
                                    <p:animEffect transition="in" filter="blinds(horizontal)">
                                      <p:cBhvr>
                                        <p:cTn id="20" dur="500"/>
                                        <p:tgtEl>
                                          <p:spTgt spid="18435">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8435">
                                            <p:txEl>
                                              <p:pRg st="5" end="5"/>
                                            </p:txEl>
                                          </p:spTgt>
                                        </p:tgtEl>
                                        <p:attrNameLst>
                                          <p:attrName>style.visibility</p:attrName>
                                        </p:attrNameLst>
                                      </p:cBhvr>
                                      <p:to>
                                        <p:strVal val="visible"/>
                                      </p:to>
                                    </p:set>
                                    <p:animEffect transition="in" filter="blinds(horizontal)">
                                      <p:cBhvr>
                                        <p:cTn id="25" dur="500"/>
                                        <p:tgtEl>
                                          <p:spTgt spid="18435">
                                            <p:txEl>
                                              <p:pRg st="5" end="5"/>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8435">
                                            <p:txEl>
                                              <p:pRg st="6" end="6"/>
                                            </p:txEl>
                                          </p:spTgt>
                                        </p:tgtEl>
                                        <p:attrNameLst>
                                          <p:attrName>style.visibility</p:attrName>
                                        </p:attrNameLst>
                                      </p:cBhvr>
                                      <p:to>
                                        <p:strVal val="visible"/>
                                      </p:to>
                                    </p:set>
                                    <p:animEffect transition="in" filter="blinds(horizontal)">
                                      <p:cBhvr>
                                        <p:cTn id="28" dur="500"/>
                                        <p:tgtEl>
                                          <p:spTgt spid="184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4294967295"/>
          </p:nvPr>
        </p:nvSpPr>
        <p:spPr>
          <a:xfrm>
            <a:off x="457200" y="1554162"/>
            <a:ext cx="8229600" cy="4525963"/>
          </a:xfrm>
        </p:spPr>
        <p:txBody>
          <a:bodyPr/>
          <a:lstStyle/>
          <a:p>
            <a:r>
              <a:rPr lang="en-US" dirty="0"/>
              <a:t>If OO design is incorrect, the implementation derived from the design in an OOP language would be very complex.</a:t>
            </a:r>
          </a:p>
        </p:txBody>
      </p:sp>
      <p:sp>
        <p:nvSpPr>
          <p:cNvPr id="2" name="Slide Number Placeholder 1"/>
          <p:cNvSpPr>
            <a:spLocks noGrp="1"/>
          </p:cNvSpPr>
          <p:nvPr>
            <p:ph type="sldNum" sz="quarter" idx="12"/>
          </p:nvPr>
        </p:nvSpPr>
        <p:spPr/>
        <p:txBody>
          <a:bodyPr/>
          <a:lstStyle/>
          <a:p>
            <a:fld id="{0296DBA8-B77D-4B8D-9A7F-3144543A2B89}" type="slidenum">
              <a:rPr lang="en-US" smtClean="0"/>
              <a:pPr/>
              <a:t>22</a:t>
            </a:fld>
            <a:endParaRPr lang="en-US"/>
          </a:p>
        </p:txBody>
      </p:sp>
      <p:cxnSp>
        <p:nvCxnSpPr>
          <p:cNvPr id="5" name="Straight Connector 4"/>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457200" y="228600"/>
            <a:ext cx="8001000" cy="685800"/>
          </a:xfrm>
        </p:spPr>
        <p:txBody>
          <a:bodyPr anchor="b">
            <a:noAutofit/>
          </a:bodyPr>
          <a:lstStyle/>
          <a:p>
            <a:r>
              <a:rPr lang="en-GB" b="1" dirty="0"/>
              <a:t>Case Study : Fire Alarm</a:t>
            </a:r>
          </a:p>
        </p:txBody>
      </p:sp>
      <p:sp>
        <p:nvSpPr>
          <p:cNvPr id="20483" name="Content Placeholder 2"/>
          <p:cNvSpPr>
            <a:spLocks noGrp="1"/>
          </p:cNvSpPr>
          <p:nvPr>
            <p:ph idx="4294967295"/>
          </p:nvPr>
        </p:nvSpPr>
        <p:spPr>
          <a:xfrm>
            <a:off x="533400" y="1219200"/>
            <a:ext cx="8001000" cy="4267200"/>
          </a:xfrm>
        </p:spPr>
        <p:txBody>
          <a:bodyPr>
            <a:normAutofit lnSpcReduction="10000"/>
          </a:bodyPr>
          <a:lstStyle/>
          <a:p>
            <a:r>
              <a:rPr lang="en-GB" sz="2800" dirty="0" smtClean="0"/>
              <a:t>The </a:t>
            </a:r>
            <a:r>
              <a:rPr lang="en-GB" sz="2800" dirty="0"/>
              <a:t>owner of a large multi-stored building wants to have a computerized fire alarm system for his </a:t>
            </a:r>
            <a:r>
              <a:rPr lang="en-GB" sz="2800" dirty="0" smtClean="0"/>
              <a:t>building.</a:t>
            </a:r>
          </a:p>
          <a:p>
            <a:endParaRPr lang="en-GB" sz="2800" dirty="0" smtClean="0"/>
          </a:p>
          <a:p>
            <a:r>
              <a:rPr lang="en-GB" sz="2800" dirty="0" smtClean="0"/>
              <a:t>Smoke </a:t>
            </a:r>
            <a:r>
              <a:rPr lang="en-GB" sz="2800" dirty="0"/>
              <a:t>detectors and fire alarms would be placed in each room of the building. </a:t>
            </a:r>
            <a:endParaRPr lang="en-GB" sz="2800" dirty="0" smtClean="0"/>
          </a:p>
          <a:p>
            <a:endParaRPr lang="en-GB" sz="2800" dirty="0" smtClean="0"/>
          </a:p>
          <a:p>
            <a:r>
              <a:rPr lang="en-GB" sz="2800" dirty="0" smtClean="0"/>
              <a:t>The </a:t>
            </a:r>
            <a:r>
              <a:rPr lang="en-GB" sz="2800" dirty="0"/>
              <a:t>fire alarm system would monitor the status of these smoke detectors. </a:t>
            </a:r>
            <a:endParaRPr lang="en-GB" sz="2800" dirty="0" smtClean="0"/>
          </a:p>
        </p:txBody>
      </p:sp>
      <p:sp>
        <p:nvSpPr>
          <p:cNvPr id="2" name="Slide Number Placeholder 1"/>
          <p:cNvSpPr>
            <a:spLocks noGrp="1"/>
          </p:cNvSpPr>
          <p:nvPr>
            <p:ph type="sldNum" sz="quarter" idx="12"/>
          </p:nvPr>
        </p:nvSpPr>
        <p:spPr/>
        <p:txBody>
          <a:bodyPr/>
          <a:lstStyle/>
          <a:p>
            <a:fld id="{0296DBA8-B77D-4B8D-9A7F-3144543A2B89}" type="slidenum">
              <a:rPr lang="en-US" smtClean="0"/>
              <a:pPr/>
              <a:t>23</a:t>
            </a:fld>
            <a:endParaRPr lang="en-US"/>
          </a:p>
        </p:txBody>
      </p:sp>
      <p:cxnSp>
        <p:nvCxnSpPr>
          <p:cNvPr id="5" name="Straight Connector 4"/>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Whenever a fire condition is reported by any of the smoke detectors, the fire alarm system should determine the location at which the fire condition is reported by any of the smoke detectors, the fire alarm system should determine the location at which the fire condition has occurred and then sound the alarms only in the neighbouring locations. </a:t>
            </a:r>
          </a:p>
          <a:p>
            <a:endParaRPr lang="en-US" dirty="0"/>
          </a:p>
        </p:txBody>
      </p:sp>
      <p:sp>
        <p:nvSpPr>
          <p:cNvPr id="4" name="Slide Number Placeholder 3"/>
          <p:cNvSpPr>
            <a:spLocks noGrp="1"/>
          </p:cNvSpPr>
          <p:nvPr>
            <p:ph type="sldNum" sz="quarter" idx="12"/>
          </p:nvPr>
        </p:nvSpPr>
        <p:spPr/>
        <p:txBody>
          <a:bodyPr/>
          <a:lstStyle/>
          <a:p>
            <a:fld id="{0296DBA8-B77D-4B8D-9A7F-3144543A2B89}" type="slidenum">
              <a:rPr lang="en-US" smtClean="0"/>
              <a:pPr/>
              <a:t>24</a:t>
            </a:fld>
            <a:endParaRPr lang="en-US"/>
          </a:p>
        </p:txBody>
      </p:sp>
      <p:cxnSp>
        <p:nvCxnSpPr>
          <p:cNvPr id="5" name="Straight Connector 4"/>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smtClean="0"/>
              <a:t>The fire alarm system should also flash an alarm message on the computer console. Fire fighting personnel man the console round the clock.</a:t>
            </a:r>
          </a:p>
          <a:p>
            <a:endParaRPr lang="en-GB" dirty="0" smtClean="0"/>
          </a:p>
          <a:p>
            <a:r>
              <a:rPr lang="en-GB" dirty="0" smtClean="0"/>
              <a:t> After a fire condition has been successfully handled, the fire alarm system should support resetting the alarms by the fire fighting personnel. </a:t>
            </a:r>
          </a:p>
          <a:p>
            <a:endParaRPr lang="en-US" dirty="0"/>
          </a:p>
        </p:txBody>
      </p:sp>
      <p:sp>
        <p:nvSpPr>
          <p:cNvPr id="4" name="Slide Number Placeholder 3"/>
          <p:cNvSpPr>
            <a:spLocks noGrp="1"/>
          </p:cNvSpPr>
          <p:nvPr>
            <p:ph type="sldNum" sz="quarter" idx="12"/>
          </p:nvPr>
        </p:nvSpPr>
        <p:spPr/>
        <p:txBody>
          <a:bodyPr/>
          <a:lstStyle/>
          <a:p>
            <a:fld id="{0296DBA8-B77D-4B8D-9A7F-3144543A2B89}" type="slidenum">
              <a:rPr lang="en-US" smtClean="0"/>
              <a:pPr/>
              <a:t>25</a:t>
            </a:fld>
            <a:endParaRPr lang="en-US"/>
          </a:p>
        </p:txBody>
      </p:sp>
      <p:cxnSp>
        <p:nvCxnSpPr>
          <p:cNvPr id="5" name="Straight Connector 4"/>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a:xfrm>
            <a:off x="457200" y="457200"/>
            <a:ext cx="8229600" cy="487363"/>
          </a:xfrm>
        </p:spPr>
        <p:txBody>
          <a:bodyPr anchor="b">
            <a:normAutofit fontScale="90000"/>
          </a:bodyPr>
          <a:lstStyle/>
          <a:p>
            <a:r>
              <a:rPr lang="en-GB" sz="3900" b="1" dirty="0">
                <a:solidFill>
                  <a:schemeClr val="tx1"/>
                </a:solidFill>
              </a:rPr>
              <a:t>Function-Oriented Approach</a:t>
            </a:r>
            <a:endParaRPr lang="en-GB" sz="5700" b="1" dirty="0">
              <a:solidFill>
                <a:schemeClr val="tx1"/>
              </a:solidFill>
            </a:endParaRPr>
          </a:p>
        </p:txBody>
      </p:sp>
      <p:sp>
        <p:nvSpPr>
          <p:cNvPr id="21507" name="Content Placeholder 2"/>
          <p:cNvSpPr>
            <a:spLocks noGrp="1"/>
          </p:cNvSpPr>
          <p:nvPr>
            <p:ph idx="4294967295"/>
          </p:nvPr>
        </p:nvSpPr>
        <p:spPr/>
        <p:txBody>
          <a:bodyPr/>
          <a:lstStyle/>
          <a:p>
            <a:r>
              <a:rPr lang="en-GB" sz="2500" b="1" dirty="0"/>
              <a:t>/* Global data (system state) accessible by various functions */ </a:t>
            </a:r>
          </a:p>
          <a:p>
            <a:r>
              <a:rPr lang="en-GB" sz="2500" dirty="0"/>
              <a:t>BOOL </a:t>
            </a:r>
            <a:r>
              <a:rPr lang="en-GB" sz="2500" dirty="0" err="1"/>
              <a:t>detector_status</a:t>
            </a:r>
            <a:r>
              <a:rPr lang="en-GB" sz="2500" dirty="0"/>
              <a:t>[MAX_ROOMS]; </a:t>
            </a:r>
          </a:p>
          <a:p>
            <a:r>
              <a:rPr lang="en-GB" sz="2500" dirty="0" err="1"/>
              <a:t>int</a:t>
            </a:r>
            <a:r>
              <a:rPr lang="en-GB" sz="2500" dirty="0"/>
              <a:t> </a:t>
            </a:r>
            <a:r>
              <a:rPr lang="en-GB" sz="2500" dirty="0" err="1"/>
              <a:t>detector_locs</a:t>
            </a:r>
            <a:r>
              <a:rPr lang="en-GB" sz="2500" dirty="0"/>
              <a:t>[MAX_ROOMS]; </a:t>
            </a:r>
          </a:p>
          <a:p>
            <a:r>
              <a:rPr lang="en-GB" sz="2500" dirty="0"/>
              <a:t>BOOL </a:t>
            </a:r>
            <a:r>
              <a:rPr lang="en-GB" sz="2500" dirty="0" err="1"/>
              <a:t>alarm_status</a:t>
            </a:r>
            <a:r>
              <a:rPr lang="en-GB" sz="2500" dirty="0"/>
              <a:t>[MAX_ROOMS]; </a:t>
            </a:r>
          </a:p>
          <a:p>
            <a:pPr lvl="1"/>
            <a:r>
              <a:rPr lang="en-GB" sz="2100" dirty="0"/>
              <a:t>/* alarm activated when status is set */ </a:t>
            </a:r>
          </a:p>
          <a:p>
            <a:r>
              <a:rPr lang="en-GB" sz="2500" dirty="0" err="1"/>
              <a:t>int</a:t>
            </a:r>
            <a:r>
              <a:rPr lang="en-GB" sz="2500" dirty="0"/>
              <a:t> </a:t>
            </a:r>
            <a:r>
              <a:rPr lang="en-GB" sz="2500" dirty="0" err="1"/>
              <a:t>alarm_locs</a:t>
            </a:r>
            <a:r>
              <a:rPr lang="en-GB" sz="2500" dirty="0"/>
              <a:t>[MAX_ROOMS]; </a:t>
            </a:r>
          </a:p>
          <a:p>
            <a:pPr lvl="1"/>
            <a:r>
              <a:rPr lang="en-GB" sz="2100" dirty="0"/>
              <a:t>/* room number where alarm is located */ </a:t>
            </a:r>
          </a:p>
          <a:p>
            <a:r>
              <a:rPr lang="en-GB" sz="2500" dirty="0" err="1"/>
              <a:t>int</a:t>
            </a:r>
            <a:r>
              <a:rPr lang="en-GB" sz="2500" dirty="0"/>
              <a:t> </a:t>
            </a:r>
            <a:r>
              <a:rPr lang="en-GB" sz="2500" dirty="0" err="1"/>
              <a:t>neighbor</a:t>
            </a:r>
            <a:r>
              <a:rPr lang="en-GB" sz="2500" dirty="0"/>
              <a:t>-alarm[MAX_ROOMS][10]; </a:t>
            </a:r>
          </a:p>
          <a:p>
            <a:pPr lvl="1"/>
            <a:r>
              <a:rPr lang="en-GB" sz="2100" dirty="0"/>
              <a:t>/* each detector has </a:t>
            </a:r>
            <a:r>
              <a:rPr lang="en-GB" sz="2100" dirty="0" err="1"/>
              <a:t>atmost</a:t>
            </a:r>
            <a:r>
              <a:rPr lang="en-GB" sz="2100" dirty="0"/>
              <a:t> 10 </a:t>
            </a:r>
            <a:r>
              <a:rPr lang="en-GB" sz="2100" dirty="0" err="1"/>
              <a:t>neighboring</a:t>
            </a:r>
            <a:r>
              <a:rPr lang="en-GB" sz="2100" dirty="0"/>
              <a:t> locations */ </a:t>
            </a:r>
          </a:p>
        </p:txBody>
      </p:sp>
      <p:sp>
        <p:nvSpPr>
          <p:cNvPr id="2" name="Slide Number Placeholder 1"/>
          <p:cNvSpPr>
            <a:spLocks noGrp="1"/>
          </p:cNvSpPr>
          <p:nvPr>
            <p:ph type="sldNum" sz="quarter" idx="12"/>
          </p:nvPr>
        </p:nvSpPr>
        <p:spPr/>
        <p:txBody>
          <a:bodyPr/>
          <a:lstStyle/>
          <a:p>
            <a:fld id="{0296DBA8-B77D-4B8D-9A7F-3144543A2B89}" type="slidenum">
              <a:rPr lang="en-US" smtClean="0"/>
              <a:pPr/>
              <a:t>26</a:t>
            </a:fld>
            <a:endParaRPr lang="en-US"/>
          </a:p>
        </p:txBody>
      </p:sp>
      <p:cxnSp>
        <p:nvCxnSpPr>
          <p:cNvPr id="5" name="Straight Connector 4"/>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a:xfrm>
            <a:off x="457200" y="274638"/>
            <a:ext cx="8229600" cy="715962"/>
          </a:xfrm>
        </p:spPr>
        <p:txBody>
          <a:bodyPr anchor="b"/>
          <a:lstStyle/>
          <a:p>
            <a:r>
              <a:rPr lang="en-GB" sz="3900" b="1" dirty="0">
                <a:solidFill>
                  <a:schemeClr val="tx1"/>
                </a:solidFill>
              </a:rPr>
              <a:t>Function-Oriented Approach</a:t>
            </a:r>
          </a:p>
        </p:txBody>
      </p:sp>
      <p:sp>
        <p:nvSpPr>
          <p:cNvPr id="22531" name="Content Placeholder 2"/>
          <p:cNvSpPr>
            <a:spLocks noGrp="1"/>
          </p:cNvSpPr>
          <p:nvPr>
            <p:ph idx="4294967295"/>
          </p:nvPr>
        </p:nvSpPr>
        <p:spPr/>
        <p:txBody>
          <a:bodyPr/>
          <a:lstStyle/>
          <a:p>
            <a:pPr>
              <a:buFontTx/>
              <a:buNone/>
            </a:pPr>
            <a:r>
              <a:rPr lang="en-GB" sz="3400"/>
              <a:t>The functions which operate on the system state are: </a:t>
            </a:r>
          </a:p>
          <a:p>
            <a:pPr lvl="1"/>
            <a:r>
              <a:rPr lang="en-GB"/>
              <a:t>interrogate_detectors();</a:t>
            </a:r>
          </a:p>
          <a:p>
            <a:pPr lvl="1"/>
            <a:r>
              <a:rPr lang="en-GB"/>
              <a:t>get_detector_location();</a:t>
            </a:r>
          </a:p>
          <a:p>
            <a:pPr lvl="1"/>
            <a:r>
              <a:rPr lang="en-GB"/>
              <a:t>report_fire_location();</a:t>
            </a:r>
          </a:p>
          <a:p>
            <a:pPr lvl="1"/>
            <a:r>
              <a:rPr lang="en-GB"/>
              <a:t>determine_neighbor();</a:t>
            </a:r>
          </a:p>
          <a:p>
            <a:pPr lvl="1"/>
            <a:r>
              <a:rPr lang="en-GB"/>
              <a:t>ring_alarm(); </a:t>
            </a:r>
          </a:p>
          <a:p>
            <a:pPr lvl="1"/>
            <a:r>
              <a:rPr lang="en-GB"/>
              <a:t>reset_alarm();</a:t>
            </a:r>
          </a:p>
          <a:p>
            <a:endParaRPr lang="en-GB" sz="2800"/>
          </a:p>
        </p:txBody>
      </p:sp>
      <p:sp>
        <p:nvSpPr>
          <p:cNvPr id="2" name="Slide Number Placeholder 1"/>
          <p:cNvSpPr>
            <a:spLocks noGrp="1"/>
          </p:cNvSpPr>
          <p:nvPr>
            <p:ph type="sldNum" sz="quarter" idx="12"/>
          </p:nvPr>
        </p:nvSpPr>
        <p:spPr/>
        <p:txBody>
          <a:bodyPr/>
          <a:lstStyle/>
          <a:p>
            <a:fld id="{0296DBA8-B77D-4B8D-9A7F-3144543A2B89}" type="slidenum">
              <a:rPr lang="en-US" smtClean="0"/>
              <a:pPr/>
              <a:t>27</a:t>
            </a:fld>
            <a:endParaRPr lang="en-US"/>
          </a:p>
        </p:txBody>
      </p:sp>
      <p:cxnSp>
        <p:nvCxnSpPr>
          <p:cNvPr id="5" name="Straight Connector 4"/>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a:xfrm>
            <a:off x="457200" y="381000"/>
            <a:ext cx="8229600" cy="533400"/>
          </a:xfrm>
        </p:spPr>
        <p:txBody>
          <a:bodyPr anchor="b">
            <a:normAutofit fontScale="90000"/>
          </a:bodyPr>
          <a:lstStyle/>
          <a:p>
            <a:r>
              <a:rPr lang="en-GB" sz="3900" b="1" dirty="0">
                <a:solidFill>
                  <a:schemeClr val="tx1"/>
                </a:solidFill>
              </a:rPr>
              <a:t>Object-Oriented Approach</a:t>
            </a:r>
            <a:endParaRPr lang="en-GB" dirty="0"/>
          </a:p>
        </p:txBody>
      </p:sp>
      <p:sp>
        <p:nvSpPr>
          <p:cNvPr id="3" name="Content Placeholder 2"/>
          <p:cNvSpPr>
            <a:spLocks noGrp="1"/>
          </p:cNvSpPr>
          <p:nvPr>
            <p:ph idx="4294967295"/>
          </p:nvPr>
        </p:nvSpPr>
        <p:spPr>
          <a:xfrm>
            <a:off x="566738" y="1295400"/>
            <a:ext cx="8577262" cy="5562600"/>
          </a:xfrm>
        </p:spPr>
        <p:txBody>
          <a:bodyPr/>
          <a:lstStyle/>
          <a:p>
            <a:r>
              <a:rPr lang="en-GB" dirty="0"/>
              <a:t>class detector </a:t>
            </a:r>
          </a:p>
          <a:p>
            <a:pPr lvl="1"/>
            <a:r>
              <a:rPr lang="en-GB" dirty="0"/>
              <a:t>attributes </a:t>
            </a:r>
          </a:p>
          <a:p>
            <a:pPr lvl="2"/>
            <a:r>
              <a:rPr lang="en-GB" dirty="0"/>
              <a:t>status, location, </a:t>
            </a:r>
            <a:r>
              <a:rPr lang="en-GB" dirty="0" smtClean="0"/>
              <a:t>neighbours </a:t>
            </a:r>
            <a:endParaRPr lang="en-GB" dirty="0"/>
          </a:p>
          <a:p>
            <a:pPr lvl="1"/>
            <a:r>
              <a:rPr lang="en-GB" dirty="0"/>
              <a:t>operations </a:t>
            </a:r>
          </a:p>
          <a:p>
            <a:pPr lvl="2"/>
            <a:r>
              <a:rPr lang="en-GB" dirty="0"/>
              <a:t>create, sense-status, get-location, find-</a:t>
            </a:r>
            <a:r>
              <a:rPr lang="en-GB" dirty="0" err="1"/>
              <a:t>neighbors</a:t>
            </a:r>
            <a:r>
              <a:rPr lang="en-GB" dirty="0"/>
              <a:t> </a:t>
            </a:r>
          </a:p>
          <a:p>
            <a:r>
              <a:rPr lang="en-GB" dirty="0"/>
              <a:t>class alarm </a:t>
            </a:r>
          </a:p>
          <a:p>
            <a:pPr lvl="1"/>
            <a:r>
              <a:rPr lang="en-GB" dirty="0"/>
              <a:t>attributes </a:t>
            </a:r>
          </a:p>
          <a:p>
            <a:pPr lvl="2"/>
            <a:r>
              <a:rPr lang="en-GB" dirty="0"/>
              <a:t>location, status </a:t>
            </a:r>
          </a:p>
          <a:p>
            <a:pPr lvl="1"/>
            <a:r>
              <a:rPr lang="en-GB" sz="3100" dirty="0"/>
              <a:t>operations</a:t>
            </a:r>
            <a:r>
              <a:rPr lang="en-GB" dirty="0"/>
              <a:t> </a:t>
            </a:r>
          </a:p>
          <a:p>
            <a:pPr lvl="2"/>
            <a:r>
              <a:rPr lang="en-GB" dirty="0"/>
              <a:t>create, ring-alarm, </a:t>
            </a:r>
            <a:r>
              <a:rPr lang="en-GB" dirty="0" err="1"/>
              <a:t>get_location</a:t>
            </a:r>
            <a:r>
              <a:rPr lang="en-GB" dirty="0"/>
              <a:t>, reset-alarm </a:t>
            </a:r>
          </a:p>
        </p:txBody>
      </p:sp>
      <p:sp>
        <p:nvSpPr>
          <p:cNvPr id="2" name="Slide Number Placeholder 1"/>
          <p:cNvSpPr>
            <a:spLocks noGrp="1"/>
          </p:cNvSpPr>
          <p:nvPr>
            <p:ph type="sldNum" sz="quarter" idx="12"/>
          </p:nvPr>
        </p:nvSpPr>
        <p:spPr/>
        <p:txBody>
          <a:bodyPr/>
          <a:lstStyle/>
          <a:p>
            <a:fld id="{0296DBA8-B77D-4B8D-9A7F-3144543A2B89}" type="slidenum">
              <a:rPr lang="en-US" smtClean="0"/>
              <a:pPr/>
              <a:t>28</a:t>
            </a:fld>
            <a:endParaRPr lang="en-US"/>
          </a:p>
        </p:txBody>
      </p:sp>
      <p:cxnSp>
        <p:nvCxnSpPr>
          <p:cNvPr id="5" name="Straight Connector 4"/>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457200" y="274638"/>
            <a:ext cx="8229600" cy="715962"/>
          </a:xfrm>
        </p:spPr>
        <p:txBody>
          <a:bodyPr anchor="b">
            <a:normAutofit fontScale="90000"/>
          </a:bodyPr>
          <a:lstStyle/>
          <a:p>
            <a:r>
              <a:rPr lang="en-US" b="1" dirty="0"/>
              <a:t>Structured vs. OO Paradigm</a:t>
            </a:r>
          </a:p>
        </p:txBody>
      </p:sp>
      <p:sp>
        <p:nvSpPr>
          <p:cNvPr id="24579" name="Rectangle 3"/>
          <p:cNvSpPr>
            <a:spLocks noGrp="1" noChangeArrowheads="1"/>
          </p:cNvSpPr>
          <p:nvPr>
            <p:ph type="body" idx="4294967295"/>
          </p:nvPr>
        </p:nvSpPr>
        <p:spPr>
          <a:xfrm>
            <a:off x="533400" y="1600200"/>
            <a:ext cx="8001000" cy="4724400"/>
          </a:xfrm>
        </p:spPr>
        <p:txBody>
          <a:bodyPr>
            <a:normAutofit/>
          </a:bodyPr>
          <a:lstStyle/>
          <a:p>
            <a:r>
              <a:rPr lang="en-US" sz="2600" dirty="0"/>
              <a:t>In </a:t>
            </a:r>
            <a:r>
              <a:rPr lang="en-US" sz="2600" b="1" dirty="0"/>
              <a:t>structured design</a:t>
            </a:r>
            <a:r>
              <a:rPr lang="en-US" sz="2600" dirty="0"/>
              <a:t>, data and functions are kept separately. </a:t>
            </a:r>
          </a:p>
          <a:p>
            <a:r>
              <a:rPr lang="en-US" sz="2600" dirty="0"/>
              <a:t>Usually all of the data are placed before any of the functions are written. </a:t>
            </a:r>
          </a:p>
          <a:p>
            <a:r>
              <a:rPr lang="en-US" sz="2600" dirty="0"/>
              <a:t>Sometimes, it is not intuitively known which data works with which function. </a:t>
            </a:r>
          </a:p>
        </p:txBody>
      </p:sp>
      <p:sp>
        <p:nvSpPr>
          <p:cNvPr id="2" name="Slide Number Placeholder 1"/>
          <p:cNvSpPr>
            <a:spLocks noGrp="1"/>
          </p:cNvSpPr>
          <p:nvPr>
            <p:ph type="sldNum" sz="quarter" idx="12"/>
          </p:nvPr>
        </p:nvSpPr>
        <p:spPr/>
        <p:txBody>
          <a:bodyPr/>
          <a:lstStyle/>
          <a:p>
            <a:fld id="{0296DBA8-B77D-4B8D-9A7F-3144543A2B89}" type="slidenum">
              <a:rPr lang="en-US" smtClean="0"/>
              <a:pPr/>
              <a:t>29</a:t>
            </a:fld>
            <a:endParaRPr lang="en-US"/>
          </a:p>
        </p:txBody>
      </p:sp>
      <p:cxnSp>
        <p:nvCxnSpPr>
          <p:cNvPr id="5" name="Straight Connector 4"/>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Software Design Methods</a:t>
            </a:r>
            <a:endParaRPr lang="en-US" dirty="0"/>
          </a:p>
        </p:txBody>
      </p:sp>
      <p:sp>
        <p:nvSpPr>
          <p:cNvPr id="6" name="Text Placeholder 5"/>
          <p:cNvSpPr>
            <a:spLocks noGrp="1"/>
          </p:cNvSpPr>
          <p:nvPr>
            <p:ph type="body" idx="1"/>
          </p:nvPr>
        </p:nvSpPr>
        <p:spPr/>
        <p:txBody>
          <a:bodyPr/>
          <a:lstStyle/>
          <a:p>
            <a:endParaRPr lang="en-US"/>
          </a:p>
        </p:txBody>
      </p:sp>
      <p:sp>
        <p:nvSpPr>
          <p:cNvPr id="3" name="Slide Number Placeholder 2"/>
          <p:cNvSpPr>
            <a:spLocks noGrp="1"/>
          </p:cNvSpPr>
          <p:nvPr>
            <p:ph type="sldNum" sz="quarter" idx="12"/>
          </p:nvPr>
        </p:nvSpPr>
        <p:spPr/>
        <p:txBody>
          <a:bodyPr/>
          <a:lstStyle/>
          <a:p>
            <a:fld id="{6954DADF-C1B8-4324-946D-E39590F244A5}" type="slidenum">
              <a:rPr lang="en-US" smtClean="0"/>
              <a:pPr/>
              <a:t>3</a:t>
            </a:fld>
            <a:endParaRPr lang="en-US"/>
          </a:p>
        </p:txBody>
      </p:sp>
      <p:cxnSp>
        <p:nvCxnSpPr>
          <p:cNvPr id="7" name="Straight Connector 6"/>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Structured vs. OO Paradigm</a:t>
            </a:r>
            <a:endParaRPr lang="en-US" b="1" dirty="0"/>
          </a:p>
        </p:txBody>
      </p:sp>
      <p:sp>
        <p:nvSpPr>
          <p:cNvPr id="3" name="Content Placeholder 2"/>
          <p:cNvSpPr>
            <a:spLocks noGrp="1"/>
          </p:cNvSpPr>
          <p:nvPr>
            <p:ph idx="1"/>
          </p:nvPr>
        </p:nvSpPr>
        <p:spPr/>
        <p:txBody>
          <a:bodyPr/>
          <a:lstStyle/>
          <a:p>
            <a:r>
              <a:rPr lang="en-US" dirty="0" smtClean="0"/>
              <a:t>In </a:t>
            </a:r>
            <a:r>
              <a:rPr lang="en-US" b="1" dirty="0" smtClean="0"/>
              <a:t>OO design</a:t>
            </a:r>
            <a:r>
              <a:rPr lang="en-US" dirty="0" smtClean="0"/>
              <a:t>, the related data and functions of an object are placed together within one unit. </a:t>
            </a:r>
          </a:p>
          <a:p>
            <a:r>
              <a:rPr lang="en-US" dirty="0" smtClean="0"/>
              <a:t>In Structured approach abstraction exists in functions unlike OO approach where abstraction is in terms of objects</a:t>
            </a:r>
          </a:p>
          <a:p>
            <a:endParaRPr lang="en-US" dirty="0"/>
          </a:p>
        </p:txBody>
      </p:sp>
      <p:sp>
        <p:nvSpPr>
          <p:cNvPr id="4" name="Slide Number Placeholder 3"/>
          <p:cNvSpPr>
            <a:spLocks noGrp="1"/>
          </p:cNvSpPr>
          <p:nvPr>
            <p:ph type="sldNum" sz="quarter" idx="12"/>
          </p:nvPr>
        </p:nvSpPr>
        <p:spPr/>
        <p:txBody>
          <a:bodyPr/>
          <a:lstStyle/>
          <a:p>
            <a:fld id="{0296DBA8-B77D-4B8D-9A7F-3144543A2B89}" type="slidenum">
              <a:rPr lang="en-US" smtClean="0"/>
              <a:pPr/>
              <a:t>30</a:t>
            </a:fld>
            <a:endParaRPr lang="en-US"/>
          </a:p>
        </p:txBody>
      </p:sp>
      <p:cxnSp>
        <p:nvCxnSpPr>
          <p:cNvPr id="5" name="Straight Connector 4"/>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Design Goals and trade-offs</a:t>
            </a:r>
            <a:endParaRPr lang="en-US" dirty="0"/>
          </a:p>
        </p:txBody>
      </p:sp>
      <p:sp>
        <p:nvSpPr>
          <p:cNvPr id="5" name="Text Placeholder 4"/>
          <p:cNvSpPr>
            <a:spLocks noGrp="1"/>
          </p:cNvSpPr>
          <p:nvPr>
            <p:ph type="body" idx="1"/>
          </p:nvPr>
        </p:nvSpPr>
        <p:spPr/>
        <p:txBody>
          <a:bodyPr/>
          <a:lstStyle/>
          <a:p>
            <a:endParaRPr lang="en-US" dirty="0"/>
          </a:p>
        </p:txBody>
      </p:sp>
      <p:sp>
        <p:nvSpPr>
          <p:cNvPr id="2" name="Slide Number Placeholder 1"/>
          <p:cNvSpPr>
            <a:spLocks noGrp="1"/>
          </p:cNvSpPr>
          <p:nvPr>
            <p:ph type="sldNum" sz="quarter" idx="12"/>
          </p:nvPr>
        </p:nvSpPr>
        <p:spPr/>
        <p:txBody>
          <a:bodyPr/>
          <a:lstStyle/>
          <a:p>
            <a:fld id="{0296DBA8-B77D-4B8D-9A7F-3144543A2B89}" type="slidenum">
              <a:rPr lang="en-US" smtClean="0"/>
              <a:pPr/>
              <a:t>31</a:t>
            </a:fld>
            <a:endParaRPr lang="en-US"/>
          </a:p>
        </p:txBody>
      </p:sp>
      <p:cxnSp>
        <p:nvCxnSpPr>
          <p:cNvPr id="6" name="Straight Connector 5"/>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33400"/>
          </a:xfrm>
        </p:spPr>
        <p:txBody>
          <a:bodyPr>
            <a:normAutofit fontScale="90000"/>
          </a:bodyPr>
          <a:lstStyle/>
          <a:p>
            <a:r>
              <a:rPr lang="en-US" b="1" dirty="0" smtClean="0"/>
              <a:t>List of Design Goals</a:t>
            </a:r>
            <a:endParaRPr lang="en-US" b="1" dirty="0"/>
          </a:p>
        </p:txBody>
      </p:sp>
      <p:sp>
        <p:nvSpPr>
          <p:cNvPr id="3" name="Content Placeholder 2"/>
          <p:cNvSpPr>
            <a:spLocks noGrp="1"/>
          </p:cNvSpPr>
          <p:nvPr>
            <p:ph sz="half" idx="1"/>
          </p:nvPr>
        </p:nvSpPr>
        <p:spPr>
          <a:xfrm>
            <a:off x="457200" y="914400"/>
            <a:ext cx="4038600" cy="5211763"/>
          </a:xfrm>
        </p:spPr>
        <p:txBody>
          <a:bodyPr>
            <a:noAutofit/>
          </a:bodyPr>
          <a:lstStyle/>
          <a:p>
            <a:r>
              <a:rPr lang="en-US" sz="2400" dirty="0" smtClean="0"/>
              <a:t>Reliability</a:t>
            </a:r>
            <a:endParaRPr lang="en-US" sz="2400" dirty="0"/>
          </a:p>
          <a:p>
            <a:r>
              <a:rPr lang="en-US" sz="2400" dirty="0" smtClean="0"/>
              <a:t>Modifiability</a:t>
            </a:r>
            <a:endParaRPr lang="en-US" sz="2400" dirty="0"/>
          </a:p>
          <a:p>
            <a:r>
              <a:rPr lang="en-US" sz="2400" dirty="0" smtClean="0"/>
              <a:t>Maintainability</a:t>
            </a:r>
            <a:endParaRPr lang="en-US" sz="2400" dirty="0"/>
          </a:p>
          <a:p>
            <a:r>
              <a:rPr lang="en-US" sz="2400" dirty="0" smtClean="0"/>
              <a:t>Understandability</a:t>
            </a:r>
            <a:endParaRPr lang="en-US" sz="2400" dirty="0"/>
          </a:p>
          <a:p>
            <a:r>
              <a:rPr lang="en-US" sz="2400" dirty="0" smtClean="0"/>
              <a:t>Adaptability</a:t>
            </a:r>
            <a:endParaRPr lang="en-US" sz="2400" dirty="0"/>
          </a:p>
          <a:p>
            <a:r>
              <a:rPr lang="en-US" sz="2400" dirty="0" smtClean="0"/>
              <a:t>Reusability</a:t>
            </a:r>
            <a:endParaRPr lang="en-US" sz="2400" dirty="0"/>
          </a:p>
          <a:p>
            <a:r>
              <a:rPr lang="en-US" sz="2400" dirty="0" smtClean="0"/>
              <a:t>Efficiency</a:t>
            </a:r>
            <a:endParaRPr lang="en-US" sz="2400" dirty="0"/>
          </a:p>
          <a:p>
            <a:r>
              <a:rPr lang="en-US" sz="2400" dirty="0" smtClean="0"/>
              <a:t>Portability</a:t>
            </a:r>
            <a:endParaRPr lang="en-US" sz="2400" dirty="0"/>
          </a:p>
          <a:p>
            <a:r>
              <a:rPr lang="en-US" sz="2400" dirty="0" smtClean="0"/>
              <a:t>Traceability </a:t>
            </a:r>
            <a:r>
              <a:rPr lang="en-US" sz="2400" dirty="0"/>
              <a:t>of requirements</a:t>
            </a:r>
          </a:p>
          <a:p>
            <a:r>
              <a:rPr lang="en-US" sz="2400" dirty="0" smtClean="0"/>
              <a:t>Fault </a:t>
            </a:r>
            <a:r>
              <a:rPr lang="en-US" sz="2400" dirty="0"/>
              <a:t>tolerance</a:t>
            </a:r>
          </a:p>
          <a:p>
            <a:r>
              <a:rPr lang="en-US" sz="2400" dirty="0" smtClean="0"/>
              <a:t>Backward-compatibility</a:t>
            </a:r>
            <a:endParaRPr lang="en-US" sz="2400" dirty="0"/>
          </a:p>
          <a:p>
            <a:r>
              <a:rPr lang="en-US" sz="2400" dirty="0" smtClean="0"/>
              <a:t>Cost-effectiveness</a:t>
            </a:r>
            <a:endParaRPr lang="en-US" sz="2400" dirty="0"/>
          </a:p>
          <a:p>
            <a:r>
              <a:rPr lang="en-US" sz="2400" dirty="0" smtClean="0"/>
              <a:t>Robustness</a:t>
            </a:r>
            <a:endParaRPr lang="en-US" sz="2400" dirty="0"/>
          </a:p>
        </p:txBody>
      </p:sp>
      <p:sp>
        <p:nvSpPr>
          <p:cNvPr id="4" name="Content Placeholder 3"/>
          <p:cNvSpPr>
            <a:spLocks noGrp="1"/>
          </p:cNvSpPr>
          <p:nvPr>
            <p:ph sz="half" idx="2"/>
          </p:nvPr>
        </p:nvSpPr>
        <p:spPr>
          <a:xfrm>
            <a:off x="4648200" y="990600"/>
            <a:ext cx="4038600" cy="5562600"/>
          </a:xfrm>
        </p:spPr>
        <p:txBody>
          <a:bodyPr>
            <a:normAutofit fontScale="85000" lnSpcReduction="20000"/>
          </a:bodyPr>
          <a:lstStyle/>
          <a:p>
            <a:r>
              <a:rPr lang="en-US" dirty="0" smtClean="0"/>
              <a:t>High-performance</a:t>
            </a:r>
          </a:p>
          <a:p>
            <a:r>
              <a:rPr lang="en-US" dirty="0" smtClean="0"/>
              <a:t>Good documentation</a:t>
            </a:r>
          </a:p>
          <a:p>
            <a:r>
              <a:rPr lang="en-US" dirty="0" smtClean="0"/>
              <a:t>Well-defined interfaces</a:t>
            </a:r>
          </a:p>
          <a:p>
            <a:r>
              <a:rPr lang="en-US" dirty="0" smtClean="0"/>
              <a:t>User-friendliness</a:t>
            </a:r>
          </a:p>
          <a:p>
            <a:r>
              <a:rPr lang="en-US" dirty="0" smtClean="0"/>
              <a:t>Reuse of components</a:t>
            </a:r>
          </a:p>
          <a:p>
            <a:r>
              <a:rPr lang="en-US" dirty="0" smtClean="0"/>
              <a:t>Rapid development</a:t>
            </a:r>
          </a:p>
          <a:p>
            <a:r>
              <a:rPr lang="en-US" dirty="0" smtClean="0"/>
              <a:t>Minimum # of errors</a:t>
            </a:r>
          </a:p>
          <a:p>
            <a:r>
              <a:rPr lang="en-US" dirty="0" smtClean="0"/>
              <a:t>Readability</a:t>
            </a:r>
          </a:p>
          <a:p>
            <a:r>
              <a:rPr lang="en-US" dirty="0" smtClean="0"/>
              <a:t>Ease of learning</a:t>
            </a:r>
          </a:p>
          <a:p>
            <a:r>
              <a:rPr lang="en-US" dirty="0" smtClean="0"/>
              <a:t>Ease of remembering</a:t>
            </a:r>
          </a:p>
          <a:p>
            <a:r>
              <a:rPr lang="en-US" dirty="0" smtClean="0"/>
              <a:t>Ease of use</a:t>
            </a:r>
          </a:p>
          <a:p>
            <a:r>
              <a:rPr lang="en-US" dirty="0" smtClean="0"/>
              <a:t>Increased productivity</a:t>
            </a:r>
          </a:p>
          <a:p>
            <a:r>
              <a:rPr lang="en-US" dirty="0" smtClean="0"/>
              <a:t>Low-cost</a:t>
            </a:r>
          </a:p>
          <a:p>
            <a:r>
              <a:rPr lang="en-US" dirty="0" smtClean="0"/>
              <a:t>Flexibility</a:t>
            </a:r>
          </a:p>
        </p:txBody>
      </p:sp>
      <p:sp>
        <p:nvSpPr>
          <p:cNvPr id="5" name="Slide Number Placeholder 4"/>
          <p:cNvSpPr>
            <a:spLocks noGrp="1"/>
          </p:cNvSpPr>
          <p:nvPr>
            <p:ph type="sldNum" sz="quarter" idx="12"/>
          </p:nvPr>
        </p:nvSpPr>
        <p:spPr/>
        <p:txBody>
          <a:bodyPr/>
          <a:lstStyle/>
          <a:p>
            <a:fld id="{0296DBA8-B77D-4B8D-9A7F-3144543A2B89}" type="slidenum">
              <a:rPr lang="en-US" smtClean="0"/>
              <a:pPr/>
              <a:t>32</a:t>
            </a:fld>
            <a:endParaRPr lang="en-US"/>
          </a:p>
        </p:txBody>
      </p:sp>
      <p:cxnSp>
        <p:nvCxnSpPr>
          <p:cNvPr id="6" name="Straight Connector 5"/>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Relationship Between Design Goals</a:t>
            </a:r>
            <a:endParaRPr lang="en-US" b="1" dirty="0"/>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srcRect l="21669" t="22917" r="23280" b="16667"/>
          <a:stretch>
            <a:fillRect/>
          </a:stretch>
        </p:blipFill>
        <p:spPr bwMode="auto">
          <a:xfrm>
            <a:off x="457200" y="1447800"/>
            <a:ext cx="8229600" cy="5077838"/>
          </a:xfrm>
          <a:prstGeom prst="rect">
            <a:avLst/>
          </a:prstGeom>
          <a:noFill/>
          <a:ln w="9525">
            <a:noFill/>
            <a:miter lim="800000"/>
            <a:headEnd/>
            <a:tailEnd/>
          </a:ln>
          <a:effectLst/>
        </p:spPr>
      </p:pic>
      <p:sp>
        <p:nvSpPr>
          <p:cNvPr id="5" name="Rectangle 4"/>
          <p:cNvSpPr/>
          <p:nvPr/>
        </p:nvSpPr>
        <p:spPr>
          <a:xfrm>
            <a:off x="7848600" y="5791200"/>
            <a:ext cx="3810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0296DBA8-B77D-4B8D-9A7F-3144543A2B89}" type="slidenum">
              <a:rPr lang="en-US" smtClean="0"/>
              <a:pPr/>
              <a:t>33</a:t>
            </a:fld>
            <a:endParaRPr lang="en-US"/>
          </a:p>
        </p:txBody>
      </p:sp>
      <p:cxnSp>
        <p:nvCxnSpPr>
          <p:cNvPr id="7" name="Straight Connector 6"/>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Typical Design Trade-offs</a:t>
            </a:r>
            <a:endParaRPr lang="en-US" b="1" dirty="0"/>
          </a:p>
        </p:txBody>
      </p:sp>
      <p:sp>
        <p:nvSpPr>
          <p:cNvPr id="3" name="Content Placeholder 2"/>
          <p:cNvSpPr>
            <a:spLocks noGrp="1"/>
          </p:cNvSpPr>
          <p:nvPr>
            <p:ph idx="1"/>
          </p:nvPr>
        </p:nvSpPr>
        <p:spPr/>
        <p:txBody>
          <a:bodyPr>
            <a:normAutofit/>
          </a:bodyPr>
          <a:lstStyle/>
          <a:p>
            <a:r>
              <a:rPr lang="en-US" dirty="0" smtClean="0"/>
              <a:t>Functionality </a:t>
            </a:r>
            <a:r>
              <a:rPr lang="en-US" dirty="0"/>
              <a:t>vs. Usability</a:t>
            </a:r>
          </a:p>
          <a:p>
            <a:r>
              <a:rPr lang="en-US" dirty="0" smtClean="0"/>
              <a:t>Cost </a:t>
            </a:r>
            <a:r>
              <a:rPr lang="en-US" dirty="0"/>
              <a:t>vs. Robustness</a:t>
            </a:r>
          </a:p>
          <a:p>
            <a:r>
              <a:rPr lang="en-US" dirty="0" smtClean="0"/>
              <a:t>Efficiency </a:t>
            </a:r>
            <a:r>
              <a:rPr lang="en-US" dirty="0"/>
              <a:t>vs. Portability</a:t>
            </a:r>
          </a:p>
          <a:p>
            <a:r>
              <a:rPr lang="en-US" dirty="0" smtClean="0"/>
              <a:t>Rapid </a:t>
            </a:r>
            <a:r>
              <a:rPr lang="en-US" dirty="0"/>
              <a:t>development vs. Functionality</a:t>
            </a:r>
          </a:p>
          <a:p>
            <a:r>
              <a:rPr lang="en-US" dirty="0" smtClean="0"/>
              <a:t>Cost </a:t>
            </a:r>
            <a:r>
              <a:rPr lang="en-US" dirty="0"/>
              <a:t>vs. Reusability</a:t>
            </a:r>
          </a:p>
          <a:p>
            <a:r>
              <a:rPr lang="en-US" dirty="0" smtClean="0"/>
              <a:t>Backward </a:t>
            </a:r>
            <a:r>
              <a:rPr lang="en-US" dirty="0"/>
              <a:t>Compatibility vs. Readability</a:t>
            </a:r>
          </a:p>
          <a:p>
            <a:endParaRPr lang="en-US" dirty="0"/>
          </a:p>
        </p:txBody>
      </p:sp>
      <p:sp>
        <p:nvSpPr>
          <p:cNvPr id="4" name="Slide Number Placeholder 3"/>
          <p:cNvSpPr>
            <a:spLocks noGrp="1"/>
          </p:cNvSpPr>
          <p:nvPr>
            <p:ph type="sldNum" sz="quarter" idx="12"/>
          </p:nvPr>
        </p:nvSpPr>
        <p:spPr/>
        <p:txBody>
          <a:bodyPr/>
          <a:lstStyle/>
          <a:p>
            <a:fld id="{0296DBA8-B77D-4B8D-9A7F-3144543A2B89}" type="slidenum">
              <a:rPr lang="en-US" smtClean="0"/>
              <a:pPr/>
              <a:t>34</a:t>
            </a:fld>
            <a:endParaRPr lang="en-US"/>
          </a:p>
        </p:txBody>
      </p:sp>
      <p:cxnSp>
        <p:nvCxnSpPr>
          <p:cNvPr id="5" name="Straight Connector 4"/>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Summary</a:t>
            </a:r>
            <a:endParaRPr lang="en-US" b="1" dirty="0"/>
          </a:p>
        </p:txBody>
      </p:sp>
      <p:sp>
        <p:nvSpPr>
          <p:cNvPr id="3" name="Content Placeholder 2"/>
          <p:cNvSpPr>
            <a:spLocks noGrp="1"/>
          </p:cNvSpPr>
          <p:nvPr>
            <p:ph idx="1"/>
          </p:nvPr>
        </p:nvSpPr>
        <p:spPr/>
        <p:txBody>
          <a:bodyPr/>
          <a:lstStyle/>
          <a:p>
            <a:r>
              <a:rPr lang="en-US" dirty="0" smtClean="0"/>
              <a:t>Software design methods</a:t>
            </a:r>
          </a:p>
          <a:p>
            <a:r>
              <a:rPr lang="en-US" dirty="0" smtClean="0"/>
              <a:t>Design Paradigms</a:t>
            </a:r>
          </a:p>
          <a:p>
            <a:r>
              <a:rPr lang="en-US" dirty="0" smtClean="0"/>
              <a:t>Typical Design Trade-offs</a:t>
            </a:r>
          </a:p>
          <a:p>
            <a:endParaRPr lang="en-US" dirty="0"/>
          </a:p>
        </p:txBody>
      </p:sp>
      <p:sp>
        <p:nvSpPr>
          <p:cNvPr id="4" name="Slide Number Placeholder 3"/>
          <p:cNvSpPr>
            <a:spLocks noGrp="1"/>
          </p:cNvSpPr>
          <p:nvPr>
            <p:ph type="sldNum" sz="quarter" idx="12"/>
          </p:nvPr>
        </p:nvSpPr>
        <p:spPr/>
        <p:txBody>
          <a:bodyPr/>
          <a:lstStyle/>
          <a:p>
            <a:fld id="{0296DBA8-B77D-4B8D-9A7F-3144543A2B89}" type="slidenum">
              <a:rPr lang="en-US" smtClean="0"/>
              <a:pPr/>
              <a:t>35</a:t>
            </a:fld>
            <a:endParaRPr lang="en-US"/>
          </a:p>
        </p:txBody>
      </p:sp>
      <p:cxnSp>
        <p:nvCxnSpPr>
          <p:cNvPr id="5" name="Straight Connector 4"/>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457200" y="274638"/>
            <a:ext cx="8229600" cy="715962"/>
          </a:xfrm>
        </p:spPr>
        <p:txBody>
          <a:bodyPr anchor="b">
            <a:normAutofit fontScale="90000"/>
          </a:bodyPr>
          <a:lstStyle/>
          <a:p>
            <a:r>
              <a:rPr lang="en-GB" b="1" dirty="0"/>
              <a:t>Software Design Methods</a:t>
            </a:r>
          </a:p>
        </p:txBody>
      </p:sp>
      <p:sp>
        <p:nvSpPr>
          <p:cNvPr id="32771" name="Content Placeholder 2"/>
          <p:cNvSpPr>
            <a:spLocks noGrp="1"/>
          </p:cNvSpPr>
          <p:nvPr>
            <p:ph idx="4294967295"/>
          </p:nvPr>
        </p:nvSpPr>
        <p:spPr>
          <a:xfrm>
            <a:off x="457200" y="1219200"/>
            <a:ext cx="8229600" cy="4525963"/>
          </a:xfrm>
        </p:spPr>
        <p:txBody>
          <a:bodyPr>
            <a:normAutofit/>
          </a:bodyPr>
          <a:lstStyle/>
          <a:p>
            <a:r>
              <a:rPr lang="en-GB" sz="2800" dirty="0"/>
              <a:t>In a Software development process, the Software Design Methodology (SDM) refers to specific set of procedures used to manage and control the SDLC (Software Development Life Cycle). </a:t>
            </a:r>
          </a:p>
        </p:txBody>
      </p:sp>
      <p:sp>
        <p:nvSpPr>
          <p:cNvPr id="2" name="Slide Number Placeholder 1"/>
          <p:cNvSpPr>
            <a:spLocks noGrp="1"/>
          </p:cNvSpPr>
          <p:nvPr>
            <p:ph type="sldNum" sz="quarter" idx="12"/>
          </p:nvPr>
        </p:nvSpPr>
        <p:spPr/>
        <p:txBody>
          <a:bodyPr/>
          <a:lstStyle/>
          <a:p>
            <a:fld id="{0296DBA8-B77D-4B8D-9A7F-3144543A2B89}" type="slidenum">
              <a:rPr lang="en-US" smtClean="0"/>
              <a:pPr/>
              <a:t>4</a:t>
            </a:fld>
            <a:endParaRPr lang="en-US"/>
          </a:p>
        </p:txBody>
      </p:sp>
      <p:cxnSp>
        <p:nvCxnSpPr>
          <p:cNvPr id="5" name="Straight Connector 4"/>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blinds(horizontal)">
                                      <p:cBhvr>
                                        <p:cTn id="7" dur="500"/>
                                        <p:tgtEl>
                                          <p:spTgt spid="327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GB" b="1" dirty="0" smtClean="0"/>
              <a:t>Software Design Methods</a:t>
            </a:r>
            <a:endParaRPr lang="en-US" b="1" dirty="0"/>
          </a:p>
        </p:txBody>
      </p:sp>
      <p:sp>
        <p:nvSpPr>
          <p:cNvPr id="3" name="Content Placeholder 2"/>
          <p:cNvSpPr>
            <a:spLocks noGrp="1"/>
          </p:cNvSpPr>
          <p:nvPr>
            <p:ph idx="1"/>
          </p:nvPr>
        </p:nvSpPr>
        <p:spPr>
          <a:xfrm>
            <a:off x="457200" y="1295400"/>
            <a:ext cx="8229600" cy="4830763"/>
          </a:xfrm>
        </p:spPr>
        <p:txBody>
          <a:bodyPr>
            <a:normAutofit/>
          </a:bodyPr>
          <a:lstStyle/>
          <a:p>
            <a:r>
              <a:rPr lang="en-GB" sz="2800" dirty="0" smtClean="0"/>
              <a:t>The choice of the SDM primarily depends upon several factors, namely, </a:t>
            </a:r>
          </a:p>
          <a:p>
            <a:pPr lvl="1"/>
            <a:r>
              <a:rPr lang="en-GB" sz="2400" dirty="0" smtClean="0"/>
              <a:t>the </a:t>
            </a:r>
            <a:r>
              <a:rPr lang="en-GB" sz="2400" i="1" u="sng" dirty="0" smtClean="0"/>
              <a:t>type of the software</a:t>
            </a:r>
            <a:r>
              <a:rPr lang="en-GB" sz="2400" dirty="0" smtClean="0"/>
              <a:t> (such as standalone or distributed and networked; Strategic or operational etc.)</a:t>
            </a:r>
          </a:p>
          <a:p>
            <a:pPr lvl="1"/>
            <a:endParaRPr lang="en-GB" sz="2400" dirty="0" smtClean="0"/>
          </a:p>
          <a:p>
            <a:pPr lvl="1"/>
            <a:r>
              <a:rPr lang="en-GB" sz="2400" dirty="0" smtClean="0"/>
              <a:t>the </a:t>
            </a:r>
            <a:r>
              <a:rPr lang="en-GB" sz="2400" i="1" u="sng" dirty="0" smtClean="0"/>
              <a:t>scope of the development project</a:t>
            </a:r>
            <a:r>
              <a:rPr lang="en-GB" sz="2400" dirty="0" smtClean="0"/>
              <a:t> (such as revamp(renewal) of the existing system or new system, the number of modules involved, underlying complexity of the coding, system testing and implementation etc), </a:t>
            </a:r>
          </a:p>
          <a:p>
            <a:pPr lvl="1"/>
            <a:endParaRPr lang="en-GB" sz="2400" dirty="0" smtClean="0"/>
          </a:p>
          <a:p>
            <a:pPr lvl="1"/>
            <a:r>
              <a:rPr lang="en-GB" sz="2400" dirty="0" smtClean="0"/>
              <a:t>the </a:t>
            </a:r>
            <a:r>
              <a:rPr lang="en-GB" sz="2400" i="1" u="sng" dirty="0" smtClean="0"/>
              <a:t>resources constraints</a:t>
            </a:r>
            <a:r>
              <a:rPr lang="en-GB" sz="2400" dirty="0" smtClean="0"/>
              <a:t> (such as time, money, expertise)</a:t>
            </a:r>
          </a:p>
        </p:txBody>
      </p:sp>
      <p:sp>
        <p:nvSpPr>
          <p:cNvPr id="4" name="Slide Number Placeholder 3"/>
          <p:cNvSpPr>
            <a:spLocks noGrp="1"/>
          </p:cNvSpPr>
          <p:nvPr>
            <p:ph type="sldNum" sz="quarter" idx="12"/>
          </p:nvPr>
        </p:nvSpPr>
        <p:spPr/>
        <p:txBody>
          <a:bodyPr/>
          <a:lstStyle/>
          <a:p>
            <a:fld id="{0296DBA8-B77D-4B8D-9A7F-3144543A2B89}" type="slidenum">
              <a:rPr lang="en-US" smtClean="0"/>
              <a:pPr/>
              <a:t>5</a:t>
            </a:fld>
            <a:endParaRPr lang="en-US"/>
          </a:p>
        </p:txBody>
      </p:sp>
      <p:cxnSp>
        <p:nvCxnSpPr>
          <p:cNvPr id="5" name="Straight Connector 4"/>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457200" y="274638"/>
            <a:ext cx="8229600" cy="715962"/>
          </a:xfrm>
        </p:spPr>
        <p:txBody>
          <a:bodyPr anchor="b">
            <a:noAutofit/>
          </a:bodyPr>
          <a:lstStyle/>
          <a:p>
            <a:r>
              <a:rPr lang="en-GB" sz="3200" b="1" dirty="0" smtClean="0"/>
              <a:t>Approaches To Developing A Software Design.</a:t>
            </a:r>
            <a:endParaRPr lang="en-GB" sz="3200" b="1" dirty="0"/>
          </a:p>
        </p:txBody>
      </p:sp>
      <p:sp>
        <p:nvSpPr>
          <p:cNvPr id="33795" name="Rectangle 3"/>
          <p:cNvSpPr>
            <a:spLocks noGrp="1" noChangeArrowheads="1"/>
          </p:cNvSpPr>
          <p:nvPr>
            <p:ph type="body" idx="4294967295"/>
          </p:nvPr>
        </p:nvSpPr>
        <p:spPr>
          <a:xfrm>
            <a:off x="457200" y="1295400"/>
            <a:ext cx="8229600" cy="4830763"/>
          </a:xfrm>
        </p:spPr>
        <p:txBody>
          <a:bodyPr/>
          <a:lstStyle/>
          <a:p>
            <a:r>
              <a:rPr lang="en-GB" sz="3000" dirty="0"/>
              <a:t>Systematic approaches to developing a software design.</a:t>
            </a:r>
          </a:p>
          <a:p>
            <a:pPr lvl="1"/>
            <a:r>
              <a:rPr lang="en-US" sz="2400" dirty="0" smtClean="0"/>
              <a:t>Structured </a:t>
            </a:r>
            <a:r>
              <a:rPr lang="en-US" sz="2400" dirty="0"/>
              <a:t>Design</a:t>
            </a:r>
          </a:p>
          <a:p>
            <a:pPr lvl="1"/>
            <a:r>
              <a:rPr lang="en-US" sz="2600" dirty="0" smtClean="0"/>
              <a:t>Function-Oriented</a:t>
            </a:r>
            <a:endParaRPr lang="en-US" sz="2600" dirty="0"/>
          </a:p>
          <a:p>
            <a:pPr lvl="1"/>
            <a:r>
              <a:rPr lang="en-US" sz="2600" dirty="0"/>
              <a:t>Object-Oriented</a:t>
            </a:r>
          </a:p>
          <a:p>
            <a:pPr lvl="1"/>
            <a:r>
              <a:rPr lang="en-US" sz="2600" dirty="0"/>
              <a:t>Data-Oriented (Data-structure-centered)</a:t>
            </a:r>
          </a:p>
          <a:p>
            <a:pPr lvl="1"/>
            <a:r>
              <a:rPr lang="en-US" sz="2600" dirty="0"/>
              <a:t>Component-based</a:t>
            </a:r>
          </a:p>
          <a:p>
            <a:pPr lvl="1"/>
            <a:r>
              <a:rPr lang="en-US" sz="2600" dirty="0"/>
              <a:t>Formal Methods</a:t>
            </a:r>
          </a:p>
          <a:p>
            <a:endParaRPr lang="en-GB" sz="3000" dirty="0"/>
          </a:p>
        </p:txBody>
      </p:sp>
      <p:sp>
        <p:nvSpPr>
          <p:cNvPr id="2" name="Slide Number Placeholder 1"/>
          <p:cNvSpPr>
            <a:spLocks noGrp="1"/>
          </p:cNvSpPr>
          <p:nvPr>
            <p:ph type="sldNum" sz="quarter" idx="12"/>
          </p:nvPr>
        </p:nvSpPr>
        <p:spPr/>
        <p:txBody>
          <a:bodyPr/>
          <a:lstStyle/>
          <a:p>
            <a:fld id="{0296DBA8-B77D-4B8D-9A7F-3144543A2B89}" type="slidenum">
              <a:rPr lang="en-US" smtClean="0"/>
              <a:pPr/>
              <a:t>6</a:t>
            </a:fld>
            <a:endParaRPr lang="en-US"/>
          </a:p>
        </p:txBody>
      </p:sp>
      <p:cxnSp>
        <p:nvCxnSpPr>
          <p:cNvPr id="5" name="Straight Connector 4"/>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457200" y="274638"/>
            <a:ext cx="8229600" cy="715962"/>
          </a:xfrm>
        </p:spPr>
        <p:txBody>
          <a:bodyPr anchor="b">
            <a:normAutofit fontScale="90000"/>
          </a:bodyPr>
          <a:lstStyle/>
          <a:p>
            <a:r>
              <a:rPr lang="en-US" b="1" dirty="0" smtClean="0"/>
              <a:t>Approaches</a:t>
            </a:r>
            <a:r>
              <a:rPr lang="en-US" b="1" dirty="0" smtClean="0"/>
              <a:t> … continue…</a:t>
            </a:r>
            <a:endParaRPr lang="en-US" b="1" dirty="0"/>
          </a:p>
        </p:txBody>
      </p:sp>
      <p:sp>
        <p:nvSpPr>
          <p:cNvPr id="34819" name="Rectangle 3"/>
          <p:cNvSpPr>
            <a:spLocks noGrp="1" noChangeArrowheads="1"/>
          </p:cNvSpPr>
          <p:nvPr>
            <p:ph type="body" idx="4294967295"/>
          </p:nvPr>
        </p:nvSpPr>
        <p:spPr>
          <a:xfrm>
            <a:off x="566738" y="1066800"/>
            <a:ext cx="8001000" cy="5334000"/>
          </a:xfrm>
        </p:spPr>
        <p:txBody>
          <a:bodyPr>
            <a:normAutofit fontScale="55000" lnSpcReduction="20000"/>
          </a:bodyPr>
          <a:lstStyle/>
          <a:p>
            <a:pPr>
              <a:lnSpc>
                <a:spcPct val="90000"/>
              </a:lnSpc>
            </a:pPr>
            <a:r>
              <a:rPr lang="en-US" sz="2800" b="1" dirty="0"/>
              <a:t>Structured </a:t>
            </a:r>
            <a:r>
              <a:rPr lang="en-US" sz="2800" b="1" dirty="0" smtClean="0"/>
              <a:t>Methods</a:t>
            </a:r>
          </a:p>
          <a:p>
            <a:pPr lvl="1"/>
            <a:r>
              <a:rPr lang="en-US" dirty="0" smtClean="0"/>
              <a:t>These conceptualize problem </a:t>
            </a:r>
            <a:r>
              <a:rPr lang="en-US" dirty="0"/>
              <a:t>into several well-organized elements of solution. </a:t>
            </a:r>
            <a:endParaRPr lang="en-US" dirty="0" smtClean="0"/>
          </a:p>
          <a:p>
            <a:pPr lvl="1"/>
            <a:r>
              <a:rPr lang="en-US" dirty="0" smtClean="0"/>
              <a:t>it </a:t>
            </a:r>
            <a:r>
              <a:rPr lang="en-US" dirty="0"/>
              <a:t>gives better understanding of how the problem is being solved. </a:t>
            </a:r>
            <a:endParaRPr lang="en-US" dirty="0" smtClean="0"/>
          </a:p>
          <a:p>
            <a:pPr lvl="1"/>
            <a:r>
              <a:rPr lang="en-US" dirty="0" smtClean="0"/>
              <a:t>These also make </a:t>
            </a:r>
            <a:r>
              <a:rPr lang="en-US" dirty="0"/>
              <a:t>it simpler for designer to concentrate on the problem more accurately.</a:t>
            </a:r>
            <a:endParaRPr lang="en-US" sz="2400" dirty="0"/>
          </a:p>
          <a:p>
            <a:pPr lvl="1"/>
            <a:r>
              <a:rPr lang="en-US" dirty="0" smtClean="0"/>
              <a:t>Mostly </a:t>
            </a:r>
            <a:r>
              <a:rPr lang="en-US" dirty="0"/>
              <a:t>based on ‘divide and conquer’ strategy where a problem is broken into several small problems and each small problem is individually solved until the whole problem is solved.</a:t>
            </a:r>
            <a:endParaRPr lang="en-US" sz="2400" dirty="0"/>
          </a:p>
          <a:p>
            <a:pPr lvl="1"/>
            <a:r>
              <a:rPr lang="en-US" dirty="0" smtClean="0"/>
              <a:t>These </a:t>
            </a:r>
            <a:r>
              <a:rPr lang="en-US" dirty="0"/>
              <a:t>modules are arranged in </a:t>
            </a:r>
            <a:r>
              <a:rPr lang="en-US" dirty="0" smtClean="0"/>
              <a:t>hierarchy and communicate </a:t>
            </a:r>
            <a:r>
              <a:rPr lang="en-US" dirty="0"/>
              <a:t>with each other. </a:t>
            </a:r>
            <a:endParaRPr lang="en-US" dirty="0" smtClean="0"/>
          </a:p>
          <a:p>
            <a:pPr lvl="1"/>
            <a:r>
              <a:rPr lang="en-US" dirty="0" smtClean="0"/>
              <a:t>These methods follows </a:t>
            </a:r>
            <a:r>
              <a:rPr lang="en-US" dirty="0"/>
              <a:t>some rules for communication among multiple modules, namely -</a:t>
            </a:r>
            <a:endParaRPr lang="en-US" sz="2400" dirty="0"/>
          </a:p>
          <a:p>
            <a:pPr lvl="1"/>
            <a:r>
              <a:rPr lang="en-US" b="1" dirty="0"/>
              <a:t>Cohesion</a:t>
            </a:r>
            <a:r>
              <a:rPr lang="en-US" dirty="0"/>
              <a:t> - grouping of all functionally related elements.</a:t>
            </a:r>
            <a:endParaRPr lang="en-US" sz="2400" dirty="0"/>
          </a:p>
          <a:p>
            <a:pPr lvl="1"/>
            <a:r>
              <a:rPr lang="en-US" b="1" dirty="0"/>
              <a:t>Coupling</a:t>
            </a:r>
            <a:r>
              <a:rPr lang="en-US" dirty="0"/>
              <a:t> - communication between different modules.</a:t>
            </a:r>
            <a:endParaRPr lang="en-US" sz="2400" dirty="0"/>
          </a:p>
          <a:p>
            <a:pPr lvl="1"/>
            <a:r>
              <a:rPr lang="en-US" dirty="0"/>
              <a:t>A good structured design has high cohesion and low coupling arrangements.</a:t>
            </a:r>
            <a:endParaRPr lang="en-US" sz="2400" dirty="0"/>
          </a:p>
          <a:p>
            <a:pPr>
              <a:lnSpc>
                <a:spcPct val="90000"/>
              </a:lnSpc>
            </a:pPr>
            <a:r>
              <a:rPr lang="en-US" sz="2800" b="1" dirty="0"/>
              <a:t>Function Oriented </a:t>
            </a:r>
          </a:p>
          <a:p>
            <a:pPr lvl="1"/>
            <a:r>
              <a:rPr lang="en-US" dirty="0" smtClean="0"/>
              <a:t>the </a:t>
            </a:r>
            <a:r>
              <a:rPr lang="en-US" dirty="0"/>
              <a:t>system </a:t>
            </a:r>
            <a:r>
              <a:rPr lang="en-US" dirty="0" smtClean="0"/>
              <a:t>consists of many </a:t>
            </a:r>
            <a:r>
              <a:rPr lang="en-US" dirty="0"/>
              <a:t>smaller sub-systems known as </a:t>
            </a:r>
            <a:r>
              <a:rPr lang="en-US" dirty="0" smtClean="0"/>
              <a:t>functions, performing </a:t>
            </a:r>
            <a:r>
              <a:rPr lang="en-US" dirty="0"/>
              <a:t>significant task in the system. </a:t>
            </a:r>
            <a:endParaRPr lang="en-US" dirty="0" smtClean="0"/>
          </a:p>
          <a:p>
            <a:pPr lvl="1"/>
            <a:r>
              <a:rPr lang="en-US" dirty="0" smtClean="0"/>
              <a:t>These methods inherit </a:t>
            </a:r>
            <a:r>
              <a:rPr lang="en-US" dirty="0"/>
              <a:t>some properties of structured design </a:t>
            </a:r>
            <a:r>
              <a:rPr lang="en-US" dirty="0" smtClean="0"/>
              <a:t>using divide </a:t>
            </a:r>
            <a:r>
              <a:rPr lang="en-US" dirty="0"/>
              <a:t>and conquer </a:t>
            </a:r>
            <a:r>
              <a:rPr lang="en-US" dirty="0" smtClean="0"/>
              <a:t>methodology.</a:t>
            </a:r>
            <a:endParaRPr lang="en-US" sz="2400" dirty="0"/>
          </a:p>
          <a:p>
            <a:pPr lvl="1"/>
            <a:r>
              <a:rPr lang="en-US" dirty="0" smtClean="0"/>
              <a:t>the </a:t>
            </a:r>
            <a:r>
              <a:rPr lang="en-US" dirty="0"/>
              <a:t>whole system </a:t>
            </a:r>
            <a:r>
              <a:rPr lang="en-US" dirty="0" smtClean="0"/>
              <a:t>is divided into smaller </a:t>
            </a:r>
            <a:r>
              <a:rPr lang="en-US" dirty="0"/>
              <a:t>functions, which provides </a:t>
            </a:r>
            <a:r>
              <a:rPr lang="en-US" dirty="0" smtClean="0"/>
              <a:t>hiding </a:t>
            </a:r>
            <a:r>
              <a:rPr lang="en-US" dirty="0"/>
              <a:t>the information and their </a:t>
            </a:r>
            <a:r>
              <a:rPr lang="en-US" dirty="0" smtClean="0"/>
              <a:t>operation. </a:t>
            </a:r>
          </a:p>
          <a:p>
            <a:pPr lvl="1"/>
            <a:r>
              <a:rPr lang="en-US" dirty="0" smtClean="0"/>
              <a:t>functional </a:t>
            </a:r>
            <a:r>
              <a:rPr lang="en-US" dirty="0"/>
              <a:t>modules can share information among themselves by means of information passing and using information available globally.</a:t>
            </a:r>
            <a:endParaRPr lang="en-US" sz="2400" dirty="0"/>
          </a:p>
          <a:p>
            <a:pPr lvl="1"/>
            <a:r>
              <a:rPr lang="en-US" dirty="0"/>
              <a:t>Another characteristic of functions is that when a program calls a function, the function changes the state of the program, which sometimes is not acceptable by other modules. </a:t>
            </a:r>
            <a:endParaRPr lang="en-US" dirty="0" smtClean="0"/>
          </a:p>
          <a:p>
            <a:pPr lvl="1"/>
            <a:r>
              <a:rPr lang="en-US" dirty="0" smtClean="0"/>
              <a:t>Function </a:t>
            </a:r>
            <a:r>
              <a:rPr lang="en-US" dirty="0"/>
              <a:t>oriented design works well where the system state does not matter and program/functions work on input rather than on a state.</a:t>
            </a:r>
            <a:endParaRPr lang="en-US" sz="2400" dirty="0"/>
          </a:p>
          <a:p>
            <a:pPr lvl="1">
              <a:lnSpc>
                <a:spcPct val="90000"/>
              </a:lnSpc>
            </a:pPr>
            <a:endParaRPr lang="en-US" dirty="0"/>
          </a:p>
          <a:p>
            <a:pPr>
              <a:lnSpc>
                <a:spcPct val="90000"/>
              </a:lnSpc>
            </a:pPr>
            <a:endParaRPr lang="en-US" sz="2400" dirty="0"/>
          </a:p>
        </p:txBody>
      </p:sp>
      <p:sp>
        <p:nvSpPr>
          <p:cNvPr id="2" name="Slide Number Placeholder 1"/>
          <p:cNvSpPr>
            <a:spLocks noGrp="1"/>
          </p:cNvSpPr>
          <p:nvPr>
            <p:ph type="sldNum" sz="quarter" idx="12"/>
          </p:nvPr>
        </p:nvSpPr>
        <p:spPr/>
        <p:txBody>
          <a:bodyPr/>
          <a:lstStyle/>
          <a:p>
            <a:fld id="{0296DBA8-B77D-4B8D-9A7F-3144543A2B89}" type="slidenum">
              <a:rPr lang="en-US" smtClean="0"/>
              <a:pPr/>
              <a:t>7</a:t>
            </a:fld>
            <a:endParaRPr lang="en-US"/>
          </a:p>
        </p:txBody>
      </p:sp>
      <p:cxnSp>
        <p:nvCxnSpPr>
          <p:cNvPr id="5" name="Straight Connector 4"/>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blinds(horizontal)">
                                      <p:cBhvr>
                                        <p:cTn id="7" dur="500"/>
                                        <p:tgtEl>
                                          <p:spTgt spid="3481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4819">
                                            <p:txEl>
                                              <p:pRg st="1" end="1"/>
                                            </p:txEl>
                                          </p:spTgt>
                                        </p:tgtEl>
                                        <p:attrNameLst>
                                          <p:attrName>style.visibility</p:attrName>
                                        </p:attrNameLst>
                                      </p:cBhvr>
                                      <p:to>
                                        <p:strVal val="visible"/>
                                      </p:to>
                                    </p:set>
                                    <p:animEffect transition="in" filter="blinds(horizontal)">
                                      <p:cBhvr>
                                        <p:cTn id="10" dur="500"/>
                                        <p:tgtEl>
                                          <p:spTgt spid="34819">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4819">
                                            <p:txEl>
                                              <p:pRg st="2" end="2"/>
                                            </p:txEl>
                                          </p:spTgt>
                                        </p:tgtEl>
                                        <p:attrNameLst>
                                          <p:attrName>style.visibility</p:attrName>
                                        </p:attrNameLst>
                                      </p:cBhvr>
                                      <p:to>
                                        <p:strVal val="visible"/>
                                      </p:to>
                                    </p:set>
                                    <p:animEffect transition="in" filter="blinds(horizontal)">
                                      <p:cBhvr>
                                        <p:cTn id="13" dur="500"/>
                                        <p:tgtEl>
                                          <p:spTgt spid="34819">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4819">
                                            <p:txEl>
                                              <p:pRg st="3" end="3"/>
                                            </p:txEl>
                                          </p:spTgt>
                                        </p:tgtEl>
                                        <p:attrNameLst>
                                          <p:attrName>style.visibility</p:attrName>
                                        </p:attrNameLst>
                                      </p:cBhvr>
                                      <p:to>
                                        <p:strVal val="visible"/>
                                      </p:to>
                                    </p:set>
                                    <p:animEffect transition="in" filter="blinds(horizontal)">
                                      <p:cBhvr>
                                        <p:cTn id="16" dur="500"/>
                                        <p:tgtEl>
                                          <p:spTgt spid="34819">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4819">
                                            <p:txEl>
                                              <p:pRg st="4" end="4"/>
                                            </p:txEl>
                                          </p:spTgt>
                                        </p:tgtEl>
                                        <p:attrNameLst>
                                          <p:attrName>style.visibility</p:attrName>
                                        </p:attrNameLst>
                                      </p:cBhvr>
                                      <p:to>
                                        <p:strVal val="visible"/>
                                      </p:to>
                                    </p:set>
                                    <p:animEffect transition="in" filter="blinds(horizontal)">
                                      <p:cBhvr>
                                        <p:cTn id="19" dur="500"/>
                                        <p:tgtEl>
                                          <p:spTgt spid="34819">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4819">
                                            <p:txEl>
                                              <p:pRg st="5" end="5"/>
                                            </p:txEl>
                                          </p:spTgt>
                                        </p:tgtEl>
                                        <p:attrNameLst>
                                          <p:attrName>style.visibility</p:attrName>
                                        </p:attrNameLst>
                                      </p:cBhvr>
                                      <p:to>
                                        <p:strVal val="visible"/>
                                      </p:to>
                                    </p:set>
                                    <p:animEffect transition="in" filter="blinds(horizontal)">
                                      <p:cBhvr>
                                        <p:cTn id="22" dur="500"/>
                                        <p:tgtEl>
                                          <p:spTgt spid="34819">
                                            <p:txEl>
                                              <p:pRg st="5" end="5"/>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4819">
                                            <p:txEl>
                                              <p:pRg st="6" end="6"/>
                                            </p:txEl>
                                          </p:spTgt>
                                        </p:tgtEl>
                                        <p:attrNameLst>
                                          <p:attrName>style.visibility</p:attrName>
                                        </p:attrNameLst>
                                      </p:cBhvr>
                                      <p:to>
                                        <p:strVal val="visible"/>
                                      </p:to>
                                    </p:set>
                                    <p:animEffect transition="in" filter="blinds(horizontal)">
                                      <p:cBhvr>
                                        <p:cTn id="25" dur="500"/>
                                        <p:tgtEl>
                                          <p:spTgt spid="34819">
                                            <p:txEl>
                                              <p:pRg st="6" end="6"/>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34819">
                                            <p:txEl>
                                              <p:pRg st="7" end="7"/>
                                            </p:txEl>
                                          </p:spTgt>
                                        </p:tgtEl>
                                        <p:attrNameLst>
                                          <p:attrName>style.visibility</p:attrName>
                                        </p:attrNameLst>
                                      </p:cBhvr>
                                      <p:to>
                                        <p:strVal val="visible"/>
                                      </p:to>
                                    </p:set>
                                    <p:animEffect transition="in" filter="blinds(horizontal)">
                                      <p:cBhvr>
                                        <p:cTn id="28" dur="500"/>
                                        <p:tgtEl>
                                          <p:spTgt spid="34819">
                                            <p:txEl>
                                              <p:pRg st="7" end="7"/>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34819">
                                            <p:txEl>
                                              <p:pRg st="8" end="8"/>
                                            </p:txEl>
                                          </p:spTgt>
                                        </p:tgtEl>
                                        <p:attrNameLst>
                                          <p:attrName>style.visibility</p:attrName>
                                        </p:attrNameLst>
                                      </p:cBhvr>
                                      <p:to>
                                        <p:strVal val="visible"/>
                                      </p:to>
                                    </p:set>
                                    <p:animEffect transition="in" filter="blinds(horizontal)">
                                      <p:cBhvr>
                                        <p:cTn id="31" dur="500"/>
                                        <p:tgtEl>
                                          <p:spTgt spid="34819">
                                            <p:txEl>
                                              <p:pRg st="8" end="8"/>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34819">
                                            <p:txEl>
                                              <p:pRg st="9" end="9"/>
                                            </p:txEl>
                                          </p:spTgt>
                                        </p:tgtEl>
                                        <p:attrNameLst>
                                          <p:attrName>style.visibility</p:attrName>
                                        </p:attrNameLst>
                                      </p:cBhvr>
                                      <p:to>
                                        <p:strVal val="visible"/>
                                      </p:to>
                                    </p:set>
                                    <p:animEffect transition="in" filter="blinds(horizontal)">
                                      <p:cBhvr>
                                        <p:cTn id="34" dur="500"/>
                                        <p:tgtEl>
                                          <p:spTgt spid="34819">
                                            <p:txEl>
                                              <p:pRg st="9" end="9"/>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34819">
                                            <p:txEl>
                                              <p:pRg st="10" end="10"/>
                                            </p:txEl>
                                          </p:spTgt>
                                        </p:tgtEl>
                                        <p:attrNameLst>
                                          <p:attrName>style.visibility</p:attrName>
                                        </p:attrNameLst>
                                      </p:cBhvr>
                                      <p:to>
                                        <p:strVal val="visible"/>
                                      </p:to>
                                    </p:set>
                                    <p:animEffect transition="in" filter="blinds(horizontal)">
                                      <p:cBhvr>
                                        <p:cTn id="39" dur="500"/>
                                        <p:tgtEl>
                                          <p:spTgt spid="34819">
                                            <p:txEl>
                                              <p:pRg st="10" end="10"/>
                                            </p:txEl>
                                          </p:spTgt>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34819">
                                            <p:txEl>
                                              <p:pRg st="11" end="11"/>
                                            </p:txEl>
                                          </p:spTgt>
                                        </p:tgtEl>
                                        <p:attrNameLst>
                                          <p:attrName>style.visibility</p:attrName>
                                        </p:attrNameLst>
                                      </p:cBhvr>
                                      <p:to>
                                        <p:strVal val="visible"/>
                                      </p:to>
                                    </p:set>
                                    <p:animEffect transition="in" filter="blinds(horizontal)">
                                      <p:cBhvr>
                                        <p:cTn id="42" dur="500"/>
                                        <p:tgtEl>
                                          <p:spTgt spid="34819">
                                            <p:txEl>
                                              <p:pRg st="11" end="11"/>
                                            </p:txEl>
                                          </p:spTgt>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34819">
                                            <p:txEl>
                                              <p:pRg st="12" end="12"/>
                                            </p:txEl>
                                          </p:spTgt>
                                        </p:tgtEl>
                                        <p:attrNameLst>
                                          <p:attrName>style.visibility</p:attrName>
                                        </p:attrNameLst>
                                      </p:cBhvr>
                                      <p:to>
                                        <p:strVal val="visible"/>
                                      </p:to>
                                    </p:set>
                                    <p:animEffect transition="in" filter="blinds(horizontal)">
                                      <p:cBhvr>
                                        <p:cTn id="45" dur="500"/>
                                        <p:tgtEl>
                                          <p:spTgt spid="34819">
                                            <p:txEl>
                                              <p:pRg st="12" end="12"/>
                                            </p:txEl>
                                          </p:spTgt>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34819">
                                            <p:txEl>
                                              <p:pRg st="13" end="13"/>
                                            </p:txEl>
                                          </p:spTgt>
                                        </p:tgtEl>
                                        <p:attrNameLst>
                                          <p:attrName>style.visibility</p:attrName>
                                        </p:attrNameLst>
                                      </p:cBhvr>
                                      <p:to>
                                        <p:strVal val="visible"/>
                                      </p:to>
                                    </p:set>
                                    <p:animEffect transition="in" filter="blinds(horizontal)">
                                      <p:cBhvr>
                                        <p:cTn id="48" dur="500"/>
                                        <p:tgtEl>
                                          <p:spTgt spid="34819">
                                            <p:txEl>
                                              <p:pRg st="13" end="13"/>
                                            </p:txEl>
                                          </p:spTgt>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34819">
                                            <p:txEl>
                                              <p:pRg st="14" end="14"/>
                                            </p:txEl>
                                          </p:spTgt>
                                        </p:tgtEl>
                                        <p:attrNameLst>
                                          <p:attrName>style.visibility</p:attrName>
                                        </p:attrNameLst>
                                      </p:cBhvr>
                                      <p:to>
                                        <p:strVal val="visible"/>
                                      </p:to>
                                    </p:set>
                                    <p:animEffect transition="in" filter="blinds(horizontal)">
                                      <p:cBhvr>
                                        <p:cTn id="51" dur="500"/>
                                        <p:tgtEl>
                                          <p:spTgt spid="34819">
                                            <p:txEl>
                                              <p:pRg st="14" end="14"/>
                                            </p:txEl>
                                          </p:spTgt>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34819">
                                            <p:txEl>
                                              <p:pRg st="15" end="15"/>
                                            </p:txEl>
                                          </p:spTgt>
                                        </p:tgtEl>
                                        <p:attrNameLst>
                                          <p:attrName>style.visibility</p:attrName>
                                        </p:attrNameLst>
                                      </p:cBhvr>
                                      <p:to>
                                        <p:strVal val="visible"/>
                                      </p:to>
                                    </p:set>
                                    <p:animEffect transition="in" filter="blinds(horizontal)">
                                      <p:cBhvr>
                                        <p:cTn id="54" dur="500"/>
                                        <p:tgtEl>
                                          <p:spTgt spid="34819">
                                            <p:txEl>
                                              <p:pRg st="15" end="15"/>
                                            </p:txEl>
                                          </p:spTgt>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34819">
                                            <p:txEl>
                                              <p:pRg st="16" end="16"/>
                                            </p:txEl>
                                          </p:spTgt>
                                        </p:tgtEl>
                                        <p:attrNameLst>
                                          <p:attrName>style.visibility</p:attrName>
                                        </p:attrNameLst>
                                      </p:cBhvr>
                                      <p:to>
                                        <p:strVal val="visible"/>
                                      </p:to>
                                    </p:set>
                                    <p:animEffect transition="in" filter="blinds(horizontal)">
                                      <p:cBhvr>
                                        <p:cTn id="57" dur="500"/>
                                        <p:tgtEl>
                                          <p:spTgt spid="34819">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4294967295"/>
          </p:nvPr>
        </p:nvSpPr>
        <p:spPr>
          <a:xfrm>
            <a:off x="566738" y="1066800"/>
            <a:ext cx="8001000" cy="4800600"/>
          </a:xfrm>
        </p:spPr>
        <p:txBody>
          <a:bodyPr>
            <a:normAutofit fontScale="77500" lnSpcReduction="20000"/>
          </a:bodyPr>
          <a:lstStyle/>
          <a:p>
            <a:pPr>
              <a:lnSpc>
                <a:spcPct val="90000"/>
              </a:lnSpc>
            </a:pPr>
            <a:r>
              <a:rPr lang="en-US" sz="2800" b="1" dirty="0" smtClean="0"/>
              <a:t>Object-Oriented</a:t>
            </a:r>
            <a:endParaRPr lang="en-US" sz="2800" b="1" dirty="0"/>
          </a:p>
          <a:p>
            <a:pPr lvl="1">
              <a:lnSpc>
                <a:spcPct val="90000"/>
              </a:lnSpc>
            </a:pPr>
            <a:r>
              <a:rPr lang="en-US" dirty="0"/>
              <a:t>develop an object model of a system </a:t>
            </a:r>
            <a:endParaRPr lang="en-US" dirty="0" smtClean="0"/>
          </a:p>
          <a:p>
            <a:pPr lvl="1">
              <a:lnSpc>
                <a:spcPct val="90000"/>
              </a:lnSpc>
            </a:pPr>
            <a:r>
              <a:rPr lang="en-US" dirty="0" smtClean="0"/>
              <a:t>works </a:t>
            </a:r>
            <a:r>
              <a:rPr lang="en-US" dirty="0"/>
              <a:t>around the entities and their characteristics instead of functions involved in the software system. </a:t>
            </a:r>
            <a:endParaRPr lang="en-US" dirty="0" smtClean="0"/>
          </a:p>
          <a:p>
            <a:pPr lvl="1">
              <a:lnSpc>
                <a:spcPct val="90000"/>
              </a:lnSpc>
            </a:pPr>
            <a:r>
              <a:rPr lang="en-US" dirty="0" smtClean="0"/>
              <a:t>This </a:t>
            </a:r>
            <a:r>
              <a:rPr lang="en-US" dirty="0"/>
              <a:t>design </a:t>
            </a:r>
            <a:r>
              <a:rPr lang="en-US" dirty="0" smtClean="0"/>
              <a:t>strategy </a:t>
            </a:r>
            <a:r>
              <a:rPr lang="en-US" dirty="0"/>
              <a:t>focuses on entities and its characteristics. </a:t>
            </a:r>
            <a:endParaRPr lang="en-US" dirty="0" smtClean="0"/>
          </a:p>
          <a:p>
            <a:pPr lvl="1">
              <a:lnSpc>
                <a:spcPct val="90000"/>
              </a:lnSpc>
            </a:pPr>
            <a:r>
              <a:rPr lang="en-US" dirty="0" smtClean="0"/>
              <a:t>The </a:t>
            </a:r>
            <a:r>
              <a:rPr lang="en-US" dirty="0"/>
              <a:t>whole concept of software solution revolves around the engaged </a:t>
            </a:r>
            <a:r>
              <a:rPr lang="en-US" dirty="0" smtClean="0"/>
              <a:t>objects (entities).</a:t>
            </a:r>
            <a:endParaRPr lang="en-US" dirty="0"/>
          </a:p>
          <a:p>
            <a:pPr lvl="1"/>
            <a:r>
              <a:rPr lang="en-US" dirty="0" smtClean="0"/>
              <a:t>Objects </a:t>
            </a:r>
            <a:r>
              <a:rPr lang="en-US" dirty="0"/>
              <a:t>are identified and grouped into classes on </a:t>
            </a:r>
            <a:r>
              <a:rPr lang="en-US" dirty="0" smtClean="0"/>
              <a:t>the basis of </a:t>
            </a:r>
            <a:r>
              <a:rPr lang="en-US" dirty="0"/>
              <a:t>similarity in attribute characteristics.</a:t>
            </a:r>
          </a:p>
          <a:p>
            <a:pPr lvl="1"/>
            <a:r>
              <a:rPr lang="en-US" dirty="0"/>
              <a:t>Class hierarchy and relation among them is defined.</a:t>
            </a:r>
          </a:p>
          <a:p>
            <a:pPr lvl="1"/>
            <a:r>
              <a:rPr lang="en-US" dirty="0"/>
              <a:t>Application framework is defined.</a:t>
            </a:r>
          </a:p>
          <a:p>
            <a:pPr lvl="1">
              <a:lnSpc>
                <a:spcPct val="90000"/>
              </a:lnSpc>
            </a:pPr>
            <a:endParaRPr lang="en-US" sz="2400" dirty="0"/>
          </a:p>
          <a:p>
            <a:pPr>
              <a:lnSpc>
                <a:spcPct val="90000"/>
              </a:lnSpc>
            </a:pPr>
            <a:r>
              <a:rPr lang="en-US" sz="2800" b="1" dirty="0"/>
              <a:t>Data-Oriented </a:t>
            </a:r>
          </a:p>
          <a:p>
            <a:pPr lvl="1">
              <a:lnSpc>
                <a:spcPct val="90000"/>
              </a:lnSpc>
            </a:pPr>
            <a:r>
              <a:rPr lang="en-US" dirty="0"/>
              <a:t>Entities are determined for each sub-system, then entity inter-relationships are examined to develop the additional entities needed to support the relationships. </a:t>
            </a:r>
            <a:endParaRPr lang="en-US" sz="2400" dirty="0"/>
          </a:p>
          <a:p>
            <a:pPr>
              <a:lnSpc>
                <a:spcPct val="90000"/>
              </a:lnSpc>
            </a:pPr>
            <a:endParaRPr lang="en-US" sz="2400" dirty="0"/>
          </a:p>
        </p:txBody>
      </p:sp>
      <p:sp>
        <p:nvSpPr>
          <p:cNvPr id="2" name="Slide Number Placeholder 1"/>
          <p:cNvSpPr>
            <a:spLocks noGrp="1"/>
          </p:cNvSpPr>
          <p:nvPr>
            <p:ph type="sldNum" sz="quarter" idx="12"/>
          </p:nvPr>
        </p:nvSpPr>
        <p:spPr/>
        <p:txBody>
          <a:bodyPr/>
          <a:lstStyle/>
          <a:p>
            <a:fld id="{0296DBA8-B77D-4B8D-9A7F-3144543A2B89}" type="slidenum">
              <a:rPr lang="en-US" smtClean="0"/>
              <a:pPr/>
              <a:t>8</a:t>
            </a:fld>
            <a:endParaRPr lang="en-US"/>
          </a:p>
        </p:txBody>
      </p:sp>
      <p:cxnSp>
        <p:nvCxnSpPr>
          <p:cNvPr id="5" name="Straight Connector 4"/>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Rectangle 2"/>
          <p:cNvSpPr txBox="1">
            <a:spLocks noChangeArrowheads="1"/>
          </p:cNvSpPr>
          <p:nvPr/>
        </p:nvSpPr>
        <p:spPr>
          <a:xfrm>
            <a:off x="457200" y="274638"/>
            <a:ext cx="8229600" cy="715962"/>
          </a:xfrm>
          <a:prstGeom prst="rect">
            <a:avLst/>
          </a:prstGeom>
        </p:spPr>
        <p:txBody>
          <a:bodyPr vert="horz" lIns="91440" tIns="45720" rIns="91440" bIns="45720" rtlCol="0" anchor="b">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smtClean="0"/>
              <a:t>Approaches … continue…</a:t>
            </a:r>
            <a:endParaRPr lang="en-US" b="1" dirty="0"/>
          </a:p>
        </p:txBody>
      </p:sp>
    </p:spTree>
    <p:extLst>
      <p:ext uri="{BB962C8B-B14F-4D97-AF65-F5344CB8AC3E}">
        <p14:creationId xmlns:p14="http://schemas.microsoft.com/office/powerpoint/2010/main" val="4218199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blinds(horizontal)">
                                      <p:cBhvr>
                                        <p:cTn id="7" dur="500"/>
                                        <p:tgtEl>
                                          <p:spTgt spid="3481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4819">
                                            <p:txEl>
                                              <p:pRg st="1" end="1"/>
                                            </p:txEl>
                                          </p:spTgt>
                                        </p:tgtEl>
                                        <p:attrNameLst>
                                          <p:attrName>style.visibility</p:attrName>
                                        </p:attrNameLst>
                                      </p:cBhvr>
                                      <p:to>
                                        <p:strVal val="visible"/>
                                      </p:to>
                                    </p:set>
                                    <p:animEffect transition="in" filter="blinds(horizontal)">
                                      <p:cBhvr>
                                        <p:cTn id="10" dur="500"/>
                                        <p:tgtEl>
                                          <p:spTgt spid="34819">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4819">
                                            <p:txEl>
                                              <p:pRg st="2" end="2"/>
                                            </p:txEl>
                                          </p:spTgt>
                                        </p:tgtEl>
                                        <p:attrNameLst>
                                          <p:attrName>style.visibility</p:attrName>
                                        </p:attrNameLst>
                                      </p:cBhvr>
                                      <p:to>
                                        <p:strVal val="visible"/>
                                      </p:to>
                                    </p:set>
                                    <p:animEffect transition="in" filter="blinds(horizontal)">
                                      <p:cBhvr>
                                        <p:cTn id="13" dur="500"/>
                                        <p:tgtEl>
                                          <p:spTgt spid="34819">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4819">
                                            <p:txEl>
                                              <p:pRg st="3" end="3"/>
                                            </p:txEl>
                                          </p:spTgt>
                                        </p:tgtEl>
                                        <p:attrNameLst>
                                          <p:attrName>style.visibility</p:attrName>
                                        </p:attrNameLst>
                                      </p:cBhvr>
                                      <p:to>
                                        <p:strVal val="visible"/>
                                      </p:to>
                                    </p:set>
                                    <p:animEffect transition="in" filter="blinds(horizontal)">
                                      <p:cBhvr>
                                        <p:cTn id="16" dur="500"/>
                                        <p:tgtEl>
                                          <p:spTgt spid="34819">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4819">
                                            <p:txEl>
                                              <p:pRg st="4" end="4"/>
                                            </p:txEl>
                                          </p:spTgt>
                                        </p:tgtEl>
                                        <p:attrNameLst>
                                          <p:attrName>style.visibility</p:attrName>
                                        </p:attrNameLst>
                                      </p:cBhvr>
                                      <p:to>
                                        <p:strVal val="visible"/>
                                      </p:to>
                                    </p:set>
                                    <p:animEffect transition="in" filter="blinds(horizontal)">
                                      <p:cBhvr>
                                        <p:cTn id="19" dur="500"/>
                                        <p:tgtEl>
                                          <p:spTgt spid="34819">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4819">
                                            <p:txEl>
                                              <p:pRg st="5" end="5"/>
                                            </p:txEl>
                                          </p:spTgt>
                                        </p:tgtEl>
                                        <p:attrNameLst>
                                          <p:attrName>style.visibility</p:attrName>
                                        </p:attrNameLst>
                                      </p:cBhvr>
                                      <p:to>
                                        <p:strVal val="visible"/>
                                      </p:to>
                                    </p:set>
                                    <p:animEffect transition="in" filter="blinds(horizontal)">
                                      <p:cBhvr>
                                        <p:cTn id="22" dur="500"/>
                                        <p:tgtEl>
                                          <p:spTgt spid="34819">
                                            <p:txEl>
                                              <p:pRg st="5" end="5"/>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4819">
                                            <p:txEl>
                                              <p:pRg st="6" end="6"/>
                                            </p:txEl>
                                          </p:spTgt>
                                        </p:tgtEl>
                                        <p:attrNameLst>
                                          <p:attrName>style.visibility</p:attrName>
                                        </p:attrNameLst>
                                      </p:cBhvr>
                                      <p:to>
                                        <p:strVal val="visible"/>
                                      </p:to>
                                    </p:set>
                                    <p:animEffect transition="in" filter="blinds(horizontal)">
                                      <p:cBhvr>
                                        <p:cTn id="25" dur="500"/>
                                        <p:tgtEl>
                                          <p:spTgt spid="34819">
                                            <p:txEl>
                                              <p:pRg st="6" end="6"/>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34819">
                                            <p:txEl>
                                              <p:pRg st="7" end="7"/>
                                            </p:txEl>
                                          </p:spTgt>
                                        </p:tgtEl>
                                        <p:attrNameLst>
                                          <p:attrName>style.visibility</p:attrName>
                                        </p:attrNameLst>
                                      </p:cBhvr>
                                      <p:to>
                                        <p:strVal val="visible"/>
                                      </p:to>
                                    </p:set>
                                    <p:animEffect transition="in" filter="blinds(horizontal)">
                                      <p:cBhvr>
                                        <p:cTn id="28" dur="500"/>
                                        <p:tgtEl>
                                          <p:spTgt spid="34819">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4819">
                                            <p:txEl>
                                              <p:pRg st="9" end="9"/>
                                            </p:txEl>
                                          </p:spTgt>
                                        </p:tgtEl>
                                        <p:attrNameLst>
                                          <p:attrName>style.visibility</p:attrName>
                                        </p:attrNameLst>
                                      </p:cBhvr>
                                      <p:to>
                                        <p:strVal val="visible"/>
                                      </p:to>
                                    </p:set>
                                    <p:animEffect transition="in" filter="blinds(horizontal)">
                                      <p:cBhvr>
                                        <p:cTn id="33" dur="500"/>
                                        <p:tgtEl>
                                          <p:spTgt spid="34819">
                                            <p:txEl>
                                              <p:pRg st="9" end="9"/>
                                            </p:txEl>
                                          </p:spTgt>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34819">
                                            <p:txEl>
                                              <p:pRg st="10" end="10"/>
                                            </p:txEl>
                                          </p:spTgt>
                                        </p:tgtEl>
                                        <p:attrNameLst>
                                          <p:attrName>style.visibility</p:attrName>
                                        </p:attrNameLst>
                                      </p:cBhvr>
                                      <p:to>
                                        <p:strVal val="visible"/>
                                      </p:to>
                                    </p:set>
                                    <p:animEffect transition="in" filter="blinds(horizontal)">
                                      <p:cBhvr>
                                        <p:cTn id="36" dur="500"/>
                                        <p:tgtEl>
                                          <p:spTgt spid="3481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90000"/>
              </a:lnSpc>
            </a:pPr>
            <a:r>
              <a:rPr lang="en-US" sz="2800" b="1" dirty="0" smtClean="0"/>
              <a:t>Component-based</a:t>
            </a:r>
          </a:p>
          <a:p>
            <a:pPr lvl="1">
              <a:lnSpc>
                <a:spcPct val="90000"/>
              </a:lnSpc>
            </a:pPr>
            <a:r>
              <a:rPr lang="en-US" dirty="0" smtClean="0"/>
              <a:t>Divide the system into components</a:t>
            </a:r>
          </a:p>
          <a:p>
            <a:pPr lvl="1">
              <a:lnSpc>
                <a:spcPct val="90000"/>
              </a:lnSpc>
            </a:pPr>
            <a:endParaRPr lang="en-US" dirty="0" smtClean="0"/>
          </a:p>
          <a:p>
            <a:pPr>
              <a:lnSpc>
                <a:spcPct val="90000"/>
              </a:lnSpc>
            </a:pPr>
            <a:r>
              <a:rPr lang="en-US" sz="2800" b="1" dirty="0" smtClean="0"/>
              <a:t>Formal Methods</a:t>
            </a:r>
          </a:p>
          <a:p>
            <a:pPr lvl="1">
              <a:lnSpc>
                <a:spcPct val="90000"/>
              </a:lnSpc>
            </a:pPr>
            <a:r>
              <a:rPr lang="en-US" dirty="0" smtClean="0"/>
              <a:t>Requirements and programs are translated into mathematical notation </a:t>
            </a:r>
            <a:endParaRPr lang="en-US" sz="2400" dirty="0" smtClean="0"/>
          </a:p>
          <a:p>
            <a:endParaRPr lang="en-US" dirty="0"/>
          </a:p>
        </p:txBody>
      </p:sp>
      <p:sp>
        <p:nvSpPr>
          <p:cNvPr id="4" name="Slide Number Placeholder 3"/>
          <p:cNvSpPr>
            <a:spLocks noGrp="1"/>
          </p:cNvSpPr>
          <p:nvPr>
            <p:ph type="sldNum" sz="quarter" idx="12"/>
          </p:nvPr>
        </p:nvSpPr>
        <p:spPr/>
        <p:txBody>
          <a:bodyPr/>
          <a:lstStyle/>
          <a:p>
            <a:fld id="{0296DBA8-B77D-4B8D-9A7F-3144543A2B89}" type="slidenum">
              <a:rPr lang="en-US" smtClean="0"/>
              <a:pPr/>
              <a:t>9</a:t>
            </a:fld>
            <a:endParaRPr lang="en-US"/>
          </a:p>
        </p:txBody>
      </p:sp>
      <p:cxnSp>
        <p:nvCxnSpPr>
          <p:cNvPr id="5" name="Straight Connector 4"/>
          <p:cNvCxnSpPr/>
          <p:nvPr/>
        </p:nvCxnSpPr>
        <p:spPr>
          <a:xfrm>
            <a:off x="0" y="9906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Rectangle 2"/>
          <p:cNvSpPr>
            <a:spLocks noGrp="1" noChangeArrowheads="1"/>
          </p:cNvSpPr>
          <p:nvPr>
            <p:ph type="title" idx="4294967295"/>
          </p:nvPr>
        </p:nvSpPr>
        <p:spPr>
          <a:xfrm>
            <a:off x="457200" y="274638"/>
            <a:ext cx="8229600" cy="715962"/>
          </a:xfrm>
        </p:spPr>
        <p:txBody>
          <a:bodyPr anchor="b">
            <a:normAutofit fontScale="90000"/>
          </a:bodyPr>
          <a:lstStyle/>
          <a:p>
            <a:r>
              <a:rPr lang="en-US" b="1" dirty="0" smtClean="0"/>
              <a:t>Approaches</a:t>
            </a:r>
            <a:r>
              <a:rPr lang="en-US" b="1" dirty="0" smtClean="0"/>
              <a:t> … continue…</a:t>
            </a:r>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597</TotalTime>
  <Words>1228</Words>
  <Application>Microsoft Office PowerPoint</Application>
  <PresentationFormat>On-screen Show (4:3)</PresentationFormat>
  <Paragraphs>237</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CSE-609 – Software Design </vt:lpstr>
      <vt:lpstr>Outline</vt:lpstr>
      <vt:lpstr>Software Design Methods</vt:lpstr>
      <vt:lpstr>Software Design Methods</vt:lpstr>
      <vt:lpstr>Software Design Methods</vt:lpstr>
      <vt:lpstr>Approaches To Developing A Software Design.</vt:lpstr>
      <vt:lpstr>Approaches … continue…</vt:lpstr>
      <vt:lpstr>PowerPoint Presentation</vt:lpstr>
      <vt:lpstr>Approaches … continue…</vt:lpstr>
      <vt:lpstr>Which method to choose?</vt:lpstr>
      <vt:lpstr>Which method to choose?</vt:lpstr>
      <vt:lpstr>Design Paradigms</vt:lpstr>
      <vt:lpstr>Software Design Paradigms</vt:lpstr>
      <vt:lpstr>Structured/Procedural Paradigm</vt:lpstr>
      <vt:lpstr>PowerPoint Presentation</vt:lpstr>
      <vt:lpstr>Example:</vt:lpstr>
      <vt:lpstr>Example:</vt:lpstr>
      <vt:lpstr>Drawbacks</vt:lpstr>
      <vt:lpstr>Object-Oriented Paradigm</vt:lpstr>
      <vt:lpstr>Object-Oriented Design</vt:lpstr>
      <vt:lpstr>Benefits</vt:lpstr>
      <vt:lpstr>PowerPoint Presentation</vt:lpstr>
      <vt:lpstr>Case Study : Fire Alarm</vt:lpstr>
      <vt:lpstr>PowerPoint Presentation</vt:lpstr>
      <vt:lpstr>PowerPoint Presentation</vt:lpstr>
      <vt:lpstr>Function-Oriented Approach</vt:lpstr>
      <vt:lpstr>Function-Oriented Approach</vt:lpstr>
      <vt:lpstr>Object-Oriented Approach</vt:lpstr>
      <vt:lpstr>Structured vs. OO Paradigm</vt:lpstr>
      <vt:lpstr>Structured vs. OO Paradigm</vt:lpstr>
      <vt:lpstr>Design Goals and trade-offs</vt:lpstr>
      <vt:lpstr>List of Design Goals</vt:lpstr>
      <vt:lpstr>Relationship Between Design Goals</vt:lpstr>
      <vt:lpstr>Typical Design Trade-offs</vt:lpstr>
      <vt:lpstr>Summary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Shehla</dc:creator>
  <cp:lastModifiedBy>Malik</cp:lastModifiedBy>
  <cp:revision>54</cp:revision>
  <dcterms:created xsi:type="dcterms:W3CDTF">2015-07-30T14:42:01Z</dcterms:created>
  <dcterms:modified xsi:type="dcterms:W3CDTF">2020-05-08T07:15:58Z</dcterms:modified>
</cp:coreProperties>
</file>