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94" r:id="rId5"/>
    <p:sldId id="259" r:id="rId6"/>
    <p:sldId id="295" r:id="rId7"/>
    <p:sldId id="272" r:id="rId8"/>
    <p:sldId id="273" r:id="rId9"/>
    <p:sldId id="274" r:id="rId10"/>
    <p:sldId id="275" r:id="rId11"/>
    <p:sldId id="297" r:id="rId12"/>
    <p:sldId id="276" r:id="rId13"/>
    <p:sldId id="277" r:id="rId14"/>
    <p:sldId id="278" r:id="rId15"/>
    <p:sldId id="292" r:id="rId16"/>
    <p:sldId id="293"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020" autoAdjust="0"/>
  </p:normalViewPr>
  <p:slideViewPr>
    <p:cSldViewPr snapToGrid="0">
      <p:cViewPr varScale="1">
        <p:scale>
          <a:sx n="57" d="100"/>
          <a:sy n="57" d="100"/>
        </p:scale>
        <p:origin x="12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EF48A-4557-4234-8CF9-F30E5F419A25}" type="datetimeFigureOut">
              <a:rPr lang="en-US" smtClean="0"/>
              <a:t>3/3/2019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CB366-3B6F-4AB1-8E13-31C82DFE3D06}" type="slidenum">
              <a:rPr lang="en-US" smtClean="0"/>
              <a:t>‹#›</a:t>
            </a:fld>
            <a:endParaRPr lang="en-US"/>
          </a:p>
        </p:txBody>
      </p:sp>
    </p:spTree>
    <p:extLst>
      <p:ext uri="{BB962C8B-B14F-4D97-AF65-F5344CB8AC3E}">
        <p14:creationId xmlns:p14="http://schemas.microsoft.com/office/powerpoint/2010/main" val="3682263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Mixture and inquiry</a:t>
            </a:r>
          </a:p>
          <a:p>
            <a:endParaRPr lang="en-US" dirty="0"/>
          </a:p>
        </p:txBody>
      </p:sp>
      <p:sp>
        <p:nvSpPr>
          <p:cNvPr id="4" name="Slide Number Placeholder 3"/>
          <p:cNvSpPr>
            <a:spLocks noGrp="1"/>
          </p:cNvSpPr>
          <p:nvPr>
            <p:ph type="sldNum" sz="quarter" idx="10"/>
          </p:nvPr>
        </p:nvSpPr>
        <p:spPr/>
        <p:txBody>
          <a:bodyPr/>
          <a:lstStyle/>
          <a:p>
            <a:fld id="{661CB366-3B6F-4AB1-8E13-31C82DFE3D06}" type="slidenum">
              <a:rPr lang="en-US" smtClean="0"/>
              <a:t>3</a:t>
            </a:fld>
            <a:endParaRPr lang="en-US"/>
          </a:p>
        </p:txBody>
      </p:sp>
    </p:spTree>
    <p:extLst>
      <p:ext uri="{BB962C8B-B14F-4D97-AF65-F5344CB8AC3E}">
        <p14:creationId xmlns:p14="http://schemas.microsoft.com/office/powerpoint/2010/main" val="929976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Inductive generalization</a:t>
            </a:r>
          </a:p>
          <a:p>
            <a:r>
              <a:rPr lang="en-US" dirty="0" smtClean="0"/>
              <a:t>Anomaly irregularity</a:t>
            </a:r>
            <a:endParaRPr lang="en-US" dirty="0"/>
          </a:p>
        </p:txBody>
      </p:sp>
      <p:sp>
        <p:nvSpPr>
          <p:cNvPr id="4" name="Slide Number Placeholder 3"/>
          <p:cNvSpPr>
            <a:spLocks noGrp="1"/>
          </p:cNvSpPr>
          <p:nvPr>
            <p:ph type="sldNum" sz="quarter" idx="10"/>
          </p:nvPr>
        </p:nvSpPr>
        <p:spPr/>
        <p:txBody>
          <a:bodyPr/>
          <a:lstStyle/>
          <a:p>
            <a:fld id="{661CB366-3B6F-4AB1-8E13-31C82DFE3D06}" type="slidenum">
              <a:rPr lang="en-US" smtClean="0"/>
              <a:t>5</a:t>
            </a:fld>
            <a:endParaRPr lang="en-US"/>
          </a:p>
        </p:txBody>
      </p:sp>
    </p:spTree>
    <p:extLst>
      <p:ext uri="{BB962C8B-B14F-4D97-AF65-F5344CB8AC3E}">
        <p14:creationId xmlns:p14="http://schemas.microsoft.com/office/powerpoint/2010/main" val="62642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183527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2CA15-CFDB-4464-A0EA-A874414BA68D}"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214248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3582868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11162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2532698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4180438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3803736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2949539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127871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96547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116530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2CA15-CFDB-4464-A0EA-A874414BA68D}"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71429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2CA15-CFDB-4464-A0EA-A874414BA68D}" type="datetimeFigureOut">
              <a:rPr lang="en-US" smtClean="0"/>
              <a:t>3/3/2019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99729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70263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153698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A12CA15-CFDB-4464-A0EA-A874414BA68D}" type="datetimeFigureOut">
              <a:rPr lang="en-US" smtClean="0"/>
              <a:t>3/3/2019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129774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2CA15-CFDB-4464-A0EA-A874414BA68D}"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B3401-E2FF-4030-B9E4-BAAD18D98B6A}" type="slidenum">
              <a:rPr lang="en-US" smtClean="0"/>
              <a:t>‹#›</a:t>
            </a:fld>
            <a:endParaRPr lang="en-US"/>
          </a:p>
        </p:txBody>
      </p:sp>
    </p:spTree>
    <p:extLst>
      <p:ext uri="{BB962C8B-B14F-4D97-AF65-F5344CB8AC3E}">
        <p14:creationId xmlns:p14="http://schemas.microsoft.com/office/powerpoint/2010/main" val="134438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12CA15-CFDB-4464-A0EA-A874414BA68D}" type="datetimeFigureOut">
              <a:rPr lang="en-US" smtClean="0"/>
              <a:t>3/3/2019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A7B3401-E2FF-4030-B9E4-BAAD18D98B6A}" type="slidenum">
              <a:rPr lang="en-US" smtClean="0"/>
              <a:t>‹#›</a:t>
            </a:fld>
            <a:endParaRPr lang="en-US"/>
          </a:p>
        </p:txBody>
      </p:sp>
    </p:spTree>
    <p:extLst>
      <p:ext uri="{BB962C8B-B14F-4D97-AF65-F5344CB8AC3E}">
        <p14:creationId xmlns:p14="http://schemas.microsoft.com/office/powerpoint/2010/main" val="360086418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questionpro.com/blog/what-is-research/" TargetMode="External"/><Relationship Id="rId2" Type="http://schemas.openxmlformats.org/officeDocument/2006/relationships/hyperlink" Target="https://www.westernsydney.edu.au/research/researchers/preparing_a_grant_application/dest_definition_of_research" TargetMode="External"/><Relationship Id="rId1" Type="http://schemas.openxmlformats.org/officeDocument/2006/relationships/slideLayout" Target="../slideLayouts/slideLayout2.xml"/><Relationship Id="rId6" Type="http://schemas.openxmlformats.org/officeDocument/2006/relationships/hyperlink" Target="https://www.wikihow.com/Publish-a-Research-Paper" TargetMode="External"/><Relationship Id="rId5" Type="http://schemas.openxmlformats.org/officeDocument/2006/relationships/hyperlink" Target="https://www.elsevier.com/connect/7-steps-to-publishing-in-a-scientific-journal" TargetMode="External"/><Relationship Id="rId4" Type="http://schemas.openxmlformats.org/officeDocument/2006/relationships/hyperlink" Target="https://dictionary.cambridge.org/dictionary/english/resear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dictionary.cambridge.org/dictionary/english/information" TargetMode="External"/><Relationship Id="rId3" Type="http://schemas.openxmlformats.org/officeDocument/2006/relationships/hyperlink" Target="https://dictionary.cambridge.org/dictionary/english/study" TargetMode="External"/><Relationship Id="rId7" Type="http://schemas.openxmlformats.org/officeDocument/2006/relationships/hyperlink" Target="https://dictionary.cambridge.org/dictionary/english/discover" TargetMode="External"/><Relationship Id="rId2" Type="http://schemas.openxmlformats.org/officeDocument/2006/relationships/hyperlink" Target="https://dictionary.cambridge.org/dictionary/english/detail" TargetMode="External"/><Relationship Id="rId1" Type="http://schemas.openxmlformats.org/officeDocument/2006/relationships/slideLayout" Target="../slideLayouts/slideLayout2.xml"/><Relationship Id="rId6" Type="http://schemas.openxmlformats.org/officeDocument/2006/relationships/hyperlink" Target="https://dictionary.cambridge.org/dictionary/english/order" TargetMode="External"/><Relationship Id="rId5" Type="http://schemas.openxmlformats.org/officeDocument/2006/relationships/hyperlink" Target="https://dictionary.cambridge.org/dictionary/english/especially" TargetMode="External"/><Relationship Id="rId10" Type="http://schemas.openxmlformats.org/officeDocument/2006/relationships/hyperlink" Target="https://dictionary.cambridge.org/dictionary/english/understanding" TargetMode="External"/><Relationship Id="rId4" Type="http://schemas.openxmlformats.org/officeDocument/2006/relationships/hyperlink" Target="https://dictionary.cambridge.org/dictionary/english/subject" TargetMode="External"/><Relationship Id="rId9" Type="http://schemas.openxmlformats.org/officeDocument/2006/relationships/hyperlink" Target="https://dictionary.cambridge.org/dictionary/english/reach"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245" y="4971245"/>
            <a:ext cx="11462197" cy="1174959"/>
          </a:xfrm>
        </p:spPr>
        <p:txBody>
          <a:bodyPr/>
          <a:lstStyle/>
          <a:p>
            <a:pPr algn="ctr"/>
            <a:r>
              <a:rPr lang="en-US" sz="5500" b="1" dirty="0" smtClean="0">
                <a:latin typeface="Bell MT" panose="02020503060305020303" pitchFamily="18" charset="0"/>
              </a:rPr>
              <a:t>Research Methodology</a:t>
            </a:r>
            <a:r>
              <a:rPr lang="en-US" sz="4000" b="1" dirty="0">
                <a:latin typeface="Bell MT" panose="02020503060305020303" pitchFamily="18" charset="0"/>
              </a:rPr>
              <a:t/>
            </a:r>
            <a:br>
              <a:rPr lang="en-US" sz="4000" b="1" dirty="0">
                <a:latin typeface="Bell MT" panose="02020503060305020303" pitchFamily="18" charset="0"/>
              </a:rPr>
            </a:br>
            <a:r>
              <a:rPr lang="en-US" sz="3500" b="1" dirty="0" smtClean="0">
                <a:latin typeface="Bell MT" panose="02020503060305020303" pitchFamily="18" charset="0"/>
              </a:rPr>
              <a:t>An Introductory Lecture</a:t>
            </a:r>
            <a:br>
              <a:rPr lang="en-US" sz="3500" b="1" dirty="0" smtClean="0">
                <a:latin typeface="Bell MT" panose="02020503060305020303" pitchFamily="18" charset="0"/>
              </a:rPr>
            </a:br>
            <a:r>
              <a:rPr lang="en-US" sz="4000" dirty="0" smtClean="0"/>
              <a:t/>
            </a:r>
            <a:br>
              <a:rPr lang="en-US" sz="4000" dirty="0" smtClean="0"/>
            </a:br>
            <a:r>
              <a:rPr lang="en-US" sz="2500" dirty="0" smtClean="0"/>
              <a:t>Waqas Swati</a:t>
            </a:r>
            <a:br>
              <a:rPr lang="en-US" sz="2500" dirty="0" smtClean="0"/>
            </a:br>
            <a:r>
              <a:rPr lang="en-US" sz="2500" dirty="0" smtClean="0"/>
              <a:t>Lecturer Department of Computer Science</a:t>
            </a:r>
            <a:br>
              <a:rPr lang="en-US" sz="2500" dirty="0" smtClean="0"/>
            </a:br>
            <a:r>
              <a:rPr lang="en-US" sz="2500" dirty="0" smtClean="0"/>
              <a:t>IQRA National University, Peshawar Pakistan</a:t>
            </a:r>
            <a:endParaRPr lang="en-US" sz="2500" dirty="0"/>
          </a:p>
        </p:txBody>
      </p:sp>
      <p:sp>
        <p:nvSpPr>
          <p:cNvPr id="3" name="Subtitle 2"/>
          <p:cNvSpPr>
            <a:spLocks noGrp="1"/>
          </p:cNvSpPr>
          <p:nvPr>
            <p:ph type="subTitle" idx="1"/>
          </p:nvPr>
        </p:nvSpPr>
        <p:spPr>
          <a:xfrm>
            <a:off x="6544100" y="7501467"/>
            <a:ext cx="2427137" cy="872281"/>
          </a:xfrm>
        </p:spPr>
        <p:txBody>
          <a:bodyPr/>
          <a:lstStyle/>
          <a:p>
            <a:r>
              <a:rPr lang="en-US" dirty="0" smtClean="0"/>
              <a:t>Waqas Swati</a:t>
            </a:r>
            <a:endParaRPr lang="en-US" dirty="0"/>
          </a:p>
        </p:txBody>
      </p:sp>
      <p:pic>
        <p:nvPicPr>
          <p:cNvPr id="1026" name="Picture 2" descr="Image result for inu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1810" y="0"/>
            <a:ext cx="3071947" cy="307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405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Qualitative Research</a:t>
            </a:r>
            <a:endParaRPr lang="en-US" b="1" dirty="0">
              <a:latin typeface="Bell MT" panose="02020503060305020303" pitchFamily="18" charset="0"/>
            </a:endParaRPr>
          </a:p>
        </p:txBody>
      </p:sp>
      <p:sp>
        <p:nvSpPr>
          <p:cNvPr id="3" name="Content Placeholder 2"/>
          <p:cNvSpPr>
            <a:spLocks noGrp="1"/>
          </p:cNvSpPr>
          <p:nvPr>
            <p:ph idx="1"/>
          </p:nvPr>
        </p:nvSpPr>
        <p:spPr/>
        <p:txBody>
          <a:bodyPr>
            <a:noAutofit/>
          </a:bodyPr>
          <a:lstStyle/>
          <a:p>
            <a:r>
              <a:rPr lang="en-US" sz="2500" b="1" dirty="0" smtClean="0">
                <a:latin typeface="Bell MT" panose="02020503060305020303" pitchFamily="18" charset="0"/>
              </a:rPr>
              <a:t>Advantages</a:t>
            </a:r>
            <a:endParaRPr lang="en-US" sz="2500" b="1" dirty="0">
              <a:latin typeface="Bell MT" panose="02020503060305020303" pitchFamily="18" charset="0"/>
            </a:endParaRPr>
          </a:p>
          <a:p>
            <a:pPr lvl="1"/>
            <a:r>
              <a:rPr lang="en-US" sz="2500" dirty="0" smtClean="0">
                <a:latin typeface="Bell MT" panose="02020503060305020303" pitchFamily="18" charset="0"/>
              </a:rPr>
              <a:t>It </a:t>
            </a:r>
            <a:r>
              <a:rPr lang="en-US" sz="2500" dirty="0">
                <a:latin typeface="Bell MT" panose="02020503060305020303" pitchFamily="18" charset="0"/>
              </a:rPr>
              <a:t>enables more complex aspects of a persons experience </a:t>
            </a:r>
            <a:r>
              <a:rPr lang="en-US" sz="2500" dirty="0" smtClean="0">
                <a:latin typeface="Bell MT" panose="02020503060305020303" pitchFamily="18" charset="0"/>
              </a:rPr>
              <a:t>to be studied.</a:t>
            </a:r>
            <a:endParaRPr lang="en-US" sz="2500" dirty="0">
              <a:latin typeface="Bell MT" panose="02020503060305020303" pitchFamily="18" charset="0"/>
            </a:endParaRPr>
          </a:p>
          <a:p>
            <a:pPr lvl="1"/>
            <a:r>
              <a:rPr lang="en-US" sz="2500" dirty="0" smtClean="0">
                <a:latin typeface="Bell MT" panose="02020503060305020303" pitchFamily="18" charset="0"/>
              </a:rPr>
              <a:t>Fewer </a:t>
            </a:r>
            <a:r>
              <a:rPr lang="en-US" sz="2500" dirty="0">
                <a:latin typeface="Bell MT" panose="02020503060305020303" pitchFamily="18" charset="0"/>
              </a:rPr>
              <a:t>restriction or assumptions are placed on the data </a:t>
            </a:r>
            <a:r>
              <a:rPr lang="en-US" sz="2500" dirty="0" smtClean="0">
                <a:latin typeface="Bell MT" panose="02020503060305020303" pitchFamily="18" charset="0"/>
              </a:rPr>
              <a:t>to be collected.</a:t>
            </a:r>
            <a:endParaRPr lang="en-US" sz="2500" dirty="0">
              <a:latin typeface="Bell MT" panose="02020503060305020303" pitchFamily="18" charset="0"/>
            </a:endParaRPr>
          </a:p>
          <a:p>
            <a:pPr lvl="1"/>
            <a:r>
              <a:rPr lang="en-US" sz="2500" dirty="0" smtClean="0">
                <a:latin typeface="Bell MT" panose="02020503060305020303" pitchFamily="18" charset="0"/>
              </a:rPr>
              <a:t>Not </a:t>
            </a:r>
            <a:r>
              <a:rPr lang="en-US" sz="2500" dirty="0">
                <a:latin typeface="Bell MT" panose="02020503060305020303" pitchFamily="18" charset="0"/>
              </a:rPr>
              <a:t>everything can be quantified, or quantified </a:t>
            </a:r>
            <a:r>
              <a:rPr lang="en-US" sz="2500" dirty="0" smtClean="0">
                <a:latin typeface="Bell MT" panose="02020503060305020303" pitchFamily="18" charset="0"/>
              </a:rPr>
              <a:t>easily.</a:t>
            </a:r>
            <a:endParaRPr lang="en-US" sz="2500" dirty="0">
              <a:latin typeface="Bell MT" panose="02020503060305020303" pitchFamily="18" charset="0"/>
            </a:endParaRPr>
          </a:p>
          <a:p>
            <a:pPr lvl="1"/>
            <a:r>
              <a:rPr lang="en-US" sz="2500" dirty="0" smtClean="0">
                <a:latin typeface="Bell MT" panose="02020503060305020303" pitchFamily="18" charset="0"/>
              </a:rPr>
              <a:t>Good </a:t>
            </a:r>
            <a:r>
              <a:rPr lang="en-US" sz="2500" dirty="0">
                <a:latin typeface="Bell MT" panose="02020503060305020303" pitchFamily="18" charset="0"/>
              </a:rPr>
              <a:t>for exploratory research and hypothesis </a:t>
            </a:r>
            <a:r>
              <a:rPr lang="en-US" sz="2500" dirty="0" smtClean="0">
                <a:latin typeface="Bell MT" panose="02020503060305020303" pitchFamily="18" charset="0"/>
              </a:rPr>
              <a:t>generation</a:t>
            </a:r>
            <a:r>
              <a:rPr lang="en-US" sz="2500" dirty="0" smtClean="0">
                <a:latin typeface="Bell MT" panose="02020503060305020303" pitchFamily="18" charset="0"/>
              </a:rPr>
              <a:t>.</a:t>
            </a:r>
          </a:p>
          <a:p>
            <a:pPr lvl="1"/>
            <a:r>
              <a:rPr lang="en-US" sz="2500" dirty="0" smtClean="0">
                <a:latin typeface="Bell MT" panose="02020503060305020303" pitchFamily="18" charset="0"/>
              </a:rPr>
              <a:t>The </a:t>
            </a:r>
            <a:r>
              <a:rPr lang="en-US" sz="2500" dirty="0">
                <a:latin typeface="Bell MT" panose="02020503060305020303" pitchFamily="18" charset="0"/>
              </a:rPr>
              <a:t>participants are able to provide data in their own </a:t>
            </a:r>
            <a:r>
              <a:rPr lang="en-US" sz="2500" dirty="0" smtClean="0">
                <a:latin typeface="Bell MT" panose="02020503060305020303" pitchFamily="18" charset="0"/>
              </a:rPr>
              <a:t>words and </a:t>
            </a:r>
            <a:r>
              <a:rPr lang="en-US" sz="2500" dirty="0">
                <a:latin typeface="Bell MT" panose="02020503060305020303" pitchFamily="18" charset="0"/>
              </a:rPr>
              <a:t>in their own </a:t>
            </a:r>
            <a:r>
              <a:rPr lang="en-US" sz="2500" dirty="0" smtClean="0">
                <a:latin typeface="Bell MT" panose="02020503060305020303" pitchFamily="18" charset="0"/>
              </a:rPr>
              <a:t>way.</a:t>
            </a:r>
          </a:p>
        </p:txBody>
      </p:sp>
    </p:spTree>
    <p:extLst>
      <p:ext uri="{BB962C8B-B14F-4D97-AF65-F5344CB8AC3E}">
        <p14:creationId xmlns:p14="http://schemas.microsoft.com/office/powerpoint/2010/main" val="331779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Qualitative Research</a:t>
            </a:r>
            <a:endParaRPr lang="en-US" b="1" dirty="0">
              <a:latin typeface="Bell MT" panose="02020503060305020303" pitchFamily="18" charset="0"/>
            </a:endParaRPr>
          </a:p>
        </p:txBody>
      </p:sp>
      <p:sp>
        <p:nvSpPr>
          <p:cNvPr id="3" name="Content Placeholder 2"/>
          <p:cNvSpPr>
            <a:spLocks noGrp="1"/>
          </p:cNvSpPr>
          <p:nvPr>
            <p:ph idx="1"/>
          </p:nvPr>
        </p:nvSpPr>
        <p:spPr/>
        <p:txBody>
          <a:bodyPr>
            <a:noAutofit/>
          </a:bodyPr>
          <a:lstStyle/>
          <a:p>
            <a:r>
              <a:rPr lang="en-US" sz="2500" b="1" dirty="0" smtClean="0">
                <a:latin typeface="Bell MT" panose="02020503060305020303" pitchFamily="18" charset="0"/>
              </a:rPr>
              <a:t>Disadvantages</a:t>
            </a:r>
            <a:endParaRPr lang="en-US" sz="2500" b="1" dirty="0">
              <a:latin typeface="Bell MT" panose="02020503060305020303" pitchFamily="18" charset="0"/>
            </a:endParaRPr>
          </a:p>
          <a:p>
            <a:pPr lvl="1"/>
            <a:r>
              <a:rPr lang="en-US" sz="2500" dirty="0" smtClean="0">
                <a:latin typeface="Bell MT" panose="02020503060305020303" pitchFamily="18" charset="0"/>
              </a:rPr>
              <a:t>It </a:t>
            </a:r>
            <a:r>
              <a:rPr lang="en-US" sz="2500" dirty="0">
                <a:latin typeface="Bell MT" panose="02020503060305020303" pitchFamily="18" charset="0"/>
              </a:rPr>
              <a:t>is more difficult to determine the validity and reliability </a:t>
            </a:r>
            <a:r>
              <a:rPr lang="en-US" sz="2500" dirty="0" smtClean="0">
                <a:latin typeface="Bell MT" panose="02020503060305020303" pitchFamily="18" charset="0"/>
              </a:rPr>
              <a:t>of linguistic data.</a:t>
            </a:r>
          </a:p>
          <a:p>
            <a:pPr lvl="1"/>
            <a:r>
              <a:rPr lang="en-US" sz="2500" dirty="0" smtClean="0">
                <a:latin typeface="Bell MT" panose="02020503060305020303" pitchFamily="18" charset="0"/>
              </a:rPr>
              <a:t> </a:t>
            </a:r>
            <a:r>
              <a:rPr lang="en-US" sz="2500" dirty="0">
                <a:latin typeface="Bell MT" panose="02020503060305020303" pitchFamily="18" charset="0"/>
              </a:rPr>
              <a:t>T</a:t>
            </a:r>
            <a:r>
              <a:rPr lang="en-US" sz="2500" dirty="0" smtClean="0">
                <a:latin typeface="Bell MT" panose="02020503060305020303" pitchFamily="18" charset="0"/>
              </a:rPr>
              <a:t>here </a:t>
            </a:r>
            <a:r>
              <a:rPr lang="en-US" sz="2500" dirty="0">
                <a:latin typeface="Bell MT" panose="02020503060305020303" pitchFamily="18" charset="0"/>
              </a:rPr>
              <a:t>is more subjectivity involved in </a:t>
            </a:r>
            <a:r>
              <a:rPr lang="en-US" sz="2500" dirty="0" smtClean="0">
                <a:latin typeface="Bell MT" panose="02020503060305020303" pitchFamily="18" charset="0"/>
              </a:rPr>
              <a:t>analyzing </a:t>
            </a:r>
            <a:r>
              <a:rPr lang="en-US" sz="2500" dirty="0">
                <a:latin typeface="Bell MT" panose="02020503060305020303" pitchFamily="18" charset="0"/>
              </a:rPr>
              <a:t>the data</a:t>
            </a:r>
            <a:r>
              <a:rPr lang="en-US" sz="2500" dirty="0" smtClean="0">
                <a:latin typeface="Bell MT" panose="02020503060305020303" pitchFamily="18" charset="0"/>
              </a:rPr>
              <a:t>.</a:t>
            </a:r>
            <a:endParaRPr lang="en-US" sz="2500" dirty="0">
              <a:latin typeface="Bell MT" panose="02020503060305020303" pitchFamily="18" charset="0"/>
            </a:endParaRPr>
          </a:p>
          <a:p>
            <a:pPr lvl="1"/>
            <a:r>
              <a:rPr lang="en-US" sz="2500" dirty="0" smtClean="0">
                <a:latin typeface="Bell MT" panose="02020503060305020303" pitchFamily="18" charset="0"/>
              </a:rPr>
              <a:t>“</a:t>
            </a:r>
            <a:r>
              <a:rPr lang="en-US" sz="2500" dirty="0">
                <a:latin typeface="Bell MT" panose="02020503060305020303" pitchFamily="18" charset="0"/>
              </a:rPr>
              <a:t>Data overload” – open-ended questions can </a:t>
            </a:r>
            <a:r>
              <a:rPr lang="en-US" sz="2500" dirty="0" smtClean="0">
                <a:latin typeface="Bell MT" panose="02020503060305020303" pitchFamily="18" charset="0"/>
              </a:rPr>
              <a:t>sometimes create </a:t>
            </a:r>
            <a:r>
              <a:rPr lang="en-US" sz="2500" i="1" dirty="0">
                <a:latin typeface="Bell MT" panose="02020503060305020303" pitchFamily="18" charset="0"/>
              </a:rPr>
              <a:t>lots </a:t>
            </a:r>
            <a:r>
              <a:rPr lang="en-US" sz="2500" dirty="0">
                <a:latin typeface="Bell MT" panose="02020503060305020303" pitchFamily="18" charset="0"/>
              </a:rPr>
              <a:t>of data, which can take along time to </a:t>
            </a:r>
            <a:r>
              <a:rPr lang="en-US" sz="2500" dirty="0" smtClean="0">
                <a:latin typeface="Bell MT" panose="02020503060305020303" pitchFamily="18" charset="0"/>
              </a:rPr>
              <a:t>analyze!</a:t>
            </a:r>
          </a:p>
          <a:p>
            <a:pPr lvl="1"/>
            <a:r>
              <a:rPr lang="en-US" sz="2500" dirty="0" smtClean="0">
                <a:latin typeface="Bell MT" panose="02020503060305020303" pitchFamily="18" charset="0"/>
              </a:rPr>
              <a:t>Time </a:t>
            </a:r>
            <a:r>
              <a:rPr lang="en-US" sz="2500" dirty="0" smtClean="0">
                <a:latin typeface="Bell MT" panose="02020503060305020303" pitchFamily="18" charset="0"/>
              </a:rPr>
              <a:t>consuming.</a:t>
            </a:r>
            <a:endParaRPr lang="en-US" sz="2500" dirty="0">
              <a:latin typeface="Bell MT" panose="02020503060305020303" pitchFamily="18" charset="0"/>
            </a:endParaRPr>
          </a:p>
        </p:txBody>
      </p:sp>
    </p:spTree>
    <p:extLst>
      <p:ext uri="{BB962C8B-B14F-4D97-AF65-F5344CB8AC3E}">
        <p14:creationId xmlns:p14="http://schemas.microsoft.com/office/powerpoint/2010/main" val="152474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ell MT" panose="02020503060305020303" pitchFamily="18" charset="0"/>
              </a:rPr>
              <a:t>Quantitative </a:t>
            </a:r>
            <a:r>
              <a:rPr lang="en-US" b="1" dirty="0" smtClean="0">
                <a:latin typeface="Bell MT" panose="02020503060305020303" pitchFamily="18" charset="0"/>
              </a:rPr>
              <a:t>Research</a:t>
            </a:r>
            <a:endParaRPr lang="en-US" dirty="0">
              <a:latin typeface="Bell MT" panose="02020503060305020303" pitchFamily="18" charset="0"/>
            </a:endParaRPr>
          </a:p>
        </p:txBody>
      </p:sp>
      <p:sp>
        <p:nvSpPr>
          <p:cNvPr id="3" name="Content Placeholder 2"/>
          <p:cNvSpPr>
            <a:spLocks noGrp="1"/>
          </p:cNvSpPr>
          <p:nvPr>
            <p:ph idx="1"/>
          </p:nvPr>
        </p:nvSpPr>
        <p:spPr/>
        <p:txBody>
          <a:bodyPr>
            <a:noAutofit/>
          </a:bodyPr>
          <a:lstStyle/>
          <a:p>
            <a:r>
              <a:rPr lang="en-US" b="1" dirty="0">
                <a:latin typeface="Bell MT" panose="02020503060305020303" pitchFamily="18" charset="0"/>
              </a:rPr>
              <a:t>Quantitative research </a:t>
            </a:r>
            <a:r>
              <a:rPr lang="en-US" dirty="0">
                <a:latin typeface="Bell MT" panose="02020503060305020303" pitchFamily="18" charset="0"/>
              </a:rPr>
              <a:t>refers to the systematic </a:t>
            </a:r>
            <a:r>
              <a:rPr lang="en-US" dirty="0" smtClean="0">
                <a:latin typeface="Bell MT" panose="02020503060305020303" pitchFamily="18" charset="0"/>
              </a:rPr>
              <a:t>empirical investigation </a:t>
            </a:r>
            <a:r>
              <a:rPr lang="en-US" dirty="0">
                <a:latin typeface="Bell MT" panose="02020503060305020303" pitchFamily="18" charset="0"/>
              </a:rPr>
              <a:t>of any phenomena via statistical, mathematical </a:t>
            </a:r>
            <a:r>
              <a:rPr lang="en-US" dirty="0" smtClean="0">
                <a:latin typeface="Bell MT" panose="02020503060305020303" pitchFamily="18" charset="0"/>
              </a:rPr>
              <a:t>or computational techniques.</a:t>
            </a:r>
          </a:p>
          <a:p>
            <a:r>
              <a:rPr lang="en-US" dirty="0" smtClean="0">
                <a:latin typeface="Bell MT" panose="02020503060305020303" pitchFamily="18" charset="0"/>
              </a:rPr>
              <a:t>The </a:t>
            </a:r>
            <a:r>
              <a:rPr lang="en-US" dirty="0">
                <a:latin typeface="Bell MT" panose="02020503060305020303" pitchFamily="18" charset="0"/>
              </a:rPr>
              <a:t>objective of </a:t>
            </a:r>
            <a:r>
              <a:rPr lang="en-US" dirty="0" smtClean="0">
                <a:latin typeface="Bell MT" panose="02020503060305020303" pitchFamily="18" charset="0"/>
              </a:rPr>
              <a:t>quantitative research </a:t>
            </a:r>
            <a:r>
              <a:rPr lang="en-US" dirty="0">
                <a:latin typeface="Bell MT" panose="02020503060305020303" pitchFamily="18" charset="0"/>
              </a:rPr>
              <a:t>is to develop and employ </a:t>
            </a:r>
            <a:r>
              <a:rPr lang="en-US" dirty="0" smtClean="0">
                <a:latin typeface="Bell MT" panose="02020503060305020303" pitchFamily="18" charset="0"/>
              </a:rPr>
              <a:t>mathematical models</a:t>
            </a:r>
            <a:r>
              <a:rPr lang="en-US" dirty="0">
                <a:latin typeface="Bell MT" panose="02020503060305020303" pitchFamily="18" charset="0"/>
              </a:rPr>
              <a:t>, theories and/or hypotheses pertaining to </a:t>
            </a:r>
            <a:r>
              <a:rPr lang="en-US" dirty="0" smtClean="0">
                <a:latin typeface="Bell MT" panose="02020503060305020303" pitchFamily="18" charset="0"/>
              </a:rPr>
              <a:t>phenomena.</a:t>
            </a:r>
          </a:p>
          <a:p>
            <a:r>
              <a:rPr lang="en-US" dirty="0" smtClean="0">
                <a:latin typeface="Bell MT" panose="02020503060305020303" pitchFamily="18" charset="0"/>
              </a:rPr>
              <a:t>Quantitative </a:t>
            </a:r>
            <a:r>
              <a:rPr lang="en-US" dirty="0">
                <a:latin typeface="Bell MT" panose="02020503060305020303" pitchFamily="18" charset="0"/>
              </a:rPr>
              <a:t>research is generally made using </a:t>
            </a:r>
            <a:r>
              <a:rPr lang="en-US" dirty="0" smtClean="0">
                <a:latin typeface="Bell MT" panose="02020503060305020303" pitchFamily="18" charset="0"/>
              </a:rPr>
              <a:t>scientific methods</a:t>
            </a:r>
            <a:r>
              <a:rPr lang="en-US" dirty="0">
                <a:latin typeface="Bell MT" panose="02020503060305020303" pitchFamily="18" charset="0"/>
              </a:rPr>
              <a:t>, which can include</a:t>
            </a:r>
            <a:r>
              <a:rPr lang="en-US" dirty="0" smtClean="0">
                <a:latin typeface="Bell MT" panose="02020503060305020303" pitchFamily="18" charset="0"/>
              </a:rPr>
              <a:t>:</a:t>
            </a:r>
          </a:p>
          <a:p>
            <a:pPr lvl="1"/>
            <a:r>
              <a:rPr lang="en-US" sz="2000" dirty="0" smtClean="0">
                <a:latin typeface="Bell MT" panose="02020503060305020303" pitchFamily="18" charset="0"/>
              </a:rPr>
              <a:t>The </a:t>
            </a:r>
            <a:r>
              <a:rPr lang="en-US" sz="2000" dirty="0">
                <a:latin typeface="Bell MT" panose="02020503060305020303" pitchFamily="18" charset="0"/>
              </a:rPr>
              <a:t>generation of models, theories and </a:t>
            </a:r>
            <a:r>
              <a:rPr lang="en-US" sz="2000" dirty="0" smtClean="0">
                <a:latin typeface="Bell MT" panose="02020503060305020303" pitchFamily="18" charset="0"/>
              </a:rPr>
              <a:t>hypotheses</a:t>
            </a:r>
            <a:endParaRPr lang="en-US" sz="2000" dirty="0">
              <a:latin typeface="Bell MT" panose="02020503060305020303" pitchFamily="18" charset="0"/>
            </a:endParaRPr>
          </a:p>
          <a:p>
            <a:pPr lvl="1"/>
            <a:r>
              <a:rPr lang="en-US" sz="2000" dirty="0" smtClean="0">
                <a:latin typeface="Bell MT" panose="02020503060305020303" pitchFamily="18" charset="0"/>
              </a:rPr>
              <a:t>The </a:t>
            </a:r>
            <a:r>
              <a:rPr lang="en-US" sz="2000" dirty="0">
                <a:latin typeface="Bell MT" panose="02020503060305020303" pitchFamily="18" charset="0"/>
              </a:rPr>
              <a:t>development of instruments and methods </a:t>
            </a:r>
            <a:r>
              <a:rPr lang="en-US" sz="2000" dirty="0" smtClean="0">
                <a:latin typeface="Bell MT" panose="02020503060305020303" pitchFamily="18" charset="0"/>
              </a:rPr>
              <a:t>for</a:t>
            </a:r>
            <a:r>
              <a:rPr lang="en-US" sz="2000" dirty="0">
                <a:latin typeface="Bell MT" panose="02020503060305020303" pitchFamily="18" charset="0"/>
              </a:rPr>
              <a:t> </a:t>
            </a:r>
            <a:r>
              <a:rPr lang="en-US" sz="2000" dirty="0" smtClean="0">
                <a:latin typeface="Bell MT" panose="02020503060305020303" pitchFamily="18" charset="0"/>
              </a:rPr>
              <a:t>measurement</a:t>
            </a:r>
            <a:r>
              <a:rPr lang="en-US" sz="2000" dirty="0" smtClean="0">
                <a:latin typeface="Bell MT" panose="02020503060305020303" pitchFamily="18" charset="0"/>
              </a:rPr>
              <a:t>.</a:t>
            </a:r>
          </a:p>
          <a:p>
            <a:pPr lvl="1"/>
            <a:r>
              <a:rPr lang="en-US" sz="2000" dirty="0" smtClean="0">
                <a:latin typeface="Bell MT" panose="02020503060305020303" pitchFamily="18" charset="0"/>
              </a:rPr>
              <a:t>Experimental </a:t>
            </a:r>
            <a:r>
              <a:rPr lang="en-US" sz="2000" dirty="0">
                <a:latin typeface="Bell MT" panose="02020503060305020303" pitchFamily="18" charset="0"/>
              </a:rPr>
              <a:t>control and manipulation of </a:t>
            </a:r>
            <a:r>
              <a:rPr lang="en-US" sz="2000" dirty="0" smtClean="0">
                <a:latin typeface="Bell MT" panose="02020503060305020303" pitchFamily="18" charset="0"/>
              </a:rPr>
              <a:t>variables</a:t>
            </a:r>
            <a:r>
              <a:rPr lang="en-US" sz="2000" dirty="0" smtClean="0">
                <a:latin typeface="Bell MT" panose="02020503060305020303" pitchFamily="18" charset="0"/>
              </a:rPr>
              <a:t>.</a:t>
            </a:r>
          </a:p>
          <a:p>
            <a:pPr lvl="1"/>
            <a:r>
              <a:rPr lang="en-US" sz="2000" dirty="0" smtClean="0">
                <a:latin typeface="Bell MT" panose="02020503060305020303" pitchFamily="18" charset="0"/>
              </a:rPr>
              <a:t>Collection </a:t>
            </a:r>
            <a:r>
              <a:rPr lang="en-US" sz="2000" dirty="0">
                <a:latin typeface="Bell MT" panose="02020503060305020303" pitchFamily="18" charset="0"/>
              </a:rPr>
              <a:t>of empirical </a:t>
            </a:r>
            <a:r>
              <a:rPr lang="en-US" sz="2000" dirty="0" smtClean="0">
                <a:latin typeface="Bell MT" panose="02020503060305020303" pitchFamily="18" charset="0"/>
              </a:rPr>
              <a:t>data</a:t>
            </a:r>
            <a:r>
              <a:rPr lang="en-US" sz="2000" dirty="0" smtClean="0">
                <a:latin typeface="Bell MT" panose="02020503060305020303" pitchFamily="18" charset="0"/>
              </a:rPr>
              <a:t>.</a:t>
            </a:r>
          </a:p>
          <a:p>
            <a:pPr lvl="1"/>
            <a:r>
              <a:rPr lang="en-US" sz="2000" dirty="0" smtClean="0">
                <a:latin typeface="Bell MT" panose="02020503060305020303" pitchFamily="18" charset="0"/>
              </a:rPr>
              <a:t>Modelling </a:t>
            </a:r>
            <a:r>
              <a:rPr lang="en-US" sz="2000" dirty="0">
                <a:latin typeface="Bell MT" panose="02020503060305020303" pitchFamily="18" charset="0"/>
              </a:rPr>
              <a:t>and analysis of </a:t>
            </a:r>
            <a:r>
              <a:rPr lang="en-US" sz="2000" dirty="0" smtClean="0">
                <a:latin typeface="Bell MT" panose="02020503060305020303" pitchFamily="18" charset="0"/>
              </a:rPr>
              <a:t>data</a:t>
            </a:r>
            <a:r>
              <a:rPr lang="en-US" sz="2000" dirty="0" smtClean="0">
                <a:latin typeface="Bell MT" panose="02020503060305020303" pitchFamily="18" charset="0"/>
              </a:rPr>
              <a:t>.</a:t>
            </a:r>
          </a:p>
          <a:p>
            <a:pPr lvl="1"/>
            <a:r>
              <a:rPr lang="en-US" sz="2000" dirty="0" smtClean="0">
                <a:latin typeface="Bell MT" panose="02020503060305020303" pitchFamily="18" charset="0"/>
              </a:rPr>
              <a:t>Evaluation </a:t>
            </a:r>
            <a:r>
              <a:rPr lang="en-US" sz="2000" dirty="0">
                <a:latin typeface="Bell MT" panose="02020503060305020303" pitchFamily="18" charset="0"/>
              </a:rPr>
              <a:t>of </a:t>
            </a:r>
            <a:r>
              <a:rPr lang="en-US" sz="2000" dirty="0" smtClean="0">
                <a:latin typeface="Bell MT" panose="02020503060305020303" pitchFamily="18" charset="0"/>
              </a:rPr>
              <a:t>results</a:t>
            </a:r>
            <a:endParaRPr lang="en-US" sz="2000" dirty="0">
              <a:latin typeface="Bell MT" panose="02020503060305020303" pitchFamily="18" charset="0"/>
            </a:endParaRPr>
          </a:p>
        </p:txBody>
      </p:sp>
    </p:spTree>
    <p:extLst>
      <p:ext uri="{BB962C8B-B14F-4D97-AF65-F5344CB8AC3E}">
        <p14:creationId xmlns:p14="http://schemas.microsoft.com/office/powerpoint/2010/main" val="19988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Quantitative Research</a:t>
            </a:r>
            <a:endParaRPr lang="en-US" b="1" dirty="0">
              <a:latin typeface="Bell MT" panose="02020503060305020303" pitchFamily="18" charset="0"/>
            </a:endParaRPr>
          </a:p>
        </p:txBody>
      </p:sp>
      <p:sp>
        <p:nvSpPr>
          <p:cNvPr id="3" name="Content Placeholder 2"/>
          <p:cNvSpPr>
            <a:spLocks noGrp="1"/>
          </p:cNvSpPr>
          <p:nvPr>
            <p:ph idx="1"/>
          </p:nvPr>
        </p:nvSpPr>
        <p:spPr/>
        <p:txBody>
          <a:bodyPr>
            <a:noAutofit/>
          </a:bodyPr>
          <a:lstStyle/>
          <a:p>
            <a:r>
              <a:rPr lang="en-US" sz="2100" dirty="0" smtClean="0">
                <a:latin typeface="Bell MT" panose="02020503060305020303" pitchFamily="18" charset="0"/>
              </a:rPr>
              <a:t>Advantages</a:t>
            </a:r>
          </a:p>
          <a:p>
            <a:pPr lvl="1"/>
            <a:r>
              <a:rPr lang="en-US" sz="2100" dirty="0" smtClean="0">
                <a:latin typeface="Bell MT" panose="02020503060305020303" pitchFamily="18" charset="0"/>
              </a:rPr>
              <a:t>Quantitative </a:t>
            </a:r>
            <a:r>
              <a:rPr lang="en-US" sz="2100" dirty="0">
                <a:latin typeface="Bell MT" panose="02020503060305020303" pitchFamily="18" charset="0"/>
              </a:rPr>
              <a:t>research allows the researcher to measure </a:t>
            </a:r>
            <a:r>
              <a:rPr lang="en-US" sz="2100" dirty="0" smtClean="0">
                <a:latin typeface="Bell MT" panose="02020503060305020303" pitchFamily="18" charset="0"/>
              </a:rPr>
              <a:t>and analyze data.</a:t>
            </a:r>
            <a:endParaRPr lang="en-US" sz="2100" dirty="0">
              <a:latin typeface="Bell MT" panose="02020503060305020303" pitchFamily="18" charset="0"/>
            </a:endParaRPr>
          </a:p>
          <a:p>
            <a:pPr lvl="1"/>
            <a:r>
              <a:rPr lang="en-US" sz="2100" dirty="0" smtClean="0">
                <a:latin typeface="Bell MT" panose="02020503060305020303" pitchFamily="18" charset="0"/>
              </a:rPr>
              <a:t>The </a:t>
            </a:r>
            <a:r>
              <a:rPr lang="en-US" sz="2100" dirty="0">
                <a:latin typeface="Bell MT" panose="02020503060305020303" pitchFamily="18" charset="0"/>
              </a:rPr>
              <a:t>researcher is more objective about the findings of </a:t>
            </a:r>
            <a:r>
              <a:rPr lang="en-US" sz="2100" dirty="0" smtClean="0">
                <a:latin typeface="Bell MT" panose="02020503060305020303" pitchFamily="18" charset="0"/>
              </a:rPr>
              <a:t>the research.</a:t>
            </a:r>
            <a:endParaRPr lang="en-US" sz="2100" dirty="0">
              <a:latin typeface="Bell MT" panose="02020503060305020303" pitchFamily="18" charset="0"/>
            </a:endParaRPr>
          </a:p>
          <a:p>
            <a:r>
              <a:rPr lang="en-US" sz="2100" dirty="0" smtClean="0">
                <a:latin typeface="Bell MT" panose="02020503060305020303" pitchFamily="18" charset="0"/>
              </a:rPr>
              <a:t>Disadvantages</a:t>
            </a:r>
            <a:endParaRPr lang="en-US" sz="2100" dirty="0">
              <a:latin typeface="Bell MT" panose="02020503060305020303" pitchFamily="18" charset="0"/>
            </a:endParaRPr>
          </a:p>
          <a:p>
            <a:pPr lvl="1"/>
            <a:r>
              <a:rPr lang="en-US" sz="2100" dirty="0" smtClean="0">
                <a:latin typeface="Bell MT" panose="02020503060305020303" pitchFamily="18" charset="0"/>
              </a:rPr>
              <a:t>Quantitative </a:t>
            </a:r>
            <a:r>
              <a:rPr lang="en-US" sz="2100" dirty="0">
                <a:latin typeface="Bell MT" panose="02020503060305020303" pitchFamily="18" charset="0"/>
              </a:rPr>
              <a:t>research does not study things in a </a:t>
            </a:r>
            <a:r>
              <a:rPr lang="en-US" sz="2100" dirty="0" smtClean="0">
                <a:latin typeface="Bell MT" panose="02020503060305020303" pitchFamily="18" charset="0"/>
              </a:rPr>
              <a:t>natural setting </a:t>
            </a:r>
            <a:r>
              <a:rPr lang="en-US" sz="2100" dirty="0">
                <a:latin typeface="Bell MT" panose="02020503060305020303" pitchFamily="18" charset="0"/>
              </a:rPr>
              <a:t>or discuss the meaning things have for </a:t>
            </a:r>
            <a:r>
              <a:rPr lang="en-US" sz="2100" dirty="0" smtClean="0">
                <a:latin typeface="Bell MT" panose="02020503060305020303" pitchFamily="18" charset="0"/>
              </a:rPr>
              <a:t>different people.</a:t>
            </a:r>
            <a:endParaRPr lang="en-US" sz="2100" dirty="0">
              <a:latin typeface="Bell MT" panose="02020503060305020303" pitchFamily="18" charset="0"/>
            </a:endParaRPr>
          </a:p>
          <a:p>
            <a:pPr lvl="1"/>
            <a:r>
              <a:rPr lang="en-US" sz="2100" dirty="0" smtClean="0">
                <a:latin typeface="Bell MT" panose="02020503060305020303" pitchFamily="18" charset="0"/>
              </a:rPr>
              <a:t>A </a:t>
            </a:r>
            <a:r>
              <a:rPr lang="en-US" sz="2100" dirty="0">
                <a:latin typeface="Bell MT" panose="02020503060305020303" pitchFamily="18" charset="0"/>
              </a:rPr>
              <a:t>large sample of the population must be studied for </a:t>
            </a:r>
            <a:r>
              <a:rPr lang="en-US" sz="2100" dirty="0" smtClean="0">
                <a:latin typeface="Bell MT" panose="02020503060305020303" pitchFamily="18" charset="0"/>
              </a:rPr>
              <a:t>more accurate </a:t>
            </a:r>
            <a:r>
              <a:rPr lang="en-US" sz="2100" dirty="0" smtClean="0">
                <a:latin typeface="Bell MT" panose="02020503060305020303" pitchFamily="18" charset="0"/>
              </a:rPr>
              <a:t>results.</a:t>
            </a:r>
            <a:endParaRPr lang="en-US" sz="2100" dirty="0">
              <a:latin typeface="Bell MT" panose="02020503060305020303" pitchFamily="18" charset="0"/>
            </a:endParaRPr>
          </a:p>
        </p:txBody>
      </p:sp>
    </p:spTree>
    <p:extLst>
      <p:ext uri="{BB962C8B-B14F-4D97-AF65-F5344CB8AC3E}">
        <p14:creationId xmlns:p14="http://schemas.microsoft.com/office/powerpoint/2010/main" val="380211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panose="02020503060305020303" pitchFamily="18" charset="0"/>
              </a:rPr>
              <a:t>Applied Research</a:t>
            </a:r>
            <a:endParaRPr lang="en-US" dirty="0">
              <a:latin typeface="Bell MT" panose="02020503060305020303" pitchFamily="18" charset="0"/>
            </a:endParaRPr>
          </a:p>
        </p:txBody>
      </p:sp>
      <p:sp>
        <p:nvSpPr>
          <p:cNvPr id="3" name="Content Placeholder 2"/>
          <p:cNvSpPr>
            <a:spLocks noGrp="1"/>
          </p:cNvSpPr>
          <p:nvPr>
            <p:ph idx="1"/>
          </p:nvPr>
        </p:nvSpPr>
        <p:spPr/>
        <p:txBody>
          <a:bodyPr>
            <a:noAutofit/>
          </a:bodyPr>
          <a:lstStyle/>
          <a:p>
            <a:r>
              <a:rPr lang="en-US" sz="2500" b="1" dirty="0">
                <a:latin typeface="Bell MT" panose="02020503060305020303" pitchFamily="18" charset="0"/>
              </a:rPr>
              <a:t>Applied research </a:t>
            </a:r>
            <a:r>
              <a:rPr lang="en-US" sz="2500" dirty="0">
                <a:latin typeface="Bell MT" panose="02020503060305020303" pitchFamily="18" charset="0"/>
              </a:rPr>
              <a:t>refers to scientific study and research </a:t>
            </a:r>
            <a:r>
              <a:rPr lang="en-US" sz="2500" dirty="0" smtClean="0">
                <a:latin typeface="Bell MT" panose="02020503060305020303" pitchFamily="18" charset="0"/>
              </a:rPr>
              <a:t>that seeks </a:t>
            </a:r>
            <a:r>
              <a:rPr lang="en-US" sz="2500" dirty="0">
                <a:latin typeface="Bell MT" panose="02020503060305020303" pitchFamily="18" charset="0"/>
              </a:rPr>
              <a:t>to solve practical problems. </a:t>
            </a:r>
            <a:endParaRPr lang="en-US" sz="2500" dirty="0" smtClean="0">
              <a:latin typeface="Bell MT" panose="02020503060305020303" pitchFamily="18" charset="0"/>
            </a:endParaRPr>
          </a:p>
          <a:p>
            <a:r>
              <a:rPr lang="en-US" sz="2500" dirty="0" smtClean="0">
                <a:latin typeface="Bell MT" panose="02020503060305020303" pitchFamily="18" charset="0"/>
              </a:rPr>
              <a:t>Applied </a:t>
            </a:r>
            <a:r>
              <a:rPr lang="en-US" sz="2500" dirty="0">
                <a:latin typeface="Bell MT" panose="02020503060305020303" pitchFamily="18" charset="0"/>
              </a:rPr>
              <a:t>research is used </a:t>
            </a:r>
            <a:r>
              <a:rPr lang="en-US" sz="2500" dirty="0" smtClean="0">
                <a:latin typeface="Bell MT" panose="02020503060305020303" pitchFamily="18" charset="0"/>
              </a:rPr>
              <a:t>to find </a:t>
            </a:r>
            <a:r>
              <a:rPr lang="en-US" sz="2500" dirty="0">
                <a:latin typeface="Bell MT" panose="02020503060305020303" pitchFamily="18" charset="0"/>
              </a:rPr>
              <a:t>solutions to everyday problems, cure illness, and </a:t>
            </a:r>
            <a:r>
              <a:rPr lang="en-US" sz="2500" dirty="0" smtClean="0">
                <a:latin typeface="Bell MT" panose="02020503060305020303" pitchFamily="18" charset="0"/>
              </a:rPr>
              <a:t>develop innovative </a:t>
            </a:r>
            <a:r>
              <a:rPr lang="en-US" sz="2500" dirty="0">
                <a:latin typeface="Bell MT" panose="02020503060305020303" pitchFamily="18" charset="0"/>
              </a:rPr>
              <a:t>technologies, rather than to acquire knowledge </a:t>
            </a:r>
            <a:r>
              <a:rPr lang="en-US" sz="2500" dirty="0" smtClean="0">
                <a:latin typeface="Bell MT" panose="02020503060305020303" pitchFamily="18" charset="0"/>
              </a:rPr>
              <a:t>for knowledge's sake.</a:t>
            </a:r>
          </a:p>
          <a:p>
            <a:r>
              <a:rPr lang="en-US" sz="2500" dirty="0" smtClean="0">
                <a:latin typeface="Bell MT" panose="02020503060305020303" pitchFamily="18" charset="0"/>
              </a:rPr>
              <a:t>For </a:t>
            </a:r>
            <a:r>
              <a:rPr lang="en-US" sz="2500" dirty="0">
                <a:latin typeface="Bell MT" panose="02020503060305020303" pitchFamily="18" charset="0"/>
              </a:rPr>
              <a:t>example, applied researchers may investigate ways </a:t>
            </a:r>
            <a:r>
              <a:rPr lang="en-US" sz="2500" dirty="0" smtClean="0">
                <a:latin typeface="Bell MT" panose="02020503060305020303" pitchFamily="18" charset="0"/>
              </a:rPr>
              <a:t>to:</a:t>
            </a:r>
            <a:endParaRPr lang="en-US" sz="2500" dirty="0">
              <a:latin typeface="Bell MT" panose="02020503060305020303" pitchFamily="18" charset="0"/>
            </a:endParaRPr>
          </a:p>
          <a:p>
            <a:pPr lvl="1"/>
            <a:r>
              <a:rPr lang="en-US" sz="2500" dirty="0" smtClean="0">
                <a:latin typeface="Bell MT" panose="02020503060305020303" pitchFamily="18" charset="0"/>
              </a:rPr>
              <a:t>Improve </a:t>
            </a:r>
            <a:r>
              <a:rPr lang="en-US" sz="2500" dirty="0">
                <a:latin typeface="Bell MT" panose="02020503060305020303" pitchFamily="18" charset="0"/>
              </a:rPr>
              <a:t>agricultural crop </a:t>
            </a:r>
            <a:r>
              <a:rPr lang="en-US" sz="2500" dirty="0" smtClean="0">
                <a:latin typeface="Bell MT" panose="02020503060305020303" pitchFamily="18" charset="0"/>
              </a:rPr>
              <a:t>production.</a:t>
            </a:r>
            <a:endParaRPr lang="en-US" sz="2500" dirty="0">
              <a:latin typeface="Bell MT" panose="02020503060305020303" pitchFamily="18" charset="0"/>
            </a:endParaRPr>
          </a:p>
          <a:p>
            <a:pPr lvl="1"/>
            <a:r>
              <a:rPr lang="en-US" sz="2500" dirty="0" smtClean="0">
                <a:latin typeface="Bell MT" panose="02020503060305020303" pitchFamily="18" charset="0"/>
              </a:rPr>
              <a:t>Treat </a:t>
            </a:r>
            <a:r>
              <a:rPr lang="en-US" sz="2500" dirty="0">
                <a:latin typeface="Bell MT" panose="02020503060305020303" pitchFamily="18" charset="0"/>
              </a:rPr>
              <a:t>or cure a specific </a:t>
            </a:r>
            <a:r>
              <a:rPr lang="en-US" sz="2500" dirty="0" smtClean="0">
                <a:latin typeface="Bell MT" panose="02020503060305020303" pitchFamily="18" charset="0"/>
              </a:rPr>
              <a:t>disease.</a:t>
            </a:r>
            <a:endParaRPr lang="en-US" sz="2500" dirty="0">
              <a:latin typeface="Bell MT" panose="02020503060305020303" pitchFamily="18" charset="0"/>
            </a:endParaRPr>
          </a:p>
          <a:p>
            <a:pPr lvl="1"/>
            <a:r>
              <a:rPr lang="en-US" sz="2500" dirty="0" smtClean="0">
                <a:latin typeface="Bell MT" panose="02020503060305020303" pitchFamily="18" charset="0"/>
              </a:rPr>
              <a:t>Improve </a:t>
            </a:r>
            <a:r>
              <a:rPr lang="en-US" sz="2500" dirty="0">
                <a:latin typeface="Bell MT" panose="02020503060305020303" pitchFamily="18" charset="0"/>
              </a:rPr>
              <a:t>the energy efficiency of homes, offices, or </a:t>
            </a:r>
            <a:r>
              <a:rPr lang="en-US" sz="2500" dirty="0" smtClean="0">
                <a:latin typeface="Bell MT" panose="02020503060305020303" pitchFamily="18" charset="0"/>
              </a:rPr>
              <a:t>modes of transportation.</a:t>
            </a:r>
            <a:endParaRPr lang="en-US" sz="2500" dirty="0">
              <a:latin typeface="Bell MT" panose="02020503060305020303" pitchFamily="18" charset="0"/>
            </a:endParaRPr>
          </a:p>
        </p:txBody>
      </p:sp>
    </p:spTree>
    <p:extLst>
      <p:ext uri="{BB962C8B-B14F-4D97-AF65-F5344CB8AC3E}">
        <p14:creationId xmlns:p14="http://schemas.microsoft.com/office/powerpoint/2010/main" val="4248326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Research Process</a:t>
            </a:r>
            <a:endParaRPr lang="en-US" b="1" dirty="0">
              <a:latin typeface="Bell MT" panose="02020503060305020303" pitchFamily="18" charset="0"/>
            </a:endParaRPr>
          </a:p>
        </p:txBody>
      </p:sp>
      <p:sp>
        <p:nvSpPr>
          <p:cNvPr id="3" name="Content Placeholder 2"/>
          <p:cNvSpPr>
            <a:spLocks noGrp="1"/>
          </p:cNvSpPr>
          <p:nvPr>
            <p:ph idx="1"/>
          </p:nvPr>
        </p:nvSpPr>
        <p:spPr/>
        <p:txBody>
          <a:bodyPr/>
          <a:lstStyle/>
          <a:p>
            <a:r>
              <a:rPr lang="en-US" b="1" dirty="0">
                <a:latin typeface="Bell MT" panose="02020503060305020303" pitchFamily="18" charset="0"/>
              </a:rPr>
              <a:t>Step 1: Identify and develop your </a:t>
            </a:r>
            <a:r>
              <a:rPr lang="en-US" b="1" dirty="0" smtClean="0">
                <a:latin typeface="Bell MT" panose="02020503060305020303" pitchFamily="18" charset="0"/>
              </a:rPr>
              <a:t>topic</a:t>
            </a:r>
          </a:p>
          <a:p>
            <a:r>
              <a:rPr lang="en-US" b="1" dirty="0">
                <a:latin typeface="Bell MT" panose="02020503060305020303" pitchFamily="18" charset="0"/>
              </a:rPr>
              <a:t>Step 2 : Do a preliminary search for information</a:t>
            </a:r>
          </a:p>
          <a:p>
            <a:r>
              <a:rPr lang="en-US" b="1" dirty="0">
                <a:latin typeface="Bell MT" panose="02020503060305020303" pitchFamily="18" charset="0"/>
              </a:rPr>
              <a:t>Step 3: Locate </a:t>
            </a:r>
            <a:r>
              <a:rPr lang="en-US" b="1" dirty="0" smtClean="0">
                <a:latin typeface="Bell MT" panose="02020503060305020303" pitchFamily="18" charset="0"/>
              </a:rPr>
              <a:t>materials</a:t>
            </a:r>
          </a:p>
          <a:p>
            <a:pPr lvl="1"/>
            <a:r>
              <a:rPr lang="en-US" b="1" dirty="0" smtClean="0">
                <a:latin typeface="Bell MT" panose="02020503060305020303" pitchFamily="18" charset="0"/>
              </a:rPr>
              <a:t>Reading the material</a:t>
            </a:r>
            <a:endParaRPr lang="en-US" b="1" dirty="0">
              <a:latin typeface="Bell MT" panose="02020503060305020303" pitchFamily="18" charset="0"/>
            </a:endParaRPr>
          </a:p>
          <a:p>
            <a:r>
              <a:rPr lang="en-US" b="1" dirty="0">
                <a:latin typeface="Bell MT" panose="02020503060305020303" pitchFamily="18" charset="0"/>
              </a:rPr>
              <a:t>Step 4: Evaluate your sources</a:t>
            </a:r>
          </a:p>
          <a:p>
            <a:r>
              <a:rPr lang="en-US" b="1" dirty="0">
                <a:latin typeface="Bell MT" panose="02020503060305020303" pitchFamily="18" charset="0"/>
              </a:rPr>
              <a:t>Step 5: Make notes</a:t>
            </a:r>
          </a:p>
          <a:p>
            <a:r>
              <a:rPr lang="en-US" b="1" dirty="0">
                <a:latin typeface="Bell MT" panose="02020503060305020303" pitchFamily="18" charset="0"/>
              </a:rPr>
              <a:t>Step 6: Write your paper</a:t>
            </a:r>
          </a:p>
          <a:p>
            <a:r>
              <a:rPr lang="en-US" b="1" dirty="0">
                <a:latin typeface="Bell MT" panose="02020503060305020303" pitchFamily="18" charset="0"/>
              </a:rPr>
              <a:t>Step 7: Cite your sources properly</a:t>
            </a:r>
          </a:p>
          <a:p>
            <a:r>
              <a:rPr lang="en-US" b="1" dirty="0">
                <a:latin typeface="Bell MT" panose="02020503060305020303" pitchFamily="18" charset="0"/>
              </a:rPr>
              <a:t>Step 8: </a:t>
            </a:r>
            <a:r>
              <a:rPr lang="en-US" b="1" dirty="0" smtClean="0">
                <a:latin typeface="Bell MT" panose="02020503060305020303" pitchFamily="18" charset="0"/>
              </a:rPr>
              <a:t>Proofread</a:t>
            </a:r>
            <a:endParaRPr lang="en-US" b="1" dirty="0">
              <a:latin typeface="Bell MT" panose="02020503060305020303" pitchFamily="18" charset="0"/>
            </a:endParaRPr>
          </a:p>
        </p:txBody>
      </p:sp>
    </p:spTree>
    <p:extLst>
      <p:ext uri="{BB962C8B-B14F-4D97-AF65-F5344CB8AC3E}">
        <p14:creationId xmlns:p14="http://schemas.microsoft.com/office/powerpoint/2010/main" val="2867124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Submitting Your Work</a:t>
            </a:r>
            <a:endParaRPr lang="en-US" b="1" dirty="0">
              <a:latin typeface="Bell MT" panose="02020503060305020303" pitchFamily="18" charset="0"/>
            </a:endParaRPr>
          </a:p>
        </p:txBody>
      </p:sp>
      <p:sp>
        <p:nvSpPr>
          <p:cNvPr id="3" name="Content Placeholder 2"/>
          <p:cNvSpPr>
            <a:spLocks noGrp="1"/>
          </p:cNvSpPr>
          <p:nvPr>
            <p:ph idx="1"/>
          </p:nvPr>
        </p:nvSpPr>
        <p:spPr/>
        <p:txBody>
          <a:bodyPr/>
          <a:lstStyle/>
          <a:p>
            <a:r>
              <a:rPr lang="en-US" b="1" dirty="0">
                <a:latin typeface="Bell MT" panose="02020503060305020303" pitchFamily="18" charset="0"/>
              </a:rPr>
              <a:t>1. Do not rush submitting your article for publication</a:t>
            </a:r>
            <a:r>
              <a:rPr lang="en-US" b="1" dirty="0" smtClean="0">
                <a:latin typeface="Bell MT" panose="02020503060305020303" pitchFamily="18" charset="0"/>
              </a:rPr>
              <a:t>.</a:t>
            </a:r>
          </a:p>
          <a:p>
            <a:r>
              <a:rPr lang="en-US" b="1" dirty="0">
                <a:latin typeface="Bell MT" panose="02020503060305020303" pitchFamily="18" charset="0"/>
              </a:rPr>
              <a:t>2. Select an appropriate publication outlet</a:t>
            </a:r>
            <a:r>
              <a:rPr lang="en-US" b="1" dirty="0" smtClean="0">
                <a:latin typeface="Bell MT" panose="02020503060305020303" pitchFamily="18" charset="0"/>
              </a:rPr>
              <a:t>.</a:t>
            </a:r>
          </a:p>
          <a:p>
            <a:r>
              <a:rPr lang="en-US" b="1" dirty="0">
                <a:latin typeface="Bell MT" panose="02020503060305020303" pitchFamily="18" charset="0"/>
              </a:rPr>
              <a:t>3. Read the aims and scope and author guidelines of your target journal carefully</a:t>
            </a:r>
            <a:r>
              <a:rPr lang="en-US" b="1" dirty="0" smtClean="0">
                <a:latin typeface="Bell MT" panose="02020503060305020303" pitchFamily="18" charset="0"/>
              </a:rPr>
              <a:t>.</a:t>
            </a:r>
          </a:p>
          <a:p>
            <a:r>
              <a:rPr lang="en-US" b="1" dirty="0">
                <a:latin typeface="Bell MT" panose="02020503060305020303" pitchFamily="18" charset="0"/>
              </a:rPr>
              <a:t>4. Make a good first impression with your title and abstract</a:t>
            </a:r>
            <a:r>
              <a:rPr lang="en-US" b="1" dirty="0" smtClean="0">
                <a:latin typeface="Bell MT" panose="02020503060305020303" pitchFamily="18" charset="0"/>
              </a:rPr>
              <a:t>.</a:t>
            </a:r>
          </a:p>
          <a:p>
            <a:r>
              <a:rPr lang="en-US" b="1" dirty="0">
                <a:latin typeface="Bell MT" panose="02020503060305020303" pitchFamily="18" charset="0"/>
              </a:rPr>
              <a:t>5. Have a professional editing firm copy-edit</a:t>
            </a:r>
            <a:r>
              <a:rPr lang="en-US" dirty="0">
                <a:latin typeface="Bell MT" panose="02020503060305020303" pitchFamily="18" charset="0"/>
              </a:rPr>
              <a:t> (</a:t>
            </a:r>
            <a:r>
              <a:rPr lang="en-US" b="1" dirty="0">
                <a:latin typeface="Bell MT" panose="02020503060305020303" pitchFamily="18" charset="0"/>
              </a:rPr>
              <a:t>not just proofread) your manuscript, including the main text, list of references, tables and figures</a:t>
            </a:r>
            <a:r>
              <a:rPr lang="en-US" b="1" dirty="0" smtClean="0">
                <a:latin typeface="Bell MT" panose="02020503060305020303" pitchFamily="18" charset="0"/>
              </a:rPr>
              <a:t>.</a:t>
            </a:r>
          </a:p>
          <a:p>
            <a:r>
              <a:rPr lang="en-US" b="1" dirty="0">
                <a:latin typeface="Bell MT" panose="02020503060305020303" pitchFamily="18" charset="0"/>
              </a:rPr>
              <a:t>6. Submit a cover letter with the manuscript</a:t>
            </a:r>
            <a:r>
              <a:rPr lang="en-US" b="1" dirty="0" smtClean="0">
                <a:latin typeface="Bell MT" panose="02020503060305020303" pitchFamily="18" charset="0"/>
              </a:rPr>
              <a:t>.</a:t>
            </a:r>
          </a:p>
          <a:p>
            <a:r>
              <a:rPr lang="en-US" b="1" dirty="0">
                <a:latin typeface="Bell MT" panose="02020503060305020303" pitchFamily="18" charset="0"/>
              </a:rPr>
              <a:t>7. Address reviewer comments very carefully.</a:t>
            </a:r>
            <a:endParaRPr lang="en-US" dirty="0">
              <a:latin typeface="Bell MT" panose="02020503060305020303" pitchFamily="18" charset="0"/>
            </a:endParaRPr>
          </a:p>
        </p:txBody>
      </p:sp>
    </p:spTree>
    <p:extLst>
      <p:ext uri="{BB962C8B-B14F-4D97-AF65-F5344CB8AC3E}">
        <p14:creationId xmlns:p14="http://schemas.microsoft.com/office/powerpoint/2010/main" val="1629918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ea typeface="Ebrima" panose="02000000000000000000" pitchFamily="2" charset="0"/>
                <a:cs typeface="Ebrima" panose="02000000000000000000" pitchFamily="2" charset="0"/>
              </a:rPr>
              <a:t>References</a:t>
            </a:r>
            <a:endParaRPr lang="en-US" b="1" dirty="0">
              <a:latin typeface="Bell MT" panose="02020503060305020303" pitchFamily="18" charset="0"/>
              <a:ea typeface="Ebrima" panose="02000000000000000000" pitchFamily="2" charset="0"/>
              <a:cs typeface="Ebrima" panose="02000000000000000000" pitchFamily="2" charset="0"/>
            </a:endParaRPr>
          </a:p>
        </p:txBody>
      </p:sp>
      <p:sp>
        <p:nvSpPr>
          <p:cNvPr id="3" name="Content Placeholder 2"/>
          <p:cNvSpPr>
            <a:spLocks noGrp="1"/>
          </p:cNvSpPr>
          <p:nvPr>
            <p:ph idx="1"/>
          </p:nvPr>
        </p:nvSpPr>
        <p:spPr/>
        <p:txBody>
          <a:bodyPr/>
          <a:lstStyle/>
          <a:p>
            <a:r>
              <a:rPr lang="en-US" dirty="0" smtClean="0">
                <a:hlinkClick r:id="rId2"/>
              </a:rPr>
              <a:t>https</a:t>
            </a:r>
            <a:r>
              <a:rPr lang="en-US" dirty="0">
                <a:hlinkClick r:id="rId2"/>
              </a:rPr>
              <a:t>://</a:t>
            </a:r>
            <a:r>
              <a:rPr lang="en-US" dirty="0" smtClean="0">
                <a:hlinkClick r:id="rId2"/>
              </a:rPr>
              <a:t>www.westernsydney.edu.au/research/researchers/preparing_a_grant_application/dest_definition_of_research</a:t>
            </a:r>
            <a:endParaRPr lang="en-US" dirty="0" smtClean="0"/>
          </a:p>
          <a:p>
            <a:r>
              <a:rPr lang="en-US" dirty="0">
                <a:hlinkClick r:id="rId3"/>
              </a:rPr>
              <a:t>https://www.questionpro.com/blog/what-is-research</a:t>
            </a:r>
            <a:r>
              <a:rPr lang="en-US" dirty="0" smtClean="0">
                <a:hlinkClick r:id="rId3"/>
              </a:rPr>
              <a:t>/</a:t>
            </a:r>
            <a:endParaRPr lang="en-US" dirty="0" smtClean="0"/>
          </a:p>
          <a:p>
            <a:r>
              <a:rPr lang="en-US" dirty="0">
                <a:hlinkClick r:id="rId4"/>
              </a:rPr>
              <a:t>https://</a:t>
            </a:r>
            <a:r>
              <a:rPr lang="en-US" dirty="0" smtClean="0">
                <a:hlinkClick r:id="rId4"/>
              </a:rPr>
              <a:t>dictionary.cambridge.org/dictionary/english/research</a:t>
            </a:r>
            <a:endParaRPr lang="en-US" dirty="0" smtClean="0"/>
          </a:p>
          <a:p>
            <a:r>
              <a:rPr lang="en-US" dirty="0">
                <a:hlinkClick r:id="rId5"/>
              </a:rPr>
              <a:t>https://</a:t>
            </a:r>
            <a:r>
              <a:rPr lang="en-US" dirty="0" smtClean="0">
                <a:hlinkClick r:id="rId5"/>
              </a:rPr>
              <a:t>www.elsevier.com/connect/7-steps-to-publishing-in-a-scientific-journal</a:t>
            </a:r>
            <a:endParaRPr lang="en-US" dirty="0" smtClean="0"/>
          </a:p>
          <a:p>
            <a:r>
              <a:rPr lang="en-US" dirty="0">
                <a:hlinkClick r:id="rId6"/>
              </a:rPr>
              <a:t>https://</a:t>
            </a:r>
            <a:r>
              <a:rPr lang="en-US" dirty="0" smtClean="0">
                <a:hlinkClick r:id="rId6"/>
              </a:rPr>
              <a:t>www.wikihow.com/Publish-a-Research-Paper</a:t>
            </a:r>
            <a:endParaRPr lang="en-US" dirty="0"/>
          </a:p>
          <a:p>
            <a:endParaRPr lang="en-US" dirty="0"/>
          </a:p>
        </p:txBody>
      </p:sp>
    </p:spTree>
    <p:extLst>
      <p:ext uri="{BB962C8B-B14F-4D97-AF65-F5344CB8AC3E}">
        <p14:creationId xmlns:p14="http://schemas.microsoft.com/office/powerpoint/2010/main" val="400559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Outline</a:t>
            </a:r>
            <a:endParaRPr lang="en-US" b="1" dirty="0">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sz="3000" dirty="0" smtClean="0">
                <a:latin typeface="Bell MT" panose="02020503060305020303" pitchFamily="18" charset="0"/>
              </a:rPr>
              <a:t>Research</a:t>
            </a:r>
          </a:p>
          <a:p>
            <a:r>
              <a:rPr lang="en-US" sz="3000" dirty="0" smtClean="0">
                <a:latin typeface="Bell MT" panose="02020503060305020303" pitchFamily="18" charset="0"/>
              </a:rPr>
              <a:t>Characteristics of Research</a:t>
            </a:r>
          </a:p>
          <a:p>
            <a:r>
              <a:rPr lang="en-US" sz="3000" dirty="0" smtClean="0">
                <a:latin typeface="Bell MT" panose="02020503060305020303" pitchFamily="18" charset="0"/>
              </a:rPr>
              <a:t>Significance of Research</a:t>
            </a:r>
          </a:p>
          <a:p>
            <a:r>
              <a:rPr lang="en-US" sz="3000" dirty="0" smtClean="0">
                <a:latin typeface="Bell MT" panose="02020503060305020303" pitchFamily="18" charset="0"/>
              </a:rPr>
              <a:t>Types of Research</a:t>
            </a:r>
          </a:p>
          <a:p>
            <a:r>
              <a:rPr lang="en-US" sz="3000" dirty="0" smtClean="0">
                <a:latin typeface="Bell MT" panose="02020503060305020303" pitchFamily="18" charset="0"/>
              </a:rPr>
              <a:t>Research Process</a:t>
            </a:r>
          </a:p>
          <a:p>
            <a:r>
              <a:rPr lang="en-US" sz="3000" dirty="0" smtClean="0">
                <a:latin typeface="Bell MT" panose="02020503060305020303" pitchFamily="18" charset="0"/>
              </a:rPr>
              <a:t>Submitting Your Work</a:t>
            </a:r>
          </a:p>
          <a:p>
            <a:r>
              <a:rPr lang="en-US" sz="3000" dirty="0" smtClean="0">
                <a:latin typeface="Bell MT" panose="02020503060305020303" pitchFamily="18" charset="0"/>
              </a:rPr>
              <a:t>References</a:t>
            </a:r>
            <a:endParaRPr lang="en-US" sz="3000" dirty="0">
              <a:latin typeface="Bell MT" panose="02020503060305020303" pitchFamily="18" charset="0"/>
            </a:endParaRPr>
          </a:p>
        </p:txBody>
      </p:sp>
    </p:spTree>
    <p:extLst>
      <p:ext uri="{BB962C8B-B14F-4D97-AF65-F5344CB8AC3E}">
        <p14:creationId xmlns:p14="http://schemas.microsoft.com/office/powerpoint/2010/main" val="2618158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Research</a:t>
            </a:r>
            <a:endParaRPr lang="en-US" b="1" dirty="0">
              <a:latin typeface="Bell MT" panose="02020503060305020303" pitchFamily="18" charset="0"/>
            </a:endParaRPr>
          </a:p>
        </p:txBody>
      </p:sp>
      <p:sp>
        <p:nvSpPr>
          <p:cNvPr id="3" name="Content Placeholder 2"/>
          <p:cNvSpPr>
            <a:spLocks noGrp="1"/>
          </p:cNvSpPr>
          <p:nvPr>
            <p:ph idx="1"/>
          </p:nvPr>
        </p:nvSpPr>
        <p:spPr/>
        <p:txBody>
          <a:bodyPr>
            <a:noAutofit/>
          </a:bodyPr>
          <a:lstStyle/>
          <a:p>
            <a:r>
              <a:rPr lang="en-US" sz="2500" dirty="0" smtClean="0">
                <a:latin typeface="Bell MT" panose="02020503060305020303" pitchFamily="18" charset="0"/>
              </a:rPr>
              <a:t>The Australian Department of Education and Training</a:t>
            </a:r>
          </a:p>
          <a:p>
            <a:pPr lvl="1"/>
            <a:r>
              <a:rPr lang="en-US" sz="2500" dirty="0" smtClean="0">
                <a:latin typeface="Bell MT" panose="02020503060305020303" pitchFamily="18" charset="0"/>
              </a:rPr>
              <a:t>“Research is defined as the creation of new knowledge and/or the use of existing knowledge in a new and creative way so as to generate new concepts, methodologies and understandings. This could include synthesis and analysis of previous </a:t>
            </a:r>
            <a:r>
              <a:rPr lang="en-US" sz="2500" dirty="0" smtClean="0">
                <a:latin typeface="Bell MT" panose="02020503060305020303" pitchFamily="18" charset="0"/>
              </a:rPr>
              <a:t>research </a:t>
            </a:r>
            <a:r>
              <a:rPr lang="en-US" sz="2500" dirty="0" smtClean="0">
                <a:latin typeface="Bell MT" panose="02020503060305020303" pitchFamily="18" charset="0"/>
              </a:rPr>
              <a:t>to the extent that it leads to new and creative outcomes.”</a:t>
            </a:r>
          </a:p>
          <a:p>
            <a:r>
              <a:rPr lang="en-US" sz="2500" dirty="0" smtClean="0">
                <a:latin typeface="Bell MT" panose="02020503060305020303" pitchFamily="18" charset="0"/>
              </a:rPr>
              <a:t>Questionpro.com</a:t>
            </a:r>
          </a:p>
          <a:p>
            <a:pPr lvl="1"/>
            <a:r>
              <a:rPr lang="en-US" sz="2500" dirty="0" smtClean="0">
                <a:latin typeface="Bell MT" panose="02020503060305020303" pitchFamily="18" charset="0"/>
              </a:rPr>
              <a:t>“Research is defined as a careful consideration of study regarding a particular concern or a problem using scientific methods</a:t>
            </a:r>
            <a:r>
              <a:rPr lang="en-US" sz="2500" dirty="0" smtClean="0">
                <a:latin typeface="Bell MT" panose="02020503060305020303" pitchFamily="18" charset="0"/>
              </a:rPr>
              <a:t>.”</a:t>
            </a:r>
            <a:endParaRPr lang="en-US" sz="2500" dirty="0" smtClean="0">
              <a:latin typeface="Bell MT" panose="02020503060305020303" pitchFamily="18" charset="0"/>
            </a:endParaRPr>
          </a:p>
        </p:txBody>
      </p:sp>
    </p:spTree>
    <p:extLst>
      <p:ext uri="{BB962C8B-B14F-4D97-AF65-F5344CB8AC3E}">
        <p14:creationId xmlns:p14="http://schemas.microsoft.com/office/powerpoint/2010/main" val="475184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Research (Cont’d)</a:t>
            </a:r>
            <a:endParaRPr lang="en-US" b="1" dirty="0">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sz="2500" dirty="0">
                <a:latin typeface="Bell MT" panose="02020503060305020303" pitchFamily="18" charset="0"/>
              </a:rPr>
              <a:t>According to the American sociologist Earl Robert </a:t>
            </a:r>
            <a:r>
              <a:rPr lang="en-US" sz="2500" dirty="0" err="1">
                <a:latin typeface="Bell MT" panose="02020503060305020303" pitchFamily="18" charset="0"/>
              </a:rPr>
              <a:t>Babbie</a:t>
            </a:r>
            <a:r>
              <a:rPr lang="en-US" sz="2500" dirty="0">
                <a:latin typeface="Bell MT" panose="02020503060305020303" pitchFamily="18" charset="0"/>
              </a:rPr>
              <a:t>,</a:t>
            </a:r>
          </a:p>
          <a:p>
            <a:pPr lvl="1"/>
            <a:r>
              <a:rPr lang="en-US" sz="2500" dirty="0">
                <a:latin typeface="Bell MT" panose="02020503060305020303" pitchFamily="18" charset="0"/>
              </a:rPr>
              <a:t>“Research is a systematic inquiry to describe, explain, predict and control the observed phenomenon. Research involves inductive and deductive methods.”</a:t>
            </a:r>
          </a:p>
          <a:p>
            <a:r>
              <a:rPr lang="en-US" sz="2500" dirty="0">
                <a:latin typeface="Bell MT" panose="02020503060305020303" pitchFamily="18" charset="0"/>
              </a:rPr>
              <a:t>According to Cambridge Dictionary</a:t>
            </a:r>
          </a:p>
          <a:p>
            <a:pPr lvl="1"/>
            <a:r>
              <a:rPr lang="en-US" sz="2500" dirty="0">
                <a:latin typeface="Bell MT" panose="02020503060305020303" pitchFamily="18" charset="0"/>
              </a:rPr>
              <a:t>“A </a:t>
            </a:r>
            <a:r>
              <a:rPr lang="en-US" sz="2500" dirty="0">
                <a:latin typeface="Bell MT" panose="02020503060305020303" pitchFamily="18" charset="0"/>
                <a:hlinkClick r:id="rId2" tooltip="detailed"/>
              </a:rPr>
              <a:t>detailed</a:t>
            </a:r>
            <a:r>
              <a:rPr lang="en-US" sz="2500" dirty="0">
                <a:latin typeface="Bell MT" panose="02020503060305020303" pitchFamily="18" charset="0"/>
              </a:rPr>
              <a:t> </a:t>
            </a:r>
            <a:r>
              <a:rPr lang="en-US" sz="2500" dirty="0">
                <a:latin typeface="Bell MT" panose="02020503060305020303" pitchFamily="18" charset="0"/>
                <a:hlinkClick r:id="rId3" tooltip="study"/>
              </a:rPr>
              <a:t>study</a:t>
            </a:r>
            <a:r>
              <a:rPr lang="en-US" sz="2500" dirty="0">
                <a:latin typeface="Bell MT" panose="02020503060305020303" pitchFamily="18" charset="0"/>
              </a:rPr>
              <a:t> of a </a:t>
            </a:r>
            <a:r>
              <a:rPr lang="en-US" sz="2500" dirty="0">
                <a:latin typeface="Bell MT" panose="02020503060305020303" pitchFamily="18" charset="0"/>
                <a:hlinkClick r:id="rId4" tooltip="subject"/>
              </a:rPr>
              <a:t>subject</a:t>
            </a:r>
            <a:r>
              <a:rPr lang="en-US" sz="2500" dirty="0">
                <a:latin typeface="Bell MT" panose="02020503060305020303" pitchFamily="18" charset="0"/>
              </a:rPr>
              <a:t>, </a:t>
            </a:r>
            <a:r>
              <a:rPr lang="en-US" sz="2500" dirty="0">
                <a:latin typeface="Bell MT" panose="02020503060305020303" pitchFamily="18" charset="0"/>
                <a:hlinkClick r:id="rId5" tooltip="especially"/>
              </a:rPr>
              <a:t>especially</a:t>
            </a:r>
            <a:r>
              <a:rPr lang="en-US" sz="2500" dirty="0">
                <a:latin typeface="Bell MT" panose="02020503060305020303" pitchFamily="18" charset="0"/>
              </a:rPr>
              <a:t> in </a:t>
            </a:r>
            <a:r>
              <a:rPr lang="en-US" sz="2500" dirty="0">
                <a:latin typeface="Bell MT" panose="02020503060305020303" pitchFamily="18" charset="0"/>
                <a:hlinkClick r:id="rId6" tooltip="order"/>
              </a:rPr>
              <a:t>order</a:t>
            </a:r>
            <a:r>
              <a:rPr lang="en-US" sz="2500" dirty="0">
                <a:latin typeface="Bell MT" panose="02020503060305020303" pitchFamily="18" charset="0"/>
              </a:rPr>
              <a:t> to </a:t>
            </a:r>
            <a:r>
              <a:rPr lang="en-US" sz="2500" dirty="0">
                <a:latin typeface="Bell MT" panose="02020503060305020303" pitchFamily="18" charset="0"/>
                <a:hlinkClick r:id="rId7" tooltip="discover"/>
              </a:rPr>
              <a:t>discover</a:t>
            </a:r>
            <a:r>
              <a:rPr lang="en-US" sz="2500" dirty="0">
                <a:latin typeface="Bell MT" panose="02020503060305020303" pitchFamily="18" charset="0"/>
              </a:rPr>
              <a:t> (new) </a:t>
            </a:r>
            <a:r>
              <a:rPr lang="en-US" sz="2500" dirty="0">
                <a:latin typeface="Bell MT" panose="02020503060305020303" pitchFamily="18" charset="0"/>
                <a:hlinkClick r:id="rId8" tooltip="information"/>
              </a:rPr>
              <a:t>information</a:t>
            </a:r>
            <a:r>
              <a:rPr lang="en-US" sz="2500" dirty="0">
                <a:latin typeface="Bell MT" panose="02020503060305020303" pitchFamily="18" charset="0"/>
              </a:rPr>
              <a:t> or </a:t>
            </a:r>
            <a:r>
              <a:rPr lang="en-US" sz="2500" dirty="0">
                <a:latin typeface="Bell MT" panose="02020503060305020303" pitchFamily="18" charset="0"/>
                <a:hlinkClick r:id="rId9" tooltip="reach"/>
              </a:rPr>
              <a:t>reach</a:t>
            </a:r>
            <a:r>
              <a:rPr lang="en-US" sz="2500" dirty="0">
                <a:latin typeface="Bell MT" panose="02020503060305020303" pitchFamily="18" charset="0"/>
              </a:rPr>
              <a:t> a (new) </a:t>
            </a:r>
            <a:r>
              <a:rPr lang="en-US" sz="2500" dirty="0">
                <a:latin typeface="Bell MT" panose="02020503060305020303" pitchFamily="18" charset="0"/>
                <a:hlinkClick r:id="rId10" tooltip="understanding"/>
              </a:rPr>
              <a:t>understanding</a:t>
            </a:r>
            <a:r>
              <a:rPr lang="en-US" sz="2500" dirty="0">
                <a:latin typeface="Bell MT" panose="02020503060305020303" pitchFamily="18" charset="0"/>
              </a:rPr>
              <a:t>.”</a:t>
            </a:r>
            <a:endParaRPr lang="en-US" sz="2500" dirty="0">
              <a:latin typeface="Bell MT" panose="02020503060305020303" pitchFamily="18" charset="0"/>
            </a:endParaRPr>
          </a:p>
        </p:txBody>
      </p:sp>
    </p:spTree>
    <p:extLst>
      <p:ext uri="{BB962C8B-B14F-4D97-AF65-F5344CB8AC3E}">
        <p14:creationId xmlns:p14="http://schemas.microsoft.com/office/powerpoint/2010/main" val="424895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Characteristics of Research</a:t>
            </a:r>
            <a:endParaRPr lang="en-US" b="1" dirty="0">
              <a:latin typeface="Bell MT" panose="02020503060305020303" pitchFamily="18" charset="0"/>
            </a:endParaRPr>
          </a:p>
        </p:txBody>
      </p:sp>
      <p:sp>
        <p:nvSpPr>
          <p:cNvPr id="3" name="Content Placeholder 2"/>
          <p:cNvSpPr>
            <a:spLocks noGrp="1"/>
          </p:cNvSpPr>
          <p:nvPr>
            <p:ph idx="1"/>
          </p:nvPr>
        </p:nvSpPr>
        <p:spPr/>
        <p:txBody>
          <a:bodyPr>
            <a:noAutofit/>
          </a:bodyPr>
          <a:lstStyle/>
          <a:p>
            <a:r>
              <a:rPr lang="en-US" sz="2500" dirty="0" smtClean="0">
                <a:latin typeface="Bell MT" panose="02020503060305020303" pitchFamily="18" charset="0"/>
              </a:rPr>
              <a:t>A </a:t>
            </a:r>
            <a:r>
              <a:rPr lang="en-US" sz="2500" dirty="0">
                <a:latin typeface="Bell MT" panose="02020503060305020303" pitchFamily="18" charset="0"/>
              </a:rPr>
              <a:t>systematic approach is followed in research. Rules and procedures are an integral part of research that set the objective of a research </a:t>
            </a:r>
            <a:r>
              <a:rPr lang="en-US" sz="2500" dirty="0" smtClean="0">
                <a:latin typeface="Bell MT" panose="02020503060305020303" pitchFamily="18" charset="0"/>
              </a:rPr>
              <a:t>process.</a:t>
            </a:r>
          </a:p>
          <a:p>
            <a:r>
              <a:rPr lang="en-US" sz="2500" dirty="0" smtClean="0">
                <a:latin typeface="Bell MT" panose="02020503060305020303" pitchFamily="18" charset="0"/>
              </a:rPr>
              <a:t>Researchers </a:t>
            </a:r>
            <a:r>
              <a:rPr lang="en-US" sz="2500" dirty="0">
                <a:latin typeface="Bell MT" panose="02020503060305020303" pitchFamily="18" charset="0"/>
              </a:rPr>
              <a:t>need to practice ethics and code of conduct while making observations or drawing conclusions. </a:t>
            </a:r>
          </a:p>
          <a:p>
            <a:r>
              <a:rPr lang="en-US" sz="2500" dirty="0" smtClean="0">
                <a:latin typeface="Bell MT" panose="02020503060305020303" pitchFamily="18" charset="0"/>
              </a:rPr>
              <a:t>Research </a:t>
            </a:r>
            <a:r>
              <a:rPr lang="en-US" sz="2500" dirty="0">
                <a:latin typeface="Bell MT" panose="02020503060305020303" pitchFamily="18" charset="0"/>
              </a:rPr>
              <a:t>is based on logical reasoning and involves both inductive and deductive methods. </a:t>
            </a:r>
          </a:p>
          <a:p>
            <a:r>
              <a:rPr lang="en-US" sz="2500" dirty="0" smtClean="0">
                <a:latin typeface="Bell MT" panose="02020503060305020303" pitchFamily="18" charset="0"/>
              </a:rPr>
              <a:t>The </a:t>
            </a:r>
            <a:r>
              <a:rPr lang="en-US" sz="2500" dirty="0">
                <a:latin typeface="Bell MT" panose="02020503060305020303" pitchFamily="18" charset="0"/>
              </a:rPr>
              <a:t>data or knowledge that is derived is in real time, actual observations in the natural settings. </a:t>
            </a:r>
          </a:p>
          <a:p>
            <a:r>
              <a:rPr lang="en-US" sz="2500" dirty="0" smtClean="0">
                <a:latin typeface="Bell MT" panose="02020503060305020303" pitchFamily="18" charset="0"/>
              </a:rPr>
              <a:t>There </a:t>
            </a:r>
            <a:r>
              <a:rPr lang="en-US" sz="2500" dirty="0">
                <a:latin typeface="Bell MT" panose="02020503060305020303" pitchFamily="18" charset="0"/>
              </a:rPr>
              <a:t>is an in-depth analysis of all the data collected from research so that there are no anomalies associated with it</a:t>
            </a:r>
            <a:r>
              <a:rPr lang="en-US" sz="2500" dirty="0" smtClean="0">
                <a:latin typeface="Bell MT" panose="02020503060305020303" pitchFamily="18" charset="0"/>
              </a:rPr>
              <a:t>.</a:t>
            </a:r>
            <a:endParaRPr lang="en-US" sz="2500" dirty="0">
              <a:latin typeface="Bell MT" panose="02020503060305020303" pitchFamily="18" charset="0"/>
            </a:endParaRPr>
          </a:p>
        </p:txBody>
      </p:sp>
    </p:spTree>
    <p:extLst>
      <p:ext uri="{BB962C8B-B14F-4D97-AF65-F5344CB8AC3E}">
        <p14:creationId xmlns:p14="http://schemas.microsoft.com/office/powerpoint/2010/main" val="522666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ell MT" panose="02020503060305020303" pitchFamily="18" charset="0"/>
              </a:rPr>
              <a:t>Characteristics of </a:t>
            </a:r>
            <a:r>
              <a:rPr lang="en-US" b="1" dirty="0" smtClean="0">
                <a:latin typeface="Bell MT" panose="02020503060305020303" pitchFamily="18" charset="0"/>
              </a:rPr>
              <a:t>Research (Cont’d)</a:t>
            </a:r>
            <a:endParaRPr lang="en-US" dirty="0"/>
          </a:p>
        </p:txBody>
      </p:sp>
      <p:sp>
        <p:nvSpPr>
          <p:cNvPr id="3" name="Content Placeholder 2"/>
          <p:cNvSpPr>
            <a:spLocks noGrp="1"/>
          </p:cNvSpPr>
          <p:nvPr>
            <p:ph idx="1"/>
          </p:nvPr>
        </p:nvSpPr>
        <p:spPr/>
        <p:txBody>
          <a:bodyPr>
            <a:normAutofit/>
          </a:bodyPr>
          <a:lstStyle/>
          <a:p>
            <a:r>
              <a:rPr lang="en-US" sz="2500" dirty="0">
                <a:latin typeface="Bell MT" panose="02020503060305020303" pitchFamily="18" charset="0"/>
              </a:rPr>
              <a:t>Research creates a path for generating new questions. More research opportunity can be generated from existing research.</a:t>
            </a:r>
          </a:p>
          <a:p>
            <a:r>
              <a:rPr lang="en-US" sz="2500" dirty="0">
                <a:latin typeface="Bell MT" panose="02020503060305020303" pitchFamily="18" charset="0"/>
              </a:rPr>
              <a:t>Accuracy is one of the important character of research, the information that is obtained while conducting the research should be accurate and true to its nature. For example, research conducted in a controlled environment like a laboratory. Here accuracy is measured of instruments used, calibrations, and the final result of the experiment</a:t>
            </a:r>
            <a:r>
              <a:rPr lang="en-US" sz="2500" dirty="0" smtClean="0">
                <a:latin typeface="Bell MT" panose="02020503060305020303" pitchFamily="18" charset="0"/>
              </a:rPr>
              <a:t>.</a:t>
            </a:r>
            <a:endParaRPr lang="en-US" sz="2500" dirty="0">
              <a:latin typeface="Bell MT" panose="02020503060305020303" pitchFamily="18" charset="0"/>
            </a:endParaRPr>
          </a:p>
        </p:txBody>
      </p:sp>
    </p:spTree>
    <p:extLst>
      <p:ext uri="{BB962C8B-B14F-4D97-AF65-F5344CB8AC3E}">
        <p14:creationId xmlns:p14="http://schemas.microsoft.com/office/powerpoint/2010/main" val="2732553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Significance of Research</a:t>
            </a:r>
            <a:endParaRPr lang="en-US" b="1" dirty="0">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sz="2500" dirty="0" smtClean="0">
                <a:latin typeface="Bell MT" panose="02020503060305020303" pitchFamily="18" charset="0"/>
              </a:rPr>
              <a:t>Medical Field</a:t>
            </a:r>
          </a:p>
          <a:p>
            <a:r>
              <a:rPr lang="en-US" sz="2500" dirty="0" smtClean="0">
                <a:latin typeface="Bell MT" panose="02020503060305020303" pitchFamily="18" charset="0"/>
              </a:rPr>
              <a:t>Economic Affairs</a:t>
            </a:r>
          </a:p>
          <a:p>
            <a:r>
              <a:rPr lang="en-US" sz="2500" dirty="0" smtClean="0">
                <a:latin typeface="Bell MT" panose="02020503060305020303" pitchFamily="18" charset="0"/>
              </a:rPr>
              <a:t>Defense Division</a:t>
            </a:r>
          </a:p>
          <a:p>
            <a:r>
              <a:rPr lang="en-US" sz="2500" dirty="0" smtClean="0">
                <a:latin typeface="Bell MT" panose="02020503060305020303" pitchFamily="18" charset="0"/>
              </a:rPr>
              <a:t>Education</a:t>
            </a:r>
          </a:p>
          <a:p>
            <a:r>
              <a:rPr lang="en-US" sz="2500" dirty="0" smtClean="0">
                <a:latin typeface="Bell MT" panose="02020503060305020303" pitchFamily="18" charset="0"/>
              </a:rPr>
              <a:t>Industry</a:t>
            </a:r>
            <a:endParaRPr lang="en-US" sz="2500" dirty="0">
              <a:latin typeface="Bell MT" panose="02020503060305020303" pitchFamily="18" charset="0"/>
            </a:endParaRPr>
          </a:p>
          <a:p>
            <a:r>
              <a:rPr lang="en-US" sz="2500" dirty="0" smtClean="0">
                <a:latin typeface="Bell MT" panose="02020503060305020303" pitchFamily="18" charset="0"/>
              </a:rPr>
              <a:t>Technology</a:t>
            </a:r>
          </a:p>
          <a:p>
            <a:r>
              <a:rPr lang="en-US" sz="2500" dirty="0" smtClean="0">
                <a:latin typeface="Bell MT" panose="02020503060305020303" pitchFamily="18" charset="0"/>
              </a:rPr>
              <a:t>And the list goes </a:t>
            </a:r>
            <a:r>
              <a:rPr lang="en-US" sz="2500" dirty="0" smtClean="0">
                <a:solidFill>
                  <a:srgbClr val="FFFF00"/>
                </a:solidFill>
                <a:latin typeface="Bell MT" panose="02020503060305020303" pitchFamily="18" charset="0"/>
              </a:rPr>
              <a:t>ON</a:t>
            </a:r>
            <a:endParaRPr lang="en-US" sz="2500" dirty="0" smtClean="0">
              <a:solidFill>
                <a:srgbClr val="FFFF00"/>
              </a:solidFill>
              <a:latin typeface="Bell MT" panose="02020503060305020303" pitchFamily="18" charset="0"/>
            </a:endParaRPr>
          </a:p>
        </p:txBody>
      </p:sp>
    </p:spTree>
    <p:extLst>
      <p:ext uri="{BB962C8B-B14F-4D97-AF65-F5344CB8AC3E}">
        <p14:creationId xmlns:p14="http://schemas.microsoft.com/office/powerpoint/2010/main" val="180987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ll MT" panose="02020503060305020303" pitchFamily="18" charset="0"/>
              </a:rPr>
              <a:t>Types of Research</a:t>
            </a:r>
            <a:endParaRPr lang="en-US" b="1" dirty="0">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sz="2500" spc="-5" dirty="0">
                <a:latin typeface="Bell MT" panose="02020503060305020303" pitchFamily="18" charset="0"/>
              </a:rPr>
              <a:t>On a </a:t>
            </a:r>
            <a:r>
              <a:rPr lang="en-US" sz="2500" spc="-15" dirty="0">
                <a:latin typeface="Bell MT" panose="02020503060305020303" pitchFamily="18" charset="0"/>
              </a:rPr>
              <a:t>broader perspective, </a:t>
            </a:r>
            <a:r>
              <a:rPr lang="en-US" sz="2500" spc="-5" dirty="0">
                <a:latin typeface="Bell MT" panose="02020503060305020303" pitchFamily="18" charset="0"/>
              </a:rPr>
              <a:t>all </a:t>
            </a:r>
            <a:r>
              <a:rPr lang="en-US" sz="2500" spc="-10" dirty="0">
                <a:latin typeface="Bell MT" panose="02020503060305020303" pitchFamily="18" charset="0"/>
              </a:rPr>
              <a:t>researches  can </a:t>
            </a:r>
            <a:r>
              <a:rPr lang="en-US" sz="2500" spc="-5" dirty="0">
                <a:latin typeface="Bell MT" panose="02020503060305020303" pitchFamily="18" charset="0"/>
              </a:rPr>
              <a:t>be classified </a:t>
            </a:r>
            <a:r>
              <a:rPr lang="en-US" sz="2500" spc="-20" dirty="0">
                <a:latin typeface="Bell MT" panose="02020503060305020303" pitchFamily="18" charset="0"/>
              </a:rPr>
              <a:t>into </a:t>
            </a:r>
            <a:r>
              <a:rPr lang="en-US" sz="2500" spc="-10" dirty="0">
                <a:latin typeface="Bell MT" panose="02020503060305020303" pitchFamily="18" charset="0"/>
              </a:rPr>
              <a:t>two</a:t>
            </a:r>
            <a:r>
              <a:rPr lang="en-US" sz="2500" spc="35" dirty="0">
                <a:latin typeface="Bell MT" panose="02020503060305020303" pitchFamily="18" charset="0"/>
              </a:rPr>
              <a:t> </a:t>
            </a:r>
            <a:r>
              <a:rPr lang="en-US" sz="2500" spc="-15" dirty="0">
                <a:latin typeface="Bell MT" panose="02020503060305020303" pitchFamily="18" charset="0"/>
              </a:rPr>
              <a:t>groups</a:t>
            </a:r>
            <a:r>
              <a:rPr lang="en-US" sz="2500" b="1" spc="-15" dirty="0" smtClean="0">
                <a:latin typeface="Bell MT" panose="02020503060305020303" pitchFamily="18" charset="0"/>
                <a:cs typeface="Calibri"/>
              </a:rPr>
              <a:t>:</a:t>
            </a:r>
          </a:p>
          <a:p>
            <a:endParaRPr lang="en-US" sz="2500" b="1" dirty="0" smtClean="0">
              <a:latin typeface="Bell MT" panose="02020503060305020303" pitchFamily="18" charset="0"/>
            </a:endParaRPr>
          </a:p>
          <a:p>
            <a:r>
              <a:rPr lang="en-US" sz="2500" b="1" dirty="0" smtClean="0">
                <a:latin typeface="Bell MT" panose="02020503060305020303" pitchFamily="18" charset="0"/>
              </a:rPr>
              <a:t>Qualitative Research</a:t>
            </a:r>
            <a:endParaRPr lang="en-US" sz="2500" b="1" dirty="0">
              <a:latin typeface="Bell MT" panose="02020503060305020303" pitchFamily="18" charset="0"/>
            </a:endParaRPr>
          </a:p>
          <a:p>
            <a:r>
              <a:rPr lang="en-US" sz="2500" b="1" dirty="0" smtClean="0">
                <a:latin typeface="Bell MT" panose="02020503060305020303" pitchFamily="18" charset="0"/>
              </a:rPr>
              <a:t>Quantitative </a:t>
            </a:r>
            <a:r>
              <a:rPr lang="en-US" sz="2500" b="1" dirty="0" smtClean="0">
                <a:latin typeface="Bell MT" panose="02020503060305020303" pitchFamily="18" charset="0"/>
              </a:rPr>
              <a:t>Research</a:t>
            </a:r>
            <a:endParaRPr lang="en-US" sz="2500" b="1" spc="-15" dirty="0" smtClean="0">
              <a:latin typeface="Bell MT" panose="02020503060305020303" pitchFamily="18" charset="0"/>
              <a:cs typeface="Calibri"/>
            </a:endParaRPr>
          </a:p>
        </p:txBody>
      </p:sp>
    </p:spTree>
    <p:extLst>
      <p:ext uri="{BB962C8B-B14F-4D97-AF65-F5344CB8AC3E}">
        <p14:creationId xmlns:p14="http://schemas.microsoft.com/office/powerpoint/2010/main" val="671997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ell MT" panose="02020503060305020303" pitchFamily="18" charset="0"/>
              </a:rPr>
              <a:t>Qualitative research</a:t>
            </a:r>
            <a:endParaRPr lang="en-US" dirty="0">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sz="2500" dirty="0" smtClean="0">
                <a:latin typeface="Bell MT" panose="02020503060305020303" pitchFamily="18" charset="0"/>
              </a:rPr>
              <a:t>Qualitative research is </a:t>
            </a:r>
            <a:r>
              <a:rPr lang="en-US" sz="2500" dirty="0">
                <a:latin typeface="Bell MT" panose="02020503060305020303" pitchFamily="18" charset="0"/>
              </a:rPr>
              <a:t>research dealing with phenomena that </a:t>
            </a:r>
            <a:r>
              <a:rPr lang="en-US" sz="2500" dirty="0" smtClean="0">
                <a:latin typeface="Bell MT" panose="02020503060305020303" pitchFamily="18" charset="0"/>
              </a:rPr>
              <a:t>are difficult </a:t>
            </a:r>
            <a:r>
              <a:rPr lang="en-US" sz="2500" dirty="0">
                <a:latin typeface="Bell MT" panose="02020503060305020303" pitchFamily="18" charset="0"/>
              </a:rPr>
              <a:t>or impossible to quantify mathematically, such as </a:t>
            </a:r>
            <a:r>
              <a:rPr lang="en-US" sz="2500" dirty="0" smtClean="0">
                <a:latin typeface="Bell MT" panose="02020503060305020303" pitchFamily="18" charset="0"/>
              </a:rPr>
              <a:t>beliefs, meanings</a:t>
            </a:r>
            <a:r>
              <a:rPr lang="en-US" sz="2500" dirty="0">
                <a:latin typeface="Bell MT" panose="02020503060305020303" pitchFamily="18" charset="0"/>
              </a:rPr>
              <a:t>, attributes, and </a:t>
            </a:r>
            <a:r>
              <a:rPr lang="en-US" sz="2500" dirty="0" smtClean="0">
                <a:latin typeface="Bell MT" panose="02020503060305020303" pitchFamily="18" charset="0"/>
              </a:rPr>
              <a:t>symbols.</a:t>
            </a:r>
          </a:p>
          <a:p>
            <a:r>
              <a:rPr lang="en-US" sz="2500" dirty="0" smtClean="0">
                <a:latin typeface="Bell MT" panose="02020503060305020303" pitchFamily="18" charset="0"/>
              </a:rPr>
              <a:t>Qualitative </a:t>
            </a:r>
            <a:r>
              <a:rPr lang="en-US" sz="2500" dirty="0">
                <a:latin typeface="Bell MT" panose="02020503060305020303" pitchFamily="18" charset="0"/>
              </a:rPr>
              <a:t>researchers aim to gather an </a:t>
            </a:r>
            <a:r>
              <a:rPr lang="en-US" sz="2500" dirty="0" smtClean="0">
                <a:latin typeface="Bell MT" panose="02020503060305020303" pitchFamily="18" charset="0"/>
              </a:rPr>
              <a:t>in-depth understanding </a:t>
            </a:r>
            <a:r>
              <a:rPr lang="en-US" sz="2500" dirty="0">
                <a:latin typeface="Bell MT" panose="02020503060305020303" pitchFamily="18" charset="0"/>
              </a:rPr>
              <a:t>of human </a:t>
            </a:r>
            <a:r>
              <a:rPr lang="en-US" sz="2500" dirty="0" smtClean="0">
                <a:latin typeface="Bell MT" panose="02020503060305020303" pitchFamily="18" charset="0"/>
              </a:rPr>
              <a:t>behavior </a:t>
            </a:r>
            <a:r>
              <a:rPr lang="en-US" sz="2500" dirty="0">
                <a:latin typeface="Bell MT" panose="02020503060305020303" pitchFamily="18" charset="0"/>
              </a:rPr>
              <a:t>and the reasons </a:t>
            </a:r>
            <a:r>
              <a:rPr lang="en-US" sz="2500" dirty="0" smtClean="0">
                <a:latin typeface="Bell MT" panose="02020503060305020303" pitchFamily="18" charset="0"/>
              </a:rPr>
              <a:t>that govern </a:t>
            </a:r>
            <a:r>
              <a:rPr lang="en-US" sz="2500" dirty="0">
                <a:latin typeface="Bell MT" panose="02020503060305020303" pitchFamily="18" charset="0"/>
              </a:rPr>
              <a:t>such </a:t>
            </a:r>
            <a:r>
              <a:rPr lang="en-US" sz="2500" dirty="0" smtClean="0">
                <a:latin typeface="Bell MT" panose="02020503060305020303" pitchFamily="18" charset="0"/>
              </a:rPr>
              <a:t>behavior.</a:t>
            </a:r>
          </a:p>
          <a:p>
            <a:r>
              <a:rPr lang="en-US" sz="2500" dirty="0" smtClean="0">
                <a:latin typeface="Bell MT" panose="02020503060305020303" pitchFamily="18" charset="0"/>
              </a:rPr>
              <a:t>The </a:t>
            </a:r>
            <a:r>
              <a:rPr lang="en-US" sz="2500" dirty="0">
                <a:latin typeface="Bell MT" panose="02020503060305020303" pitchFamily="18" charset="0"/>
              </a:rPr>
              <a:t>qualitative method </a:t>
            </a:r>
            <a:r>
              <a:rPr lang="en-US" sz="2500" dirty="0" smtClean="0">
                <a:latin typeface="Bell MT" panose="02020503060305020303" pitchFamily="18" charset="0"/>
              </a:rPr>
              <a:t>investigates the </a:t>
            </a:r>
            <a:r>
              <a:rPr lang="en-US" sz="2500" dirty="0">
                <a:latin typeface="Bell MT" panose="02020503060305020303" pitchFamily="18" charset="0"/>
              </a:rPr>
              <a:t>why and how of </a:t>
            </a:r>
            <a:r>
              <a:rPr lang="en-US" sz="2500" dirty="0" smtClean="0">
                <a:latin typeface="Bell MT" panose="02020503060305020303" pitchFamily="18" charset="0"/>
              </a:rPr>
              <a:t>Decision </a:t>
            </a:r>
            <a:r>
              <a:rPr lang="en-US" sz="2500" dirty="0">
                <a:latin typeface="Bell MT" panose="02020503060305020303" pitchFamily="18" charset="0"/>
              </a:rPr>
              <a:t>making, not just what, </a:t>
            </a:r>
            <a:r>
              <a:rPr lang="en-US" sz="2500" dirty="0" smtClean="0">
                <a:latin typeface="Bell MT" panose="02020503060305020303" pitchFamily="18" charset="0"/>
              </a:rPr>
              <a:t>where, when.</a:t>
            </a:r>
            <a:endParaRPr lang="en-US" sz="2500" dirty="0">
              <a:latin typeface="Bell MT" panose="02020503060305020303" pitchFamily="18" charset="0"/>
            </a:endParaRPr>
          </a:p>
        </p:txBody>
      </p:sp>
    </p:spTree>
    <p:extLst>
      <p:ext uri="{BB962C8B-B14F-4D97-AF65-F5344CB8AC3E}">
        <p14:creationId xmlns:p14="http://schemas.microsoft.com/office/powerpoint/2010/main" val="3036582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456</TotalTime>
  <Words>992</Words>
  <Application>Microsoft Office PowerPoint</Application>
  <PresentationFormat>Widescreen</PresentationFormat>
  <Paragraphs>112</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Bell MT</vt:lpstr>
      <vt:lpstr>Calibri</vt:lpstr>
      <vt:lpstr>Century Gothic</vt:lpstr>
      <vt:lpstr>Ebrima</vt:lpstr>
      <vt:lpstr>Wingdings 3</vt:lpstr>
      <vt:lpstr>Ion</vt:lpstr>
      <vt:lpstr>Research Methodology An Introductory Lecture  Waqas Swati Lecturer Department of Computer Science IQRA National University, Peshawar Pakistan</vt:lpstr>
      <vt:lpstr>Outline</vt:lpstr>
      <vt:lpstr>Research</vt:lpstr>
      <vt:lpstr>Research (Cont’d)</vt:lpstr>
      <vt:lpstr>Characteristics of Research</vt:lpstr>
      <vt:lpstr>Characteristics of Research (Cont’d)</vt:lpstr>
      <vt:lpstr>Significance of Research</vt:lpstr>
      <vt:lpstr>Types of Research</vt:lpstr>
      <vt:lpstr>Qualitative research</vt:lpstr>
      <vt:lpstr>Qualitative Research</vt:lpstr>
      <vt:lpstr>Qualitative Research</vt:lpstr>
      <vt:lpstr>Quantitative Research</vt:lpstr>
      <vt:lpstr>Quantitative Research</vt:lpstr>
      <vt:lpstr>Applied Research</vt:lpstr>
      <vt:lpstr>Research Process</vt:lpstr>
      <vt:lpstr>Submitting Your Work</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 An Introductory Lecture  Waqas Swati Lecturer Department of Computer Science IQRA National University, Peshawar Pakistan</dc:title>
  <dc:creator>Windows User</dc:creator>
  <cp:lastModifiedBy>Windows User</cp:lastModifiedBy>
  <cp:revision>103</cp:revision>
  <dcterms:created xsi:type="dcterms:W3CDTF">2019-03-03T09:43:29Z</dcterms:created>
  <dcterms:modified xsi:type="dcterms:W3CDTF">2019-03-03T17:22:36Z</dcterms:modified>
</cp:coreProperties>
</file>