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81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6/19/2019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6/19/2019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1470025"/>
          </a:xfrm>
        </p:spPr>
        <p:txBody>
          <a:bodyPr>
            <a:normAutofit/>
          </a:bodyPr>
          <a:lstStyle/>
          <a:p>
            <a:r>
              <a:rPr lang="en-US" sz="5400" b="1" u="sng" dirty="0">
                <a:latin typeface="Algerian" panose="04020705040A02060702" pitchFamily="82" charset="0"/>
              </a:rPr>
              <a:t>Religion</a:t>
            </a:r>
            <a:endParaRPr lang="en-US" sz="5400" u="sng" dirty="0">
              <a:latin typeface="Algerian" panose="04020705040A02060702" pitchFamily="82" charset="0"/>
            </a:endParaRPr>
          </a:p>
        </p:txBody>
      </p:sp>
      <p:sp>
        <p:nvSpPr>
          <p:cNvPr id="3" name="Subtitle 2"/>
          <p:cNvSpPr>
            <a:spLocks noGrp="1"/>
          </p:cNvSpPr>
          <p:nvPr>
            <p:ph type="subTitle" idx="1"/>
          </p:nvPr>
        </p:nvSpPr>
        <p:spPr>
          <a:xfrm>
            <a:off x="1143000" y="2286000"/>
            <a:ext cx="7086600" cy="3657600"/>
          </a:xfrm>
        </p:spPr>
        <p:txBody>
          <a:bodyPr>
            <a:noAutofit/>
          </a:bodyPr>
          <a:lstStyle/>
          <a:p>
            <a:pPr algn="just"/>
            <a:r>
              <a:rPr lang="en-US" sz="2800" b="1" dirty="0">
                <a:solidFill>
                  <a:schemeClr val="tx1">
                    <a:lumMod val="95000"/>
                    <a:lumOff val="5000"/>
                  </a:schemeClr>
                </a:solidFill>
                <a:latin typeface="Albertus" panose="020E0702040304020204" pitchFamily="34" charset="0"/>
              </a:rPr>
              <a:t>Religion</a:t>
            </a:r>
            <a:r>
              <a:rPr lang="en-US" sz="2800" dirty="0">
                <a:solidFill>
                  <a:schemeClr val="tx1">
                    <a:lumMod val="95000"/>
                    <a:lumOff val="5000"/>
                  </a:schemeClr>
                </a:solidFill>
                <a:latin typeface="Albertus" panose="020E0702040304020204" pitchFamily="34" charset="0"/>
              </a:rPr>
              <a:t> is belief in a god or gods and the activities that are connected with this belief, such as praying or worshipping in a building such as </a:t>
            </a:r>
            <a:r>
              <a:rPr lang="en-US" sz="2800" dirty="0" smtClean="0">
                <a:solidFill>
                  <a:schemeClr val="tx1">
                    <a:lumMod val="95000"/>
                    <a:lumOff val="5000"/>
                  </a:schemeClr>
                </a:solidFill>
                <a:latin typeface="Albertus" panose="020E0702040304020204" pitchFamily="34" charset="0"/>
              </a:rPr>
              <a:t>a mosque, church </a:t>
            </a:r>
            <a:r>
              <a:rPr lang="en-US" sz="2800" dirty="0">
                <a:solidFill>
                  <a:schemeClr val="tx1">
                    <a:lumMod val="95000"/>
                    <a:lumOff val="5000"/>
                  </a:schemeClr>
                </a:solidFill>
                <a:latin typeface="Albertus" panose="020E0702040304020204" pitchFamily="34" charset="0"/>
              </a:rPr>
              <a:t>or temple. ... </a:t>
            </a:r>
            <a:endParaRPr lang="en-US" sz="2800" dirty="0" smtClean="0">
              <a:solidFill>
                <a:schemeClr val="tx1">
                  <a:lumMod val="95000"/>
                  <a:lumOff val="5000"/>
                </a:schemeClr>
              </a:solidFill>
              <a:latin typeface="Albertus" panose="020E0702040304020204" pitchFamily="34" charset="0"/>
            </a:endParaRPr>
          </a:p>
          <a:p>
            <a:pPr algn="just"/>
            <a:r>
              <a:rPr lang="en-US" sz="2800" dirty="0" smtClean="0">
                <a:solidFill>
                  <a:schemeClr val="tx1">
                    <a:lumMod val="95000"/>
                    <a:lumOff val="5000"/>
                  </a:schemeClr>
                </a:solidFill>
                <a:latin typeface="Albertus" panose="020E0702040304020204" pitchFamily="34" charset="0"/>
              </a:rPr>
              <a:t>A </a:t>
            </a:r>
            <a:r>
              <a:rPr lang="en-US" sz="2800" b="1" dirty="0" smtClean="0">
                <a:solidFill>
                  <a:schemeClr val="tx1">
                    <a:lumMod val="95000"/>
                    <a:lumOff val="5000"/>
                  </a:schemeClr>
                </a:solidFill>
                <a:latin typeface="Albertus" panose="020E0702040304020204" pitchFamily="34" charset="0"/>
              </a:rPr>
              <a:t>religion</a:t>
            </a:r>
            <a:r>
              <a:rPr lang="en-US" sz="2800" dirty="0">
                <a:solidFill>
                  <a:schemeClr val="tx1">
                    <a:lumMod val="95000"/>
                    <a:lumOff val="5000"/>
                  </a:schemeClr>
                </a:solidFill>
                <a:latin typeface="Albertus" panose="020E0702040304020204" pitchFamily="34" charset="0"/>
              </a:rPr>
              <a:t> is a particular system of belief in a god or gods and the activities that are connected with this system</a:t>
            </a:r>
          </a:p>
        </p:txBody>
      </p:sp>
    </p:spTree>
    <p:extLst>
      <p:ext uri="{BB962C8B-B14F-4D97-AF65-F5344CB8AC3E}">
        <p14:creationId xmlns:p14="http://schemas.microsoft.com/office/powerpoint/2010/main" val="796752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normAutofit fontScale="90000"/>
          </a:bodyPr>
          <a:lstStyle/>
          <a:p>
            <a:r>
              <a:rPr lang="en-US" sz="4400" b="1" u="sng" dirty="0">
                <a:latin typeface="Algerian" panose="04020705040A02060702" pitchFamily="82" charset="0"/>
              </a:rPr>
              <a:t>7 Basic Elements of Religion</a:t>
            </a:r>
            <a:r>
              <a:rPr lang="en-US" b="1" dirty="0"/>
              <a:t/>
            </a:r>
            <a:br>
              <a:rPr lang="en-US" b="1" dirty="0"/>
            </a:br>
            <a:endParaRPr lang="en-US" dirty="0"/>
          </a:p>
        </p:txBody>
      </p:sp>
      <p:sp>
        <p:nvSpPr>
          <p:cNvPr id="3" name="Content Placeholder 2"/>
          <p:cNvSpPr>
            <a:spLocks noGrp="1"/>
          </p:cNvSpPr>
          <p:nvPr>
            <p:ph idx="1"/>
          </p:nvPr>
        </p:nvSpPr>
        <p:spPr>
          <a:xfrm>
            <a:off x="304800" y="1066800"/>
            <a:ext cx="8534400" cy="5562600"/>
          </a:xfrm>
        </p:spPr>
        <p:txBody>
          <a:bodyPr>
            <a:normAutofit fontScale="32500" lnSpcReduction="20000"/>
          </a:bodyPr>
          <a:lstStyle/>
          <a:p>
            <a:pPr marL="0" indent="0" algn="just" fontAlgn="base">
              <a:buNone/>
            </a:pPr>
            <a:endParaRPr lang="en-US" sz="4200" b="1" dirty="0" smtClean="0">
              <a:solidFill>
                <a:schemeClr val="tx1">
                  <a:lumMod val="95000"/>
                  <a:lumOff val="5000"/>
                </a:schemeClr>
              </a:solidFill>
              <a:latin typeface="Arial" panose="020B0604020202020204" pitchFamily="34" charset="0"/>
              <a:cs typeface="Arial" panose="020B0604020202020204" pitchFamily="34" charset="0"/>
            </a:endParaRPr>
          </a:p>
          <a:p>
            <a:pPr marL="0" indent="0" algn="just" fontAlgn="base">
              <a:buNone/>
            </a:pPr>
            <a:endParaRPr lang="en-US" sz="4200" b="1" dirty="0">
              <a:solidFill>
                <a:schemeClr val="tx1">
                  <a:lumMod val="95000"/>
                  <a:lumOff val="5000"/>
                </a:schemeClr>
              </a:solidFill>
              <a:latin typeface="Arial" panose="020B0604020202020204" pitchFamily="34" charset="0"/>
              <a:cs typeface="Arial" panose="020B0604020202020204" pitchFamily="34" charset="0"/>
            </a:endParaRPr>
          </a:p>
          <a:p>
            <a:pPr marL="0" indent="0" algn="just" fontAlgn="base">
              <a:buNone/>
            </a:pPr>
            <a:endParaRPr lang="en-US" sz="4200" b="1" dirty="0" smtClean="0">
              <a:solidFill>
                <a:schemeClr val="tx1">
                  <a:lumMod val="95000"/>
                  <a:lumOff val="5000"/>
                </a:schemeClr>
              </a:solidFill>
              <a:latin typeface="Arial" panose="020B0604020202020204" pitchFamily="34" charset="0"/>
              <a:cs typeface="Arial" panose="020B0604020202020204" pitchFamily="34" charset="0"/>
            </a:endParaRPr>
          </a:p>
          <a:p>
            <a:pPr marL="0" indent="0" algn="just" fontAlgn="base">
              <a:buNone/>
            </a:pPr>
            <a:r>
              <a:rPr lang="en-US" sz="5500" b="1" dirty="0" smtClean="0">
                <a:solidFill>
                  <a:schemeClr val="tx1">
                    <a:lumMod val="95000"/>
                    <a:lumOff val="5000"/>
                  </a:schemeClr>
                </a:solidFill>
                <a:latin typeface="Arial" panose="020B0604020202020204" pitchFamily="34" charset="0"/>
                <a:cs typeface="Arial" panose="020B0604020202020204" pitchFamily="34" charset="0"/>
              </a:rPr>
              <a:t>1. </a:t>
            </a:r>
            <a:r>
              <a:rPr lang="en-US" sz="5500" b="1" u="sng" dirty="0" smtClean="0">
                <a:solidFill>
                  <a:schemeClr val="tx1">
                    <a:lumMod val="95000"/>
                    <a:lumOff val="5000"/>
                  </a:schemeClr>
                </a:solidFill>
                <a:latin typeface="Arial" panose="020B0604020202020204" pitchFamily="34" charset="0"/>
                <a:cs typeface="Arial" panose="020B0604020202020204" pitchFamily="34" charset="0"/>
              </a:rPr>
              <a:t>Beliefs: </a:t>
            </a:r>
            <a:r>
              <a:rPr lang="en-US" sz="5500" dirty="0" smtClean="0">
                <a:solidFill>
                  <a:schemeClr val="tx1">
                    <a:lumMod val="95000"/>
                    <a:lumOff val="5000"/>
                  </a:schemeClr>
                </a:solidFill>
                <a:latin typeface="Arial" panose="020B0604020202020204" pitchFamily="34" charset="0"/>
                <a:cs typeface="Arial" panose="020B0604020202020204" pitchFamily="34" charset="0"/>
              </a:rPr>
              <a:t>It </a:t>
            </a:r>
            <a:r>
              <a:rPr lang="en-US" sz="5500" dirty="0">
                <a:solidFill>
                  <a:schemeClr val="tx1">
                    <a:lumMod val="95000"/>
                    <a:lumOff val="5000"/>
                  </a:schemeClr>
                </a:solidFill>
                <a:latin typeface="Arial" panose="020B0604020202020204" pitchFamily="34" charset="0"/>
                <a:cs typeface="Arial" panose="020B0604020202020204" pitchFamily="34" charset="0"/>
              </a:rPr>
              <a:t>is the sensation of brain we have beliefs in one God, Dooms day, Angels, Sacred books, good and bad Luck, while Hindus believe in more than one God</a:t>
            </a:r>
            <a:r>
              <a:rPr lang="en-US" sz="5500" dirty="0" smtClean="0">
                <a:solidFill>
                  <a:schemeClr val="tx1">
                    <a:lumMod val="95000"/>
                    <a:lumOff val="5000"/>
                  </a:schemeClr>
                </a:solidFill>
                <a:latin typeface="Arial" panose="020B0604020202020204" pitchFamily="34" charset="0"/>
                <a:cs typeface="Arial" panose="020B0604020202020204" pitchFamily="34" charset="0"/>
              </a:rPr>
              <a:t>.</a:t>
            </a:r>
          </a:p>
          <a:p>
            <a:pPr marL="0" indent="0" algn="just" fontAlgn="base">
              <a:buNone/>
            </a:pPr>
            <a:endParaRPr lang="en-US" sz="5500" dirty="0">
              <a:solidFill>
                <a:schemeClr val="tx1">
                  <a:lumMod val="95000"/>
                  <a:lumOff val="5000"/>
                </a:schemeClr>
              </a:solidFill>
              <a:latin typeface="Arial" panose="020B0604020202020204" pitchFamily="34" charset="0"/>
              <a:cs typeface="Arial" panose="020B0604020202020204" pitchFamily="34" charset="0"/>
            </a:endParaRPr>
          </a:p>
          <a:p>
            <a:pPr marL="0" indent="0" algn="just" fontAlgn="base">
              <a:buNone/>
            </a:pPr>
            <a:r>
              <a:rPr lang="en-US" sz="5500" b="1" dirty="0" smtClean="0">
                <a:solidFill>
                  <a:schemeClr val="tx1">
                    <a:lumMod val="95000"/>
                    <a:lumOff val="5000"/>
                  </a:schemeClr>
                </a:solidFill>
                <a:latin typeface="Arial" panose="020B0604020202020204" pitchFamily="34" charset="0"/>
                <a:cs typeface="Arial" panose="020B0604020202020204" pitchFamily="34" charset="0"/>
              </a:rPr>
              <a:t>2. </a:t>
            </a:r>
            <a:r>
              <a:rPr lang="en-US" sz="5500" b="1" u="sng" dirty="0" smtClean="0">
                <a:solidFill>
                  <a:schemeClr val="tx1">
                    <a:lumMod val="95000"/>
                    <a:lumOff val="5000"/>
                  </a:schemeClr>
                </a:solidFill>
                <a:latin typeface="Arial" panose="020B0604020202020204" pitchFamily="34" charset="0"/>
                <a:cs typeface="Arial" panose="020B0604020202020204" pitchFamily="34" charset="0"/>
              </a:rPr>
              <a:t>Religious Organization</a:t>
            </a:r>
            <a:r>
              <a:rPr lang="en-US" sz="5500" b="1" dirty="0" smtClean="0">
                <a:solidFill>
                  <a:schemeClr val="tx1">
                    <a:lumMod val="95000"/>
                    <a:lumOff val="5000"/>
                  </a:schemeClr>
                </a:solidFill>
                <a:latin typeface="Arial" panose="020B0604020202020204" pitchFamily="34" charset="0"/>
                <a:cs typeface="Arial" panose="020B0604020202020204" pitchFamily="34" charset="0"/>
              </a:rPr>
              <a:t>: </a:t>
            </a:r>
            <a:r>
              <a:rPr lang="en-US" sz="5500" b="1" dirty="0">
                <a:solidFill>
                  <a:schemeClr val="tx1">
                    <a:lumMod val="95000"/>
                    <a:lumOff val="5000"/>
                  </a:schemeClr>
                </a:solidFill>
                <a:latin typeface="Arial" panose="020B0604020202020204" pitchFamily="34" charset="0"/>
                <a:cs typeface="Arial" panose="020B0604020202020204" pitchFamily="34" charset="0"/>
              </a:rPr>
              <a:t> </a:t>
            </a:r>
            <a:r>
              <a:rPr lang="en-US" sz="5500" dirty="0">
                <a:solidFill>
                  <a:schemeClr val="tx1">
                    <a:lumMod val="95000"/>
                    <a:lumOff val="5000"/>
                  </a:schemeClr>
                </a:solidFill>
                <a:latin typeface="Arial" panose="020B0604020202020204" pitchFamily="34" charset="0"/>
                <a:cs typeface="Arial" panose="020B0604020202020204" pitchFamily="34" charset="0"/>
              </a:rPr>
              <a:t>Religion is an organization of beliefs, rituals and emotions. No religion without organization can survive. Every religion has its own structure and function and every individual performing his role is that organization. For example, Thousands of people gathers at Eid-ul-Fitr and </a:t>
            </a:r>
            <a:r>
              <a:rPr lang="en-US" sz="5500" dirty="0" err="1">
                <a:solidFill>
                  <a:schemeClr val="tx1">
                    <a:lumMod val="95000"/>
                    <a:lumOff val="5000"/>
                  </a:schemeClr>
                </a:solidFill>
                <a:latin typeface="Arial" panose="020B0604020202020204" pitchFamily="34" charset="0"/>
                <a:cs typeface="Arial" panose="020B0604020202020204" pitchFamily="34" charset="0"/>
              </a:rPr>
              <a:t>Eid-ul-Azha</a:t>
            </a:r>
            <a:r>
              <a:rPr lang="en-US" sz="5500" dirty="0">
                <a:solidFill>
                  <a:schemeClr val="tx1">
                    <a:lumMod val="95000"/>
                    <a:lumOff val="5000"/>
                  </a:schemeClr>
                </a:solidFill>
                <a:latin typeface="Arial" panose="020B0604020202020204" pitchFamily="34" charset="0"/>
                <a:cs typeface="Arial" panose="020B0604020202020204" pitchFamily="34" charset="0"/>
              </a:rPr>
              <a:t> and people perform the Hajj activities which show an organization structure of the religion Islam. The role of Prophets, Imams, </a:t>
            </a:r>
            <a:r>
              <a:rPr lang="en-US" sz="5500" dirty="0" err="1">
                <a:solidFill>
                  <a:schemeClr val="tx1">
                    <a:lumMod val="95000"/>
                    <a:lumOff val="5000"/>
                  </a:schemeClr>
                </a:solidFill>
                <a:latin typeface="Arial" panose="020B0604020202020204" pitchFamily="34" charset="0"/>
                <a:cs typeface="Arial" panose="020B0604020202020204" pitchFamily="34" charset="0"/>
              </a:rPr>
              <a:t>Pirs</a:t>
            </a:r>
            <a:r>
              <a:rPr lang="en-US" sz="5500" dirty="0">
                <a:solidFill>
                  <a:schemeClr val="tx1">
                    <a:lumMod val="95000"/>
                    <a:lumOff val="5000"/>
                  </a:schemeClr>
                </a:solidFill>
                <a:latin typeface="Arial" panose="020B0604020202020204" pitchFamily="34" charset="0"/>
                <a:cs typeface="Arial" panose="020B0604020202020204" pitchFamily="34" charset="0"/>
              </a:rPr>
              <a:t>, priests, </a:t>
            </a:r>
            <a:r>
              <a:rPr lang="en-US" sz="5500" dirty="0" err="1">
                <a:solidFill>
                  <a:schemeClr val="tx1">
                    <a:lumMod val="95000"/>
                    <a:lumOff val="5000"/>
                  </a:schemeClr>
                </a:solidFill>
                <a:latin typeface="Arial" panose="020B0604020202020204" pitchFamily="34" charset="0"/>
                <a:cs typeface="Arial" panose="020B0604020202020204" pitchFamily="34" charset="0"/>
              </a:rPr>
              <a:t>Tableegh</a:t>
            </a:r>
            <a:r>
              <a:rPr lang="en-US" sz="5500" dirty="0">
                <a:solidFill>
                  <a:schemeClr val="tx1">
                    <a:lumMod val="95000"/>
                    <a:lumOff val="5000"/>
                  </a:schemeClr>
                </a:solidFill>
                <a:latin typeface="Arial" panose="020B0604020202020204" pitchFamily="34" charset="0"/>
                <a:cs typeface="Arial" panose="020B0604020202020204" pitchFamily="34" charset="0"/>
              </a:rPr>
              <a:t>-e-</a:t>
            </a:r>
            <a:r>
              <a:rPr lang="en-US" sz="5500" dirty="0" err="1">
                <a:solidFill>
                  <a:schemeClr val="tx1">
                    <a:lumMod val="95000"/>
                    <a:lumOff val="5000"/>
                  </a:schemeClr>
                </a:solidFill>
                <a:latin typeface="Arial" panose="020B0604020202020204" pitchFamily="34" charset="0"/>
                <a:cs typeface="Arial" panose="020B0604020202020204" pitchFamily="34" charset="0"/>
              </a:rPr>
              <a:t>Jamat</a:t>
            </a:r>
            <a:r>
              <a:rPr lang="en-US" sz="5500" dirty="0">
                <a:solidFill>
                  <a:schemeClr val="tx1">
                    <a:lumMod val="95000"/>
                    <a:lumOff val="5000"/>
                  </a:schemeClr>
                </a:solidFill>
                <a:latin typeface="Arial" panose="020B0604020202020204" pitchFamily="34" charset="0"/>
                <a:cs typeface="Arial" panose="020B0604020202020204" pitchFamily="34" charset="0"/>
              </a:rPr>
              <a:t> is within that structure. </a:t>
            </a:r>
            <a:r>
              <a:rPr lang="en-US" sz="5500" dirty="0" err="1">
                <a:solidFill>
                  <a:schemeClr val="tx1">
                    <a:lumMod val="95000"/>
                    <a:lumOff val="5000"/>
                  </a:schemeClr>
                </a:solidFill>
                <a:latin typeface="Arial" panose="020B0604020202020204" pitchFamily="34" charset="0"/>
                <a:cs typeface="Arial" panose="020B0604020202020204" pitchFamily="34" charset="0"/>
              </a:rPr>
              <a:t>Kalma</a:t>
            </a:r>
            <a:r>
              <a:rPr lang="en-US" sz="5500" dirty="0">
                <a:solidFill>
                  <a:schemeClr val="tx1">
                    <a:lumMod val="95000"/>
                    <a:lumOff val="5000"/>
                  </a:schemeClr>
                </a:solidFill>
                <a:latin typeface="Arial" panose="020B0604020202020204" pitchFamily="34" charset="0"/>
                <a:cs typeface="Arial" panose="020B0604020202020204" pitchFamily="34" charset="0"/>
              </a:rPr>
              <a:t>, Zakat, </a:t>
            </a:r>
            <a:r>
              <a:rPr lang="en-US" sz="5500" dirty="0" err="1">
                <a:solidFill>
                  <a:schemeClr val="tx1">
                    <a:lumMod val="95000"/>
                    <a:lumOff val="5000"/>
                  </a:schemeClr>
                </a:solidFill>
                <a:latin typeface="Arial" panose="020B0604020202020204" pitchFamily="34" charset="0"/>
                <a:cs typeface="Arial" panose="020B0604020202020204" pitchFamily="34" charset="0"/>
              </a:rPr>
              <a:t>Roza</a:t>
            </a:r>
            <a:r>
              <a:rPr lang="en-US" sz="5500" dirty="0">
                <a:solidFill>
                  <a:schemeClr val="tx1">
                    <a:lumMod val="95000"/>
                    <a:lumOff val="5000"/>
                  </a:schemeClr>
                </a:solidFill>
                <a:latin typeface="Arial" panose="020B0604020202020204" pitchFamily="34" charset="0"/>
                <a:cs typeface="Arial" panose="020B0604020202020204" pitchFamily="34" charset="0"/>
              </a:rPr>
              <a:t>, Hajj and </a:t>
            </a:r>
            <a:r>
              <a:rPr lang="en-US" sz="5500" dirty="0" err="1">
                <a:solidFill>
                  <a:schemeClr val="tx1">
                    <a:lumMod val="95000"/>
                    <a:lumOff val="5000"/>
                  </a:schemeClr>
                </a:solidFill>
                <a:latin typeface="Arial" panose="020B0604020202020204" pitchFamily="34" charset="0"/>
                <a:cs typeface="Arial" panose="020B0604020202020204" pitchFamily="34" charset="0"/>
              </a:rPr>
              <a:t>Namaz</a:t>
            </a:r>
            <a:r>
              <a:rPr lang="en-US" sz="5500" dirty="0">
                <a:solidFill>
                  <a:schemeClr val="tx1">
                    <a:lumMod val="95000"/>
                    <a:lumOff val="5000"/>
                  </a:schemeClr>
                </a:solidFill>
                <a:latin typeface="Arial" panose="020B0604020202020204" pitchFamily="34" charset="0"/>
                <a:cs typeface="Arial" panose="020B0604020202020204" pitchFamily="34" charset="0"/>
              </a:rPr>
              <a:t> are organized and form a complete structure of religion Islam</a:t>
            </a:r>
            <a:r>
              <a:rPr lang="en-US" sz="5500" dirty="0" smtClean="0">
                <a:solidFill>
                  <a:schemeClr val="tx1">
                    <a:lumMod val="95000"/>
                    <a:lumOff val="5000"/>
                  </a:schemeClr>
                </a:solidFill>
                <a:latin typeface="Arial" panose="020B0604020202020204" pitchFamily="34" charset="0"/>
                <a:cs typeface="Arial" panose="020B0604020202020204" pitchFamily="34" charset="0"/>
              </a:rPr>
              <a:t>.</a:t>
            </a:r>
          </a:p>
          <a:p>
            <a:pPr marL="0" indent="0" algn="just" fontAlgn="base">
              <a:buNone/>
            </a:pPr>
            <a:endParaRPr lang="en-US" sz="5500" dirty="0">
              <a:solidFill>
                <a:schemeClr val="tx1">
                  <a:lumMod val="95000"/>
                  <a:lumOff val="5000"/>
                </a:schemeClr>
              </a:solidFill>
              <a:latin typeface="Arial" panose="020B0604020202020204" pitchFamily="34" charset="0"/>
              <a:cs typeface="Arial" panose="020B0604020202020204" pitchFamily="34" charset="0"/>
            </a:endParaRPr>
          </a:p>
          <a:p>
            <a:pPr marL="0" indent="0" algn="just" fontAlgn="base">
              <a:buNone/>
            </a:pPr>
            <a:r>
              <a:rPr lang="en-US" sz="5500" b="1" dirty="0" smtClean="0">
                <a:solidFill>
                  <a:schemeClr val="tx1">
                    <a:lumMod val="95000"/>
                    <a:lumOff val="5000"/>
                  </a:schemeClr>
                </a:solidFill>
                <a:latin typeface="Arial" panose="020B0604020202020204" pitchFamily="34" charset="0"/>
                <a:cs typeface="Arial" panose="020B0604020202020204" pitchFamily="34" charset="0"/>
              </a:rPr>
              <a:t>3. </a:t>
            </a:r>
            <a:r>
              <a:rPr lang="en-US" sz="5500" b="1" u="sng" dirty="0" smtClean="0">
                <a:solidFill>
                  <a:schemeClr val="tx1">
                    <a:lumMod val="95000"/>
                    <a:lumOff val="5000"/>
                  </a:schemeClr>
                </a:solidFill>
                <a:latin typeface="Arial" panose="020B0604020202020204" pitchFamily="34" charset="0"/>
                <a:cs typeface="Arial" panose="020B0604020202020204" pitchFamily="34" charset="0"/>
              </a:rPr>
              <a:t>Emotions</a:t>
            </a:r>
            <a:r>
              <a:rPr lang="en-US" sz="5500" b="1" dirty="0" smtClean="0">
                <a:solidFill>
                  <a:schemeClr val="tx1">
                    <a:lumMod val="95000"/>
                    <a:lumOff val="5000"/>
                  </a:schemeClr>
                </a:solidFill>
                <a:latin typeface="Arial" panose="020B0604020202020204" pitchFamily="34" charset="0"/>
                <a:cs typeface="Arial" panose="020B0604020202020204" pitchFamily="34" charset="0"/>
              </a:rPr>
              <a:t>: </a:t>
            </a:r>
            <a:r>
              <a:rPr lang="en-US" sz="5500" dirty="0" smtClean="0">
                <a:solidFill>
                  <a:schemeClr val="tx1">
                    <a:lumMod val="95000"/>
                    <a:lumOff val="5000"/>
                  </a:schemeClr>
                </a:solidFill>
                <a:latin typeface="Arial" panose="020B0604020202020204" pitchFamily="34" charset="0"/>
                <a:cs typeface="Arial" panose="020B0604020202020204" pitchFamily="34" charset="0"/>
              </a:rPr>
              <a:t>Emotions </a:t>
            </a:r>
            <a:r>
              <a:rPr lang="en-US" sz="5500" dirty="0">
                <a:solidFill>
                  <a:schemeClr val="tx1">
                    <a:lumMod val="95000"/>
                    <a:lumOff val="5000"/>
                  </a:schemeClr>
                </a:solidFill>
                <a:latin typeface="Arial" panose="020B0604020202020204" pitchFamily="34" charset="0"/>
                <a:cs typeface="Arial" panose="020B0604020202020204" pitchFamily="34" charset="0"/>
              </a:rPr>
              <a:t>of hope, fear, reverence and humility are the products of religious rituals. The individual performs religious rituals and attached with emotions. These emotions have close contact with rituals and an individual avoid sins and bows before Almighty Allah. Emotions are the feelings to show the reality of God.</a:t>
            </a:r>
          </a:p>
          <a:p>
            <a:pPr marL="0" indent="0">
              <a:buNone/>
            </a:pPr>
            <a:r>
              <a:rPr lang="en-US" dirty="0"/>
              <a:t/>
            </a:r>
            <a:br>
              <a:rPr lang="en-US" dirty="0"/>
            </a:br>
            <a:endParaRPr lang="en-US" dirty="0"/>
          </a:p>
        </p:txBody>
      </p:sp>
    </p:spTree>
    <p:extLst>
      <p:ext uri="{BB962C8B-B14F-4D97-AF65-F5344CB8AC3E}">
        <p14:creationId xmlns:p14="http://schemas.microsoft.com/office/powerpoint/2010/main" val="3392613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247864"/>
          </a:xfrm>
          <a:prstGeom prst="rect">
            <a:avLst/>
          </a:prstGeom>
        </p:spPr>
        <p:txBody>
          <a:bodyPr wrap="square">
            <a:spAutoFit/>
          </a:bodyPr>
          <a:lstStyle/>
          <a:p>
            <a:pPr algn="just" fontAlgn="base"/>
            <a:r>
              <a:rPr lang="en-US" sz="2000" b="1" dirty="0" smtClean="0">
                <a:latin typeface="Arial" panose="020B0604020202020204" pitchFamily="34" charset="0"/>
                <a:cs typeface="Arial" panose="020B0604020202020204" pitchFamily="34" charset="0"/>
              </a:rPr>
              <a:t>4. </a:t>
            </a:r>
            <a:r>
              <a:rPr lang="en-US" sz="2000" b="1" u="sng" dirty="0" smtClean="0">
                <a:latin typeface="Arial" panose="020B0604020202020204" pitchFamily="34" charset="0"/>
                <a:cs typeface="Arial" panose="020B0604020202020204" pitchFamily="34" charset="0"/>
              </a:rPr>
              <a:t>Ritual </a:t>
            </a:r>
            <a:r>
              <a:rPr lang="en-US" sz="2000" b="1" u="sng" dirty="0">
                <a:latin typeface="Arial" panose="020B0604020202020204" pitchFamily="34" charset="0"/>
                <a:cs typeface="Arial" panose="020B0604020202020204" pitchFamily="34" charset="0"/>
              </a:rPr>
              <a:t>&amp; </a:t>
            </a:r>
            <a:r>
              <a:rPr lang="en-US" sz="2000" b="1" u="sng" dirty="0" smtClean="0">
                <a:latin typeface="Arial" panose="020B0604020202020204" pitchFamily="34" charset="0"/>
                <a:cs typeface="Arial" panose="020B0604020202020204" pitchFamily="34" charset="0"/>
              </a:rPr>
              <a:t>Ceremonies</a:t>
            </a:r>
            <a:r>
              <a:rPr lang="en-US" sz="2000" b="1"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All religions have their own ritual and ceremonies. These are the emotional and ceremonial practices. In Islam, prayers to God, Ablution, fasting, recitation of the Holy Quran are the religious rituals</a:t>
            </a:r>
            <a:r>
              <a:rPr lang="en-US" sz="2000" dirty="0" smtClean="0">
                <a:latin typeface="Arial" panose="020B0604020202020204" pitchFamily="34" charset="0"/>
                <a:cs typeface="Arial" panose="020B0604020202020204" pitchFamily="34" charset="0"/>
              </a:rPr>
              <a:t>.</a:t>
            </a:r>
          </a:p>
          <a:p>
            <a:pPr algn="just" fontAlgn="base"/>
            <a:endParaRPr lang="en-US" sz="2000" dirty="0">
              <a:latin typeface="Arial" panose="020B0604020202020204" pitchFamily="34" charset="0"/>
              <a:cs typeface="Arial" panose="020B0604020202020204" pitchFamily="34" charset="0"/>
            </a:endParaRPr>
          </a:p>
          <a:p>
            <a:pPr algn="just" fontAlgn="base"/>
            <a:r>
              <a:rPr lang="en-US" sz="2000" b="1" dirty="0" smtClean="0">
                <a:latin typeface="Arial" panose="020B0604020202020204" pitchFamily="34" charset="0"/>
                <a:cs typeface="Arial" panose="020B0604020202020204" pitchFamily="34" charset="0"/>
              </a:rPr>
              <a:t>5. </a:t>
            </a:r>
            <a:r>
              <a:rPr lang="en-US" sz="2000" b="1" u="sng" dirty="0" smtClean="0">
                <a:latin typeface="Arial" panose="020B0604020202020204" pitchFamily="34" charset="0"/>
                <a:cs typeface="Arial" panose="020B0604020202020204" pitchFamily="34" charset="0"/>
              </a:rPr>
              <a:t>Sacred Objects:(</a:t>
            </a:r>
            <a:r>
              <a:rPr lang="en-US" sz="2000" b="1" u="sng" dirty="0" err="1" smtClean="0">
                <a:latin typeface="Arial" panose="020B0604020202020204" pitchFamily="34" charset="0"/>
                <a:cs typeface="Arial" panose="020B0604020202020204" pitchFamily="34" charset="0"/>
              </a:rPr>
              <a:t>muqaddas</a:t>
            </a:r>
            <a:r>
              <a:rPr lang="en-US" sz="2000" b="1" u="sng"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It has its own sacred objects. For Hindus idols, temples, Cow, river of Ganga and </a:t>
            </a:r>
            <a:r>
              <a:rPr lang="en-US" sz="2000" dirty="0" err="1">
                <a:latin typeface="Arial" panose="020B0604020202020204" pitchFamily="34" charset="0"/>
                <a:cs typeface="Arial" panose="020B0604020202020204" pitchFamily="34" charset="0"/>
              </a:rPr>
              <a:t>Jamna</a:t>
            </a:r>
            <a:r>
              <a:rPr lang="en-US" sz="2000" dirty="0">
                <a:latin typeface="Arial" panose="020B0604020202020204" pitchFamily="34" charset="0"/>
                <a:cs typeface="Arial" panose="020B0604020202020204" pitchFamily="34" charset="0"/>
              </a:rPr>
              <a:t> are sacred. For Christians the cross, Church, and Bible are the sacred objects while for Muslims. The holy Quran, Mosque, </a:t>
            </a:r>
            <a:r>
              <a:rPr lang="en-US" sz="2000" dirty="0" err="1">
                <a:latin typeface="Arial" panose="020B0604020202020204" pitchFamily="34" charset="0"/>
                <a:cs typeface="Arial" panose="020B0604020202020204" pitchFamily="34" charset="0"/>
              </a:rPr>
              <a:t>Baithullah</a:t>
            </a:r>
            <a:r>
              <a:rPr lang="en-US" sz="2000" dirty="0">
                <a:latin typeface="Arial" panose="020B0604020202020204" pitchFamily="34" charset="0"/>
                <a:cs typeface="Arial" panose="020B0604020202020204" pitchFamily="34" charset="0"/>
              </a:rPr>
              <a:t>, Crescent are sacred objects</a:t>
            </a:r>
            <a:r>
              <a:rPr lang="en-US" sz="2000" dirty="0" smtClean="0">
                <a:latin typeface="Arial" panose="020B0604020202020204" pitchFamily="34" charset="0"/>
                <a:cs typeface="Arial" panose="020B0604020202020204" pitchFamily="34" charset="0"/>
              </a:rPr>
              <a:t>.</a:t>
            </a:r>
          </a:p>
          <a:p>
            <a:pPr algn="just" fontAlgn="base"/>
            <a:endParaRPr lang="en-US" sz="2000" dirty="0">
              <a:latin typeface="Arial" panose="020B0604020202020204" pitchFamily="34" charset="0"/>
              <a:cs typeface="Arial" panose="020B0604020202020204" pitchFamily="34" charset="0"/>
            </a:endParaRPr>
          </a:p>
          <a:p>
            <a:pPr algn="just" fontAlgn="base"/>
            <a:r>
              <a:rPr lang="en-US" sz="2000" b="1" dirty="0" smtClean="0">
                <a:latin typeface="Arial" panose="020B0604020202020204" pitchFamily="34" charset="0"/>
                <a:cs typeface="Arial" panose="020B0604020202020204" pitchFamily="34" charset="0"/>
              </a:rPr>
              <a:t>6. </a:t>
            </a:r>
            <a:r>
              <a:rPr lang="en-US" sz="2000" b="1" u="sng" dirty="0" smtClean="0">
                <a:latin typeface="Arial" panose="020B0604020202020204" pitchFamily="34" charset="0"/>
                <a:cs typeface="Arial" panose="020B0604020202020204" pitchFamily="34" charset="0"/>
              </a:rPr>
              <a:t>Symbols</a:t>
            </a:r>
            <a:r>
              <a:rPr lang="en-US"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Symbols are the signs used for sacred objects or situation. Symbols give meaning t human behavior. For example, when Muslims hear “Azan”, they show a typical behavior and keep quiet. The </a:t>
            </a:r>
            <a:r>
              <a:rPr lang="en-US" sz="2000" dirty="0" err="1">
                <a:latin typeface="Arial" panose="020B0604020202020204" pitchFamily="34" charset="0"/>
                <a:cs typeface="Arial" panose="020B0604020202020204" pitchFamily="34" charset="0"/>
              </a:rPr>
              <a:t>Baithullah</a:t>
            </a:r>
            <a:r>
              <a:rPr lang="en-US" sz="2000" dirty="0">
                <a:latin typeface="Arial" panose="020B0604020202020204" pitchFamily="34" charset="0"/>
                <a:cs typeface="Arial" panose="020B0604020202020204" pitchFamily="34" charset="0"/>
              </a:rPr>
              <a:t> and Mosque are the symbols, of god while prayer is the symbol of humility before God</a:t>
            </a:r>
            <a:r>
              <a:rPr lang="en-US" sz="2000" dirty="0" smtClean="0">
                <a:latin typeface="Arial" panose="020B0604020202020204" pitchFamily="34" charset="0"/>
                <a:cs typeface="Arial" panose="020B0604020202020204" pitchFamily="34" charset="0"/>
              </a:rPr>
              <a:t>.</a:t>
            </a:r>
          </a:p>
          <a:p>
            <a:pPr algn="just" fontAlgn="base"/>
            <a:endParaRPr lang="en-US" sz="2000" dirty="0">
              <a:latin typeface="Arial" panose="020B0604020202020204" pitchFamily="34" charset="0"/>
              <a:cs typeface="Arial" panose="020B0604020202020204" pitchFamily="34" charset="0"/>
            </a:endParaRPr>
          </a:p>
          <a:p>
            <a:pPr algn="just" fontAlgn="base"/>
            <a:r>
              <a:rPr lang="en-US" sz="2000" b="1" dirty="0" smtClean="0">
                <a:latin typeface="Arial" panose="020B0604020202020204" pitchFamily="34" charset="0"/>
                <a:cs typeface="Arial" panose="020B0604020202020204" pitchFamily="34" charset="0"/>
              </a:rPr>
              <a:t>7. </a:t>
            </a:r>
            <a:r>
              <a:rPr lang="en-US" sz="2000" b="1" u="sng" dirty="0" smtClean="0">
                <a:latin typeface="Arial" panose="020B0604020202020204" pitchFamily="34" charset="0"/>
                <a:cs typeface="Arial" panose="020B0604020202020204" pitchFamily="34" charset="0"/>
              </a:rPr>
              <a:t>Sects:(</a:t>
            </a:r>
            <a:r>
              <a:rPr lang="en-US" sz="2000" b="1" u="sng" dirty="0" err="1" smtClean="0">
                <a:latin typeface="Arial" panose="020B0604020202020204" pitchFamily="34" charset="0"/>
                <a:cs typeface="Arial" panose="020B0604020202020204" pitchFamily="34" charset="0"/>
              </a:rPr>
              <a:t>firqay</a:t>
            </a:r>
            <a:r>
              <a:rPr lang="en-US" sz="2000" b="1" u="sng"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There are small groups within a religion called sects. Sects have their own religious followers. In Christianity, there are Catholics, and protestants while is Islam these sects are Shias, Sunnis, </a:t>
            </a:r>
            <a:r>
              <a:rPr lang="en-US" sz="2000" dirty="0" err="1">
                <a:latin typeface="Arial" panose="020B0604020202020204" pitchFamily="34" charset="0"/>
                <a:cs typeface="Arial" panose="020B0604020202020204" pitchFamily="34" charset="0"/>
              </a:rPr>
              <a:t>Ahle</a:t>
            </a:r>
            <a:r>
              <a:rPr lang="en-US" sz="2000" dirty="0">
                <a:latin typeface="Arial" panose="020B0604020202020204" pitchFamily="34" charset="0"/>
                <a:cs typeface="Arial" panose="020B0604020202020204" pitchFamily="34" charset="0"/>
              </a:rPr>
              <a:t> Hadith, </a:t>
            </a:r>
            <a:r>
              <a:rPr lang="en-US" sz="2000" dirty="0" err="1">
                <a:latin typeface="Arial" panose="020B0604020202020204" pitchFamily="34" charset="0"/>
                <a:cs typeface="Arial" panose="020B0604020202020204" pitchFamily="34" charset="0"/>
              </a:rPr>
              <a:t>Wahabies</a:t>
            </a:r>
            <a:r>
              <a:rPr lang="en-US" sz="2000" dirty="0">
                <a:latin typeface="Arial" panose="020B0604020202020204" pitchFamily="34" charset="0"/>
                <a:cs typeface="Arial" panose="020B0604020202020204" pitchFamily="34" charset="0"/>
              </a:rPr>
              <a:t> etc. Among them every one claims to be true but one of them is on the path of righteousness which is the true religion Islam.</a:t>
            </a:r>
          </a:p>
        </p:txBody>
      </p:sp>
    </p:spTree>
    <p:extLst>
      <p:ext uri="{BB962C8B-B14F-4D97-AF65-F5344CB8AC3E}">
        <p14:creationId xmlns:p14="http://schemas.microsoft.com/office/powerpoint/2010/main" val="53320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Autofit/>
          </a:bodyPr>
          <a:lstStyle/>
          <a:p>
            <a:r>
              <a:rPr lang="en-US" sz="4800" u="sng" dirty="0" smtClean="0">
                <a:latin typeface="Algerian" panose="04020705040A02060702" pitchFamily="82" charset="0"/>
              </a:rPr>
              <a:t>Importance of religion in human life</a:t>
            </a:r>
            <a:endParaRPr lang="en-US" sz="4800" u="sng" dirty="0">
              <a:latin typeface="Algerian" panose="04020705040A02060702" pitchFamily="82" charset="0"/>
            </a:endParaRPr>
          </a:p>
        </p:txBody>
      </p:sp>
      <p:sp>
        <p:nvSpPr>
          <p:cNvPr id="3" name="Subtitle 2"/>
          <p:cNvSpPr>
            <a:spLocks noGrp="1"/>
          </p:cNvSpPr>
          <p:nvPr>
            <p:ph type="subTitle" idx="1"/>
          </p:nvPr>
        </p:nvSpPr>
        <p:spPr>
          <a:xfrm>
            <a:off x="152400" y="1905000"/>
            <a:ext cx="8839200" cy="4724400"/>
          </a:xfrm>
        </p:spPr>
        <p:txBody>
          <a:bodyPr>
            <a:normAutofit fontScale="85000" lnSpcReduction="10000"/>
          </a:bodyPr>
          <a:lstStyle/>
          <a:p>
            <a:pPr marL="457200" indent="-457200" algn="just">
              <a:buFont typeface="Wingdings" panose="05000000000000000000" pitchFamily="2" charset="2"/>
              <a:buChar char="q"/>
            </a:pPr>
            <a:r>
              <a:rPr lang="en-US" dirty="0">
                <a:solidFill>
                  <a:schemeClr val="tx1">
                    <a:lumMod val="95000"/>
                    <a:lumOff val="5000"/>
                  </a:schemeClr>
                </a:solidFill>
                <a:latin typeface="Arial" panose="020B0604020202020204" pitchFamily="34" charset="0"/>
                <a:cs typeface="Arial" panose="020B0604020202020204" pitchFamily="34" charset="0"/>
              </a:rPr>
              <a:t>Religion is not only a necessary but a very significant part of our lives. Most people would find it very difficult to live without religion or spirituality. A lot of time, money and contemplation have been spent on </a:t>
            </a:r>
            <a:r>
              <a:rPr lang="en-US" dirty="0" smtClean="0">
                <a:solidFill>
                  <a:schemeClr val="tx1">
                    <a:lumMod val="95000"/>
                    <a:lumOff val="5000"/>
                  </a:schemeClr>
                </a:solidFill>
                <a:latin typeface="Arial" panose="020B0604020202020204" pitchFamily="34" charset="0"/>
                <a:cs typeface="Arial" panose="020B0604020202020204" pitchFamily="34" charset="0"/>
              </a:rPr>
              <a:t>religion.</a:t>
            </a:r>
          </a:p>
          <a:p>
            <a:pPr marL="457200" indent="-457200" algn="just">
              <a:buFont typeface="Wingdings" panose="05000000000000000000" pitchFamily="2" charset="2"/>
              <a:buChar char="q"/>
            </a:pPr>
            <a:r>
              <a:rPr lang="en-US" dirty="0" smtClean="0">
                <a:solidFill>
                  <a:schemeClr val="tx1">
                    <a:lumMod val="95000"/>
                    <a:lumOff val="5000"/>
                  </a:schemeClr>
                </a:solidFill>
                <a:latin typeface="Arial" panose="020B0604020202020204" pitchFamily="34" charset="0"/>
                <a:cs typeface="Arial" panose="020B0604020202020204" pitchFamily="34" charset="0"/>
              </a:rPr>
              <a:t>Religion </a:t>
            </a:r>
            <a:r>
              <a:rPr lang="en-US" dirty="0">
                <a:solidFill>
                  <a:schemeClr val="tx1">
                    <a:lumMod val="95000"/>
                    <a:lumOff val="5000"/>
                  </a:schemeClr>
                </a:solidFill>
                <a:latin typeface="Arial" panose="020B0604020202020204" pitchFamily="34" charset="0"/>
                <a:cs typeface="Arial" panose="020B0604020202020204" pitchFamily="34" charset="0"/>
              </a:rPr>
              <a:t>acts as a light to guide people through the tunnels of life and bring them to light at the other end. Religion is important to not only guide people through life but necessary for people to reflect on the meaning of life and what they really want out of </a:t>
            </a:r>
            <a:r>
              <a:rPr lang="en-US" dirty="0" smtClean="0">
                <a:solidFill>
                  <a:schemeClr val="tx1">
                    <a:lumMod val="95000"/>
                    <a:lumOff val="5000"/>
                  </a:schemeClr>
                </a:solidFill>
                <a:latin typeface="Arial" panose="020B0604020202020204" pitchFamily="34" charset="0"/>
                <a:cs typeface="Arial" panose="020B0604020202020204" pitchFamily="34" charset="0"/>
              </a:rPr>
              <a:t>life.</a:t>
            </a:r>
          </a:p>
          <a:p>
            <a:pPr marL="457200" indent="-457200" algn="just">
              <a:buFont typeface="Wingdings" panose="05000000000000000000" pitchFamily="2" charset="2"/>
              <a:buChar char="q"/>
            </a:pPr>
            <a:r>
              <a:rPr lang="en-US" dirty="0" smtClean="0">
                <a:solidFill>
                  <a:schemeClr val="tx1">
                    <a:lumMod val="95000"/>
                    <a:lumOff val="5000"/>
                  </a:schemeClr>
                </a:solidFill>
                <a:latin typeface="Arial" panose="020B0604020202020204" pitchFamily="34" charset="0"/>
                <a:cs typeface="Arial" panose="020B0604020202020204" pitchFamily="34" charset="0"/>
              </a:rPr>
              <a:t>A </a:t>
            </a:r>
            <a:r>
              <a:rPr lang="en-US" dirty="0">
                <a:solidFill>
                  <a:schemeClr val="tx1">
                    <a:lumMod val="95000"/>
                    <a:lumOff val="5000"/>
                  </a:schemeClr>
                </a:solidFill>
                <a:latin typeface="Arial" panose="020B0604020202020204" pitchFamily="34" charset="0"/>
                <a:cs typeface="Arial" panose="020B0604020202020204" pitchFamily="34" charset="0"/>
              </a:rPr>
              <a:t>major part of any religion, be in </a:t>
            </a:r>
            <a:r>
              <a:rPr lang="en-US" dirty="0" smtClean="0">
                <a:solidFill>
                  <a:schemeClr val="tx1">
                    <a:lumMod val="95000"/>
                    <a:lumOff val="5000"/>
                  </a:schemeClr>
                </a:solidFill>
                <a:latin typeface="Arial" panose="020B0604020202020204" pitchFamily="34" charset="0"/>
                <a:cs typeface="Arial" panose="020B0604020202020204" pitchFamily="34" charset="0"/>
              </a:rPr>
              <a:t>Christianity</a:t>
            </a:r>
            <a:r>
              <a:rPr lang="en-US" dirty="0">
                <a:solidFill>
                  <a:schemeClr val="tx1">
                    <a:lumMod val="95000"/>
                    <a:lumOff val="5000"/>
                  </a:schemeClr>
                </a:solidFill>
                <a:latin typeface="Arial" panose="020B0604020202020204" pitchFamily="34" charset="0"/>
                <a:cs typeface="Arial" panose="020B0604020202020204" pitchFamily="34" charset="0"/>
              </a:rPr>
              <a:t>, Hinduism, Buddhism or Islam stresses the need for some moral values which can balance your life and lead you to following the path of righteousness. Every religion teaches its followers to choose right over wrong, good over evil, just over unjust, truth over lies, and live in peace and harmony in the world. </a:t>
            </a:r>
          </a:p>
          <a:p>
            <a:pPr marL="457200" indent="-457200" algn="just">
              <a:buFont typeface="Wingdings" panose="05000000000000000000" pitchFamily="2" charset="2"/>
              <a:buChar char="q"/>
            </a:pPr>
            <a:r>
              <a:rPr lang="en-US" dirty="0" smtClean="0">
                <a:solidFill>
                  <a:schemeClr val="tx1">
                    <a:lumMod val="95000"/>
                    <a:lumOff val="5000"/>
                  </a:schemeClr>
                </a:solidFill>
                <a:latin typeface="Arial" panose="020B0604020202020204" pitchFamily="34" charset="0"/>
                <a:cs typeface="Arial" panose="020B0604020202020204" pitchFamily="34" charset="0"/>
              </a:rPr>
              <a:t>You </a:t>
            </a:r>
            <a:r>
              <a:rPr lang="en-US" dirty="0">
                <a:solidFill>
                  <a:schemeClr val="tx1">
                    <a:lumMod val="95000"/>
                    <a:lumOff val="5000"/>
                  </a:schemeClr>
                </a:solidFill>
                <a:latin typeface="Arial" panose="020B0604020202020204" pitchFamily="34" charset="0"/>
                <a:cs typeface="Arial" panose="020B0604020202020204" pitchFamily="34" charset="0"/>
              </a:rPr>
              <a:t>are ready to follow your own religion and seek answers to many confusing questions, gain peace of mind, seek guidance through difficult times and turn to God for all you may need</a:t>
            </a:r>
          </a:p>
        </p:txBody>
      </p:sp>
    </p:spTree>
    <p:extLst>
      <p:ext uri="{BB962C8B-B14F-4D97-AF65-F5344CB8AC3E}">
        <p14:creationId xmlns:p14="http://schemas.microsoft.com/office/powerpoint/2010/main" val="4108195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133</TotalTime>
  <Words>230</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Executive</vt:lpstr>
      <vt:lpstr>Religion</vt:lpstr>
      <vt:lpstr>7 Basic Elements of Religion </vt:lpstr>
      <vt:lpstr>PowerPoint Presentation</vt:lpstr>
      <vt:lpstr>Importance of religion in human life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Mehwish CS</dc:creator>
  <cp:lastModifiedBy>Mehwish CS</cp:lastModifiedBy>
  <cp:revision>8</cp:revision>
  <dcterms:created xsi:type="dcterms:W3CDTF">2006-08-16T00:00:00Z</dcterms:created>
  <dcterms:modified xsi:type="dcterms:W3CDTF">2019-06-19T05:26:24Z</dcterms:modified>
</cp:coreProperties>
</file>