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1"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3"/>
    <p:restoredTop sz="94690"/>
  </p:normalViewPr>
  <p:slideViewPr>
    <p:cSldViewPr snapToGrid="0" snapToObjects="1">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ECFFE763-DD72-CD42-9D87-D2EEC2D95E94}" type="datetimeFigureOut">
              <a:rPr lang="en-US" smtClean="0"/>
              <a:pPr/>
              <a:t>5/5/2020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D57B0AA-AC8E-4463-ADAC-E87D09B82E4F}"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CFFE763-DD72-CD42-9D87-D2EEC2D95E94}"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4A243-8635-3D45-81D6-728A427339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CFFE763-DD72-CD42-9D87-D2EEC2D95E94}"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4A243-8635-3D45-81D6-728A427339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CFFE763-DD72-CD42-9D87-D2EEC2D95E94}"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4A243-8635-3D45-81D6-728A427339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CFFE763-DD72-CD42-9D87-D2EEC2D95E94}"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4A243-8635-3D45-81D6-728A42733945}"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CFFE763-DD72-CD42-9D87-D2EEC2D95E94}"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4A243-8635-3D45-81D6-728A427339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CFFE763-DD72-CD42-9D87-D2EEC2D95E94}"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04A243-8635-3D45-81D6-728A42733945}"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ECFFE763-DD72-CD42-9D87-D2EEC2D95E94}"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04A243-8635-3D45-81D6-728A427339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FE763-DD72-CD42-9D87-D2EEC2D95E94}"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04A243-8635-3D45-81D6-728A427339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CFFE763-DD72-CD42-9D87-D2EEC2D95E94}"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4A243-8635-3D45-81D6-728A427339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ECFFE763-DD72-CD42-9D87-D2EEC2D95E94}" type="datetimeFigureOut">
              <a:rPr lang="en-US" smtClean="0"/>
              <a:pPr/>
              <a:t>5/5/2020</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D104A243-8635-3D45-81D6-728A427339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CFFE763-DD72-CD42-9D87-D2EEC2D95E94}" type="datetimeFigureOut">
              <a:rPr lang="en-US" smtClean="0"/>
              <a:pPr/>
              <a:t>5/5/2020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104A243-8635-3D45-81D6-728A4273394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Evidence based practice</a:t>
            </a:r>
            <a:br>
              <a:rPr lang="en-US" dirty="0"/>
            </a:br>
            <a:endParaRPr lang="en-US" sz="2400" dirty="0"/>
          </a:p>
        </p:txBody>
      </p:sp>
      <p:sp>
        <p:nvSpPr>
          <p:cNvPr id="3" name="Subtitle 2"/>
          <p:cNvSpPr>
            <a:spLocks noGrp="1"/>
          </p:cNvSpPr>
          <p:nvPr>
            <p:ph type="subTitle" idx="1"/>
          </p:nvPr>
        </p:nvSpPr>
        <p:spPr>
          <a:xfrm>
            <a:off x="820738" y="6119798"/>
            <a:ext cx="7542212" cy="142049"/>
          </a:xfrm>
        </p:spPr>
        <p:txBody>
          <a:bodyPr>
            <a:normAutofit fontScale="55000" lnSpcReduction="20000"/>
          </a:bodyPr>
          <a:lstStyle/>
          <a:p>
            <a:r>
              <a:rPr lang="en-US" sz="800" dirty="0"/>
              <a:t> </a:t>
            </a:r>
          </a:p>
        </p:txBody>
      </p:sp>
    </p:spTree>
    <p:extLst>
      <p:ext uri="{BB962C8B-B14F-4D97-AF65-F5344CB8AC3E}">
        <p14:creationId xmlns:p14="http://schemas.microsoft.com/office/powerpoint/2010/main" val="1042590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177581"/>
          </a:xfrm>
        </p:spPr>
        <p:txBody>
          <a:bodyPr/>
          <a:lstStyle/>
          <a:p>
            <a:r>
              <a:rPr lang="en-US" sz="3200" dirty="0">
                <a:effectLst/>
              </a:rPr>
              <a:t>Could you use an existing instrument? </a:t>
            </a:r>
            <a:br>
              <a:rPr lang="en-US" sz="3200" dirty="0"/>
            </a:br>
            <a:endParaRPr lang="en-US" sz="3200" dirty="0"/>
          </a:p>
        </p:txBody>
      </p:sp>
      <p:sp>
        <p:nvSpPr>
          <p:cNvPr id="3" name="Content Placeholder 2"/>
          <p:cNvSpPr>
            <a:spLocks noGrp="1"/>
          </p:cNvSpPr>
          <p:nvPr>
            <p:ph idx="1"/>
          </p:nvPr>
        </p:nvSpPr>
        <p:spPr>
          <a:xfrm>
            <a:off x="779462" y="1025066"/>
            <a:ext cx="7581901" cy="5569018"/>
          </a:xfrm>
        </p:spPr>
        <p:txBody>
          <a:bodyPr>
            <a:normAutofit/>
          </a:bodyPr>
          <a:lstStyle/>
          <a:p>
            <a:endParaRPr lang="en-US" sz="2400" dirty="0">
              <a:effectLst/>
            </a:endParaRPr>
          </a:p>
          <a:p>
            <a:r>
              <a:rPr lang="en-US" sz="2400" dirty="0">
                <a:effectLst/>
              </a:rPr>
              <a:t>Using a previously validated and published questionnaire will save you time and resources;</a:t>
            </a:r>
          </a:p>
          <a:p>
            <a:r>
              <a:rPr lang="en-US" sz="2400" dirty="0">
                <a:effectLst/>
              </a:rPr>
              <a:t> you will be able to compare your own findings with those from other studies,</a:t>
            </a:r>
          </a:p>
          <a:p>
            <a:r>
              <a:rPr lang="en-US" sz="2400" dirty="0">
                <a:effectLst/>
              </a:rPr>
              <a:t> you need only give outline details of the instrument when you write up your work, and you may find it easier to get published (box 1). </a:t>
            </a:r>
            <a:endParaRPr lang="en-US" sz="2400" dirty="0"/>
          </a:p>
          <a:p>
            <a:r>
              <a:rPr lang="en-US" sz="2400" dirty="0">
                <a:effectLst/>
              </a:rPr>
              <a:t>Increasingly, health services research uses standard questionnaires designed for producing data that can be compared across studies. </a:t>
            </a:r>
          </a:p>
          <a:p>
            <a:endParaRPr lang="en-US" dirty="0"/>
          </a:p>
        </p:txBody>
      </p:sp>
    </p:spTree>
    <p:extLst>
      <p:ext uri="{BB962C8B-B14F-4D97-AF65-F5344CB8AC3E}">
        <p14:creationId xmlns:p14="http://schemas.microsoft.com/office/powerpoint/2010/main" val="770955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458504"/>
          </a:xfrm>
        </p:spPr>
        <p:txBody>
          <a:bodyPr/>
          <a:lstStyle/>
          <a:p>
            <a:endParaRPr lang="en-US" sz="800" dirty="0"/>
          </a:p>
        </p:txBody>
      </p:sp>
      <p:sp>
        <p:nvSpPr>
          <p:cNvPr id="3" name="Content Placeholder 2"/>
          <p:cNvSpPr>
            <a:spLocks noGrp="1"/>
          </p:cNvSpPr>
          <p:nvPr>
            <p:ph idx="1"/>
          </p:nvPr>
        </p:nvSpPr>
        <p:spPr>
          <a:xfrm>
            <a:off x="779462" y="1744143"/>
            <a:ext cx="7581901" cy="4651047"/>
          </a:xfrm>
        </p:spPr>
        <p:txBody>
          <a:bodyPr>
            <a:normAutofit lnSpcReduction="10000"/>
          </a:bodyPr>
          <a:lstStyle/>
          <a:p>
            <a:r>
              <a:rPr lang="en-US" dirty="0">
                <a:effectLst/>
              </a:rPr>
              <a:t>For example, clinical trials routinely include measures of patients’ knowledge about a disease, satisfaction with services, or </a:t>
            </a:r>
            <a:r>
              <a:rPr lang="en-US" u="sng" dirty="0">
                <a:effectLst/>
              </a:rPr>
              <a:t>health related quality </a:t>
            </a:r>
            <a:r>
              <a:rPr lang="en-US" dirty="0">
                <a:effectLst/>
              </a:rPr>
              <a:t>of life. </a:t>
            </a:r>
          </a:p>
          <a:p>
            <a:r>
              <a:rPr lang="en-US" dirty="0">
                <a:effectLst/>
              </a:rPr>
              <a:t>The </a:t>
            </a:r>
            <a:r>
              <a:rPr lang="en-US" i="1" dirty="0">
                <a:solidFill>
                  <a:srgbClr val="FF0000"/>
                </a:solidFill>
                <a:effectLst/>
              </a:rPr>
              <a:t>validity</a:t>
            </a:r>
            <a:r>
              <a:rPr lang="en-US" dirty="0">
                <a:effectLst/>
              </a:rPr>
              <a:t> of this approach depends on whether the type and range of closed responses reflects the full range of perceptions and feelings that people in all the different potential sampling frames might hold. </a:t>
            </a:r>
          </a:p>
        </p:txBody>
      </p:sp>
    </p:spTree>
    <p:extLst>
      <p:ext uri="{BB962C8B-B14F-4D97-AF65-F5344CB8AC3E}">
        <p14:creationId xmlns:p14="http://schemas.microsoft.com/office/powerpoint/2010/main" val="2316692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8"/>
            <a:ext cx="7581901" cy="152514"/>
          </a:xfrm>
        </p:spPr>
        <p:txBody>
          <a:bodyPr>
            <a:normAutofit fontScale="90000"/>
          </a:bodyPr>
          <a:lstStyle/>
          <a:p>
            <a:endParaRPr lang="en-US" sz="800" dirty="0"/>
          </a:p>
        </p:txBody>
      </p:sp>
      <p:sp>
        <p:nvSpPr>
          <p:cNvPr id="3" name="Content Placeholder 2"/>
          <p:cNvSpPr>
            <a:spLocks noGrp="1"/>
          </p:cNvSpPr>
          <p:nvPr>
            <p:ph idx="1"/>
          </p:nvPr>
        </p:nvSpPr>
        <p:spPr/>
        <p:txBody>
          <a:bodyPr/>
          <a:lstStyle/>
          <a:p>
            <a:r>
              <a:rPr lang="en-US" b="0" dirty="0">
                <a:effectLst/>
              </a:rPr>
              <a:t>If there is no </a:t>
            </a:r>
            <a:r>
              <a:rPr lang="en-US" b="0" i="1" dirty="0">
                <a:solidFill>
                  <a:srgbClr val="FF0000"/>
                </a:solidFill>
                <a:effectLst/>
              </a:rPr>
              <a:t>“off the peg”</a:t>
            </a:r>
            <a:r>
              <a:rPr lang="en-US" b="0" dirty="0">
                <a:effectLst/>
              </a:rPr>
              <a:t> questionnaire available, you will have to construct your own.</a:t>
            </a:r>
          </a:p>
          <a:p>
            <a:r>
              <a:rPr lang="en-US" b="0" dirty="0">
                <a:effectLst/>
              </a:rPr>
              <a:t> Using one or more standard instruments alongside a short questionnaire could save you the need to develop and validate a long list of new items. </a:t>
            </a:r>
            <a:endParaRPr lang="en-US" b="0" dirty="0"/>
          </a:p>
          <a:p>
            <a:endParaRPr lang="en-US" b="0" dirty="0"/>
          </a:p>
        </p:txBody>
      </p:sp>
    </p:spTree>
    <p:extLst>
      <p:ext uri="{BB962C8B-B14F-4D97-AF65-F5344CB8AC3E}">
        <p14:creationId xmlns:p14="http://schemas.microsoft.com/office/powerpoint/2010/main" val="2069549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009286"/>
          </a:xfrm>
        </p:spPr>
        <p:txBody>
          <a:bodyPr/>
          <a:lstStyle/>
          <a:p>
            <a:r>
              <a:rPr lang="en-US" sz="2800" dirty="0">
                <a:effectLst/>
              </a:rPr>
              <a:t>Is the questionnaire valid and reliable? </a:t>
            </a:r>
            <a:br>
              <a:rPr lang="en-US" sz="2800" dirty="0"/>
            </a:br>
            <a:endParaRPr lang="en-US" sz="2800" dirty="0"/>
          </a:p>
        </p:txBody>
      </p:sp>
      <p:sp>
        <p:nvSpPr>
          <p:cNvPr id="3" name="Content Placeholder 2"/>
          <p:cNvSpPr>
            <a:spLocks noGrp="1"/>
          </p:cNvSpPr>
          <p:nvPr>
            <p:ph idx="1"/>
          </p:nvPr>
        </p:nvSpPr>
        <p:spPr>
          <a:xfrm>
            <a:off x="779462" y="1331055"/>
            <a:ext cx="7581901" cy="5798511"/>
          </a:xfrm>
        </p:spPr>
        <p:txBody>
          <a:bodyPr>
            <a:normAutofit lnSpcReduction="10000"/>
          </a:bodyPr>
          <a:lstStyle/>
          <a:p>
            <a:r>
              <a:rPr lang="en-US" sz="2600" b="0" dirty="0">
                <a:effectLst/>
              </a:rPr>
              <a:t>A valid questionnaire measures what it claims to measure. </a:t>
            </a:r>
          </a:p>
          <a:p>
            <a:r>
              <a:rPr lang="en-US" sz="2600" b="0" dirty="0">
                <a:effectLst/>
              </a:rPr>
              <a:t>In reality, many fail to do this. For example, a self completion questionnaire that seeks to measure people’s food intake may be invalid because it measures what they say they have eaten, not what they have actually eaten.</a:t>
            </a:r>
          </a:p>
          <a:p>
            <a:r>
              <a:rPr lang="en-US" sz="2600" b="0" dirty="0">
                <a:effectLst/>
              </a:rPr>
              <a:t> Similarly, responses on questionnaires that ask general practitioners how they manage particular clinical conditions differ significantly from actual clinical practice.</a:t>
            </a:r>
          </a:p>
          <a:p>
            <a:r>
              <a:rPr lang="en-US" sz="2600" b="0" dirty="0">
                <a:effectLst/>
              </a:rPr>
              <a:t>An instrument developed in a different time, country, or cultural context may not be a valid measure in the group you are studying </a:t>
            </a:r>
            <a:endParaRPr lang="en-US" sz="2600" b="0" dirty="0"/>
          </a:p>
          <a:p>
            <a:endParaRPr lang="en-US" dirty="0"/>
          </a:p>
        </p:txBody>
      </p:sp>
    </p:spTree>
    <p:extLst>
      <p:ext uri="{BB962C8B-B14F-4D97-AF65-F5344CB8AC3E}">
        <p14:creationId xmlns:p14="http://schemas.microsoft.com/office/powerpoint/2010/main" val="780221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902190"/>
          </a:xfrm>
        </p:spPr>
        <p:txBody>
          <a:bodyPr/>
          <a:lstStyle/>
          <a:p>
            <a:r>
              <a:rPr lang="en-US" sz="3200" dirty="0"/>
              <a:t>Reliable questionnaire</a:t>
            </a:r>
          </a:p>
        </p:txBody>
      </p:sp>
      <p:sp>
        <p:nvSpPr>
          <p:cNvPr id="3" name="Content Placeholder 2"/>
          <p:cNvSpPr>
            <a:spLocks noGrp="1"/>
          </p:cNvSpPr>
          <p:nvPr>
            <p:ph idx="1"/>
          </p:nvPr>
        </p:nvSpPr>
        <p:spPr>
          <a:xfrm>
            <a:off x="779462" y="1193361"/>
            <a:ext cx="7581901" cy="5308926"/>
          </a:xfrm>
        </p:spPr>
        <p:txBody>
          <a:bodyPr>
            <a:normAutofit/>
          </a:bodyPr>
          <a:lstStyle/>
          <a:p>
            <a:r>
              <a:rPr lang="en-US" sz="2600" b="0" dirty="0">
                <a:effectLst/>
              </a:rPr>
              <a:t>Reliable questionnaires yield consistent results from repeated samples and different researchers over time. </a:t>
            </a:r>
          </a:p>
          <a:p>
            <a:r>
              <a:rPr lang="en-US" sz="2600" b="0" dirty="0">
                <a:effectLst/>
              </a:rPr>
              <a:t>Differences in results come from differences between participants, </a:t>
            </a:r>
            <a:r>
              <a:rPr lang="en-US" sz="2600" b="0" u="sng" dirty="0">
                <a:effectLst/>
              </a:rPr>
              <a:t>not from inconsistencies in how the items are understood or how different observers interpret the responses. </a:t>
            </a:r>
          </a:p>
          <a:p>
            <a:r>
              <a:rPr lang="en-US" sz="2600" b="0" dirty="0">
                <a:effectLst/>
              </a:rPr>
              <a:t>A standardized questionnaire is one that is written and administered so all participants are asked precisely the same questions in an identical format and responses recorded in a uniform manner. </a:t>
            </a:r>
          </a:p>
          <a:p>
            <a:r>
              <a:rPr lang="en-US" sz="2600" b="0" dirty="0">
                <a:effectLst/>
              </a:rPr>
              <a:t>Standardizing a measure increases its reliability. </a:t>
            </a:r>
            <a:endParaRPr lang="en-US" sz="2600" b="0" dirty="0"/>
          </a:p>
          <a:p>
            <a:endParaRPr lang="en-US" dirty="0"/>
          </a:p>
        </p:txBody>
      </p:sp>
    </p:spTree>
    <p:extLst>
      <p:ext uri="{BB962C8B-B14F-4D97-AF65-F5344CB8AC3E}">
        <p14:creationId xmlns:p14="http://schemas.microsoft.com/office/powerpoint/2010/main" val="1656357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504403"/>
          </a:xfrm>
        </p:spPr>
        <p:txBody>
          <a:bodyPr/>
          <a:lstStyle/>
          <a:p>
            <a:endParaRPr lang="en-US" sz="800" dirty="0"/>
          </a:p>
        </p:txBody>
      </p:sp>
      <p:sp>
        <p:nvSpPr>
          <p:cNvPr id="3" name="Content Placeholder 2"/>
          <p:cNvSpPr>
            <a:spLocks noGrp="1"/>
          </p:cNvSpPr>
          <p:nvPr>
            <p:ph idx="1"/>
          </p:nvPr>
        </p:nvSpPr>
        <p:spPr>
          <a:xfrm>
            <a:off x="779462" y="1591148"/>
            <a:ext cx="7581901" cy="4244876"/>
          </a:xfrm>
        </p:spPr>
        <p:txBody>
          <a:bodyPr/>
          <a:lstStyle/>
          <a:p>
            <a:r>
              <a:rPr lang="en-US" dirty="0">
                <a:effectLst/>
              </a:rPr>
              <a:t>Just because a questionnaire has been piloted on a few of your colleagues, used in previous studies, or published in a peer reviewed journal does not mean it is either valid or reliable. </a:t>
            </a:r>
          </a:p>
          <a:p>
            <a:r>
              <a:rPr lang="en-US" dirty="0">
                <a:effectLst/>
              </a:rPr>
              <a:t>The detailed techniques for achieving validity, reliability, and standardization are beyond the scope of this class. </a:t>
            </a:r>
            <a:endParaRPr lang="en-US" dirty="0"/>
          </a:p>
          <a:p>
            <a:endParaRPr lang="en-US" dirty="0"/>
          </a:p>
        </p:txBody>
      </p:sp>
    </p:spTree>
    <p:extLst>
      <p:ext uri="{BB962C8B-B14F-4D97-AF65-F5344CB8AC3E}">
        <p14:creationId xmlns:p14="http://schemas.microsoft.com/office/powerpoint/2010/main" val="574183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367187"/>
            <a:ext cx="7581901" cy="1101563"/>
          </a:xfrm>
        </p:spPr>
        <p:txBody>
          <a:bodyPr/>
          <a:lstStyle/>
          <a:p>
            <a:br>
              <a:rPr lang="en-US" sz="2400" dirty="0"/>
            </a:br>
            <a:r>
              <a:rPr lang="en-US" sz="2400" dirty="0"/>
              <a:t>How should you present your questions</a:t>
            </a:r>
          </a:p>
        </p:txBody>
      </p:sp>
      <p:pic>
        <p:nvPicPr>
          <p:cNvPr id="4" name="Content Placeholder 3" descr="questions.png"/>
          <p:cNvPicPr>
            <a:picLocks noGrp="1" noChangeAspect="1"/>
          </p:cNvPicPr>
          <p:nvPr>
            <p:ph idx="1"/>
          </p:nvPr>
        </p:nvPicPr>
        <p:blipFill rotWithShape="1">
          <a:blip r:embed="rId2">
            <a:extLst>
              <a:ext uri="{28A0092B-C50C-407E-A947-70E740481C1C}">
                <a14:useLocalDpi xmlns:a14="http://schemas.microsoft.com/office/drawing/2010/main" val="0"/>
              </a:ext>
            </a:extLst>
          </a:blip>
          <a:srcRect t="-1141" b="1585"/>
          <a:stretch/>
        </p:blipFill>
        <p:spPr>
          <a:xfrm>
            <a:off x="779462" y="340769"/>
            <a:ext cx="7581901" cy="6397186"/>
          </a:xfrm>
        </p:spPr>
      </p:pic>
    </p:spTree>
    <p:extLst>
      <p:ext uri="{BB962C8B-B14F-4D97-AF65-F5344CB8AC3E}">
        <p14:creationId xmlns:p14="http://schemas.microsoft.com/office/powerpoint/2010/main" val="579828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83113"/>
          </a:xfrm>
        </p:spPr>
        <p:txBody>
          <a:bodyPr>
            <a:normAutofit fontScale="90000"/>
          </a:bodyPr>
          <a:lstStyle/>
          <a:p>
            <a:endParaRPr lang="en-US" sz="800" dirty="0"/>
          </a:p>
        </p:txBody>
      </p:sp>
      <p:pic>
        <p:nvPicPr>
          <p:cNvPr id="4" name="Content Placeholder 3" descr="questions 1.png"/>
          <p:cNvPicPr>
            <a:picLocks noGrp="1" noChangeAspect="1"/>
          </p:cNvPicPr>
          <p:nvPr>
            <p:ph idx="1"/>
          </p:nvPr>
        </p:nvPicPr>
        <p:blipFill rotWithShape="1">
          <a:blip r:embed="rId2">
            <a:extLst>
              <a:ext uri="{28A0092B-C50C-407E-A947-70E740481C1C}">
                <a14:useLocalDpi xmlns:a14="http://schemas.microsoft.com/office/drawing/2010/main" val="0"/>
              </a:ext>
            </a:extLst>
          </a:blip>
          <a:stretch/>
        </p:blipFill>
        <p:spPr>
          <a:xfrm>
            <a:off x="2105876" y="1784350"/>
            <a:ext cx="5389447" cy="4572000"/>
          </a:xfrm>
        </p:spPr>
      </p:pic>
    </p:spTree>
    <p:extLst>
      <p:ext uri="{BB962C8B-B14F-4D97-AF65-F5344CB8AC3E}">
        <p14:creationId xmlns:p14="http://schemas.microsoft.com/office/powerpoint/2010/main" val="1649044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259611"/>
          </a:xfrm>
        </p:spPr>
        <p:txBody>
          <a:bodyPr/>
          <a:lstStyle/>
          <a:p>
            <a:endParaRPr lang="en-US" sz="800" dirty="0"/>
          </a:p>
        </p:txBody>
      </p:sp>
      <p:sp>
        <p:nvSpPr>
          <p:cNvPr id="3" name="Content Placeholder 2"/>
          <p:cNvSpPr>
            <a:spLocks noGrp="1"/>
          </p:cNvSpPr>
          <p:nvPr>
            <p:ph idx="1"/>
          </p:nvPr>
        </p:nvSpPr>
        <p:spPr>
          <a:xfrm>
            <a:off x="779462" y="1254559"/>
            <a:ext cx="7581901" cy="5492520"/>
          </a:xfrm>
        </p:spPr>
        <p:txBody>
          <a:bodyPr>
            <a:normAutofit lnSpcReduction="10000"/>
          </a:bodyPr>
          <a:lstStyle/>
          <a:p>
            <a:r>
              <a:rPr lang="en-US" dirty="0">
                <a:effectLst/>
              </a:rPr>
              <a:t>Two words that are often used inappropriately in closed question stems are </a:t>
            </a:r>
          </a:p>
          <a:p>
            <a:r>
              <a:rPr lang="en-US" i="1" dirty="0">
                <a:solidFill>
                  <a:srgbClr val="FF0000"/>
                </a:solidFill>
                <a:effectLst/>
              </a:rPr>
              <a:t>frequently and regularly</a:t>
            </a:r>
            <a:r>
              <a:rPr lang="en-US" dirty="0">
                <a:effectLst/>
              </a:rPr>
              <a:t>. </a:t>
            </a:r>
          </a:p>
          <a:p>
            <a:r>
              <a:rPr lang="en-US" dirty="0">
                <a:effectLst/>
              </a:rPr>
              <a:t> “</a:t>
            </a:r>
            <a:r>
              <a:rPr lang="en-US" u="sng" dirty="0">
                <a:effectLst/>
              </a:rPr>
              <a:t>I frequently engage in exercise</a:t>
            </a:r>
            <a:r>
              <a:rPr lang="en-US" dirty="0">
                <a:effectLst/>
              </a:rPr>
              <a:t>,” and offer a Likert scale giving responses from “</a:t>
            </a:r>
            <a:r>
              <a:rPr lang="en-US" u="sng" dirty="0">
                <a:effectLst/>
              </a:rPr>
              <a:t>strongly agree” through to “strongly disagree</a:t>
            </a:r>
            <a:r>
              <a:rPr lang="en-US" dirty="0">
                <a:effectLst/>
              </a:rPr>
              <a:t>.” But</a:t>
            </a:r>
          </a:p>
          <a:p>
            <a:r>
              <a:rPr lang="en-US" dirty="0">
                <a:effectLst/>
              </a:rPr>
              <a:t> “</a:t>
            </a:r>
            <a:r>
              <a:rPr lang="en-US" u="sng" dirty="0">
                <a:effectLst/>
              </a:rPr>
              <a:t>frequently</a:t>
            </a:r>
            <a:r>
              <a:rPr lang="en-US" dirty="0">
                <a:effectLst/>
              </a:rPr>
              <a:t>” implies frequency, </a:t>
            </a:r>
          </a:p>
          <a:p>
            <a:r>
              <a:rPr lang="en-US" dirty="0">
                <a:effectLst/>
              </a:rPr>
              <a:t>Most appropriate would be:</a:t>
            </a:r>
          </a:p>
          <a:p>
            <a:r>
              <a:rPr lang="en-US" dirty="0">
                <a:effectLst/>
              </a:rPr>
              <a:t>frequency based rating scale (with options such as at least once a day, twice a week, and so on)</a:t>
            </a:r>
          </a:p>
        </p:txBody>
      </p:sp>
    </p:spTree>
    <p:extLst>
      <p:ext uri="{BB962C8B-B14F-4D97-AF65-F5344CB8AC3E}">
        <p14:creationId xmlns:p14="http://schemas.microsoft.com/office/powerpoint/2010/main" val="615878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244311"/>
          </a:xfrm>
        </p:spPr>
        <p:txBody>
          <a:bodyPr/>
          <a:lstStyle/>
          <a:p>
            <a:endParaRPr lang="en-US" sz="800" dirty="0"/>
          </a:p>
        </p:txBody>
      </p:sp>
      <p:sp>
        <p:nvSpPr>
          <p:cNvPr id="3" name="Content Placeholder 2"/>
          <p:cNvSpPr>
            <a:spLocks noGrp="1"/>
          </p:cNvSpPr>
          <p:nvPr>
            <p:ph idx="1"/>
          </p:nvPr>
        </p:nvSpPr>
        <p:spPr/>
        <p:txBody>
          <a:bodyPr/>
          <a:lstStyle/>
          <a:p>
            <a:r>
              <a:rPr lang="en-US" dirty="0">
                <a:effectLst/>
              </a:rPr>
              <a:t> “</a:t>
            </a:r>
            <a:r>
              <a:rPr lang="en-US" u="sng" dirty="0">
                <a:effectLst/>
              </a:rPr>
              <a:t>Regularly,</a:t>
            </a:r>
            <a:r>
              <a:rPr lang="en-US" dirty="0">
                <a:effectLst/>
              </a:rPr>
              <a:t>” on the other hand, implies </a:t>
            </a:r>
            <a:r>
              <a:rPr lang="en-US" u="sng" dirty="0">
                <a:effectLst/>
              </a:rPr>
              <a:t>a pattern</a:t>
            </a:r>
            <a:r>
              <a:rPr lang="en-US" dirty="0">
                <a:effectLst/>
              </a:rPr>
              <a:t>. One person can regularly engage in exercise </a:t>
            </a:r>
            <a:r>
              <a:rPr lang="en-US" u="sng" dirty="0">
                <a:effectLst/>
              </a:rPr>
              <a:t>once a month </a:t>
            </a:r>
            <a:r>
              <a:rPr lang="en-US" dirty="0">
                <a:effectLst/>
              </a:rPr>
              <a:t>whereas another person can regularly do so </a:t>
            </a:r>
            <a:r>
              <a:rPr lang="en-US" u="sng" dirty="0">
                <a:effectLst/>
              </a:rPr>
              <a:t>four times a week. </a:t>
            </a:r>
          </a:p>
          <a:p>
            <a:r>
              <a:rPr lang="en-US" dirty="0">
                <a:effectLst/>
              </a:rPr>
              <a:t>Other words to avoid in question stems include </a:t>
            </a:r>
            <a:r>
              <a:rPr lang="en-US" i="1" dirty="0">
                <a:effectLst/>
              </a:rPr>
              <a:t>commonly, usually, many, some, and hardly ever.</a:t>
            </a:r>
            <a:endParaRPr lang="en-US" i="1" dirty="0"/>
          </a:p>
          <a:p>
            <a:endParaRPr lang="en-US" dirty="0"/>
          </a:p>
          <a:p>
            <a:endParaRPr lang="en-US" dirty="0"/>
          </a:p>
        </p:txBody>
      </p:sp>
    </p:spTree>
    <p:extLst>
      <p:ext uri="{BB962C8B-B14F-4D97-AF65-F5344CB8AC3E}">
        <p14:creationId xmlns:p14="http://schemas.microsoft.com/office/powerpoint/2010/main" val="1236846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0"/>
            <a:ext cx="7581901" cy="1036548"/>
          </a:xfrm>
        </p:spPr>
        <p:txBody>
          <a:bodyPr>
            <a:normAutofit fontScale="90000"/>
          </a:bodyPr>
          <a:lstStyle/>
          <a:p>
            <a:br>
              <a:rPr lang="en-US" dirty="0"/>
            </a:br>
            <a:r>
              <a:rPr lang="en-US" sz="2800" dirty="0"/>
              <a:t>SELECTING DESIGNING &amp; DEVELOPING QUESTIONAIRRE</a:t>
            </a:r>
            <a:r>
              <a:rPr lang="en-US" sz="3200" dirty="0"/>
              <a:t> </a:t>
            </a:r>
            <a:endParaRPr lang="en-US" dirty="0"/>
          </a:p>
        </p:txBody>
      </p:sp>
      <p:sp>
        <p:nvSpPr>
          <p:cNvPr id="3" name="Content Placeholder 2"/>
          <p:cNvSpPr>
            <a:spLocks noGrp="1"/>
          </p:cNvSpPr>
          <p:nvPr>
            <p:ph idx="1"/>
          </p:nvPr>
        </p:nvSpPr>
        <p:spPr>
          <a:xfrm>
            <a:off x="779462" y="1839506"/>
            <a:ext cx="7581901" cy="3996518"/>
          </a:xfrm>
        </p:spPr>
        <p:txBody>
          <a:bodyPr>
            <a:normAutofit/>
          </a:bodyPr>
          <a:lstStyle/>
          <a:p>
            <a:r>
              <a:rPr lang="en-US" b="0" dirty="0">
                <a:effectLst/>
                <a:latin typeface="Arial"/>
                <a:cs typeface="Arial"/>
              </a:rPr>
              <a:t>Anybody can write down a list of questions and photocopy it, but producing worthwhile and generalizable data from questionnaires needs careful planning and imaginative design </a:t>
            </a:r>
          </a:p>
          <a:p>
            <a:r>
              <a:rPr lang="en-US" b="0" dirty="0">
                <a:effectLst/>
              </a:rPr>
              <a:t>The great popularity with questionnaires is they provide a “quick fix” for research methodology. </a:t>
            </a:r>
            <a:endParaRPr lang="en-US" b="0" dirty="0"/>
          </a:p>
          <a:p>
            <a:endParaRPr lang="en-US" b="0" dirty="0">
              <a:latin typeface="Arial"/>
              <a:cs typeface="Arial"/>
            </a:endParaRPr>
          </a:p>
          <a:p>
            <a:endParaRPr lang="en-US" b="0" dirty="0">
              <a:latin typeface="Arial"/>
              <a:cs typeface="Arial"/>
            </a:endParaRPr>
          </a:p>
        </p:txBody>
      </p:sp>
    </p:spTree>
    <p:extLst>
      <p:ext uri="{BB962C8B-B14F-4D97-AF65-F5344CB8AC3E}">
        <p14:creationId xmlns:p14="http://schemas.microsoft.com/office/powerpoint/2010/main" val="2822224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83113"/>
          </a:xfrm>
        </p:spPr>
        <p:txBody>
          <a:bodyPr>
            <a:normAutofit fontScale="90000"/>
          </a:bodyPr>
          <a:lstStyle/>
          <a:p>
            <a:endParaRPr lang="en-US" sz="800" dirty="0"/>
          </a:p>
        </p:txBody>
      </p:sp>
      <p:sp>
        <p:nvSpPr>
          <p:cNvPr id="3" name="Content Placeholder 2"/>
          <p:cNvSpPr>
            <a:spLocks noGrp="1"/>
          </p:cNvSpPr>
          <p:nvPr>
            <p:ph idx="1"/>
          </p:nvPr>
        </p:nvSpPr>
        <p:spPr>
          <a:xfrm>
            <a:off x="779462" y="1070965"/>
            <a:ext cx="7581901" cy="4765059"/>
          </a:xfrm>
        </p:spPr>
        <p:txBody>
          <a:bodyPr/>
          <a:lstStyle/>
          <a:p>
            <a:r>
              <a:rPr lang="en-US" dirty="0">
                <a:effectLst/>
              </a:rPr>
              <a:t>Closed ended designs enable researchers to produce aggregated data</a:t>
            </a:r>
            <a:r>
              <a:rPr lang="en-US" i="1" dirty="0">
                <a:solidFill>
                  <a:srgbClr val="FF0000"/>
                </a:solidFill>
                <a:effectLst/>
              </a:rPr>
              <a:t> quickly</a:t>
            </a:r>
            <a:r>
              <a:rPr lang="en-US" dirty="0">
                <a:effectLst/>
              </a:rPr>
              <a:t>, but </a:t>
            </a:r>
          </a:p>
          <a:p>
            <a:r>
              <a:rPr lang="en-US" dirty="0">
                <a:effectLst/>
              </a:rPr>
              <a:t>the range of possible </a:t>
            </a:r>
            <a:r>
              <a:rPr lang="en-US" i="1" dirty="0">
                <a:solidFill>
                  <a:srgbClr val="FF0000"/>
                </a:solidFill>
                <a:effectLst/>
              </a:rPr>
              <a:t>answers is set </a:t>
            </a:r>
            <a:r>
              <a:rPr lang="en-US" dirty="0">
                <a:effectLst/>
              </a:rPr>
              <a:t>by the researchers not respondents, and the richness of potential responses is lower. </a:t>
            </a:r>
          </a:p>
          <a:p>
            <a:r>
              <a:rPr lang="en-US" dirty="0">
                <a:effectLst/>
              </a:rPr>
              <a:t>Closed ended items often cause </a:t>
            </a:r>
            <a:r>
              <a:rPr lang="en-US" u="sng" dirty="0">
                <a:effectLst/>
              </a:rPr>
              <a:t>frustration</a:t>
            </a:r>
            <a:r>
              <a:rPr lang="en-US" dirty="0">
                <a:effectLst/>
              </a:rPr>
              <a:t>, usually because researchers have not considered all potential responses. (box page 21)</a:t>
            </a:r>
            <a:endParaRPr lang="en-US" dirty="0"/>
          </a:p>
          <a:p>
            <a:endParaRPr lang="en-US" dirty="0"/>
          </a:p>
        </p:txBody>
      </p:sp>
    </p:spTree>
    <p:extLst>
      <p:ext uri="{BB962C8B-B14F-4D97-AF65-F5344CB8AC3E}">
        <p14:creationId xmlns:p14="http://schemas.microsoft.com/office/powerpoint/2010/main" val="376407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718595"/>
          </a:xfrm>
        </p:spPr>
        <p:txBody>
          <a:bodyPr/>
          <a:lstStyle/>
          <a:p>
            <a:r>
              <a:rPr lang="en-US" sz="2000" dirty="0"/>
              <a:t>Incomplete Information</a:t>
            </a:r>
          </a:p>
        </p:txBody>
      </p:sp>
      <p:pic>
        <p:nvPicPr>
          <p:cNvPr id="4" name="Content Placeholder 3" descr="close ended quest.png"/>
          <p:cNvPicPr>
            <a:picLocks noGrp="1" noChangeAspect="1"/>
          </p:cNvPicPr>
          <p:nvPr>
            <p:ph idx="1"/>
          </p:nvPr>
        </p:nvPicPr>
        <p:blipFill rotWithShape="1">
          <a:blip r:embed="rId2">
            <a:extLst>
              <a:ext uri="{28A0092B-C50C-407E-A947-70E740481C1C}">
                <a14:useLocalDpi xmlns:a14="http://schemas.microsoft.com/office/drawing/2010/main" val="0"/>
              </a:ext>
            </a:extLst>
          </a:blip>
          <a:srcRect l="-4832" t="-268" r="-4948" b="3155"/>
          <a:stretch/>
        </p:blipFill>
        <p:spPr>
          <a:xfrm>
            <a:off x="413116" y="826173"/>
            <a:ext cx="8323506" cy="5859708"/>
          </a:xfrm>
        </p:spPr>
      </p:pic>
    </p:spTree>
    <p:extLst>
      <p:ext uri="{BB962C8B-B14F-4D97-AF65-F5344CB8AC3E}">
        <p14:creationId xmlns:p14="http://schemas.microsoft.com/office/powerpoint/2010/main" val="2131100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7814"/>
          </a:xfrm>
        </p:spPr>
        <p:txBody>
          <a:bodyPr>
            <a:normAutofit fontScale="90000"/>
          </a:bodyPr>
          <a:lstStyle/>
          <a:p>
            <a:endParaRPr lang="en-US" sz="800" dirty="0"/>
          </a:p>
        </p:txBody>
      </p:sp>
      <p:sp>
        <p:nvSpPr>
          <p:cNvPr id="3" name="Content Placeholder 2"/>
          <p:cNvSpPr>
            <a:spLocks noGrp="1"/>
          </p:cNvSpPr>
          <p:nvPr>
            <p:ph idx="1"/>
          </p:nvPr>
        </p:nvSpPr>
        <p:spPr>
          <a:xfrm>
            <a:off x="779462" y="1055665"/>
            <a:ext cx="7581901" cy="5802335"/>
          </a:xfrm>
        </p:spPr>
        <p:txBody>
          <a:bodyPr>
            <a:normAutofit lnSpcReduction="10000"/>
          </a:bodyPr>
          <a:lstStyle/>
          <a:p>
            <a:r>
              <a:rPr lang="en-US" dirty="0">
                <a:effectLst/>
              </a:rPr>
              <a:t>Ticking a particular box, or even saying </a:t>
            </a:r>
            <a:r>
              <a:rPr lang="en-US" i="1" u="sng" dirty="0">
                <a:solidFill>
                  <a:srgbClr val="FF0000"/>
                </a:solidFill>
                <a:effectLst/>
              </a:rPr>
              <a:t>yes, no, or maybe </a:t>
            </a:r>
            <a:r>
              <a:rPr lang="en-US" dirty="0">
                <a:effectLst/>
              </a:rPr>
              <a:t>can make respondents want to explain their answer.</a:t>
            </a:r>
          </a:p>
          <a:p>
            <a:r>
              <a:rPr lang="en-US" dirty="0">
                <a:effectLst/>
              </a:rPr>
              <a:t>such free text annotations may add richly to the quantitative data. </a:t>
            </a:r>
          </a:p>
          <a:p>
            <a:r>
              <a:rPr lang="en-US" dirty="0">
                <a:effectLst/>
              </a:rPr>
              <a:t>You should consider inserting a free text box at the end of the questionnaire (or even after particular items or sections). </a:t>
            </a:r>
          </a:p>
          <a:p>
            <a:r>
              <a:rPr lang="en-US" dirty="0">
                <a:effectLst/>
              </a:rPr>
              <a:t>Note that participants need instructions (perhaps with examples) on how to complete free text items in the same way as they do for closed questions. </a:t>
            </a:r>
            <a:endParaRPr lang="en-US" dirty="0"/>
          </a:p>
          <a:p>
            <a:endParaRPr lang="en-US" dirty="0"/>
          </a:p>
        </p:txBody>
      </p:sp>
    </p:spTree>
    <p:extLst>
      <p:ext uri="{BB962C8B-B14F-4D97-AF65-F5344CB8AC3E}">
        <p14:creationId xmlns:p14="http://schemas.microsoft.com/office/powerpoint/2010/main" val="2260372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871591"/>
          </a:xfrm>
        </p:spPr>
        <p:txBody>
          <a:bodyPr/>
          <a:lstStyle/>
          <a:p>
            <a:r>
              <a:rPr lang="en-US" sz="2800" dirty="0"/>
              <a:t>Open ended questions</a:t>
            </a:r>
          </a:p>
        </p:txBody>
      </p:sp>
      <p:sp>
        <p:nvSpPr>
          <p:cNvPr id="3" name="Content Placeholder 2"/>
          <p:cNvSpPr>
            <a:spLocks noGrp="1"/>
          </p:cNvSpPr>
          <p:nvPr>
            <p:ph idx="1"/>
          </p:nvPr>
        </p:nvSpPr>
        <p:spPr>
          <a:xfrm>
            <a:off x="779462" y="1147462"/>
            <a:ext cx="7581901" cy="4688562"/>
          </a:xfrm>
        </p:spPr>
        <p:txBody>
          <a:bodyPr>
            <a:normAutofit/>
          </a:bodyPr>
          <a:lstStyle/>
          <a:p>
            <a:r>
              <a:rPr lang="en-US" dirty="0">
                <a:effectLst/>
              </a:rPr>
              <a:t>If you plan to use open ended questions or invite free text comments, </a:t>
            </a:r>
            <a:r>
              <a:rPr lang="en-US" dirty="0">
                <a:solidFill>
                  <a:srgbClr val="FF0000"/>
                </a:solidFill>
                <a:effectLst/>
              </a:rPr>
              <a:t>you must </a:t>
            </a:r>
          </a:p>
          <a:p>
            <a:r>
              <a:rPr lang="en-US" dirty="0">
                <a:effectLst/>
              </a:rPr>
              <a:t>plan in advance how you will analyze these data </a:t>
            </a:r>
          </a:p>
          <a:p>
            <a:r>
              <a:rPr lang="en-US" dirty="0">
                <a:effectLst/>
              </a:rPr>
              <a:t>You must also build into the study design adequate time, skills, and resources for this analysis; otherwise</a:t>
            </a:r>
          </a:p>
          <a:p>
            <a:r>
              <a:rPr lang="en-US" dirty="0">
                <a:effectLst/>
              </a:rPr>
              <a:t>you will waste participants’ and researchers’ time. </a:t>
            </a:r>
            <a:endParaRPr lang="en-US" dirty="0"/>
          </a:p>
        </p:txBody>
      </p:sp>
    </p:spTree>
    <p:extLst>
      <p:ext uri="{BB962C8B-B14F-4D97-AF65-F5344CB8AC3E}">
        <p14:creationId xmlns:p14="http://schemas.microsoft.com/office/powerpoint/2010/main" val="1286417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146982"/>
          </a:xfrm>
        </p:spPr>
        <p:txBody>
          <a:bodyPr/>
          <a:lstStyle/>
          <a:p>
            <a:r>
              <a:rPr lang="en-US" sz="2400" dirty="0"/>
              <a:t>Beware</a:t>
            </a:r>
          </a:p>
        </p:txBody>
      </p:sp>
      <p:sp>
        <p:nvSpPr>
          <p:cNvPr id="3" name="Content Placeholder 2"/>
          <p:cNvSpPr>
            <a:spLocks noGrp="1"/>
          </p:cNvSpPr>
          <p:nvPr>
            <p:ph idx="1"/>
          </p:nvPr>
        </p:nvSpPr>
        <p:spPr>
          <a:xfrm>
            <a:off x="779462" y="1254559"/>
            <a:ext cx="7581901" cy="5293626"/>
          </a:xfrm>
        </p:spPr>
        <p:txBody>
          <a:bodyPr>
            <a:normAutofit lnSpcReduction="10000"/>
          </a:bodyPr>
          <a:lstStyle/>
          <a:p>
            <a:r>
              <a:rPr lang="en-US" dirty="0">
                <a:effectLst/>
              </a:rPr>
              <a:t>Some respondents </a:t>
            </a:r>
            <a:r>
              <a:rPr lang="en-US" i="1" dirty="0">
                <a:solidFill>
                  <a:srgbClr val="FF0000"/>
                </a:solidFill>
                <a:effectLst/>
              </a:rPr>
              <a:t>(known as yea Sayers) </a:t>
            </a:r>
            <a:r>
              <a:rPr lang="en-US" dirty="0">
                <a:effectLst/>
              </a:rPr>
              <a:t>tend to agree with statements rather than disagree.</a:t>
            </a:r>
          </a:p>
          <a:p>
            <a:r>
              <a:rPr lang="en-US" u="sng" dirty="0">
                <a:effectLst/>
              </a:rPr>
              <a:t> For this reason</a:t>
            </a:r>
            <a:r>
              <a:rPr lang="en-US" dirty="0">
                <a:effectLst/>
              </a:rPr>
              <a:t>, do not present your items so that strongly agree always links to the same broad attitude. </a:t>
            </a:r>
          </a:p>
          <a:p>
            <a:r>
              <a:rPr lang="en-US" dirty="0">
                <a:effectLst/>
              </a:rPr>
              <a:t>For example, on a patient satisfaction scale, if one question is “my GP generally tries to help me out,” another question should be phrased in the negative, such as “the receptionists are usually impolite.” </a:t>
            </a:r>
            <a:endParaRPr lang="en-US" dirty="0"/>
          </a:p>
          <a:p>
            <a:endParaRPr lang="en-US" dirty="0"/>
          </a:p>
        </p:txBody>
      </p:sp>
    </p:spTree>
    <p:extLst>
      <p:ext uri="{BB962C8B-B14F-4D97-AF65-F5344CB8AC3E}">
        <p14:creationId xmlns:p14="http://schemas.microsoft.com/office/powerpoint/2010/main" val="42094170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223479"/>
          </a:xfrm>
        </p:spPr>
        <p:txBody>
          <a:bodyPr/>
          <a:lstStyle/>
          <a:p>
            <a:r>
              <a:rPr lang="en-US" sz="2800" dirty="0"/>
              <a:t>Apart from questions what else should you include</a:t>
            </a:r>
          </a:p>
        </p:txBody>
      </p:sp>
      <p:sp>
        <p:nvSpPr>
          <p:cNvPr id="3" name="Content Placeholder 2"/>
          <p:cNvSpPr>
            <a:spLocks noGrp="1"/>
          </p:cNvSpPr>
          <p:nvPr>
            <p:ph idx="1"/>
          </p:nvPr>
        </p:nvSpPr>
        <p:spPr>
          <a:xfrm>
            <a:off x="779462" y="2080732"/>
            <a:ext cx="7581901" cy="4543950"/>
          </a:xfrm>
        </p:spPr>
        <p:txBody>
          <a:bodyPr/>
          <a:lstStyle/>
          <a:p>
            <a:r>
              <a:rPr lang="en-US" sz="2800" dirty="0"/>
              <a:t>A common error committed by questionnaire designers</a:t>
            </a:r>
            <a:r>
              <a:rPr lang="en-US" sz="2800" b="0" dirty="0"/>
              <a:t> </a:t>
            </a:r>
            <a:r>
              <a:rPr lang="en-US" sz="2800" b="0" dirty="0">
                <a:effectLst/>
              </a:rPr>
              <a:t>for the first time, is simply to hand out a list of the questions they want answered. </a:t>
            </a:r>
          </a:p>
          <a:p>
            <a:r>
              <a:rPr lang="en-US" sz="2800" b="0" dirty="0">
                <a:effectLst/>
              </a:rPr>
              <a:t>It is particularly important to provide an </a:t>
            </a:r>
            <a:r>
              <a:rPr lang="en-US" sz="2800" b="0" i="1" dirty="0">
                <a:solidFill>
                  <a:srgbClr val="FF0000"/>
                </a:solidFill>
                <a:effectLst/>
              </a:rPr>
              <a:t>introductory letter or information sheet</a:t>
            </a:r>
            <a:r>
              <a:rPr lang="en-US" sz="2800" b="0" dirty="0">
                <a:effectLst/>
              </a:rPr>
              <a:t> for participants to take away. </a:t>
            </a:r>
            <a:endParaRPr lang="en-US" sz="2800" b="0" dirty="0"/>
          </a:p>
          <a:p>
            <a:endParaRPr lang="en-US" b="0" dirty="0"/>
          </a:p>
        </p:txBody>
      </p:sp>
    </p:spTree>
    <p:extLst>
      <p:ext uri="{BB962C8B-B14F-4D97-AF65-F5344CB8AC3E}">
        <p14:creationId xmlns:p14="http://schemas.microsoft.com/office/powerpoint/2010/main" val="4140218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840992"/>
          </a:xfrm>
        </p:spPr>
        <p:txBody>
          <a:bodyPr/>
          <a:lstStyle/>
          <a:p>
            <a:r>
              <a:rPr lang="en-US" sz="2800" dirty="0"/>
              <a:t>What should the questionnaire look like?</a:t>
            </a:r>
          </a:p>
        </p:txBody>
      </p:sp>
      <p:sp>
        <p:nvSpPr>
          <p:cNvPr id="3" name="Content Placeholder 2"/>
          <p:cNvSpPr>
            <a:spLocks noGrp="1"/>
          </p:cNvSpPr>
          <p:nvPr>
            <p:ph idx="1"/>
          </p:nvPr>
        </p:nvSpPr>
        <p:spPr>
          <a:xfrm>
            <a:off x="779462" y="948569"/>
            <a:ext cx="7581901" cy="4887455"/>
          </a:xfrm>
        </p:spPr>
        <p:txBody>
          <a:bodyPr>
            <a:normAutofit fontScale="92500" lnSpcReduction="20000"/>
          </a:bodyPr>
          <a:lstStyle/>
          <a:p>
            <a:r>
              <a:rPr lang="en-US" dirty="0">
                <a:effectLst/>
              </a:rPr>
              <a:t>Researcher rarely spend time to look at the physical lay-out of the questionnaire because they </a:t>
            </a:r>
            <a:r>
              <a:rPr lang="en-US" dirty="0">
                <a:solidFill>
                  <a:srgbClr val="FF0000"/>
                </a:solidFill>
                <a:effectLst/>
              </a:rPr>
              <a:t>believe that</a:t>
            </a:r>
            <a:r>
              <a:rPr lang="en-US" dirty="0">
                <a:effectLst/>
              </a:rPr>
              <a:t>,</a:t>
            </a:r>
          </a:p>
          <a:p>
            <a:r>
              <a:rPr lang="en-US" dirty="0">
                <a:effectLst/>
              </a:rPr>
              <a:t>the science lies in the </a:t>
            </a:r>
            <a:r>
              <a:rPr lang="en-US" dirty="0">
                <a:solidFill>
                  <a:srgbClr val="FF0000"/>
                </a:solidFill>
                <a:effectLst/>
              </a:rPr>
              <a:t>content of the questions </a:t>
            </a:r>
            <a:r>
              <a:rPr lang="en-US" dirty="0">
                <a:effectLst/>
              </a:rPr>
              <a:t>and not in such details as the </a:t>
            </a:r>
            <a:r>
              <a:rPr lang="en-US" u="sng" dirty="0">
                <a:solidFill>
                  <a:srgbClr val="FF0000"/>
                </a:solidFill>
                <a:effectLst/>
              </a:rPr>
              <a:t>font size/</a:t>
            </a:r>
            <a:r>
              <a:rPr lang="en-US" u="sng" dirty="0" err="1">
                <a:solidFill>
                  <a:srgbClr val="FF0000"/>
                </a:solidFill>
                <a:effectLst/>
              </a:rPr>
              <a:t>colour</a:t>
            </a:r>
            <a:r>
              <a:rPr lang="en-US" dirty="0">
                <a:effectLst/>
              </a:rPr>
              <a:t>. </a:t>
            </a:r>
          </a:p>
          <a:p>
            <a:r>
              <a:rPr lang="en-US" dirty="0">
                <a:effectLst/>
              </a:rPr>
              <a:t>studies have shown that it results in:</a:t>
            </a:r>
          </a:p>
          <a:p>
            <a:r>
              <a:rPr lang="en-US" dirty="0">
                <a:effectLst/>
              </a:rPr>
              <a:t> low response rates (due to participants being unable to read/follow the questionnaire (box 3).  </a:t>
            </a:r>
          </a:p>
          <a:p>
            <a:r>
              <a:rPr lang="en-US" i="1" dirty="0">
                <a:effectLst/>
              </a:rPr>
              <a:t>In general</a:t>
            </a:r>
            <a:r>
              <a:rPr lang="en-US" dirty="0">
                <a:effectLst/>
              </a:rPr>
              <a:t>, questions should be </a:t>
            </a:r>
            <a:r>
              <a:rPr lang="en-US" dirty="0">
                <a:solidFill>
                  <a:srgbClr val="FF0000"/>
                </a:solidFill>
                <a:effectLst/>
              </a:rPr>
              <a:t>short and to the point </a:t>
            </a:r>
            <a:r>
              <a:rPr lang="en-US" dirty="0">
                <a:effectLst/>
              </a:rPr>
              <a:t>(</a:t>
            </a:r>
            <a:r>
              <a:rPr lang="en-US" dirty="0">
                <a:solidFill>
                  <a:srgbClr val="FF0000"/>
                </a:solidFill>
                <a:effectLst/>
              </a:rPr>
              <a:t>around 12 words or less</a:t>
            </a:r>
            <a:r>
              <a:rPr lang="en-US" dirty="0">
                <a:effectLst/>
              </a:rPr>
              <a:t>), but for issues of a </a:t>
            </a:r>
            <a:r>
              <a:rPr lang="en-US" i="1" dirty="0">
                <a:effectLst/>
              </a:rPr>
              <a:t>sensitive and personal nature</a:t>
            </a:r>
            <a:r>
              <a:rPr lang="en-US" dirty="0">
                <a:effectLst/>
              </a:rPr>
              <a:t>, short questions can be perceived as abrupt and threatening, and longer sentences are preferred.</a:t>
            </a:r>
            <a:endParaRPr lang="en-US" dirty="0"/>
          </a:p>
          <a:p>
            <a:endParaRPr lang="en-US" dirty="0"/>
          </a:p>
        </p:txBody>
      </p:sp>
    </p:spTree>
    <p:extLst>
      <p:ext uri="{BB962C8B-B14F-4D97-AF65-F5344CB8AC3E}">
        <p14:creationId xmlns:p14="http://schemas.microsoft.com/office/powerpoint/2010/main" val="2718650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611499"/>
          </a:xfrm>
        </p:spPr>
        <p:txBody>
          <a:bodyPr/>
          <a:lstStyle/>
          <a:p>
            <a:r>
              <a:rPr lang="en-US" sz="2800" dirty="0"/>
              <a:t>Importance of physical layout</a:t>
            </a:r>
          </a:p>
        </p:txBody>
      </p:sp>
      <p:pic>
        <p:nvPicPr>
          <p:cNvPr id="4" name="Content Placeholder 3" descr="box 3.png"/>
          <p:cNvPicPr>
            <a:picLocks noGrp="1" noChangeAspect="1"/>
          </p:cNvPicPr>
          <p:nvPr>
            <p:ph idx="1"/>
          </p:nvPr>
        </p:nvPicPr>
        <p:blipFill rotWithShape="1">
          <a:blip r:embed="rId2">
            <a:extLst>
              <a:ext uri="{28A0092B-C50C-407E-A947-70E740481C1C}">
                <a14:useLocalDpi xmlns:a14="http://schemas.microsoft.com/office/drawing/2010/main" val="0"/>
              </a:ext>
            </a:extLst>
          </a:blip>
          <a:stretch/>
        </p:blipFill>
        <p:spPr>
          <a:xfrm>
            <a:off x="2140282" y="2019556"/>
            <a:ext cx="5320635" cy="4101588"/>
          </a:xfrm>
        </p:spPr>
      </p:pic>
    </p:spTree>
    <p:extLst>
      <p:ext uri="{BB962C8B-B14F-4D97-AF65-F5344CB8AC3E}">
        <p14:creationId xmlns:p14="http://schemas.microsoft.com/office/powerpoint/2010/main" val="709863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039885"/>
          </a:xfrm>
        </p:spPr>
        <p:txBody>
          <a:bodyPr/>
          <a:lstStyle/>
          <a:p>
            <a:r>
              <a:rPr lang="en-US" sz="2800" dirty="0"/>
              <a:t>Selection of sample size</a:t>
            </a:r>
          </a:p>
        </p:txBody>
      </p:sp>
      <p:sp>
        <p:nvSpPr>
          <p:cNvPr id="3" name="Content Placeholder 2"/>
          <p:cNvSpPr>
            <a:spLocks noGrp="1"/>
          </p:cNvSpPr>
          <p:nvPr>
            <p:ph idx="1"/>
          </p:nvPr>
        </p:nvSpPr>
        <p:spPr>
          <a:xfrm>
            <a:off x="779462" y="1147461"/>
            <a:ext cx="7581901" cy="5400723"/>
          </a:xfrm>
        </p:spPr>
        <p:txBody>
          <a:bodyPr>
            <a:normAutofit fontScale="92500"/>
          </a:bodyPr>
          <a:lstStyle/>
          <a:p>
            <a:pPr marL="0" indent="0">
              <a:buNone/>
            </a:pPr>
            <a:endParaRPr lang="en-US" dirty="0"/>
          </a:p>
          <a:p>
            <a:r>
              <a:rPr lang="en-US" dirty="0">
                <a:effectLst/>
              </a:rPr>
              <a:t>Different sampling techniques will affect the questions you ask and how you administer your questionnaire. For more detailed advice on sampling, see </a:t>
            </a:r>
            <a:r>
              <a:rPr lang="en-US" u="sng" dirty="0">
                <a:effectLst/>
              </a:rPr>
              <a:t>Bowling and Sapsford.</a:t>
            </a:r>
            <a:endParaRPr lang="en-US" dirty="0"/>
          </a:p>
          <a:p>
            <a:r>
              <a:rPr lang="en-US" dirty="0">
                <a:effectLst/>
              </a:rPr>
              <a:t>If you are collecting quantitative data with a view to testing a hypothesis or assessing the prevalence of a disease or problem (for example, about inter-group differences in particular attitudes or health status), seek statistical advice on the minimum sample size. </a:t>
            </a:r>
            <a:endParaRPr lang="en-US" dirty="0"/>
          </a:p>
          <a:p>
            <a:endParaRPr lang="en-US" dirty="0"/>
          </a:p>
        </p:txBody>
      </p:sp>
    </p:spTree>
    <p:extLst>
      <p:ext uri="{BB962C8B-B14F-4D97-AF65-F5344CB8AC3E}">
        <p14:creationId xmlns:p14="http://schemas.microsoft.com/office/powerpoint/2010/main" val="2888136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948088"/>
          </a:xfrm>
        </p:spPr>
        <p:txBody>
          <a:bodyPr/>
          <a:lstStyle/>
          <a:p>
            <a:r>
              <a:rPr lang="en-US" sz="2800" dirty="0">
                <a:effectLst/>
              </a:rPr>
              <a:t>What approvals do you need before you start? </a:t>
            </a:r>
            <a:br>
              <a:rPr lang="en-US" sz="2800" dirty="0"/>
            </a:br>
            <a:endParaRPr lang="en-US" sz="2800" dirty="0"/>
          </a:p>
        </p:txBody>
      </p:sp>
      <p:sp>
        <p:nvSpPr>
          <p:cNvPr id="3" name="Content Placeholder 2"/>
          <p:cNvSpPr>
            <a:spLocks noGrp="1"/>
          </p:cNvSpPr>
          <p:nvPr>
            <p:ph idx="1"/>
          </p:nvPr>
        </p:nvSpPr>
        <p:spPr>
          <a:xfrm>
            <a:off x="779462" y="1285158"/>
            <a:ext cx="7581901" cy="4550866"/>
          </a:xfrm>
        </p:spPr>
        <p:txBody>
          <a:bodyPr>
            <a:normAutofit/>
          </a:bodyPr>
          <a:lstStyle/>
          <a:p>
            <a:r>
              <a:rPr lang="en-US" dirty="0">
                <a:effectLst/>
              </a:rPr>
              <a:t>Unlike other methods, questionnaires require relatively little specialist equipment or materials, which means that inexperienced and unsupported researchers sometimes embark on questionnaire surveys without completing the necessary formalities. </a:t>
            </a:r>
            <a:endParaRPr lang="en-US" dirty="0"/>
          </a:p>
        </p:txBody>
      </p:sp>
    </p:spTree>
    <p:extLst>
      <p:ext uri="{BB962C8B-B14F-4D97-AF65-F5344CB8AC3E}">
        <p14:creationId xmlns:p14="http://schemas.microsoft.com/office/powerpoint/2010/main" val="3372680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244311"/>
          </a:xfrm>
        </p:spPr>
        <p:txBody>
          <a:bodyPr/>
          <a:lstStyle/>
          <a:p>
            <a:endParaRPr lang="en-US" sz="800" dirty="0"/>
          </a:p>
        </p:txBody>
      </p:sp>
      <p:sp>
        <p:nvSpPr>
          <p:cNvPr id="3" name="Content Placeholder 2"/>
          <p:cNvSpPr>
            <a:spLocks noGrp="1"/>
          </p:cNvSpPr>
          <p:nvPr>
            <p:ph idx="1"/>
          </p:nvPr>
        </p:nvSpPr>
        <p:spPr>
          <a:xfrm>
            <a:off x="779462" y="1009767"/>
            <a:ext cx="7581901" cy="5339525"/>
          </a:xfrm>
        </p:spPr>
        <p:txBody>
          <a:bodyPr>
            <a:normAutofit fontScale="92500" lnSpcReduction="10000"/>
          </a:bodyPr>
          <a:lstStyle/>
          <a:p>
            <a:r>
              <a:rPr lang="en-US" b="0" dirty="0">
                <a:effectLst/>
              </a:rPr>
              <a:t>Questionnaires offer an objective means of collecting information about people’s knowledge, beliefs, attitudes, and behavior.</a:t>
            </a:r>
          </a:p>
          <a:p>
            <a:r>
              <a:rPr lang="en-US" b="0" dirty="0">
                <a:effectLst/>
              </a:rPr>
              <a:t> Do our patients like our opening hours? </a:t>
            </a:r>
          </a:p>
          <a:p>
            <a:r>
              <a:rPr lang="en-US" b="0" dirty="0">
                <a:effectLst/>
              </a:rPr>
              <a:t>What do teenagers think of a local antidrug campaign and has it changed their attitudes? </a:t>
            </a:r>
          </a:p>
          <a:p>
            <a:r>
              <a:rPr lang="en-US" b="0" dirty="0">
                <a:effectLst/>
              </a:rPr>
              <a:t>Why don’t doctors use computers to their maximum potential?</a:t>
            </a:r>
          </a:p>
          <a:p>
            <a:r>
              <a:rPr lang="en-US" b="0" dirty="0">
                <a:effectLst/>
              </a:rPr>
              <a:t> Questionnaires can be used as the sole research instrument (such as in a cross sectional survey) or within epidemiological studies etc. </a:t>
            </a:r>
            <a:endParaRPr lang="en-US" b="0" dirty="0"/>
          </a:p>
          <a:p>
            <a:pPr marL="0" indent="0">
              <a:buNone/>
            </a:pPr>
            <a:endParaRPr lang="en-US" dirty="0"/>
          </a:p>
        </p:txBody>
      </p:sp>
    </p:spTree>
    <p:extLst>
      <p:ext uri="{BB962C8B-B14F-4D97-AF65-F5344CB8AC3E}">
        <p14:creationId xmlns:p14="http://schemas.microsoft.com/office/powerpoint/2010/main" val="7994641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8"/>
            <a:ext cx="7581901" cy="167814"/>
          </a:xfrm>
        </p:spPr>
        <p:txBody>
          <a:bodyPr/>
          <a:lstStyle/>
          <a:p>
            <a:endParaRPr lang="en-US" sz="800" dirty="0"/>
          </a:p>
        </p:txBody>
      </p:sp>
      <p:sp>
        <p:nvSpPr>
          <p:cNvPr id="3" name="Content Placeholder 2"/>
          <p:cNvSpPr>
            <a:spLocks noGrp="1"/>
          </p:cNvSpPr>
          <p:nvPr>
            <p:ph idx="1"/>
          </p:nvPr>
        </p:nvSpPr>
        <p:spPr>
          <a:xfrm>
            <a:off x="779462" y="489583"/>
            <a:ext cx="7581901" cy="5951505"/>
          </a:xfrm>
        </p:spPr>
        <p:txBody>
          <a:bodyPr>
            <a:normAutofit fontScale="77500" lnSpcReduction="20000"/>
          </a:bodyPr>
          <a:lstStyle/>
          <a:p>
            <a:r>
              <a:rPr lang="en-US" dirty="0">
                <a:effectLst/>
              </a:rPr>
              <a:t>Approval by the appropriate research ethics committee. </a:t>
            </a:r>
            <a:endParaRPr lang="en-US" dirty="0"/>
          </a:p>
          <a:p>
            <a:r>
              <a:rPr lang="en-US" dirty="0">
                <a:effectLst/>
              </a:rPr>
              <a:t>In addition, if your questionnaire study is part of a formal academic course (for example, a dissertation),  gaining written approval from your supervisor is a must. </a:t>
            </a:r>
            <a:endParaRPr lang="en-US" dirty="0"/>
          </a:p>
          <a:p>
            <a:r>
              <a:rPr lang="en-US" dirty="0">
                <a:effectLst/>
              </a:rPr>
              <a:t>A study is unethical if it is scientifically unsound,</a:t>
            </a:r>
          </a:p>
          <a:p>
            <a:r>
              <a:rPr lang="en-US" dirty="0">
                <a:effectLst/>
              </a:rPr>
              <a:t> causes undue offence or trauma, breaches confidentiality, or wastes people’s time or money.</a:t>
            </a:r>
          </a:p>
          <a:p>
            <a:r>
              <a:rPr lang="en-US" dirty="0">
                <a:effectLst/>
              </a:rPr>
              <a:t> details of the study design, copies of your questionnaire, and any accompanying information or covering letters must be presented</a:t>
            </a:r>
          </a:p>
          <a:p>
            <a:r>
              <a:rPr lang="en-US" dirty="0">
                <a:effectLst/>
              </a:rPr>
              <a:t>If the questionnaire is likely to cause distress, you should include a clear plan for providing support to both participants and researchers.</a:t>
            </a:r>
          </a:p>
          <a:p>
            <a:r>
              <a:rPr lang="en-US" dirty="0">
                <a:effectLst/>
              </a:rPr>
              <a:t> Remember that just because you do not find a question offensive or distressing does not mean it </a:t>
            </a:r>
            <a:r>
              <a:rPr lang="en-US" dirty="0">
                <a:solidFill>
                  <a:srgbClr val="FF0000"/>
                </a:solidFill>
                <a:effectLst/>
              </a:rPr>
              <a:t>will not upset others.</a:t>
            </a:r>
            <a:endParaRPr lang="en-US" dirty="0">
              <a:solidFill>
                <a:srgbClr val="FF0000"/>
              </a:solidFill>
            </a:endParaRPr>
          </a:p>
          <a:p>
            <a:endParaRPr lang="en-US" dirty="0"/>
          </a:p>
          <a:p>
            <a:endParaRPr lang="en-US" dirty="0"/>
          </a:p>
        </p:txBody>
      </p:sp>
    </p:spTree>
    <p:extLst>
      <p:ext uri="{BB962C8B-B14F-4D97-AF65-F5344CB8AC3E}">
        <p14:creationId xmlns:p14="http://schemas.microsoft.com/office/powerpoint/2010/main" val="1241266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009286"/>
          </a:xfrm>
        </p:spPr>
        <p:txBody>
          <a:bodyPr/>
          <a:lstStyle/>
          <a:p>
            <a:r>
              <a:rPr lang="en-US" sz="3600" dirty="0"/>
              <a:t>Summary points</a:t>
            </a:r>
          </a:p>
        </p:txBody>
      </p:sp>
      <p:pic>
        <p:nvPicPr>
          <p:cNvPr id="4" name="Content Placeholder 3" descr="summary points.png"/>
          <p:cNvPicPr>
            <a:picLocks noGrp="1" noChangeAspect="1"/>
          </p:cNvPicPr>
          <p:nvPr>
            <p:ph idx="1"/>
          </p:nvPr>
        </p:nvPicPr>
        <p:blipFill rotWithShape="1">
          <a:blip r:embed="rId2">
            <a:extLst>
              <a:ext uri="{28A0092B-C50C-407E-A947-70E740481C1C}">
                <a14:useLocalDpi xmlns:a14="http://schemas.microsoft.com/office/drawing/2010/main" val="0"/>
              </a:ext>
            </a:extLst>
          </a:blip>
          <a:stretch/>
        </p:blipFill>
        <p:spPr>
          <a:xfrm>
            <a:off x="2140282" y="1987810"/>
            <a:ext cx="5320635" cy="4165080"/>
          </a:xfrm>
        </p:spPr>
      </p:pic>
    </p:spTree>
    <p:extLst>
      <p:ext uri="{BB962C8B-B14F-4D97-AF65-F5344CB8AC3E}">
        <p14:creationId xmlns:p14="http://schemas.microsoft.com/office/powerpoint/2010/main" val="18521781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52514"/>
          </a:xfrm>
        </p:spPr>
        <p:txBody>
          <a:bodyPr/>
          <a:lstStyle/>
          <a:p>
            <a:endParaRPr lang="en-US" sz="800" dirty="0"/>
          </a:p>
        </p:txBody>
      </p:sp>
      <p:pic>
        <p:nvPicPr>
          <p:cNvPr id="4" name="Content Placeholder 3" descr="thank-you.jpg"/>
          <p:cNvPicPr>
            <a:picLocks noGrp="1" noChangeAspect="1"/>
          </p:cNvPicPr>
          <p:nvPr>
            <p:ph idx="1"/>
          </p:nvPr>
        </p:nvPicPr>
        <p:blipFill rotWithShape="1">
          <a:blip r:embed="rId2">
            <a:extLst>
              <a:ext uri="{28A0092B-C50C-407E-A947-70E740481C1C}">
                <a14:useLocalDpi xmlns:a14="http://schemas.microsoft.com/office/drawing/2010/main" val="0"/>
              </a:ext>
            </a:extLst>
          </a:blip>
          <a:srcRect t="434" b="-507"/>
          <a:stretch/>
        </p:blipFill>
        <p:spPr>
          <a:xfrm>
            <a:off x="107104" y="107577"/>
            <a:ext cx="8889628" cy="6624202"/>
          </a:xfrm>
        </p:spPr>
      </p:pic>
    </p:spTree>
    <p:extLst>
      <p:ext uri="{BB962C8B-B14F-4D97-AF65-F5344CB8AC3E}">
        <p14:creationId xmlns:p14="http://schemas.microsoft.com/office/powerpoint/2010/main" val="1707608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274910"/>
          </a:xfrm>
        </p:spPr>
        <p:txBody>
          <a:bodyPr/>
          <a:lstStyle/>
          <a:p>
            <a:endParaRPr lang="en-US" sz="800" dirty="0"/>
          </a:p>
        </p:txBody>
      </p:sp>
      <p:sp>
        <p:nvSpPr>
          <p:cNvPr id="3" name="Content Placeholder 2"/>
          <p:cNvSpPr>
            <a:spLocks noGrp="1"/>
          </p:cNvSpPr>
          <p:nvPr>
            <p:ph idx="1"/>
          </p:nvPr>
        </p:nvSpPr>
        <p:spPr>
          <a:xfrm>
            <a:off x="779462" y="642579"/>
            <a:ext cx="7581901" cy="5193445"/>
          </a:xfrm>
        </p:spPr>
        <p:txBody>
          <a:bodyPr>
            <a:normAutofit lnSpcReduction="10000"/>
          </a:bodyPr>
          <a:lstStyle/>
          <a:p>
            <a:r>
              <a:rPr lang="en-US" b="0" dirty="0">
                <a:effectLst/>
              </a:rPr>
              <a:t>Randomized trials are subject to strict reporting criteria, but there is no comparable framework for questionnaire research. </a:t>
            </a:r>
          </a:p>
          <a:p>
            <a:r>
              <a:rPr lang="en-US" b="0" dirty="0">
                <a:effectLst/>
              </a:rPr>
              <a:t>Hence, despite a wealth of detailed guidance in the specialist literature, methodological errors are common. </a:t>
            </a:r>
          </a:p>
          <a:p>
            <a:r>
              <a:rPr lang="en-US" b="0" dirty="0">
                <a:effectLst/>
              </a:rPr>
              <a:t>Inappropriate instruments and lack of rigor lead to poor quality data, </a:t>
            </a:r>
          </a:p>
          <a:p>
            <a:r>
              <a:rPr lang="en-US" b="0" dirty="0">
                <a:effectLst/>
              </a:rPr>
              <a:t>misleading conclusions, and </a:t>
            </a:r>
          </a:p>
          <a:p>
            <a:r>
              <a:rPr lang="en-US" b="0" dirty="0">
                <a:effectLst/>
              </a:rPr>
              <a:t>woolly recommendations. </a:t>
            </a:r>
            <a:endParaRPr lang="en-US" b="0" dirty="0"/>
          </a:p>
          <a:p>
            <a:endParaRPr lang="en-US" b="0" dirty="0"/>
          </a:p>
          <a:p>
            <a:endParaRPr lang="en-US" b="0" dirty="0"/>
          </a:p>
        </p:txBody>
      </p:sp>
    </p:spTree>
    <p:extLst>
      <p:ext uri="{BB962C8B-B14F-4D97-AF65-F5344CB8AC3E}">
        <p14:creationId xmlns:p14="http://schemas.microsoft.com/office/powerpoint/2010/main" val="1069956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AIM</a:t>
            </a:r>
          </a:p>
        </p:txBody>
      </p:sp>
      <p:sp>
        <p:nvSpPr>
          <p:cNvPr id="3" name="Content Placeholder 2"/>
          <p:cNvSpPr>
            <a:spLocks noGrp="1"/>
          </p:cNvSpPr>
          <p:nvPr>
            <p:ph idx="1"/>
          </p:nvPr>
        </p:nvSpPr>
        <p:spPr/>
        <p:txBody>
          <a:bodyPr/>
          <a:lstStyle/>
          <a:p>
            <a:r>
              <a:rPr lang="en-US" b="0" dirty="0">
                <a:effectLst/>
              </a:rPr>
              <a:t>To present practical guide that will enable us to do questionnaire research that is well designed, well managed, and non- discriminatory and which contributes to a generalizable evidence base. </a:t>
            </a:r>
          </a:p>
          <a:p>
            <a:r>
              <a:rPr lang="en-US" b="0" dirty="0">
                <a:effectLst/>
              </a:rPr>
              <a:t>We start with selecting and designing the questionnaire. </a:t>
            </a:r>
            <a:endParaRPr lang="en-US" b="0" dirty="0"/>
          </a:p>
          <a:p>
            <a:endParaRPr lang="en-US" dirty="0"/>
          </a:p>
        </p:txBody>
      </p:sp>
    </p:spTree>
    <p:extLst>
      <p:ext uri="{BB962C8B-B14F-4D97-AF65-F5344CB8AC3E}">
        <p14:creationId xmlns:p14="http://schemas.microsoft.com/office/powerpoint/2010/main" val="3243616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101083"/>
          </a:xfrm>
        </p:spPr>
        <p:txBody>
          <a:bodyPr/>
          <a:lstStyle/>
          <a:p>
            <a:r>
              <a:rPr lang="en-US" sz="3200" dirty="0">
                <a:effectLst/>
              </a:rPr>
              <a:t>Selecting and designing the questionnaire. </a:t>
            </a:r>
            <a:br>
              <a:rPr lang="en-US" sz="3200" dirty="0"/>
            </a:br>
            <a:endParaRPr lang="en-US" sz="3200" dirty="0"/>
          </a:p>
        </p:txBody>
      </p:sp>
      <p:sp>
        <p:nvSpPr>
          <p:cNvPr id="3" name="Content Placeholder 2"/>
          <p:cNvSpPr>
            <a:spLocks noGrp="1"/>
          </p:cNvSpPr>
          <p:nvPr>
            <p:ph idx="1"/>
          </p:nvPr>
        </p:nvSpPr>
        <p:spPr>
          <a:xfrm>
            <a:off x="779462" y="979168"/>
            <a:ext cx="7581901" cy="5553718"/>
          </a:xfrm>
        </p:spPr>
        <p:txBody>
          <a:bodyPr>
            <a:normAutofit/>
          </a:bodyPr>
          <a:lstStyle/>
          <a:p>
            <a:r>
              <a:rPr lang="en-US" dirty="0">
                <a:effectLst/>
              </a:rPr>
              <a:t>What information are you looking for?</a:t>
            </a:r>
          </a:p>
          <a:p>
            <a:r>
              <a:rPr lang="en-US" dirty="0">
                <a:effectLst/>
              </a:rPr>
              <a:t>You </a:t>
            </a:r>
            <a:r>
              <a:rPr lang="en-US" u="sng" dirty="0">
                <a:effectLst/>
              </a:rPr>
              <a:t>and/or your co-researchers </a:t>
            </a:r>
            <a:r>
              <a:rPr lang="en-US" dirty="0">
                <a:effectLst/>
              </a:rPr>
              <a:t>may have different assumptions about precisely what information you would like your study to generate. </a:t>
            </a:r>
          </a:p>
          <a:p>
            <a:r>
              <a:rPr lang="en-US" dirty="0">
                <a:effectLst/>
              </a:rPr>
              <a:t>A formal scoping exercise will ensure that you clarify goals and if necessary reach an agreed compromise. It will also flag up potential practical problems— </a:t>
            </a:r>
          </a:p>
          <a:p>
            <a:r>
              <a:rPr lang="en-US" dirty="0">
                <a:effectLst/>
              </a:rPr>
              <a:t>for example, how long the questionnaire will be and how it might be administered. </a:t>
            </a:r>
            <a:endParaRPr lang="en-US" dirty="0"/>
          </a:p>
          <a:p>
            <a:endParaRPr lang="en-US" dirty="0"/>
          </a:p>
        </p:txBody>
      </p:sp>
    </p:spTree>
    <p:extLst>
      <p:ext uri="{BB962C8B-B14F-4D97-AF65-F5344CB8AC3E}">
        <p14:creationId xmlns:p14="http://schemas.microsoft.com/office/powerpoint/2010/main" val="111340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320809"/>
          </a:xfrm>
        </p:spPr>
        <p:txBody>
          <a:bodyPr/>
          <a:lstStyle/>
          <a:p>
            <a:endParaRPr lang="en-US" sz="800" dirty="0"/>
          </a:p>
        </p:txBody>
      </p:sp>
      <p:sp>
        <p:nvSpPr>
          <p:cNvPr id="3" name="Content Placeholder 2"/>
          <p:cNvSpPr>
            <a:spLocks noGrp="1"/>
          </p:cNvSpPr>
          <p:nvPr>
            <p:ph idx="1"/>
          </p:nvPr>
        </p:nvSpPr>
        <p:spPr>
          <a:xfrm>
            <a:off x="779462" y="1193361"/>
            <a:ext cx="7581901" cy="5125332"/>
          </a:xfrm>
        </p:spPr>
        <p:txBody>
          <a:bodyPr/>
          <a:lstStyle/>
          <a:p>
            <a:r>
              <a:rPr lang="en-US" b="0" dirty="0">
                <a:effectLst/>
              </a:rPr>
              <a:t>As a rule of thumb, if you are not familiar enough with the research area or with a particular population subgroup to predict the range of possible responses, and especially:</a:t>
            </a:r>
          </a:p>
          <a:p>
            <a:r>
              <a:rPr lang="en-US" b="0" dirty="0">
                <a:effectLst/>
              </a:rPr>
              <a:t> If such details are not available in the literature, you should first use a qualitative approach (such as focus groups) to explore the territory and map key areas for further study. </a:t>
            </a:r>
            <a:endParaRPr lang="en-US" b="0" dirty="0"/>
          </a:p>
          <a:p>
            <a:endParaRPr lang="en-US" dirty="0"/>
          </a:p>
        </p:txBody>
      </p:sp>
    </p:spTree>
    <p:extLst>
      <p:ext uri="{BB962C8B-B14F-4D97-AF65-F5344CB8AC3E}">
        <p14:creationId xmlns:p14="http://schemas.microsoft.com/office/powerpoint/2010/main" val="1933056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367187"/>
            <a:ext cx="7581901" cy="1667645"/>
          </a:xfrm>
        </p:spPr>
        <p:txBody>
          <a:bodyPr>
            <a:normAutofit fontScale="90000"/>
          </a:bodyPr>
          <a:lstStyle/>
          <a:p>
            <a:r>
              <a:rPr lang="en-US" sz="2800" dirty="0"/>
              <a:t>IS QUESTIONNAIRE APPROPRIATE</a:t>
            </a:r>
            <a:br>
              <a:rPr lang="en-US" sz="2800" dirty="0"/>
            </a:br>
            <a:br>
              <a:rPr lang="en-US" sz="2800" b="0" dirty="0"/>
            </a:br>
            <a:r>
              <a:rPr lang="en-US" sz="2000" b="0" dirty="0">
                <a:effectLst/>
              </a:rPr>
              <a:t>People often decide to use a questionnaire for research questions that need a different method.  </a:t>
            </a:r>
            <a:br>
              <a:rPr lang="en-US" sz="2000" b="0" dirty="0"/>
            </a:br>
            <a:endParaRPr lang="en-US" sz="2000" dirty="0"/>
          </a:p>
        </p:txBody>
      </p:sp>
      <p:pic>
        <p:nvPicPr>
          <p:cNvPr id="4" name="Content Placeholder 3" descr="questionnaire.png"/>
          <p:cNvPicPr>
            <a:picLocks noGrp="1" noChangeAspect="1"/>
          </p:cNvPicPr>
          <p:nvPr>
            <p:ph idx="1"/>
          </p:nvPr>
        </p:nvPicPr>
        <p:blipFill rotWithShape="1">
          <a:blip r:embed="rId2">
            <a:extLst>
              <a:ext uri="{28A0092B-C50C-407E-A947-70E740481C1C}">
                <a14:useLocalDpi xmlns:a14="http://schemas.microsoft.com/office/drawing/2010/main" val="0"/>
              </a:ext>
            </a:extLst>
          </a:blip>
          <a:stretch/>
        </p:blipFill>
        <p:spPr>
          <a:xfrm>
            <a:off x="2428874" y="1784350"/>
            <a:ext cx="4743451" cy="4572000"/>
          </a:xfrm>
        </p:spPr>
      </p:pic>
    </p:spTree>
    <p:extLst>
      <p:ext uri="{BB962C8B-B14F-4D97-AF65-F5344CB8AC3E}">
        <p14:creationId xmlns:p14="http://schemas.microsoft.com/office/powerpoint/2010/main" val="4165618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366707"/>
          </a:xfrm>
        </p:spPr>
        <p:txBody>
          <a:bodyPr/>
          <a:lstStyle/>
          <a:p>
            <a:endParaRPr lang="en-US" sz="800" dirty="0"/>
          </a:p>
        </p:txBody>
      </p:sp>
      <p:sp>
        <p:nvSpPr>
          <p:cNvPr id="3" name="Content Placeholder 2"/>
          <p:cNvSpPr>
            <a:spLocks noGrp="1"/>
          </p:cNvSpPr>
          <p:nvPr>
            <p:ph idx="1"/>
          </p:nvPr>
        </p:nvSpPr>
        <p:spPr/>
        <p:txBody>
          <a:bodyPr/>
          <a:lstStyle/>
          <a:p>
            <a:r>
              <a:rPr lang="en-US" b="0" dirty="0">
                <a:effectLst/>
              </a:rPr>
              <a:t>Research participants must be able to give </a:t>
            </a:r>
            <a:r>
              <a:rPr lang="en-US" b="0" dirty="0">
                <a:solidFill>
                  <a:srgbClr val="FF0000"/>
                </a:solidFill>
                <a:effectLst/>
              </a:rPr>
              <a:t>meaningful answers (with help from a professional interviewer if necessary).</a:t>
            </a:r>
            <a:r>
              <a:rPr lang="en-US" b="0" dirty="0">
                <a:effectLst/>
              </a:rPr>
              <a:t> </a:t>
            </a:r>
          </a:p>
          <a:p>
            <a:r>
              <a:rPr lang="en-US" b="0" dirty="0">
                <a:effectLst/>
              </a:rPr>
              <a:t>Particular physical, mental, social, and linguistic needs</a:t>
            </a:r>
          </a:p>
          <a:p>
            <a:pPr marL="0" indent="0">
              <a:buNone/>
            </a:pPr>
            <a:r>
              <a:rPr lang="en-US" b="0" dirty="0">
                <a:effectLst/>
              </a:rPr>
              <a:t>      need to be addressed.</a:t>
            </a:r>
            <a:endParaRPr lang="en-US" dirty="0"/>
          </a:p>
        </p:txBody>
      </p:sp>
    </p:spTree>
    <p:extLst>
      <p:ext uri="{BB962C8B-B14F-4D97-AF65-F5344CB8AC3E}">
        <p14:creationId xmlns:p14="http://schemas.microsoft.com/office/powerpoint/2010/main" val="3308158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870</TotalTime>
  <Words>1728</Words>
  <Application>Microsoft Office PowerPoint</Application>
  <PresentationFormat>On-screen Show (4:3)</PresentationFormat>
  <Paragraphs>101</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Consolas</vt:lpstr>
      <vt:lpstr>Corbel</vt:lpstr>
      <vt:lpstr>Wingdings</vt:lpstr>
      <vt:lpstr>Wingdings 2</vt:lpstr>
      <vt:lpstr>Wingdings 3</vt:lpstr>
      <vt:lpstr>Metro</vt:lpstr>
      <vt:lpstr>Evidence based practice </vt:lpstr>
      <vt:lpstr> SELECTING DESIGNING &amp; DEVELOPING QUESTIONAIRRE </vt:lpstr>
      <vt:lpstr>PowerPoint Presentation</vt:lpstr>
      <vt:lpstr>PowerPoint Presentation</vt:lpstr>
      <vt:lpstr>AIM</vt:lpstr>
      <vt:lpstr>Selecting and designing the questionnaire.  </vt:lpstr>
      <vt:lpstr>PowerPoint Presentation</vt:lpstr>
      <vt:lpstr>IS QUESTIONNAIRE APPROPRIATE  People often decide to use a questionnaire for research questions that need a different method.   </vt:lpstr>
      <vt:lpstr>PowerPoint Presentation</vt:lpstr>
      <vt:lpstr>Could you use an existing instrument?  </vt:lpstr>
      <vt:lpstr>PowerPoint Presentation</vt:lpstr>
      <vt:lpstr>PowerPoint Presentation</vt:lpstr>
      <vt:lpstr>Is the questionnaire valid and reliable?  </vt:lpstr>
      <vt:lpstr>Reliable questionnaire</vt:lpstr>
      <vt:lpstr>PowerPoint Presentation</vt:lpstr>
      <vt:lpstr> How should you present your questions</vt:lpstr>
      <vt:lpstr>PowerPoint Presentation</vt:lpstr>
      <vt:lpstr>PowerPoint Presentation</vt:lpstr>
      <vt:lpstr>PowerPoint Presentation</vt:lpstr>
      <vt:lpstr>PowerPoint Presentation</vt:lpstr>
      <vt:lpstr>Incomplete Information</vt:lpstr>
      <vt:lpstr>PowerPoint Presentation</vt:lpstr>
      <vt:lpstr>Open ended questions</vt:lpstr>
      <vt:lpstr>Beware</vt:lpstr>
      <vt:lpstr>Apart from questions what else should you include</vt:lpstr>
      <vt:lpstr>What should the questionnaire look like?</vt:lpstr>
      <vt:lpstr>Importance of physical layout</vt:lpstr>
      <vt:lpstr>Selection of sample size</vt:lpstr>
      <vt:lpstr>What approvals do you need before you start?  </vt:lpstr>
      <vt:lpstr>PowerPoint Presentation</vt:lpstr>
      <vt:lpstr>Summary points</vt:lpstr>
      <vt:lpstr>PowerPoint Presentation</vt:lpstr>
    </vt:vector>
  </TitlesOfParts>
  <Manager/>
  <Company>KMU</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based practice DPT 8th semester Mujeeb Ur Rahman Assistant professor IPM&amp;R KMU.</dc:title>
  <dc:subject/>
  <dc:creator>MUJEEB</dc:creator>
  <cp:keywords/>
  <dc:description/>
  <cp:lastModifiedBy>attaullahphysio@gmail.com</cp:lastModifiedBy>
  <cp:revision>7</cp:revision>
  <dcterms:created xsi:type="dcterms:W3CDTF">2015-01-15T05:28:26Z</dcterms:created>
  <dcterms:modified xsi:type="dcterms:W3CDTF">2020-05-05T16:24:09Z</dcterms:modified>
  <cp:category/>
</cp:coreProperties>
</file>