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53"/>
  </p:notesMasterIdLst>
  <p:sldIdLst>
    <p:sldId id="371" r:id="rId2"/>
    <p:sldId id="267" r:id="rId3"/>
    <p:sldId id="362" r:id="rId4"/>
    <p:sldId id="364" r:id="rId5"/>
    <p:sldId id="365" r:id="rId6"/>
    <p:sldId id="366" r:id="rId7"/>
    <p:sldId id="308" r:id="rId8"/>
    <p:sldId id="312" r:id="rId9"/>
    <p:sldId id="313" r:id="rId10"/>
    <p:sldId id="339" r:id="rId11"/>
    <p:sldId id="340" r:id="rId12"/>
    <p:sldId id="342" r:id="rId13"/>
    <p:sldId id="344" r:id="rId14"/>
    <p:sldId id="346" r:id="rId15"/>
    <p:sldId id="348" r:id="rId16"/>
    <p:sldId id="350" r:id="rId17"/>
    <p:sldId id="352" r:id="rId18"/>
    <p:sldId id="355" r:id="rId19"/>
    <p:sldId id="356" r:id="rId20"/>
    <p:sldId id="358" r:id="rId21"/>
    <p:sldId id="359" r:id="rId22"/>
    <p:sldId id="367" r:id="rId23"/>
    <p:sldId id="361" r:id="rId24"/>
    <p:sldId id="310" r:id="rId25"/>
    <p:sldId id="369" r:id="rId26"/>
    <p:sldId id="370" r:id="rId27"/>
    <p:sldId id="330" r:id="rId28"/>
    <p:sldId id="332" r:id="rId29"/>
    <p:sldId id="334" r:id="rId30"/>
    <p:sldId id="336" r:id="rId31"/>
    <p:sldId id="338" r:id="rId32"/>
    <p:sldId id="31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96" r:id="rId50"/>
    <p:sldId id="298" r:id="rId51"/>
    <p:sldId id="37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5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DC8B5-1769-4723-BB6A-6EF886BA8122}" type="datetimeFigureOut">
              <a:rPr lang="en-US" smtClean="0"/>
              <a:pPr/>
              <a:t>6/11/2020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48A39-1815-4CA8-B8A2-E4A7371643AC}" type="slidenum">
              <a:rPr lang="en-US" smtClean="0"/>
              <a:pPr/>
              <a:t>‹#›</a:t>
            </a:fld>
            <a:endParaRPr lang="en-US"/>
          </a:p>
        </p:txBody>
      </p:sp>
    </p:spTree>
    <p:extLst>
      <p:ext uri="{BB962C8B-B14F-4D97-AF65-F5344CB8AC3E}">
        <p14:creationId xmlns:p14="http://schemas.microsoft.com/office/powerpoint/2010/main" val="178492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D48A39-1815-4CA8-B8A2-E4A7371643AC}" type="slidenum">
              <a:rPr lang="en-US" smtClean="0"/>
              <a:pPr/>
              <a:t>33</a:t>
            </a:fld>
            <a:endParaRPr lang="en-US"/>
          </a:p>
        </p:txBody>
      </p:sp>
    </p:spTree>
    <p:extLst>
      <p:ext uri="{BB962C8B-B14F-4D97-AF65-F5344CB8AC3E}">
        <p14:creationId xmlns:p14="http://schemas.microsoft.com/office/powerpoint/2010/main" val="90642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1F4CA3-1E1D-4862-BCC0-CB51289EA73F}" type="slidenum">
              <a:rPr lang="en-US"/>
              <a:pPr/>
              <a:t>49</a:t>
            </a:fld>
            <a:endParaRPr lang="en-US"/>
          </a:p>
        </p:txBody>
      </p:sp>
    </p:spTree>
    <p:extLst>
      <p:ext uri="{BB962C8B-B14F-4D97-AF65-F5344CB8AC3E}">
        <p14:creationId xmlns:p14="http://schemas.microsoft.com/office/powerpoint/2010/main" val="193685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3B267D-B964-4F89-8EF7-BCD37F57992A}" type="slidenum">
              <a:rPr lang="ar-EG"/>
              <a:pPr/>
              <a:t>50</a:t>
            </a:fld>
            <a:endParaRPr lang="ar-EG"/>
          </a:p>
        </p:txBody>
      </p:sp>
    </p:spTree>
    <p:extLst>
      <p:ext uri="{BB962C8B-B14F-4D97-AF65-F5344CB8AC3E}">
        <p14:creationId xmlns:p14="http://schemas.microsoft.com/office/powerpoint/2010/main" val="30372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43920F-C767-4ED6-B49E-180FAA8379CE}"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582990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3920F-C767-4ED6-B49E-180FAA8379CE}"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249665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3920F-C767-4ED6-B49E-180FAA8379CE}"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0EF4841-B2F3-4B7B-8D50-03B64EC5BCBF}"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7556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D43920F-C767-4ED6-B49E-180FAA8379CE}"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757850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D43920F-C767-4ED6-B49E-180FAA8379CE}"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0EF4841-B2F3-4B7B-8D50-03B64EC5BCBF}"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142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D43920F-C767-4ED6-B49E-180FAA8379CE}"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1772153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43920F-C767-4ED6-B49E-180FAA8379CE}"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633923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43920F-C767-4ED6-B49E-180FAA8379CE}"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2585304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676400"/>
            <a:ext cx="3810000" cy="4114800"/>
          </a:xfrm>
        </p:spPr>
        <p:txBody>
          <a:bodyPr/>
          <a:lstStyle/>
          <a:p>
            <a:pPr lvl="0"/>
            <a:endParaRPr lang="en-US" noProof="0" smtClean="0"/>
          </a:p>
        </p:txBody>
      </p:sp>
      <p:sp>
        <p:nvSpPr>
          <p:cNvPr id="4" name="Text Placeholder 3"/>
          <p:cNvSpPr>
            <a:spLocks noGrp="1"/>
          </p:cNvSpPr>
          <p:nvPr>
            <p:ph type="body" sz="half" idx="2"/>
          </p:nvPr>
        </p:nvSpPr>
        <p:spPr>
          <a:xfrm>
            <a:off x="5029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p:txBody>
          <a:bodyPr/>
          <a:lstStyle>
            <a:lvl1pPr>
              <a:defRPr/>
            </a:lvl1pPr>
          </a:lstStyle>
          <a:p>
            <a:pPr>
              <a:defRPr/>
            </a:pPr>
            <a:endParaRPr lang="en-US"/>
          </a:p>
        </p:txBody>
      </p:sp>
      <p:sp>
        <p:nvSpPr>
          <p:cNvPr id="6" name="Rectangle 16"/>
          <p:cNvSpPr>
            <a:spLocks noGrp="1" noChangeArrowheads="1"/>
          </p:cNvSpPr>
          <p:nvPr>
            <p:ph type="ftr" sz="quarter" idx="11"/>
          </p:nvPr>
        </p:nvSpPr>
        <p:spPr/>
        <p:txBody>
          <a:bodyPr/>
          <a:lstStyle>
            <a:lvl1pPr>
              <a:defRPr/>
            </a:lvl1pPr>
          </a:lstStyle>
          <a:p>
            <a:pPr>
              <a:defRPr/>
            </a:pPr>
            <a:endParaRPr lang="en-US"/>
          </a:p>
        </p:txBody>
      </p:sp>
      <p:sp>
        <p:nvSpPr>
          <p:cNvPr id="7" name="Rectangle 17"/>
          <p:cNvSpPr>
            <a:spLocks noGrp="1" noChangeArrowheads="1"/>
          </p:cNvSpPr>
          <p:nvPr>
            <p:ph type="sldNum" sz="quarter" idx="12"/>
          </p:nvPr>
        </p:nvSpPr>
        <p:spPr/>
        <p:txBody>
          <a:bodyPr/>
          <a:lstStyle>
            <a:lvl1pPr>
              <a:defRPr/>
            </a:lvl1pPr>
          </a:lstStyle>
          <a:p>
            <a:pPr>
              <a:defRPr/>
            </a:pPr>
            <a:fld id="{E2D65783-AEB8-4395-996E-CB17F36D944F}" type="slidenum">
              <a:rPr lang="en-US"/>
              <a:pPr>
                <a:defRPr/>
              </a:pPr>
              <a:t>‹#›</a:t>
            </a:fld>
            <a:endParaRPr lang="en-US"/>
          </a:p>
        </p:txBody>
      </p:sp>
    </p:spTree>
    <p:extLst>
      <p:ext uri="{BB962C8B-B14F-4D97-AF65-F5344CB8AC3E}">
        <p14:creationId xmlns:p14="http://schemas.microsoft.com/office/powerpoint/2010/main" val="1013050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676400"/>
            <a:ext cx="7772400" cy="4114800"/>
          </a:xfrm>
        </p:spPr>
        <p:txBody>
          <a:bodyPr/>
          <a:lstStyle/>
          <a:p>
            <a:pPr lvl="0"/>
            <a:endParaRPr lang="en-US" noProof="0" smtClean="0"/>
          </a:p>
        </p:txBody>
      </p:sp>
      <p:sp>
        <p:nvSpPr>
          <p:cNvPr id="4" name="Rectangle 15"/>
          <p:cNvSpPr>
            <a:spLocks noGrp="1" noChangeArrowheads="1"/>
          </p:cNvSpPr>
          <p:nvPr>
            <p:ph type="dt" sz="half" idx="10"/>
          </p:nvPr>
        </p:nvSpPr>
        <p:spPr/>
        <p:txBody>
          <a:bodyPr/>
          <a:lstStyle>
            <a:lvl1pPr>
              <a:defRPr/>
            </a:lvl1pPr>
          </a:lstStyle>
          <a:p>
            <a:pPr>
              <a:defRPr/>
            </a:pPr>
            <a:endParaRPr lang="en-US"/>
          </a:p>
        </p:txBody>
      </p:sp>
      <p:sp>
        <p:nvSpPr>
          <p:cNvPr id="5" name="Rectangle 16"/>
          <p:cNvSpPr>
            <a:spLocks noGrp="1" noChangeArrowheads="1"/>
          </p:cNvSpPr>
          <p:nvPr>
            <p:ph type="ftr" sz="quarter" idx="11"/>
          </p:nvPr>
        </p:nvSpPr>
        <p:spPr/>
        <p:txBody>
          <a:bodyPr/>
          <a:lstStyle>
            <a:lvl1pPr>
              <a:defRPr/>
            </a:lvl1pPr>
          </a:lstStyle>
          <a:p>
            <a:pPr>
              <a:defRPr/>
            </a:pPr>
            <a:endParaRPr lang="en-US"/>
          </a:p>
        </p:txBody>
      </p:sp>
      <p:sp>
        <p:nvSpPr>
          <p:cNvPr id="6" name="Rectangle 17"/>
          <p:cNvSpPr>
            <a:spLocks noGrp="1" noChangeArrowheads="1"/>
          </p:cNvSpPr>
          <p:nvPr>
            <p:ph type="sldNum" sz="quarter" idx="12"/>
          </p:nvPr>
        </p:nvSpPr>
        <p:spPr/>
        <p:txBody>
          <a:bodyPr/>
          <a:lstStyle>
            <a:lvl1pPr>
              <a:defRPr/>
            </a:lvl1pPr>
          </a:lstStyle>
          <a:p>
            <a:pPr>
              <a:defRPr/>
            </a:pPr>
            <a:fld id="{D00E7440-1AD0-4A87-BED5-EE160F1D9CAF}" type="slidenum">
              <a:rPr lang="en-US"/>
              <a:pPr>
                <a:defRPr/>
              </a:pPr>
              <a:t>‹#›</a:t>
            </a:fld>
            <a:endParaRPr lang="en-US"/>
          </a:p>
        </p:txBody>
      </p:sp>
    </p:spTree>
    <p:extLst>
      <p:ext uri="{BB962C8B-B14F-4D97-AF65-F5344CB8AC3E}">
        <p14:creationId xmlns:p14="http://schemas.microsoft.com/office/powerpoint/2010/main" val="202132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43920F-C767-4ED6-B49E-180FAA8379CE}"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152699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3920F-C767-4ED6-B49E-180FAA8379CE}"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336472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43920F-C767-4ED6-B49E-180FAA8379CE}"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336032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43920F-C767-4ED6-B49E-180FAA8379CE}" type="datetimeFigureOut">
              <a:rPr lang="en-US" smtClean="0"/>
              <a:pPr/>
              <a:t>6/11/2020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212411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43920F-C767-4ED6-B49E-180FAA8379CE}" type="datetimeFigureOut">
              <a:rPr lang="en-US" smtClean="0"/>
              <a:pPr/>
              <a:t>6/11/2020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212455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3920F-C767-4ED6-B49E-180FAA8379CE}" type="datetimeFigureOut">
              <a:rPr lang="en-US" smtClean="0"/>
              <a:pPr/>
              <a:t>6/11/2020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3483512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3920F-C767-4ED6-B49E-180FAA8379CE}"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107526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3920F-C767-4ED6-B49E-180FAA8379CE}"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0EF4841-B2F3-4B7B-8D50-03B64EC5BCBF}" type="slidenum">
              <a:rPr lang="en-US" smtClean="0"/>
              <a:pPr/>
              <a:t>‹#›</a:t>
            </a:fld>
            <a:endParaRPr lang="en-US"/>
          </a:p>
        </p:txBody>
      </p:sp>
    </p:spTree>
    <p:extLst>
      <p:ext uri="{BB962C8B-B14F-4D97-AF65-F5344CB8AC3E}">
        <p14:creationId xmlns:p14="http://schemas.microsoft.com/office/powerpoint/2010/main" val="297490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D43920F-C767-4ED6-B49E-180FAA8379CE}" type="datetimeFigureOut">
              <a:rPr lang="en-US" smtClean="0"/>
              <a:pPr/>
              <a:t>6/11/2020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0EF4841-B2F3-4B7B-8D50-03B64EC5BCBF}" type="slidenum">
              <a:rPr lang="en-US" smtClean="0"/>
              <a:pPr/>
              <a:t>‹#›</a:t>
            </a:fld>
            <a:endParaRPr lang="en-US"/>
          </a:p>
        </p:txBody>
      </p:sp>
    </p:spTree>
    <p:extLst>
      <p:ext uri="{BB962C8B-B14F-4D97-AF65-F5344CB8AC3E}">
        <p14:creationId xmlns:p14="http://schemas.microsoft.com/office/powerpoint/2010/main" val="1330989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8001000" cy="1904999"/>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smtClean="0">
                <a:latin typeface="Calibri" pitchFamily="34" charset="0"/>
                <a:cs typeface="Calibri" pitchFamily="34" charset="0"/>
              </a:rPr>
              <a:t>Proprioceptive Neuromuscular Facilitation</a:t>
            </a:r>
            <a:endParaRPr lang="en-US" b="1" dirty="0"/>
          </a:p>
        </p:txBody>
      </p:sp>
      <p:sp>
        <p:nvSpPr>
          <p:cNvPr id="3" name="Subtitle 2"/>
          <p:cNvSpPr>
            <a:spLocks noGrp="1"/>
          </p:cNvSpPr>
          <p:nvPr>
            <p:ph type="subTitle"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2000" b="1" dirty="0" smtClean="0"/>
              <a:t>Dr. </a:t>
            </a:r>
            <a:r>
              <a:rPr lang="en-US" sz="2000" b="1" dirty="0" err="1" smtClean="0"/>
              <a:t>M.Jaffar</a:t>
            </a:r>
            <a:r>
              <a:rPr lang="en-US" sz="2000" b="1" dirty="0" smtClean="0"/>
              <a:t> PT</a:t>
            </a:r>
            <a:endParaRPr lang="en-US" sz="2000" b="1" dirty="0" smtClean="0"/>
          </a:p>
          <a:p>
            <a:r>
              <a:rPr lang="en-US" sz="2000" b="1" dirty="0" smtClean="0"/>
              <a:t>DPT(NCS,KMU), MSNMPT(RIU)*</a:t>
            </a:r>
            <a:endParaRPr lang="en-US" sz="2000" b="1" dirty="0"/>
          </a:p>
        </p:txBody>
      </p:sp>
    </p:spTree>
    <p:extLst>
      <p:ext uri="{BB962C8B-B14F-4D97-AF65-F5344CB8AC3E}">
        <p14:creationId xmlns:p14="http://schemas.microsoft.com/office/powerpoint/2010/main" val="303979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tx1"/>
                </a:solidFill>
                <a:latin typeface="Calibri" pitchFamily="34" charset="0"/>
                <a:cs typeface="Calibri" pitchFamily="34" charset="0"/>
              </a:rPr>
              <a:t>Components of pnf</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r>
              <a:rPr lang="en-US" sz="2000" dirty="0" smtClean="0">
                <a:latin typeface="Calibri" pitchFamily="34" charset="0"/>
                <a:cs typeface="Calibri" pitchFamily="34" charset="0"/>
              </a:rPr>
              <a:t>A. principle</a:t>
            </a:r>
          </a:p>
          <a:p>
            <a:r>
              <a:rPr lang="en-US" sz="2000" dirty="0" smtClean="0">
                <a:latin typeface="Calibri" pitchFamily="34" charset="0"/>
                <a:cs typeface="Calibri" pitchFamily="34" charset="0"/>
              </a:rPr>
              <a:t>B. procedure</a:t>
            </a:r>
          </a:p>
          <a:p>
            <a:r>
              <a:rPr lang="en-US" sz="2000" dirty="0" smtClean="0">
                <a:latin typeface="Calibri" pitchFamily="34" charset="0"/>
                <a:cs typeface="Calibri" pitchFamily="34" charset="0"/>
              </a:rPr>
              <a:t>C. patterns</a:t>
            </a:r>
          </a:p>
          <a:p>
            <a:r>
              <a:rPr lang="en-US" sz="2000" dirty="0" smtClean="0">
                <a:latin typeface="Calibri" pitchFamily="34" charset="0"/>
                <a:cs typeface="Calibri" pitchFamily="34" charset="0"/>
              </a:rPr>
              <a:t>D. techniques</a:t>
            </a:r>
            <a:endParaRPr lang="en-US" sz="2000" dirty="0">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700" b="1" dirty="0" smtClean="0">
                <a:solidFill>
                  <a:schemeClr val="tx1"/>
                </a:solidFill>
                <a:latin typeface="Calibri" pitchFamily="34" charset="0"/>
                <a:cs typeface="Calibri" pitchFamily="34" charset="0"/>
              </a:rPr>
              <a:t>A. principle</a:t>
            </a:r>
            <a:r>
              <a:rPr lang="en-US" dirty="0" smtClean="0"/>
              <a:t/>
            </a:r>
            <a:br>
              <a:rPr lang="en-US" dirty="0" smtClean="0"/>
            </a:br>
            <a:endParaRPr lang="en-US" dirty="0"/>
          </a:p>
        </p:txBody>
      </p:sp>
      <p:sp>
        <p:nvSpPr>
          <p:cNvPr id="3" name="Content Placeholder 2"/>
          <p:cNvSpPr>
            <a:spLocks noGrp="1"/>
          </p:cNvSpPr>
          <p:nvPr>
            <p:ph idx="1"/>
          </p:nvPr>
        </p:nvSpPr>
        <p:spPr>
          <a:xfrm>
            <a:off x="990600" y="1752600"/>
            <a:ext cx="7696199" cy="4572000"/>
          </a:xfrm>
        </p:spPr>
        <p:txBody>
          <a:bodyPr>
            <a:normAutofit/>
          </a:bodyPr>
          <a:lstStyle/>
          <a:p>
            <a:pPr>
              <a:lnSpc>
                <a:spcPct val="90000"/>
              </a:lnSpc>
            </a:pPr>
            <a:r>
              <a:rPr lang="en-US" sz="2000" dirty="0" smtClean="0">
                <a:latin typeface="Calibri" pitchFamily="34" charset="0"/>
                <a:cs typeface="Calibri" pitchFamily="34" charset="0"/>
              </a:rPr>
              <a:t>Patient must be taught the pattern. </a:t>
            </a:r>
          </a:p>
          <a:p>
            <a:pPr>
              <a:lnSpc>
                <a:spcPct val="90000"/>
              </a:lnSpc>
            </a:pPr>
            <a:r>
              <a:rPr lang="en-US" sz="2000" dirty="0" smtClean="0">
                <a:latin typeface="Calibri" pitchFamily="34" charset="0"/>
                <a:cs typeface="Calibri" pitchFamily="34" charset="0"/>
              </a:rPr>
              <a:t>Have the patient watch the moving limb moved passively. </a:t>
            </a:r>
          </a:p>
          <a:p>
            <a:pPr>
              <a:lnSpc>
                <a:spcPct val="90000"/>
              </a:lnSpc>
            </a:pPr>
            <a:r>
              <a:rPr lang="en-US" sz="2000" dirty="0" smtClean="0">
                <a:latin typeface="Calibri" pitchFamily="34" charset="0"/>
                <a:cs typeface="Calibri" pitchFamily="34" charset="0"/>
              </a:rPr>
              <a:t>The  patient must give proper verbal command.</a:t>
            </a:r>
          </a:p>
          <a:p>
            <a:pPr>
              <a:lnSpc>
                <a:spcPct val="90000"/>
              </a:lnSpc>
            </a:pPr>
            <a:r>
              <a:rPr lang="en-US" sz="2000" dirty="0" smtClean="0">
                <a:latin typeface="Calibri" pitchFamily="34" charset="0"/>
                <a:cs typeface="Calibri" pitchFamily="34" charset="0"/>
              </a:rPr>
              <a:t>Manual contact with appropriate pressure is very important.</a:t>
            </a:r>
          </a:p>
          <a:p>
            <a:pPr>
              <a:buFont typeface="Arial" charset="0"/>
              <a:buChar char="•"/>
            </a:pPr>
            <a:r>
              <a:rPr lang="en-US" sz="2000" dirty="0" smtClean="0">
                <a:latin typeface="Calibri" pitchFamily="34" charset="0"/>
                <a:cs typeface="Calibri" pitchFamily="34" charset="0"/>
              </a:rPr>
              <a:t>Contraction of the muscle group is facilitated by hand placement. </a:t>
            </a:r>
          </a:p>
          <a:p>
            <a:pPr>
              <a:buFont typeface="Arial" charset="0"/>
              <a:buChar char="•"/>
            </a:pPr>
            <a:r>
              <a:rPr lang="en-US" sz="2000" dirty="0" smtClean="0">
                <a:latin typeface="Calibri" pitchFamily="34" charset="0"/>
                <a:cs typeface="Calibri" pitchFamily="34" charset="0"/>
              </a:rPr>
              <a:t>Apply maximal resistance throughout ROM. </a:t>
            </a:r>
          </a:p>
          <a:p>
            <a:pPr>
              <a:buFont typeface="Arial" charset="0"/>
              <a:buChar char="•"/>
            </a:pPr>
            <a:r>
              <a:rPr lang="en-US" sz="2000" dirty="0" smtClean="0">
                <a:latin typeface="Calibri" pitchFamily="34" charset="0"/>
                <a:cs typeface="Calibri" pitchFamily="34" charset="0"/>
              </a:rPr>
              <a:t>Resistance will change. </a:t>
            </a:r>
          </a:p>
          <a:p>
            <a:pPr>
              <a:buFont typeface="Arial" charset="0"/>
              <a:buChar char="•"/>
            </a:pPr>
            <a:r>
              <a:rPr lang="en-US" sz="2000" dirty="0" smtClean="0">
                <a:latin typeface="Calibri" pitchFamily="34" charset="0"/>
                <a:cs typeface="Calibri" pitchFamily="34" charset="0"/>
              </a:rPr>
              <a:t>Rotation of movement will change throughout    ROM</a:t>
            </a:r>
          </a:p>
          <a:p>
            <a:pPr>
              <a:buFont typeface="Arial" charset="0"/>
              <a:buChar char="•"/>
            </a:pPr>
            <a:r>
              <a:rPr lang="en-US" sz="2000" dirty="0" smtClean="0">
                <a:latin typeface="Calibri" pitchFamily="34" charset="0"/>
                <a:cs typeface="Calibri" pitchFamily="34" charset="0"/>
              </a:rPr>
              <a:t>Distal movement should occur first . </a:t>
            </a:r>
          </a:p>
          <a:p>
            <a:endParaRPr lang="en-US" sz="2000" dirty="0" smtClean="0">
              <a:latin typeface="Calibri" pitchFamily="34" charset="0"/>
              <a:cs typeface="Calibri" pitchFamily="34" charset="0"/>
            </a:endParaRPr>
          </a:p>
          <a:p>
            <a:pPr>
              <a:lnSpc>
                <a:spcPct val="90000"/>
              </a:lnSpc>
              <a:buNone/>
            </a:pPr>
            <a:r>
              <a:rPr lang="en-US" sz="2000" dirty="0" smtClean="0">
                <a:latin typeface="Calibri" pitchFamily="34" charset="0"/>
                <a:cs typeface="Calibri" pitchFamily="34" charset="0"/>
              </a:rPr>
              <a:t> </a:t>
            </a:r>
          </a:p>
          <a:p>
            <a:endParaRPr lang="en-US" sz="2000" dirty="0">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18890"/>
          </a:xfrm>
        </p:spPr>
        <p:txBody>
          <a:bodyPr>
            <a:normAutofit fontScale="90000"/>
          </a:bodyPr>
          <a:lstStyle/>
          <a:p>
            <a:r>
              <a:rPr lang="en-US" b="1" dirty="0">
                <a:solidFill>
                  <a:schemeClr val="tx1"/>
                </a:solidFill>
                <a:latin typeface="Calibri" pitchFamily="34" charset="0"/>
                <a:cs typeface="Calibri" pitchFamily="34" charset="0"/>
              </a:rPr>
              <a:t>Procedure</a:t>
            </a:r>
            <a:r>
              <a:rPr lang="en-US" dirty="0" smtClean="0"/>
              <a:t/>
            </a:r>
            <a:br>
              <a:rPr lang="en-US" dirty="0" smtClean="0"/>
            </a:br>
            <a:r>
              <a:rPr lang="en-US" dirty="0" smtClean="0"/>
              <a:t>    </a:t>
            </a:r>
            <a:endParaRPr lang="en-US" sz="27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1942415" y="1143000"/>
            <a:ext cx="6591985" cy="4768222"/>
          </a:xfrm>
        </p:spPr>
        <p:txBody>
          <a:bodyPr>
            <a:noAutofit/>
          </a:bodyPr>
          <a:lstStyle/>
          <a:p>
            <a:r>
              <a:rPr lang="en-US" sz="2000" dirty="0" smtClean="0">
                <a:latin typeface="Calibri" pitchFamily="34" charset="0"/>
                <a:cs typeface="Calibri" pitchFamily="34" charset="0"/>
              </a:rPr>
              <a:t>Treatment applied is always positive.</a:t>
            </a:r>
          </a:p>
          <a:p>
            <a:r>
              <a:rPr lang="en-US" sz="2000" dirty="0" smtClean="0">
                <a:latin typeface="Calibri" pitchFamily="34" charset="0"/>
                <a:cs typeface="Calibri" pitchFamily="34" charset="0"/>
              </a:rPr>
              <a:t>Basic tools of facilitation</a:t>
            </a:r>
          </a:p>
          <a:p>
            <a:r>
              <a:rPr lang="en-US" sz="2000" dirty="0" smtClean="0">
                <a:latin typeface="Calibri" pitchFamily="34" charset="0"/>
                <a:cs typeface="Calibri" pitchFamily="34" charset="0"/>
              </a:rPr>
              <a:t>Efficiency depends on voluntary effort</a:t>
            </a:r>
          </a:p>
          <a:p>
            <a:pPr>
              <a:buNone/>
            </a:pPr>
            <a:r>
              <a:rPr lang="en-US" sz="2000" dirty="0" smtClean="0">
                <a:latin typeface="Calibri" pitchFamily="34" charset="0"/>
                <a:cs typeface="Calibri" pitchFamily="34" charset="0"/>
              </a:rPr>
              <a:t>   following procedure can be used,</a:t>
            </a:r>
          </a:p>
          <a:p>
            <a:pPr>
              <a:buNone/>
            </a:pPr>
            <a:r>
              <a:rPr lang="en-US" sz="2000" dirty="0" smtClean="0">
                <a:latin typeface="Calibri" pitchFamily="34" charset="0"/>
                <a:cs typeface="Calibri" pitchFamily="34" charset="0"/>
              </a:rPr>
              <a:t>1.Resistence </a:t>
            </a:r>
          </a:p>
          <a:p>
            <a:pPr>
              <a:buNone/>
            </a:pPr>
            <a:r>
              <a:rPr lang="en-US" sz="2000" dirty="0" smtClean="0">
                <a:latin typeface="Calibri" pitchFamily="34" charset="0"/>
                <a:cs typeface="Calibri" pitchFamily="34" charset="0"/>
              </a:rPr>
              <a:t>2.Irridiation </a:t>
            </a:r>
          </a:p>
          <a:p>
            <a:pPr>
              <a:buNone/>
            </a:pPr>
            <a:r>
              <a:rPr lang="en-US" sz="2000" dirty="0" smtClean="0">
                <a:latin typeface="Calibri" pitchFamily="34" charset="0"/>
                <a:cs typeface="Calibri" pitchFamily="34" charset="0"/>
              </a:rPr>
              <a:t>3.Manual contacts</a:t>
            </a:r>
          </a:p>
          <a:p>
            <a:pPr>
              <a:buNone/>
            </a:pPr>
            <a:r>
              <a:rPr lang="en-US" sz="2000" dirty="0" smtClean="0"/>
              <a:t>4.Body position</a:t>
            </a:r>
          </a:p>
          <a:p>
            <a:pPr>
              <a:buNone/>
            </a:pPr>
            <a:r>
              <a:rPr lang="en-US" sz="2000" dirty="0" smtClean="0"/>
              <a:t>5.Verbal Commands</a:t>
            </a:r>
          </a:p>
          <a:p>
            <a:pPr>
              <a:buNone/>
            </a:pPr>
            <a:r>
              <a:rPr lang="en-US" sz="2000" dirty="0" smtClean="0"/>
              <a:t>6.Vision</a:t>
            </a:r>
          </a:p>
          <a:p>
            <a:pPr>
              <a:buNone/>
            </a:pPr>
            <a:r>
              <a:rPr lang="en-US" sz="2000" dirty="0" smtClean="0"/>
              <a:t>7.Traction and approximation</a:t>
            </a:r>
          </a:p>
          <a:p>
            <a:pPr>
              <a:buNone/>
            </a:pPr>
            <a:r>
              <a:rPr lang="en-US" sz="2000" dirty="0" smtClean="0"/>
              <a:t>8.Stretch</a:t>
            </a:r>
          </a:p>
          <a:p>
            <a:pPr>
              <a:buNone/>
            </a:pPr>
            <a:r>
              <a:rPr lang="en-US" sz="2000" dirty="0" smtClean="0"/>
              <a:t>9.Timing</a:t>
            </a:r>
          </a:p>
          <a:p>
            <a:pPr>
              <a:buNone/>
            </a:pPr>
            <a:endParaRPr lang="en-US" sz="2000" dirty="0" smtClean="0"/>
          </a:p>
          <a:p>
            <a:pPr>
              <a:buNone/>
            </a:pPr>
            <a:endParaRPr lang="en-US" sz="2000" dirty="0">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tx1"/>
                </a:solidFill>
                <a:latin typeface="Calibri" pitchFamily="34" charset="0"/>
                <a:cs typeface="Calibri" pitchFamily="34" charset="0"/>
              </a:rPr>
              <a:t>      1.Resistance </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p:txBody>
          <a:bodyPr>
            <a:normAutofit lnSpcReduction="10000"/>
          </a:bodyPr>
          <a:lstStyle/>
          <a:p>
            <a:r>
              <a:rPr lang="en-US" sz="2000" dirty="0" smtClean="0">
                <a:latin typeface="Calibri" pitchFamily="34" charset="0"/>
                <a:cs typeface="Calibri" pitchFamily="34" charset="0"/>
              </a:rPr>
              <a:t>Appropriate or optimal resistance</a:t>
            </a:r>
          </a:p>
          <a:p>
            <a:r>
              <a:rPr lang="en-US" sz="2000" dirty="0" smtClean="0">
                <a:latin typeface="Calibri" pitchFamily="34" charset="0"/>
                <a:cs typeface="Calibri" pitchFamily="34" charset="0"/>
              </a:rPr>
              <a:t>Tension produced activates ms spindle and GTO.</a:t>
            </a:r>
          </a:p>
          <a:p>
            <a:r>
              <a:rPr lang="en-US" sz="2000" dirty="0" smtClean="0">
                <a:latin typeface="Calibri" pitchFamily="34" charset="0"/>
                <a:cs typeface="Calibri" pitchFamily="34" charset="0"/>
              </a:rPr>
              <a:t>Produce smooth movement</a:t>
            </a:r>
          </a:p>
          <a:p>
            <a:r>
              <a:rPr lang="en-US" sz="2000" dirty="0" smtClean="0">
                <a:latin typeface="Calibri" pitchFamily="34" charset="0"/>
                <a:cs typeface="Calibri" pitchFamily="34" charset="0"/>
              </a:rPr>
              <a:t>Should not cause pain or fatigue</a:t>
            </a:r>
          </a:p>
          <a:p>
            <a:r>
              <a:rPr lang="en-US" sz="2000" dirty="0" smtClean="0">
                <a:latin typeface="Calibri" pitchFamily="34" charset="0"/>
                <a:cs typeface="Calibri" pitchFamily="34" charset="0"/>
              </a:rPr>
              <a:t>Avoid holding breath</a:t>
            </a:r>
          </a:p>
          <a:p>
            <a:pPr>
              <a:buNone/>
            </a:pPr>
            <a:r>
              <a:rPr lang="en-US" sz="2400" b="1" dirty="0" smtClean="0">
                <a:latin typeface="Calibri" pitchFamily="34" charset="0"/>
                <a:cs typeface="Calibri" pitchFamily="34" charset="0"/>
              </a:rPr>
              <a:t>  Therapeutic  goals</a:t>
            </a:r>
          </a:p>
          <a:p>
            <a:r>
              <a:rPr lang="en-US" sz="2000" dirty="0" smtClean="0">
                <a:latin typeface="Calibri" pitchFamily="34" charset="0"/>
                <a:cs typeface="Calibri" pitchFamily="34" charset="0"/>
              </a:rPr>
              <a:t>Facilitate the ability to contract</a:t>
            </a:r>
          </a:p>
          <a:p>
            <a:r>
              <a:rPr lang="en-US" sz="2000" dirty="0" smtClean="0">
                <a:latin typeface="Calibri" pitchFamily="34" charset="0"/>
                <a:cs typeface="Calibri" pitchFamily="34" charset="0"/>
              </a:rPr>
              <a:t>Increase strength</a:t>
            </a:r>
          </a:p>
          <a:p>
            <a:r>
              <a:rPr lang="en-US" sz="2000" dirty="0" smtClean="0">
                <a:latin typeface="Calibri" pitchFamily="34" charset="0"/>
                <a:cs typeface="Calibri" pitchFamily="34" charset="0"/>
              </a:rPr>
              <a:t>Awareness of movement</a:t>
            </a:r>
          </a:p>
          <a:p>
            <a:endParaRPr lang="en-US" sz="2000" dirty="0">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latin typeface="Calibri" pitchFamily="34" charset="0"/>
                <a:cs typeface="Calibri" pitchFamily="34" charset="0"/>
              </a:rPr>
              <a:t>      2.Irradiation</a:t>
            </a:r>
            <a:r>
              <a:rPr lang="en-US" dirty="0" smtClean="0"/>
              <a:t> </a:t>
            </a:r>
            <a:endParaRPr lang="en-US" dirty="0"/>
          </a:p>
        </p:txBody>
      </p:sp>
      <p:sp>
        <p:nvSpPr>
          <p:cNvPr id="3" name="Content Placeholder 2"/>
          <p:cNvSpPr>
            <a:spLocks noGrp="1"/>
          </p:cNvSpPr>
          <p:nvPr>
            <p:ph idx="1"/>
          </p:nvPr>
        </p:nvSpPr>
        <p:spPr>
          <a:xfrm>
            <a:off x="838200" y="2133600"/>
            <a:ext cx="7696201" cy="3777622"/>
          </a:xfrm>
        </p:spPr>
        <p:txBody>
          <a:bodyPr>
            <a:normAutofit/>
          </a:bodyPr>
          <a:lstStyle/>
          <a:p>
            <a:r>
              <a:rPr lang="en-US" sz="2000" dirty="0" smtClean="0">
                <a:latin typeface="Calibri" pitchFamily="34" charset="0"/>
                <a:cs typeface="Calibri" pitchFamily="34" charset="0"/>
              </a:rPr>
              <a:t>The spread of response to stimulus.</a:t>
            </a:r>
          </a:p>
          <a:p>
            <a:r>
              <a:rPr lang="en-US" sz="2000" dirty="0" smtClean="0">
                <a:latin typeface="Calibri" pitchFamily="34" charset="0"/>
                <a:cs typeface="Calibri" pitchFamily="34" charset="0"/>
              </a:rPr>
              <a:t>The response to stimulus increase in intensity and duration</a:t>
            </a:r>
          </a:p>
          <a:p>
            <a:r>
              <a:rPr lang="en-US" sz="2000" dirty="0" smtClean="0">
                <a:latin typeface="Calibri" pitchFamily="34" charset="0"/>
                <a:cs typeface="Calibri" pitchFamily="34" charset="0"/>
              </a:rPr>
              <a:t>Properly applied resistance leads to irradiation and reinforcement.</a:t>
            </a:r>
          </a:p>
          <a:p>
            <a:r>
              <a:rPr lang="en-US" sz="2000" dirty="0" smtClean="0">
                <a:latin typeface="Calibri" pitchFamily="34" charset="0"/>
                <a:cs typeface="Calibri" pitchFamily="34" charset="0"/>
              </a:rPr>
              <a:t>Increase facilitation in the synergistic pattern of </a:t>
            </a:r>
            <a:r>
              <a:rPr lang="en-US" sz="2000" dirty="0" err="1" smtClean="0">
                <a:latin typeface="Calibri" pitchFamily="34" charset="0"/>
                <a:cs typeface="Calibri" pitchFamily="34" charset="0"/>
              </a:rPr>
              <a:t>movt</a:t>
            </a:r>
            <a:r>
              <a:rPr lang="en-US" sz="2000" dirty="0" smtClean="0">
                <a:latin typeface="Calibri" pitchFamily="34" charset="0"/>
                <a:cs typeface="Calibri" pitchFamily="34" charset="0"/>
              </a:rPr>
              <a:t>. </a:t>
            </a:r>
          </a:p>
          <a:p>
            <a:r>
              <a:rPr lang="en-US" sz="2000" dirty="0" smtClean="0"/>
              <a:t>No perfect rule b/c each pt react differently.</a:t>
            </a:r>
          </a:p>
          <a:p>
            <a:r>
              <a:rPr lang="en-US" sz="2000" dirty="0" smtClean="0"/>
              <a:t>For example hip flexion ____abdomanlis</a:t>
            </a:r>
          </a:p>
          <a:p>
            <a:r>
              <a:rPr lang="en-US" sz="2000" dirty="0" smtClean="0"/>
              <a:t>Supinator/pronator__rotators</a:t>
            </a:r>
          </a:p>
          <a:p>
            <a:endParaRPr lang="en-US" sz="2000" dirty="0">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r>
              <a:rPr lang="en-US" sz="2400" b="1" dirty="0" smtClean="0">
                <a:solidFill>
                  <a:schemeClr val="tx1"/>
                </a:solidFill>
                <a:latin typeface="Calibri" pitchFamily="34" charset="0"/>
                <a:cs typeface="Calibri" pitchFamily="34" charset="0"/>
              </a:rPr>
              <a:t>3 .Manual contacts</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914401" y="1447800"/>
            <a:ext cx="7620000" cy="4463422"/>
          </a:xfrm>
        </p:spPr>
        <p:txBody>
          <a:bodyPr>
            <a:normAutofit/>
          </a:bodyPr>
          <a:lstStyle/>
          <a:p>
            <a:r>
              <a:rPr lang="en-US" sz="2000" dirty="0" smtClean="0">
                <a:latin typeface="Calibri" pitchFamily="34" charset="0"/>
                <a:cs typeface="Calibri" pitchFamily="34" charset="0"/>
              </a:rPr>
              <a:t>Grips stimulate pt skin receptors and pressure receptors</a:t>
            </a:r>
          </a:p>
          <a:p>
            <a:r>
              <a:rPr lang="en-US" sz="2000" dirty="0" smtClean="0">
                <a:latin typeface="Calibri" pitchFamily="34" charset="0"/>
                <a:cs typeface="Calibri" pitchFamily="34" charset="0"/>
              </a:rPr>
              <a:t>Guide for direction of </a:t>
            </a:r>
            <a:r>
              <a:rPr lang="en-US" sz="2000" dirty="0" err="1" smtClean="0">
                <a:latin typeface="Calibri" pitchFamily="34" charset="0"/>
                <a:cs typeface="Calibri" pitchFamily="34" charset="0"/>
              </a:rPr>
              <a:t>movt</a:t>
            </a:r>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Pressure on the </a:t>
            </a:r>
            <a:r>
              <a:rPr lang="en-US" sz="2000" dirty="0" err="1" smtClean="0">
                <a:latin typeface="Calibri" pitchFamily="34" charset="0"/>
                <a:cs typeface="Calibri" pitchFamily="34" charset="0"/>
              </a:rPr>
              <a:t>muscle_ms</a:t>
            </a:r>
            <a:r>
              <a:rPr lang="en-US" sz="2000" dirty="0" smtClean="0">
                <a:latin typeface="Calibri" pitchFamily="34" charset="0"/>
                <a:cs typeface="Calibri" pitchFamily="34" charset="0"/>
              </a:rPr>
              <a:t> contract</a:t>
            </a:r>
          </a:p>
          <a:p>
            <a:r>
              <a:rPr lang="en-US" sz="2000" dirty="0" smtClean="0">
                <a:latin typeface="Calibri" pitchFamily="34" charset="0"/>
                <a:cs typeface="Calibri" pitchFamily="34" charset="0"/>
              </a:rPr>
              <a:t>Verbal:</a:t>
            </a:r>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Instruction before starting treatment</a:t>
            </a:r>
          </a:p>
          <a:p>
            <a:r>
              <a:rPr lang="en-US" sz="2000" dirty="0" smtClean="0">
                <a:latin typeface="Calibri" pitchFamily="34" charset="0"/>
                <a:cs typeface="Calibri" pitchFamily="34" charset="0"/>
              </a:rPr>
              <a:t>Feedback/command</a:t>
            </a:r>
          </a:p>
          <a:p>
            <a:pPr>
              <a:buNone/>
            </a:pPr>
            <a:r>
              <a:rPr lang="en-US" sz="2000" dirty="0" smtClean="0">
                <a:latin typeface="Calibri" pitchFamily="34" charset="0"/>
                <a:cs typeface="Calibri" pitchFamily="34" charset="0"/>
              </a:rPr>
              <a:t>       </a:t>
            </a:r>
          </a:p>
          <a:p>
            <a:pPr>
              <a:buNone/>
            </a:pPr>
            <a:r>
              <a:rPr lang="en-US" sz="2000" dirty="0" smtClean="0">
                <a:latin typeface="Calibri" pitchFamily="34" charset="0"/>
                <a:cs typeface="Calibri" pitchFamily="34" charset="0"/>
              </a:rPr>
              <a:t>             preparatory</a:t>
            </a:r>
          </a:p>
          <a:p>
            <a:pPr>
              <a:buNone/>
            </a:pPr>
            <a:r>
              <a:rPr lang="en-US" sz="2000" dirty="0" smtClean="0">
                <a:latin typeface="Calibri" pitchFamily="34" charset="0"/>
                <a:cs typeface="Calibri" pitchFamily="34" charset="0"/>
              </a:rPr>
              <a:t>              motion</a:t>
            </a:r>
          </a:p>
          <a:p>
            <a:pPr>
              <a:buNone/>
            </a:pPr>
            <a:r>
              <a:rPr lang="en-US" sz="2000" dirty="0" smtClean="0">
                <a:latin typeface="Calibri" pitchFamily="34" charset="0"/>
                <a:cs typeface="Calibri" pitchFamily="34" charset="0"/>
              </a:rPr>
              <a:t>              correction</a:t>
            </a:r>
          </a:p>
          <a:p>
            <a:endParaRPr lang="en-US" sz="2000" dirty="0">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latin typeface="Calibri" pitchFamily="34" charset="0"/>
                <a:cs typeface="Calibri" pitchFamily="34" charset="0"/>
              </a:rPr>
              <a:t>    5. Vision</a:t>
            </a:r>
            <a:r>
              <a:rPr lang="en-US" dirty="0" smtClean="0"/>
              <a:t> </a:t>
            </a:r>
            <a:endParaRPr lang="en-US" dirty="0"/>
          </a:p>
        </p:txBody>
      </p:sp>
      <p:sp>
        <p:nvSpPr>
          <p:cNvPr id="3" name="Content Placeholder 2"/>
          <p:cNvSpPr>
            <a:spLocks noGrp="1"/>
          </p:cNvSpPr>
          <p:nvPr>
            <p:ph idx="1"/>
          </p:nvPr>
        </p:nvSpPr>
        <p:spPr>
          <a:xfrm>
            <a:off x="1143001" y="1752600"/>
            <a:ext cx="7391400" cy="4158622"/>
          </a:xfrm>
        </p:spPr>
        <p:txBody>
          <a:bodyPr>
            <a:normAutofit fontScale="92500" lnSpcReduction="20000"/>
          </a:bodyPr>
          <a:lstStyle/>
          <a:p>
            <a:r>
              <a:rPr lang="en-US" sz="2000" dirty="0" smtClean="0">
                <a:latin typeface="Calibri" pitchFamily="34" charset="0"/>
                <a:cs typeface="Calibri" pitchFamily="34" charset="0"/>
              </a:rPr>
              <a:t>Imp sense of </a:t>
            </a:r>
            <a:r>
              <a:rPr lang="en-US" sz="2000" dirty="0" err="1" smtClean="0">
                <a:latin typeface="Calibri" pitchFamily="34" charset="0"/>
                <a:cs typeface="Calibri" pitchFamily="34" charset="0"/>
              </a:rPr>
              <a:t>movt</a:t>
            </a:r>
            <a:r>
              <a:rPr lang="en-US" sz="2000" dirty="0" smtClean="0">
                <a:latin typeface="Calibri" pitchFamily="34" charset="0"/>
                <a:cs typeface="Calibri" pitchFamily="34" charset="0"/>
              </a:rPr>
              <a:t>, and stability</a:t>
            </a:r>
          </a:p>
          <a:p>
            <a:r>
              <a:rPr lang="en-US" sz="2000" dirty="0" smtClean="0">
                <a:latin typeface="Calibri" pitchFamily="34" charset="0"/>
                <a:cs typeface="Calibri" pitchFamily="34" charset="0"/>
              </a:rPr>
              <a:t>Acts as feedback</a:t>
            </a:r>
          </a:p>
          <a:p>
            <a:r>
              <a:rPr lang="en-US" sz="2000" dirty="0" smtClean="0">
                <a:latin typeface="Calibri" pitchFamily="34" charset="0"/>
                <a:cs typeface="Calibri" pitchFamily="34" charset="0"/>
              </a:rPr>
              <a:t>Motion with visual feedbak_movt get easier</a:t>
            </a:r>
          </a:p>
          <a:p>
            <a:r>
              <a:rPr lang="en-US" sz="2000" dirty="0" smtClean="0">
                <a:latin typeface="Calibri" pitchFamily="34" charset="0"/>
                <a:cs typeface="Calibri" pitchFamily="34" charset="0"/>
              </a:rPr>
              <a:t>Motion more purposeful</a:t>
            </a:r>
          </a:p>
          <a:p>
            <a:r>
              <a:rPr lang="en-US" sz="2000" b="1" dirty="0" smtClean="0">
                <a:solidFill>
                  <a:schemeClr val="tx1"/>
                </a:solidFill>
                <a:latin typeface="Calibri" pitchFamily="34" charset="0"/>
                <a:cs typeface="Calibri" pitchFamily="34" charset="0"/>
              </a:rPr>
              <a:t>6.Traction /approximation</a:t>
            </a:r>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Traction is elongation or separation of joint</a:t>
            </a:r>
          </a:p>
          <a:p>
            <a:r>
              <a:rPr lang="en-US" sz="2000" dirty="0" smtClean="0">
                <a:latin typeface="Calibri" pitchFamily="34" charset="0"/>
                <a:cs typeface="Calibri" pitchFamily="34" charset="0"/>
              </a:rPr>
              <a:t>Acts as stretch stimulus by elongating the receptor in the joint. Stimulate stretch receptor.</a:t>
            </a:r>
          </a:p>
          <a:p>
            <a:r>
              <a:rPr lang="en-US" sz="2000" dirty="0" smtClean="0">
                <a:latin typeface="Calibri" pitchFamily="34" charset="0"/>
                <a:cs typeface="Calibri" pitchFamily="34" charset="0"/>
              </a:rPr>
              <a:t>Applied throughout R0M</a:t>
            </a:r>
          </a:p>
          <a:p>
            <a:r>
              <a:rPr lang="en-US" sz="2000" dirty="0" smtClean="0">
                <a:latin typeface="Calibri" pitchFamily="34" charset="0"/>
                <a:cs typeface="Calibri" pitchFamily="34" charset="0"/>
              </a:rPr>
              <a:t>Promotes extension</a:t>
            </a:r>
          </a:p>
          <a:p>
            <a:r>
              <a:rPr lang="en-US" sz="2000" dirty="0" smtClean="0">
                <a:latin typeface="Calibri" pitchFamily="34" charset="0"/>
                <a:cs typeface="Calibri" pitchFamily="34" charset="0"/>
              </a:rPr>
              <a:t>Approximation increase the muscular response, promotes stability ,assist isotonic contraction,</a:t>
            </a:r>
          </a:p>
          <a:p>
            <a:endParaRPr lang="en-US" sz="2000" dirty="0">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1"/>
                </a:solidFill>
                <a:latin typeface="Calibri" pitchFamily="34" charset="0"/>
                <a:cs typeface="Calibri" pitchFamily="34" charset="0"/>
              </a:rPr>
              <a:t>7.Stretch </a:t>
            </a:r>
            <a:endParaRPr lang="en-US" sz="20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r>
              <a:rPr lang="en-US" sz="2000" dirty="0" smtClean="0">
                <a:latin typeface="Calibri" pitchFamily="34" charset="0"/>
                <a:cs typeface="Calibri" pitchFamily="34" charset="0"/>
              </a:rPr>
              <a:t>Stretch stimulus activate when ms elongate</a:t>
            </a:r>
          </a:p>
          <a:p>
            <a:r>
              <a:rPr lang="en-US" sz="2000" dirty="0" smtClean="0">
                <a:latin typeface="Calibri" pitchFamily="34" charset="0"/>
                <a:cs typeface="Calibri" pitchFamily="34" charset="0"/>
              </a:rPr>
              <a:t>Preparatory procedure</a:t>
            </a:r>
          </a:p>
          <a:p>
            <a:r>
              <a:rPr lang="en-US" sz="2000" dirty="0" smtClean="0">
                <a:latin typeface="Calibri" pitchFamily="34" charset="0"/>
                <a:cs typeface="Calibri" pitchFamily="34" charset="0"/>
              </a:rPr>
              <a:t>Stretch applied in the pattern</a:t>
            </a:r>
          </a:p>
          <a:p>
            <a:r>
              <a:rPr lang="en-US" sz="2000" dirty="0" smtClean="0">
                <a:latin typeface="Calibri" pitchFamily="34" charset="0"/>
                <a:cs typeface="Calibri" pitchFamily="34" charset="0"/>
              </a:rPr>
              <a:t>Timing:</a:t>
            </a:r>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Sequence of motion</a:t>
            </a:r>
          </a:p>
          <a:p>
            <a:r>
              <a:rPr lang="en-US" sz="2000" dirty="0" smtClean="0">
                <a:latin typeface="Calibri" pitchFamily="34" charset="0"/>
                <a:cs typeface="Calibri" pitchFamily="34" charset="0"/>
              </a:rPr>
              <a:t>Normal motion require timing of sequence </a:t>
            </a:r>
            <a:r>
              <a:rPr lang="en-US" sz="2000" dirty="0" err="1" smtClean="0">
                <a:latin typeface="Calibri" pitchFamily="34" charset="0"/>
                <a:cs typeface="Calibri" pitchFamily="34" charset="0"/>
              </a:rPr>
              <a:t>i.e</a:t>
            </a:r>
            <a:r>
              <a:rPr lang="en-US" sz="2000" dirty="0" smtClean="0">
                <a:latin typeface="Calibri" pitchFamily="34" charset="0"/>
                <a:cs typeface="Calibri" pitchFamily="34" charset="0"/>
              </a:rPr>
              <a:t> what ms to be activated first.</a:t>
            </a:r>
          </a:p>
          <a:p>
            <a:r>
              <a:rPr lang="en-US" sz="2000" dirty="0" smtClean="0">
                <a:latin typeface="Calibri" pitchFamily="34" charset="0"/>
                <a:cs typeface="Calibri" pitchFamily="34" charset="0"/>
              </a:rPr>
              <a:t>Mostly movement takes place distal to proximal</a:t>
            </a:r>
          </a:p>
          <a:p>
            <a:endParaRPr lang="en-US" sz="2000" dirty="0">
              <a:latin typeface="Calibri" pitchFamily="34"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2400" b="1" dirty="0" smtClean="0">
                <a:solidFill>
                  <a:schemeClr val="tx1"/>
                </a:solidFill>
                <a:latin typeface="Calibri" pitchFamily="34" charset="0"/>
                <a:cs typeface="Calibri" pitchFamily="34" charset="0"/>
              </a:rPr>
              <a:t>B. pattern of motion   </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1219201" y="1600200"/>
            <a:ext cx="7315200" cy="4311022"/>
          </a:xfrm>
        </p:spPr>
        <p:txBody>
          <a:bodyPr>
            <a:normAutofit/>
          </a:bodyPr>
          <a:lstStyle/>
          <a:p>
            <a:pPr>
              <a:buNone/>
            </a:pPr>
            <a:r>
              <a:rPr lang="en-US" dirty="0" smtClean="0"/>
              <a:t>  </a:t>
            </a:r>
            <a:endParaRPr lang="en-US" b="1" dirty="0" smtClean="0"/>
          </a:p>
          <a:p>
            <a:r>
              <a:rPr lang="en-US" sz="2000" dirty="0" smtClean="0">
                <a:latin typeface="Calibri" pitchFamily="34" charset="0"/>
                <a:cs typeface="Calibri" pitchFamily="34" charset="0"/>
              </a:rPr>
              <a:t>Mass patterns of movement is the base of pnf techniques because mass movement is characteristic of all motor activity.</a:t>
            </a:r>
          </a:p>
          <a:p>
            <a:r>
              <a:rPr lang="en-US" sz="2000" dirty="0" smtClean="0">
                <a:latin typeface="Calibri" pitchFamily="34" charset="0"/>
                <a:cs typeface="Calibri" pitchFamily="34" charset="0"/>
              </a:rPr>
              <a:t>Patterns of movement are spiral and diagonal and they are closely allied to normal functional movements.</a:t>
            </a:r>
          </a:p>
          <a:p>
            <a:r>
              <a:rPr lang="en-US" sz="2000" dirty="0" smtClean="0">
                <a:latin typeface="Calibri" pitchFamily="34" charset="0"/>
                <a:cs typeface="Calibri" pitchFamily="34" charset="0"/>
              </a:rPr>
              <a:t>Observed in every day use </a:t>
            </a:r>
          </a:p>
          <a:p>
            <a:r>
              <a:rPr lang="en-US" sz="2000" dirty="0" smtClean="0">
                <a:latin typeface="Calibri" pitchFamily="34" charset="0"/>
                <a:cs typeface="Calibri" pitchFamily="34" charset="0"/>
              </a:rPr>
              <a:t>e.g. taking hand to the mouth, chopping activity,</a:t>
            </a:r>
          </a:p>
          <a:p>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tx1"/>
                </a:solidFill>
              </a:rPr>
              <a:t> C. Techniques of movement</a:t>
            </a:r>
            <a:endParaRPr lang="en-US" sz="2400" b="1" dirty="0">
              <a:solidFill>
                <a:schemeClr val="tx1"/>
              </a:solidFill>
            </a:endParaRPr>
          </a:p>
        </p:txBody>
      </p:sp>
      <p:sp>
        <p:nvSpPr>
          <p:cNvPr id="3" name="Content Placeholder 2"/>
          <p:cNvSpPr>
            <a:spLocks noGrp="1"/>
          </p:cNvSpPr>
          <p:nvPr>
            <p:ph idx="1"/>
          </p:nvPr>
        </p:nvSpPr>
        <p:spPr>
          <a:xfrm>
            <a:off x="838200" y="1447800"/>
            <a:ext cx="7696201" cy="4463422"/>
          </a:xfrm>
        </p:spPr>
        <p:txBody>
          <a:bodyPr>
            <a:normAutofit lnSpcReduction="10000"/>
          </a:bodyPr>
          <a:lstStyle/>
          <a:p>
            <a:r>
              <a:rPr lang="en-US" sz="2000" dirty="0" smtClean="0">
                <a:latin typeface="Calibri" pitchFamily="34" charset="0"/>
                <a:cs typeface="Calibri" pitchFamily="34" charset="0"/>
              </a:rPr>
              <a:t>Coordination b/w ago and anta </a:t>
            </a:r>
            <a:r>
              <a:rPr lang="en-US" sz="2000" dirty="0" err="1" smtClean="0">
                <a:latin typeface="Calibri" pitchFamily="34" charset="0"/>
                <a:cs typeface="Calibri" pitchFamily="34" charset="0"/>
              </a:rPr>
              <a:t>ms</a:t>
            </a:r>
            <a:r>
              <a:rPr lang="en-US" sz="2000" dirty="0" smtClean="0">
                <a:latin typeface="Calibri" pitchFamily="34" charset="0"/>
                <a:cs typeface="Calibri" pitchFamily="34" charset="0"/>
              </a:rPr>
              <a:t>=rhythmic movement</a:t>
            </a:r>
          </a:p>
          <a:p>
            <a:pPr>
              <a:buNone/>
            </a:pPr>
            <a:r>
              <a:rPr lang="en-US" sz="2000" dirty="0" smtClean="0">
                <a:latin typeface="Calibri" pitchFamily="34" charset="0"/>
                <a:cs typeface="Calibri" pitchFamily="34" charset="0"/>
              </a:rPr>
              <a:t> 1 .rhythmic initiation   2.repeated stretch</a:t>
            </a:r>
          </a:p>
          <a:p>
            <a:pPr>
              <a:buNone/>
            </a:pPr>
            <a:r>
              <a:rPr lang="en-US" sz="2000" dirty="0" smtClean="0">
                <a:latin typeface="Calibri" pitchFamily="34" charset="0"/>
                <a:cs typeface="Calibri" pitchFamily="34" charset="0"/>
              </a:rPr>
              <a:t>3.Slow reversal   4. slow reversal hold</a:t>
            </a:r>
          </a:p>
          <a:p>
            <a:pPr>
              <a:buNone/>
            </a:pPr>
            <a:r>
              <a:rPr lang="en-US" sz="2000" dirty="0" smtClean="0">
                <a:latin typeface="Calibri" pitchFamily="34" charset="0"/>
                <a:cs typeface="Calibri" pitchFamily="34" charset="0"/>
              </a:rPr>
              <a:t>5.Rythmic stabilization    6.Contract and hold relax</a:t>
            </a:r>
          </a:p>
          <a:p>
            <a:pPr>
              <a:buNone/>
            </a:pPr>
            <a:r>
              <a:rPr lang="en-US" sz="2000" b="1" dirty="0" smtClean="0">
                <a:latin typeface="Calibri" pitchFamily="34" charset="0"/>
                <a:cs typeface="Calibri" pitchFamily="34" charset="0"/>
              </a:rPr>
              <a:t>Rhythmic Initiation:</a:t>
            </a:r>
            <a:endParaRPr lang="en-US" sz="2000" b="1" dirty="0">
              <a:latin typeface="Calibri" pitchFamily="34" charset="0"/>
              <a:cs typeface="Calibri" pitchFamily="34" charset="0"/>
            </a:endParaRPr>
          </a:p>
          <a:p>
            <a:r>
              <a:rPr lang="en-US" sz="2000" dirty="0" smtClean="0">
                <a:latin typeface="Calibri" pitchFamily="34" charset="0"/>
                <a:cs typeface="Calibri" pitchFamily="34" charset="0"/>
              </a:rPr>
              <a:t>To facilitate initiation of movement ,speed of contraction and direct movement.</a:t>
            </a:r>
          </a:p>
          <a:p>
            <a:r>
              <a:rPr lang="en-US" sz="2000" dirty="0" smtClean="0">
                <a:latin typeface="Calibri" pitchFamily="34" charset="0"/>
                <a:cs typeface="Calibri" pitchFamily="34" charset="0"/>
              </a:rPr>
              <a:t>Sequence of movt,teach pattern, </a:t>
            </a:r>
            <a:r>
              <a:rPr lang="en-US" sz="2000" dirty="0">
                <a:latin typeface="Calibri" pitchFamily="34" charset="0"/>
                <a:cs typeface="Calibri" pitchFamily="34" charset="0"/>
              </a:rPr>
              <a:t>model movement</a:t>
            </a:r>
          </a:p>
          <a:p>
            <a:endParaRPr lang="en-US" sz="2000" dirty="0" smtClean="0">
              <a:latin typeface="Calibri" pitchFamily="34" charset="0"/>
              <a:cs typeface="Calibri" pitchFamily="34" charset="0"/>
            </a:endParaRPr>
          </a:p>
          <a:p>
            <a:pPr>
              <a:buNone/>
            </a:pPr>
            <a:r>
              <a:rPr lang="en-US" sz="2000" dirty="0" smtClean="0">
                <a:latin typeface="Calibri" pitchFamily="34" charset="0"/>
                <a:cs typeface="Calibri" pitchFamily="34" charset="0"/>
              </a:rPr>
              <a:t>Visual /kinesthetic/passive-active assisted-active-resisted</a:t>
            </a:r>
          </a:p>
          <a:p>
            <a:pPr>
              <a:buNone/>
            </a:pPr>
            <a:r>
              <a:rPr lang="en-US" sz="2000" dirty="0" smtClean="0">
                <a:latin typeface="Calibri" pitchFamily="34" charset="0"/>
                <a:cs typeface="Calibri" pitchFamily="34" charset="0"/>
              </a:rPr>
              <a:t>Difficulty In initiating movement</a:t>
            </a:r>
          </a:p>
          <a:p>
            <a:pPr>
              <a:buNone/>
            </a:pPr>
            <a:endParaRPr lang="en-US" sz="2000" dirty="0">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algn="ctr" eaLnBrk="1" hangingPunct="1"/>
            <a:r>
              <a:rPr lang="en-US" b="1" dirty="0" smtClean="0">
                <a:cs typeface="Times New Roman" pitchFamily="18" charset="0"/>
              </a:rPr>
              <a:t>Introduction</a:t>
            </a:r>
          </a:p>
        </p:txBody>
      </p:sp>
      <p:sp>
        <p:nvSpPr>
          <p:cNvPr id="6147" name="Rectangle 3"/>
          <p:cNvSpPr>
            <a:spLocks noGrp="1"/>
          </p:cNvSpPr>
          <p:nvPr>
            <p:ph idx="1"/>
          </p:nvPr>
        </p:nvSpPr>
        <p:spPr>
          <a:xfrm>
            <a:off x="457200" y="1676400"/>
            <a:ext cx="8381999" cy="4234822"/>
          </a:xfrm>
        </p:spPr>
        <p:txBody>
          <a:bodyPr>
            <a:normAutofit lnSpcReduction="10000"/>
          </a:bodyPr>
          <a:lstStyle/>
          <a:p>
            <a:pPr algn="l" eaLnBrk="1" hangingPunct="1">
              <a:buFont typeface="Arial" charset="0"/>
              <a:buNone/>
            </a:pPr>
            <a:r>
              <a:rPr lang="en-US" sz="2000" b="1" dirty="0" smtClean="0">
                <a:cs typeface="Arial" charset="0"/>
              </a:rPr>
              <a:t>Proprioceptive</a:t>
            </a:r>
            <a:r>
              <a:rPr lang="en-US" sz="2000" dirty="0" smtClean="0">
                <a:cs typeface="Arial" charset="0"/>
              </a:rPr>
              <a:t>, means receiving stimulation</a:t>
            </a:r>
            <a:r>
              <a:rPr lang="en-US" sz="2000" dirty="0"/>
              <a:t> </a:t>
            </a:r>
            <a:r>
              <a:rPr lang="en-US" sz="2000" dirty="0" smtClean="0">
                <a:cs typeface="Arial" charset="0"/>
              </a:rPr>
              <a:t>within the tissues of the body.</a:t>
            </a:r>
          </a:p>
          <a:p>
            <a:pPr algn="l" eaLnBrk="1" hangingPunct="1">
              <a:buFont typeface="Arial" charset="0"/>
              <a:buNone/>
            </a:pPr>
            <a:r>
              <a:rPr lang="en-US" sz="2000" b="1" dirty="0" smtClean="0">
                <a:cs typeface="Arial" charset="0"/>
              </a:rPr>
              <a:t>Neuromuscular</a:t>
            </a:r>
            <a:r>
              <a:rPr lang="en-US" sz="2000" dirty="0" smtClean="0">
                <a:cs typeface="Arial" charset="0"/>
              </a:rPr>
              <a:t>, means pertaining to the nerves and muscles.</a:t>
            </a:r>
          </a:p>
          <a:p>
            <a:pPr algn="l" rtl="0" eaLnBrk="1" hangingPunct="1">
              <a:buFont typeface="Arial" charset="0"/>
              <a:buNone/>
            </a:pPr>
            <a:r>
              <a:rPr lang="en-US" sz="2000" b="1" dirty="0" smtClean="0">
                <a:cs typeface="Arial" charset="0"/>
              </a:rPr>
              <a:t>Facilitation</a:t>
            </a:r>
            <a:r>
              <a:rPr lang="en-US" sz="2000" dirty="0" smtClean="0">
                <a:cs typeface="Arial" charset="0"/>
              </a:rPr>
              <a:t>, means the effect produced in nerve tissue by the passage of an impulse. </a:t>
            </a:r>
          </a:p>
          <a:p>
            <a:r>
              <a:rPr lang="en-US" sz="2000" dirty="0" smtClean="0"/>
              <a:t>An afferent impulse travelling up from peripheral receptors in the ms cause an impulse volley result in the discharge of limited number of specific motor neurons as well as the discharge of additional surrounding motor neurons in the firing area.</a:t>
            </a:r>
          </a:p>
          <a:p>
            <a:r>
              <a:rPr lang="en-US" sz="2000" dirty="0" smtClean="0"/>
              <a:t>An impulse causing the recruitment and discharge of additional motor neurons within the subliminal fringe is said to be facilitatory </a:t>
            </a:r>
          </a:p>
          <a:p>
            <a:pPr algn="l" rtl="0" eaLnBrk="1" hangingPunct="1">
              <a:buFont typeface="Arial" charset="0"/>
              <a:buNone/>
            </a:pPr>
            <a:endParaRPr lang="ar-SA" sz="2000" dirty="0" smtClean="0"/>
          </a:p>
          <a:p>
            <a:pPr eaLnBrk="1" hangingPunct="1"/>
            <a:endParaRPr lang="en-US" sz="2000" dirty="0"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tx1"/>
                </a:solidFill>
                <a:latin typeface="Calibri" pitchFamily="34" charset="0"/>
                <a:cs typeface="Calibri" pitchFamily="34" charset="0"/>
              </a:rPr>
              <a:t>2. Repeated contraction</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1295401" y="2133600"/>
            <a:ext cx="7239000" cy="3777622"/>
          </a:xfrm>
        </p:spPr>
        <p:txBody>
          <a:bodyPr>
            <a:normAutofit/>
          </a:bodyPr>
          <a:lstStyle/>
          <a:p>
            <a:r>
              <a:rPr lang="en-US" sz="2000" dirty="0" smtClean="0"/>
              <a:t>To assist initiation and enhance strength</a:t>
            </a:r>
          </a:p>
          <a:p>
            <a:pPr>
              <a:buNone/>
            </a:pPr>
            <a:r>
              <a:rPr lang="en-US" sz="2000" dirty="0" smtClean="0"/>
              <a:t>Indicated for Weakness fatigue and decrease awareness</a:t>
            </a:r>
          </a:p>
          <a:p>
            <a:pPr>
              <a:buNone/>
            </a:pPr>
            <a:r>
              <a:rPr lang="en-US" sz="2000" u="sng" dirty="0" smtClean="0"/>
              <a:t>Correction of imbalance</a:t>
            </a:r>
          </a:p>
          <a:p>
            <a:pPr>
              <a:buNone/>
            </a:pPr>
            <a:r>
              <a:rPr lang="en-US" sz="2000" dirty="0" smtClean="0"/>
              <a:t>Pt move </a:t>
            </a:r>
            <a:r>
              <a:rPr lang="en-US" sz="2000" dirty="0" err="1" smtClean="0"/>
              <a:t>isotonically</a:t>
            </a:r>
            <a:r>
              <a:rPr lang="en-US" sz="2000" dirty="0" smtClean="0"/>
              <a:t> against resistance repeatedly until fatigue is achieved in weaker ms ,a stretch at that point in range should facilitate weaker </a:t>
            </a:r>
            <a:r>
              <a:rPr lang="en-US" sz="2000" dirty="0" err="1" smtClean="0"/>
              <a:t>ms</a:t>
            </a:r>
            <a:r>
              <a:rPr lang="en-US" sz="2000" dirty="0" smtClean="0"/>
              <a:t>, result in smooth and more coordinated </a:t>
            </a:r>
            <a:r>
              <a:rPr lang="en-US" sz="2000" dirty="0" err="1" smtClean="0"/>
              <a:t>movt</a:t>
            </a:r>
            <a:r>
              <a:rPr lang="en-US" sz="2000" dirty="0" smtClean="0"/>
              <a:t>.</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tx1"/>
                </a:solidFill>
                <a:latin typeface="Calibri" pitchFamily="34" charset="0"/>
                <a:cs typeface="Calibri" pitchFamily="34" charset="0"/>
              </a:rPr>
              <a:t>3.Slow reversal</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1219201" y="1676400"/>
            <a:ext cx="7315200" cy="4234822"/>
          </a:xfrm>
        </p:spPr>
        <p:txBody>
          <a:bodyPr>
            <a:normAutofit/>
          </a:bodyPr>
          <a:lstStyle/>
          <a:p>
            <a:r>
              <a:rPr lang="en-US" dirty="0" smtClean="0"/>
              <a:t>Isotonic contraction of the antagonist followed immediately by an isotonic contraction of agonist.</a:t>
            </a:r>
          </a:p>
          <a:p>
            <a:r>
              <a:rPr lang="en-US" dirty="0" smtClean="0"/>
              <a:t>The initial contraction facilitate agonist contraction </a:t>
            </a:r>
          </a:p>
          <a:p>
            <a:r>
              <a:rPr lang="en-US" u="sng" dirty="0" smtClean="0"/>
              <a:t>Slow reversal hold</a:t>
            </a:r>
            <a:r>
              <a:rPr lang="en-US" dirty="0" smtClean="0"/>
              <a:t>:</a:t>
            </a:r>
          </a:p>
          <a:p>
            <a:r>
              <a:rPr lang="en-US" dirty="0" smtClean="0">
                <a:latin typeface="Calibri" pitchFamily="34" charset="0"/>
                <a:cs typeface="Calibri" pitchFamily="34" charset="0"/>
              </a:rPr>
              <a:t>Isotonic contraction of agonist followed immediately by an isometric contraction, which hold command given at the end of each active </a:t>
            </a:r>
            <a:r>
              <a:rPr lang="en-US" dirty="0" err="1" smtClean="0">
                <a:latin typeface="Calibri" pitchFamily="34" charset="0"/>
                <a:cs typeface="Calibri" pitchFamily="34" charset="0"/>
              </a:rPr>
              <a:t>movt</a:t>
            </a:r>
            <a:r>
              <a:rPr lang="en-US" dirty="0" smtClean="0">
                <a:latin typeface="Calibri" pitchFamily="34" charset="0"/>
                <a:cs typeface="Calibri" pitchFamily="34" charset="0"/>
              </a:rPr>
              <a:t>.</a:t>
            </a:r>
          </a:p>
          <a:p>
            <a:r>
              <a:rPr lang="en-US" dirty="0" smtClean="0">
                <a:latin typeface="Calibri" pitchFamily="34" charset="0"/>
                <a:cs typeface="Calibri" pitchFamily="34" charset="0"/>
              </a:rPr>
              <a:t>Strength at specific point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latin typeface="Calibri" pitchFamily="34" charset="0"/>
                <a:cs typeface="Calibri" pitchFamily="34" charset="0"/>
              </a:rPr>
              <a:t>  5.Rhythmic  stabilization</a:t>
            </a:r>
            <a:endParaRPr lang="en-US" sz="2400"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1066801" y="2133600"/>
            <a:ext cx="7467600" cy="3777622"/>
          </a:xfrm>
        </p:spPr>
        <p:txBody>
          <a:bodyPr/>
          <a:lstStyle/>
          <a:p>
            <a:r>
              <a:rPr lang="en-US" dirty="0" smtClean="0"/>
              <a:t>Isometric contraction of agonist followed by isometric contraction of antagonist to produce contraction and stability of the two opposing </a:t>
            </a:r>
            <a:r>
              <a:rPr lang="en-US" dirty="0" err="1" smtClean="0"/>
              <a:t>ms.</a:t>
            </a:r>
            <a:endParaRPr lang="en-US" dirty="0" smtClean="0"/>
          </a:p>
          <a:p>
            <a:r>
              <a:rPr lang="en-US" dirty="0" smtClean="0"/>
              <a:t>Command is always hold.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t>
            </a:r>
            <a:r>
              <a:rPr lang="en-US" sz="2400" b="1" dirty="0" smtClean="0">
                <a:solidFill>
                  <a:schemeClr val="tx1"/>
                </a:solidFill>
                <a:latin typeface="Calibri" pitchFamily="34" charset="0"/>
                <a:cs typeface="Calibri" pitchFamily="34" charset="0"/>
              </a:rPr>
              <a:t>6.Contract and hold relax</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1066801" y="2133600"/>
            <a:ext cx="7467600" cy="3777622"/>
          </a:xfrm>
        </p:spPr>
        <p:txBody>
          <a:bodyPr>
            <a:normAutofit/>
          </a:bodyPr>
          <a:lstStyle/>
          <a:p>
            <a:r>
              <a:rPr lang="en-US" sz="2800" dirty="0" smtClean="0">
                <a:latin typeface="Calibri" pitchFamily="34" charset="0"/>
                <a:cs typeface="Calibri" pitchFamily="34" charset="0"/>
              </a:rPr>
              <a:t>Stretching tech</a:t>
            </a:r>
          </a:p>
          <a:p>
            <a:r>
              <a:rPr lang="en-US" sz="2800" dirty="0" smtClean="0">
                <a:latin typeface="Calibri" pitchFamily="34" charset="0"/>
                <a:cs typeface="Calibri" pitchFamily="34" charset="0"/>
              </a:rPr>
              <a:t>Contracture, tightness and flexibility</a:t>
            </a:r>
          </a:p>
          <a:p>
            <a:r>
              <a:rPr lang="en-US" sz="2800" dirty="0" smtClean="0">
                <a:latin typeface="Calibri" pitchFamily="34" charset="0"/>
                <a:cs typeface="Calibri" pitchFamily="34" charset="0"/>
              </a:rPr>
              <a:t>Isotonic resistance to antagonist </a:t>
            </a:r>
            <a:r>
              <a:rPr lang="en-US" sz="2800" dirty="0" err="1" smtClean="0">
                <a:latin typeface="Calibri" pitchFamily="34" charset="0"/>
                <a:cs typeface="Calibri" pitchFamily="34" charset="0"/>
              </a:rPr>
              <a:t>ms,pt</a:t>
            </a:r>
            <a:r>
              <a:rPr lang="en-US" sz="2800" dirty="0" smtClean="0">
                <a:latin typeface="Calibri" pitchFamily="34" charset="0"/>
                <a:cs typeface="Calibri" pitchFamily="34" charset="0"/>
              </a:rPr>
              <a:t> relax and passively moved into agonist pattern.</a:t>
            </a:r>
          </a:p>
          <a:p>
            <a:r>
              <a:rPr lang="en-US" sz="2800" dirty="0" smtClean="0">
                <a:latin typeface="Calibri" pitchFamily="34" charset="0"/>
                <a:cs typeface="Calibri" pitchFamily="34" charset="0"/>
              </a:rPr>
              <a:t>In Hold relax isometric contraction of antagonist against resistance followed by a concentric contraction of the agonist</a:t>
            </a:r>
          </a:p>
          <a:p>
            <a:endParaRPr lang="en-US" sz="2800" dirty="0">
              <a:latin typeface="Calibri" pitchFamily="34" charset="0"/>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6934200" cy="1280890"/>
          </a:xfrm>
        </p:spPr>
        <p:txBody>
          <a:bodyPr/>
          <a:lstStyle/>
          <a:p>
            <a:r>
              <a:rPr lang="en-US" dirty="0" smtClean="0"/>
              <a:t>						</a:t>
            </a:r>
            <a:r>
              <a:rPr lang="en-US" sz="4400" b="1" dirty="0" smtClean="0"/>
              <a:t>PNF</a:t>
            </a:r>
            <a:endParaRPr lang="en-US" sz="4400" b="1" dirty="0"/>
          </a:p>
        </p:txBody>
      </p:sp>
      <p:sp>
        <p:nvSpPr>
          <p:cNvPr id="3" name="Content Placeholder 2"/>
          <p:cNvSpPr>
            <a:spLocks noGrp="1"/>
          </p:cNvSpPr>
          <p:nvPr>
            <p:ph idx="1"/>
          </p:nvPr>
        </p:nvSpPr>
        <p:spPr/>
        <p:txBody>
          <a:bodyPr>
            <a:normAutofit lnSpcReduction="10000"/>
          </a:bodyPr>
          <a:lstStyle/>
          <a:p>
            <a:pPr>
              <a:buNone/>
            </a:pPr>
            <a:r>
              <a:rPr lang="en-US" dirty="0" smtClean="0"/>
              <a:t>  </a:t>
            </a:r>
          </a:p>
          <a:p>
            <a:pPr>
              <a:buNone/>
            </a:pPr>
            <a:r>
              <a:rPr lang="en-US" dirty="0" smtClean="0"/>
              <a:t>   Three component of movements</a:t>
            </a:r>
          </a:p>
          <a:p>
            <a:endParaRPr lang="en-US" dirty="0" smtClean="0"/>
          </a:p>
          <a:p>
            <a:r>
              <a:rPr lang="en-US" sz="2800" dirty="0" smtClean="0"/>
              <a:t>Flexion-extension</a:t>
            </a:r>
          </a:p>
          <a:p>
            <a:pPr>
              <a:buNone/>
            </a:pPr>
            <a:endParaRPr lang="en-US" sz="2800" dirty="0" smtClean="0"/>
          </a:p>
          <a:p>
            <a:r>
              <a:rPr lang="en-US" sz="2800" dirty="0" smtClean="0"/>
              <a:t>Abduction-adduction</a:t>
            </a:r>
          </a:p>
          <a:p>
            <a:pPr>
              <a:buNone/>
            </a:pPr>
            <a:endParaRPr lang="en-US" sz="2800" dirty="0" smtClean="0"/>
          </a:p>
          <a:p>
            <a:r>
              <a:rPr lang="en-US" sz="2800" dirty="0" smtClean="0"/>
              <a:t>Internal-external rotation</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latin typeface="Calibri" pitchFamily="34" charset="0"/>
                <a:cs typeface="Calibri" pitchFamily="34" charset="0"/>
              </a:rPr>
              <a:t>Component of movement</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457200" y="2133600"/>
            <a:ext cx="8686799" cy="3777622"/>
          </a:xfrm>
        </p:spPr>
        <p:txBody>
          <a:bodyPr/>
          <a:lstStyle/>
          <a:p>
            <a:endParaRPr lang="en-US" b="1" dirty="0" smtClean="0"/>
          </a:p>
          <a:p>
            <a:pPr>
              <a:buNone/>
            </a:pPr>
            <a:r>
              <a:rPr lang="en-US" sz="2000" dirty="0" smtClean="0">
                <a:latin typeface="Calibri" pitchFamily="34" charset="0"/>
                <a:cs typeface="Calibri" pitchFamily="34" charset="0"/>
              </a:rPr>
              <a:t>Each pattern of movement has 3 components,</a:t>
            </a:r>
          </a:p>
          <a:p>
            <a:pPr>
              <a:buNone/>
            </a:pPr>
            <a:r>
              <a:rPr lang="en-US" sz="2000" dirty="0" smtClean="0">
                <a:latin typeface="Calibri" pitchFamily="34" charset="0"/>
                <a:cs typeface="Calibri" pitchFamily="34" charset="0"/>
              </a:rPr>
              <a:t>The pathway is specific and in the line of action of  main muscle components responsible for movement. </a:t>
            </a:r>
          </a:p>
          <a:p>
            <a:pPr>
              <a:buNone/>
            </a:pPr>
            <a:r>
              <a:rPr lang="en-US" sz="2000" dirty="0" smtClean="0">
                <a:latin typeface="Calibri" pitchFamily="34" charset="0"/>
                <a:cs typeface="Calibri" pitchFamily="34" charset="0"/>
              </a:rPr>
              <a:t> Two components of the movement are angular and third is rotatory. The rotatory component is of major importance because it gives direction to the movement as a whole. Each pattern is named according to the </a:t>
            </a:r>
            <a:r>
              <a:rPr lang="en-US" sz="2000" dirty="0" err="1" smtClean="0">
                <a:latin typeface="Calibri" pitchFamily="34" charset="0"/>
                <a:cs typeface="Calibri" pitchFamily="34" charset="0"/>
              </a:rPr>
              <a:t>movt</a:t>
            </a:r>
            <a:r>
              <a:rPr lang="en-US" sz="2000" dirty="0" smtClean="0">
                <a:latin typeface="Calibri" pitchFamily="34" charset="0"/>
                <a:cs typeface="Calibri" pitchFamily="34" charset="0"/>
              </a:rPr>
              <a:t> which take place at the proximal joint or joints of the part moved </a:t>
            </a:r>
            <a:r>
              <a:rPr lang="en-US" sz="2000" dirty="0" err="1" smtClean="0">
                <a:latin typeface="Calibri" pitchFamily="34" charset="0"/>
                <a:cs typeface="Calibri" pitchFamily="34" charset="0"/>
              </a:rPr>
              <a:t>e.g</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flex,add,er</a:t>
            </a:r>
            <a:endParaRPr lang="en-US" sz="2000" dirty="0" smtClean="0">
              <a:latin typeface="Calibri" pitchFamily="34" charset="0"/>
              <a:cs typeface="Calibri" pitchFamily="34" charset="0"/>
            </a:endParaRPr>
          </a:p>
          <a:p>
            <a:pPr>
              <a:buNone/>
            </a:pPr>
            <a:endParaRPr lang="en-US"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movement</a:t>
            </a:r>
            <a:endParaRPr lang="en-US" dirty="0"/>
          </a:p>
        </p:txBody>
      </p:sp>
      <p:sp>
        <p:nvSpPr>
          <p:cNvPr id="3" name="Content Placeholder 2"/>
          <p:cNvSpPr>
            <a:spLocks noGrp="1"/>
          </p:cNvSpPr>
          <p:nvPr>
            <p:ph idx="1"/>
          </p:nvPr>
        </p:nvSpPr>
        <p:spPr>
          <a:xfrm>
            <a:off x="762001" y="2133600"/>
            <a:ext cx="7772400" cy="3777622"/>
          </a:xfrm>
        </p:spPr>
        <p:txBody>
          <a:bodyPr/>
          <a:lstStyle/>
          <a:p>
            <a:r>
              <a:rPr lang="en-US" dirty="0" err="1" smtClean="0"/>
              <a:t>Movt</a:t>
            </a:r>
            <a:r>
              <a:rPr lang="en-US" dirty="0" smtClean="0"/>
              <a:t> in distal joints follows the direction of that in the proximal joints but intermediate joint may move in either direction.</a:t>
            </a:r>
          </a:p>
          <a:p>
            <a:r>
              <a:rPr lang="en-US" dirty="0" err="1" smtClean="0"/>
              <a:t>e.g</a:t>
            </a:r>
            <a:r>
              <a:rPr lang="en-US" dirty="0" smtClean="0"/>
              <a:t> in flex-add with ext rot of the leg  the foot </a:t>
            </a:r>
            <a:r>
              <a:rPr lang="en-US" dirty="0" err="1" smtClean="0"/>
              <a:t>dorsiflex</a:t>
            </a:r>
            <a:r>
              <a:rPr lang="en-US" dirty="0" smtClean="0"/>
              <a:t>, adduct and invert the knee either flexes or extend.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image.slidesharecdn.com/pnf-130120054823-phpapp02/95/proprioceptive-neuromuscular-facilitation-43-638.jpg?cb=1358682541"/>
          <p:cNvPicPr>
            <a:picLocks noChangeAspect="1" noChangeArrowheads="1"/>
          </p:cNvPicPr>
          <p:nvPr/>
        </p:nvPicPr>
        <p:blipFill>
          <a:blip r:embed="rId2" cstate="print"/>
          <a:srcRect/>
          <a:stretch>
            <a:fillRect/>
          </a:stretch>
        </p:blipFill>
        <p:spPr bwMode="auto">
          <a:xfrm>
            <a:off x="381000" y="0"/>
            <a:ext cx="86106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66562" name="Picture 2" descr="http://image.slidesharecdn.com/pnf-130120054823-phpapp02/95/proprioceptive-neuromuscular-facilitation-44-638.jpg?cb=1358682541"/>
          <p:cNvPicPr>
            <a:picLocks noChangeAspect="1" noChangeArrowheads="1"/>
          </p:cNvPicPr>
          <p:nvPr/>
        </p:nvPicPr>
        <p:blipFill>
          <a:blip r:embed="rId2" cstate="print"/>
          <a:srcRect/>
          <a:stretch>
            <a:fillRect/>
          </a:stretch>
        </p:blipFill>
        <p:spPr bwMode="auto">
          <a:xfrm>
            <a:off x="533400" y="76200"/>
            <a:ext cx="8610600" cy="6629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http://image.slidesharecdn.com/pnf-130120054823-phpapp02/95/proprioceptive-neuromuscular-facilitation-45-638.jpg?cb=1358682541"/>
          <p:cNvPicPr>
            <a:picLocks noChangeAspect="1" noChangeArrowheads="1"/>
          </p:cNvPicPr>
          <p:nvPr/>
        </p:nvPicPr>
        <p:blipFill>
          <a:blip r:embed="rId2" cstate="print"/>
          <a:srcRect/>
          <a:stretch>
            <a:fillRect/>
          </a:stretch>
        </p:blipFill>
        <p:spPr bwMode="auto">
          <a:xfrm>
            <a:off x="0" y="0"/>
            <a:ext cx="89154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pPr algn="ctr"/>
            <a:r>
              <a:rPr lang="en-US" sz="2400" b="1" dirty="0" smtClean="0">
                <a:solidFill>
                  <a:schemeClr val="tx1"/>
                </a:solidFill>
              </a:rPr>
              <a:t>Definition </a:t>
            </a:r>
            <a:endParaRPr lang="en-US" sz="2400" b="1" dirty="0">
              <a:solidFill>
                <a:schemeClr val="tx1"/>
              </a:solidFill>
            </a:endParaRPr>
          </a:p>
        </p:txBody>
      </p:sp>
      <p:sp>
        <p:nvSpPr>
          <p:cNvPr id="3" name="Content Placeholder 2"/>
          <p:cNvSpPr>
            <a:spLocks noGrp="1"/>
          </p:cNvSpPr>
          <p:nvPr>
            <p:ph idx="1"/>
          </p:nvPr>
        </p:nvSpPr>
        <p:spPr>
          <a:xfrm>
            <a:off x="838200" y="1828800"/>
            <a:ext cx="8153399" cy="4082422"/>
          </a:xfrm>
        </p:spPr>
        <p:txBody>
          <a:bodyPr>
            <a:normAutofit/>
          </a:bodyPr>
          <a:lstStyle/>
          <a:p>
            <a:r>
              <a:rPr lang="en-US" sz="2000" dirty="0" smtClean="0">
                <a:latin typeface="Calibri" pitchFamily="34" charset="0"/>
                <a:cs typeface="Calibri" pitchFamily="34" charset="0"/>
              </a:rPr>
              <a:t>Stimulation of the proprioceptors for increasing demand  on the neuromuscular mechanism to obtain and facilitate its response.</a:t>
            </a:r>
          </a:p>
          <a:p>
            <a:r>
              <a:rPr lang="en-US" sz="2000" dirty="0" smtClean="0">
                <a:latin typeface="Calibri" pitchFamily="34" charset="0"/>
                <a:cs typeface="Calibri" pitchFamily="34" charset="0"/>
              </a:rPr>
              <a:t>Developed by Dr Herman Kabat 1946 and 1951.</a:t>
            </a:r>
          </a:p>
          <a:p>
            <a:r>
              <a:rPr lang="en-US" sz="2000" b="1" u="sng" dirty="0" smtClean="0">
                <a:latin typeface="Calibri" pitchFamily="34" charset="0"/>
                <a:cs typeface="Calibri" pitchFamily="34" charset="0"/>
              </a:rPr>
              <a:t>Facilitation and inhibition</a:t>
            </a:r>
          </a:p>
          <a:p>
            <a:r>
              <a:rPr lang="en-US" sz="2000" dirty="0" smtClean="0"/>
              <a:t>Any stimulus that causes motor neuron to drop out of the discharge zone and away from subliminal fringe is  inhibition.</a:t>
            </a:r>
          </a:p>
          <a:p>
            <a:r>
              <a:rPr lang="en-US" sz="2000" dirty="0" smtClean="0"/>
              <a:t>Facilitation result in increased excitability of motor neuron and inhibition result in decreased extensibility of motor neurons.</a:t>
            </a:r>
          </a:p>
          <a:p>
            <a:r>
              <a:rPr lang="en-US" sz="2000" dirty="0" smtClean="0"/>
              <a:t>Thus the function of weak ms would be aided by facilitation and ms spasticity would be decreased by inhibition.</a:t>
            </a:r>
          </a:p>
          <a:p>
            <a:endParaRPr lang="en-US" sz="2000" dirty="0" smtClean="0">
              <a:latin typeface="Calibri" pitchFamily="34" charset="0"/>
              <a:cs typeface="Calibri" pitchFamily="34" charset="0"/>
            </a:endParaRPr>
          </a:p>
          <a:p>
            <a:endParaRPr lang="en-US" sz="2000" dirty="0">
              <a:latin typeface="Calibri" pitchFamily="34" charset="0"/>
              <a:cs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64514" name="AutoShape 2" descr="http://image.slidesharecdn.com/pnf-130120054823-phpapp02/95/proprioceptive-neuromuscular-facilitation-46-638.jpg?cb=135868254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6" name="AutoShape 4" descr="http://image.slidesharecdn.com/pnf-130120054823-phpapp02/95/proprioceptive-neuromuscular-facilitation-46-638.jpg?cb=135868254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8" name="AutoShape 6" descr="http://image.slidesharecdn.com/pnf-130120054823-phpapp02/95/proprioceptive-neuromuscular-facilitation-46-638.jpg?cb=135868254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20" name="AutoShape 8" descr="http://image.slidesharecdn.com/pnf-130120054823-phpapp02/95/proprioceptive-neuromuscular-facilitation-46-638.jpg?cb=135868254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 name="AutoShape 2" descr="http://image.slidesharecdn.com/pnf-130120054823-phpapp02/95/proprioceptive-neuromuscular-facilitation-48-638.jpg?cb=135868254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http://image.slidesharecdn.com/pnf-130120054823-phpapp02/95/proprioceptive-neuromuscular-facilitation-48-638.jpg?cb=135868254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7" name="Picture 5" descr="C:\Users\KOMREZ\Desktop\proprioceptive-neuromuscular-facilitation-46-638.jpg"/>
          <p:cNvPicPr>
            <a:picLocks noChangeAspect="1" noChangeArrowheads="1"/>
          </p:cNvPicPr>
          <p:nvPr/>
        </p:nvPicPr>
        <p:blipFill>
          <a:blip r:embed="rId2" cstate="print"/>
          <a:srcRect/>
          <a:stretch>
            <a:fillRect/>
          </a:stretch>
        </p:blipFill>
        <p:spPr bwMode="auto">
          <a:xfrm>
            <a:off x="381000" y="304800"/>
            <a:ext cx="8534400" cy="624839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descr="C:\Users\KOMREZ\Desktop\proprioceptive-neuromuscular-facilitation-47-638.jpg"/>
          <p:cNvPicPr>
            <a:picLocks noGrp="1" noChangeAspect="1" noChangeArrowheads="1"/>
          </p:cNvPicPr>
          <p:nvPr>
            <p:ph idx="1"/>
          </p:nvPr>
        </p:nvPicPr>
        <p:blipFill>
          <a:blip r:embed="rId2" cstate="print"/>
          <a:stretch>
            <a:fillRect/>
          </a:stretch>
        </p:blipFill>
        <p:spPr bwMode="auto">
          <a:xfrm>
            <a:off x="304800" y="0"/>
            <a:ext cx="8534400" cy="6781800"/>
          </a:xfrm>
          <a:prstGeom prst="rect">
            <a:avLst/>
          </a:prstGeom>
          <a:noFill/>
        </p:spPr>
      </p:pic>
      <p:sp>
        <p:nvSpPr>
          <p:cNvPr id="2050" name="AutoShape 2" descr="http://image.slidesharecdn.com/pnf-130120054823-phpapp02/95/proprioceptive-neuromuscular-facilitation-47-638.jpg?cb=135868254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tx1"/>
                </a:solidFill>
                <a:latin typeface="Calibri" pitchFamily="34" charset="0"/>
                <a:cs typeface="Calibri" pitchFamily="34" charset="0"/>
              </a:rPr>
              <a:t>PNF Patterns Continued</a:t>
            </a:r>
            <a:br>
              <a:rPr lang="en-US" sz="2400" b="1" dirty="0" smtClean="0">
                <a:solidFill>
                  <a:schemeClr val="tx1"/>
                </a:solidFill>
                <a:latin typeface="Calibri" pitchFamily="34" charset="0"/>
                <a:cs typeface="Calibri" pitchFamily="34" charset="0"/>
              </a:rPr>
            </a:b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838200" y="1752600"/>
            <a:ext cx="7696201" cy="4158622"/>
          </a:xfrm>
        </p:spPr>
        <p:txBody>
          <a:bodyPr>
            <a:normAutofit/>
          </a:bodyPr>
          <a:lstStyle/>
          <a:p>
            <a:pPr>
              <a:buNone/>
            </a:pPr>
            <a:endParaRPr lang="en-US" dirty="0" smtClean="0"/>
          </a:p>
          <a:p>
            <a:r>
              <a:rPr lang="en-US" sz="2000" dirty="0" smtClean="0">
                <a:latin typeface="Calibri" pitchFamily="34" charset="0"/>
                <a:cs typeface="Calibri" pitchFamily="34" charset="0"/>
              </a:rPr>
              <a:t>Pattern is initiated with the muscle groups in lengthened position</a:t>
            </a:r>
          </a:p>
          <a:p>
            <a:r>
              <a:rPr lang="en-US" sz="2000" dirty="0" smtClean="0">
                <a:latin typeface="Calibri" pitchFamily="34" charset="0"/>
                <a:cs typeface="Calibri" pitchFamily="34" charset="0"/>
              </a:rPr>
              <a:t>Muscle group is contracted, moving the body part through the ROM to shortened position</a:t>
            </a:r>
          </a:p>
          <a:p>
            <a:r>
              <a:rPr lang="en-US" sz="2000" dirty="0" smtClean="0">
                <a:latin typeface="Calibri" pitchFamily="34" charset="0"/>
                <a:cs typeface="Calibri" pitchFamily="34" charset="0"/>
              </a:rPr>
              <a:t>Diagonal 1 (D1)</a:t>
            </a:r>
          </a:p>
          <a:p>
            <a:r>
              <a:rPr lang="en-US" sz="2000" dirty="0" smtClean="0">
                <a:latin typeface="Calibri" pitchFamily="34" charset="0"/>
                <a:cs typeface="Calibri" pitchFamily="34" charset="0"/>
              </a:rPr>
              <a:t>Diagonal 2 (D2)</a:t>
            </a:r>
          </a:p>
          <a:p>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5000" y="304800"/>
            <a:ext cx="3124200" cy="1143000"/>
          </a:xfrm>
        </p:spPr>
        <p:txBody>
          <a:bodyPr>
            <a:normAutofit/>
          </a:bodyPr>
          <a:lstStyle/>
          <a:p>
            <a:pPr eaLnBrk="1" hangingPunct="1"/>
            <a:r>
              <a:rPr lang="en-US" sz="2400" b="1" dirty="0" smtClean="0">
                <a:solidFill>
                  <a:schemeClr val="tx1"/>
                </a:solidFill>
                <a:cs typeface="Times New Roman" pitchFamily="18" charset="0"/>
              </a:rPr>
              <a:t>PNF Strengthening Diagonal Patterns</a:t>
            </a:r>
          </a:p>
        </p:txBody>
      </p:sp>
      <p:pic>
        <p:nvPicPr>
          <p:cNvPr id="11268" name="Picture 6" descr="H:\public.www\TherapueticExercise\D1Flexion.jpg"/>
          <p:cNvPicPr>
            <a:picLocks noGrp="1" noChangeAspect="1" noChangeArrowheads="1"/>
          </p:cNvPicPr>
          <p:nvPr>
            <p:ph type="clipArt" sz="half" idx="1"/>
          </p:nvPr>
        </p:nvPicPr>
        <p:blipFill>
          <a:blip r:embed="rId3" cstate="print"/>
          <a:stretch>
            <a:fillRect/>
          </a:stretch>
        </p:blipFill>
        <p:spPr>
          <a:xfrm>
            <a:off x="994012" y="4267200"/>
            <a:ext cx="7464188" cy="2286000"/>
          </a:xfrm>
          <a:noFill/>
        </p:spPr>
      </p:pic>
      <p:sp>
        <p:nvSpPr>
          <p:cNvPr id="11267" name="Rectangle 4"/>
          <p:cNvSpPr>
            <a:spLocks noGrp="1" noChangeArrowheads="1"/>
          </p:cNvSpPr>
          <p:nvPr>
            <p:ph type="body" sz="half" idx="2"/>
          </p:nvPr>
        </p:nvSpPr>
        <p:spPr>
          <a:xfrm>
            <a:off x="5867400" y="1752600"/>
            <a:ext cx="2743200" cy="990600"/>
          </a:xfrm>
        </p:spPr>
        <p:txBody>
          <a:bodyPr>
            <a:normAutofit fontScale="85000" lnSpcReduction="20000"/>
          </a:bodyPr>
          <a:lstStyle/>
          <a:p>
            <a:pPr eaLnBrk="1" hangingPunct="1"/>
            <a:r>
              <a:rPr lang="en-US" sz="2800" dirty="0" smtClean="0">
                <a:cs typeface="Arial" charset="0"/>
              </a:rPr>
              <a:t>  D1 Flexion Upper Extremity</a:t>
            </a:r>
          </a:p>
        </p:txBody>
      </p:sp>
      <p:pic>
        <p:nvPicPr>
          <p:cNvPr id="5" name="Picture 2" descr="http://image.slidesharecdn.com/pnf-130120054823-phpapp02/95/proprioceptive-neuromuscular-facilitation-44-638.jpg?cb=1358682541"/>
          <p:cNvPicPr>
            <a:picLocks noChangeAspect="1" noChangeArrowheads="1"/>
          </p:cNvPicPr>
          <p:nvPr/>
        </p:nvPicPr>
        <p:blipFill>
          <a:blip r:embed="rId4" cstate="print"/>
          <a:srcRect/>
          <a:stretch>
            <a:fillRect/>
          </a:stretch>
        </p:blipFill>
        <p:spPr bwMode="auto">
          <a:xfrm>
            <a:off x="152400" y="0"/>
            <a:ext cx="5562600" cy="4114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D1 Flexion Upper Extremity Joint Specific Movements</a:t>
            </a:r>
          </a:p>
        </p:txBody>
      </p:sp>
      <p:graphicFrame>
        <p:nvGraphicFramePr>
          <p:cNvPr id="591898" name="Group 26"/>
          <p:cNvGraphicFramePr>
            <a:graphicFrameLocks noGrp="1"/>
          </p:cNvGraphicFramePr>
          <p:nvPr>
            <p:ph type="tbl" idx="1"/>
          </p:nvPr>
        </p:nvGraphicFramePr>
        <p:xfrm>
          <a:off x="1066800" y="1676400"/>
          <a:ext cx="7772400" cy="4114800"/>
        </p:xfrm>
        <a:graphic>
          <a:graphicData uri="http://schemas.openxmlformats.org/drawingml/2006/table">
            <a:tbl>
              <a:tblPr/>
              <a:tblGrid>
                <a:gridCol w="3886200"/>
                <a:gridCol w="3886200"/>
              </a:tblGrid>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Shoulder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External Rotation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Adduction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Forearm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Supination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Wrist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Radial Deviation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Fingers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PNF Strengthening Diagonal Patterns</a:t>
            </a:r>
          </a:p>
        </p:txBody>
      </p:sp>
      <p:pic>
        <p:nvPicPr>
          <p:cNvPr id="13317" name="Picture 8" descr="H:\public.www\TherapueticExercise\D1Ext.jpg"/>
          <p:cNvPicPr>
            <a:picLocks noGrp="1" noChangeAspect="1" noChangeArrowheads="1"/>
          </p:cNvPicPr>
          <p:nvPr>
            <p:ph type="clipArt" sz="half" idx="1"/>
          </p:nvPr>
        </p:nvPicPr>
        <p:blipFill>
          <a:blip r:embed="rId2" cstate="print"/>
          <a:stretch>
            <a:fillRect/>
          </a:stretch>
        </p:blipFill>
        <p:spPr>
          <a:xfrm>
            <a:off x="1066800" y="3053146"/>
            <a:ext cx="7391400" cy="3042854"/>
          </a:xfrm>
          <a:noFill/>
        </p:spPr>
      </p:pic>
      <p:sp>
        <p:nvSpPr>
          <p:cNvPr id="13315" name="Rectangle 3"/>
          <p:cNvSpPr>
            <a:spLocks noGrp="1" noChangeArrowheads="1"/>
          </p:cNvSpPr>
          <p:nvPr>
            <p:ph type="body" sz="half" idx="2"/>
          </p:nvPr>
        </p:nvSpPr>
        <p:spPr>
          <a:xfrm>
            <a:off x="2819400" y="1752600"/>
            <a:ext cx="3810000" cy="4114800"/>
          </a:xfrm>
        </p:spPr>
        <p:txBody>
          <a:bodyPr/>
          <a:lstStyle/>
          <a:p>
            <a:pPr eaLnBrk="1" hangingPunct="1"/>
            <a:r>
              <a:rPr lang="en-US" sz="2800" smtClean="0">
                <a:cs typeface="Arial" charset="0"/>
              </a:rPr>
              <a:t>D1 Extension Upper Extremity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sz="2400" dirty="0" smtClean="0">
                <a:solidFill>
                  <a:schemeClr val="tx1"/>
                </a:solidFill>
                <a:latin typeface="Calibri" pitchFamily="34" charset="0"/>
                <a:cs typeface="Calibri" pitchFamily="34" charset="0"/>
              </a:rPr>
              <a:t>D1 Extension Upper Extremity</a:t>
            </a:r>
            <a:br>
              <a:rPr lang="en-US" sz="2400" dirty="0" smtClean="0">
                <a:solidFill>
                  <a:schemeClr val="tx1"/>
                </a:solidFill>
                <a:latin typeface="Calibri" pitchFamily="34" charset="0"/>
                <a:cs typeface="Calibri" pitchFamily="34" charset="0"/>
              </a:rPr>
            </a:br>
            <a:r>
              <a:rPr lang="en-US" sz="2400" dirty="0" smtClean="0">
                <a:solidFill>
                  <a:schemeClr val="tx1"/>
                </a:solidFill>
                <a:latin typeface="Calibri" pitchFamily="34" charset="0"/>
                <a:cs typeface="Calibri" pitchFamily="34" charset="0"/>
              </a:rPr>
              <a:t>Joint Specific Movements</a:t>
            </a:r>
          </a:p>
        </p:txBody>
      </p:sp>
      <p:graphicFrame>
        <p:nvGraphicFramePr>
          <p:cNvPr id="592899" name="Group 3"/>
          <p:cNvGraphicFramePr>
            <a:graphicFrameLocks noGrp="1"/>
          </p:cNvGraphicFramePr>
          <p:nvPr>
            <p:ph type="tbl" idx="1"/>
          </p:nvPr>
        </p:nvGraphicFramePr>
        <p:xfrm>
          <a:off x="1066800" y="1676400"/>
          <a:ext cx="7772400" cy="4114800"/>
        </p:xfrm>
        <a:graphic>
          <a:graphicData uri="http://schemas.openxmlformats.org/drawingml/2006/table">
            <a:tbl>
              <a:tblPr/>
              <a:tblGrid>
                <a:gridCol w="3886200"/>
                <a:gridCol w="3886200"/>
              </a:tblGrid>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Shoulder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Extension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Internal Rotation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Abduction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Forearm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Pronation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Wrist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Ulnar Deviation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Fingers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Extension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PNF Strengthening Diagonal Patterns</a:t>
            </a:r>
          </a:p>
        </p:txBody>
      </p:sp>
      <p:pic>
        <p:nvPicPr>
          <p:cNvPr id="15365" name="Picture 8" descr="H:\public.www\TherapueticExercise\D2Flexion.jpg"/>
          <p:cNvPicPr>
            <a:picLocks noGrp="1" noChangeAspect="1" noChangeArrowheads="1"/>
          </p:cNvPicPr>
          <p:nvPr>
            <p:ph type="clipArt" sz="half" idx="1"/>
          </p:nvPr>
        </p:nvPicPr>
        <p:blipFill>
          <a:blip r:embed="rId2" cstate="print"/>
          <a:stretch>
            <a:fillRect/>
          </a:stretch>
        </p:blipFill>
        <p:spPr>
          <a:xfrm>
            <a:off x="457200" y="3066842"/>
            <a:ext cx="8382000" cy="3638758"/>
          </a:xfrm>
          <a:noFill/>
        </p:spPr>
      </p:pic>
      <p:sp>
        <p:nvSpPr>
          <p:cNvPr id="15363" name="Rectangle 3"/>
          <p:cNvSpPr>
            <a:spLocks noGrp="1" noChangeArrowheads="1"/>
          </p:cNvSpPr>
          <p:nvPr>
            <p:ph type="body" sz="half" idx="2"/>
          </p:nvPr>
        </p:nvSpPr>
        <p:spPr>
          <a:xfrm>
            <a:off x="2819400" y="1752600"/>
            <a:ext cx="3810000" cy="4114800"/>
          </a:xfrm>
        </p:spPr>
        <p:txBody>
          <a:bodyPr/>
          <a:lstStyle/>
          <a:p>
            <a:pPr eaLnBrk="1" hangingPunct="1"/>
            <a:r>
              <a:rPr lang="en-US" sz="2800" smtClean="0">
                <a:cs typeface="Arial" charset="0"/>
              </a:rPr>
              <a:t>D2 Flexion Upper Extremity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D2 Flexion Upper Extremity</a:t>
            </a:r>
            <a:br>
              <a:rPr lang="en-US" sz="2400" b="1" dirty="0" smtClean="0">
                <a:solidFill>
                  <a:schemeClr val="tx1"/>
                </a:solidFill>
                <a:latin typeface="Calibri" pitchFamily="34" charset="0"/>
                <a:cs typeface="Calibri" pitchFamily="34" charset="0"/>
              </a:rPr>
            </a:br>
            <a:r>
              <a:rPr lang="en-US" sz="2400" b="1" dirty="0" smtClean="0">
                <a:solidFill>
                  <a:schemeClr val="tx1"/>
                </a:solidFill>
                <a:latin typeface="Calibri" pitchFamily="34" charset="0"/>
                <a:cs typeface="Calibri" pitchFamily="34" charset="0"/>
              </a:rPr>
              <a:t>Joint Specific Movements</a:t>
            </a:r>
          </a:p>
        </p:txBody>
      </p:sp>
      <p:graphicFrame>
        <p:nvGraphicFramePr>
          <p:cNvPr id="593923" name="Group 3"/>
          <p:cNvGraphicFramePr>
            <a:graphicFrameLocks noGrp="1"/>
          </p:cNvGraphicFramePr>
          <p:nvPr>
            <p:ph type="tbl" idx="1"/>
          </p:nvPr>
        </p:nvGraphicFramePr>
        <p:xfrm>
          <a:off x="1066800" y="1676400"/>
          <a:ext cx="7772400" cy="4114800"/>
        </p:xfrm>
        <a:graphic>
          <a:graphicData uri="http://schemas.openxmlformats.org/drawingml/2006/table">
            <a:tbl>
              <a:tblPr/>
              <a:tblGrid>
                <a:gridCol w="3886200"/>
                <a:gridCol w="3886200"/>
              </a:tblGrid>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Shoulder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External Rotation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Abduction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Forearm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Supination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Wrist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Radial Deviation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Fingers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Extension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PNF Strengthening Diagonal Patterns</a:t>
            </a:r>
          </a:p>
        </p:txBody>
      </p:sp>
      <p:pic>
        <p:nvPicPr>
          <p:cNvPr id="17413" name="Picture 9" descr="H:\public.www\TherapueticExercise\D2Ext.jpg"/>
          <p:cNvPicPr>
            <a:picLocks noGrp="1" noChangeAspect="1" noChangeArrowheads="1"/>
          </p:cNvPicPr>
          <p:nvPr>
            <p:ph type="clipArt" sz="half" idx="1"/>
          </p:nvPr>
        </p:nvPicPr>
        <p:blipFill>
          <a:blip r:embed="rId2" cstate="print"/>
          <a:stretch>
            <a:fillRect/>
          </a:stretch>
        </p:blipFill>
        <p:spPr>
          <a:xfrm>
            <a:off x="1066800" y="2743200"/>
            <a:ext cx="7467600" cy="3886199"/>
          </a:xfrm>
          <a:noFill/>
        </p:spPr>
      </p:pic>
      <p:sp>
        <p:nvSpPr>
          <p:cNvPr id="17411" name="Rectangle 3"/>
          <p:cNvSpPr>
            <a:spLocks noGrp="1" noChangeArrowheads="1"/>
          </p:cNvSpPr>
          <p:nvPr>
            <p:ph type="body" sz="half" idx="2"/>
          </p:nvPr>
        </p:nvSpPr>
        <p:spPr>
          <a:xfrm>
            <a:off x="1295400" y="876300"/>
            <a:ext cx="5867400" cy="4876800"/>
          </a:xfrm>
        </p:spPr>
        <p:txBody>
          <a:bodyPr/>
          <a:lstStyle/>
          <a:p>
            <a:pPr eaLnBrk="1" hangingPunct="1"/>
            <a:r>
              <a:rPr lang="en-US" sz="2800" dirty="0" smtClean="0">
                <a:cs typeface="Arial" charset="0"/>
              </a:rPr>
              <a:t>D2 Extension Upper Extremity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1280890"/>
          </a:xfrm>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685800" y="2133600"/>
            <a:ext cx="8153400" cy="4191000"/>
          </a:xfrm>
        </p:spPr>
        <p:txBody>
          <a:bodyPr>
            <a:normAutofit/>
          </a:bodyPr>
          <a:lstStyle/>
          <a:p>
            <a:r>
              <a:rPr lang="en-US" sz="2000" dirty="0" smtClean="0"/>
              <a:t>The discharge of motor neurons can be facilitated by peripheral stimulation which causes afferent impulses to make contact with  excitatory neurons and result in increased ms tone or strength of voluntary contraction.</a:t>
            </a:r>
          </a:p>
          <a:p>
            <a:r>
              <a:rPr lang="en-US" sz="2000" dirty="0" smtClean="0"/>
              <a:t> Motor neuron can also be inhibited by peripheral stimulation which causes afferent impulses to make contact with inhibitory neurons thus resulting in ms relaxation and allowing for stretching of ms.</a:t>
            </a:r>
          </a:p>
          <a:p>
            <a:r>
              <a:rPr lang="en-US" sz="2000" dirty="0" smtClean="0"/>
              <a:t>To indicate any technique  in which input from peripheral Facilitation and inhibition receptors is used to facilitate or inhibit,PNF tech should be used</a:t>
            </a:r>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D2 Extension Upper Extremity</a:t>
            </a:r>
            <a:br>
              <a:rPr lang="en-US" sz="2400" b="1" dirty="0" smtClean="0">
                <a:solidFill>
                  <a:schemeClr val="tx1"/>
                </a:solidFill>
                <a:latin typeface="Calibri" pitchFamily="34" charset="0"/>
                <a:cs typeface="Calibri" pitchFamily="34" charset="0"/>
              </a:rPr>
            </a:br>
            <a:r>
              <a:rPr lang="en-US" sz="2400" b="1" dirty="0" smtClean="0">
                <a:solidFill>
                  <a:schemeClr val="tx1"/>
                </a:solidFill>
                <a:latin typeface="Calibri" pitchFamily="34" charset="0"/>
                <a:cs typeface="Calibri" pitchFamily="34" charset="0"/>
              </a:rPr>
              <a:t>Joint Specific Movements</a:t>
            </a:r>
          </a:p>
        </p:txBody>
      </p:sp>
      <p:graphicFrame>
        <p:nvGraphicFramePr>
          <p:cNvPr id="594947" name="Group 3"/>
          <p:cNvGraphicFramePr>
            <a:graphicFrameLocks noGrp="1"/>
          </p:cNvGraphicFramePr>
          <p:nvPr>
            <p:ph type="tbl" idx="1"/>
          </p:nvPr>
        </p:nvGraphicFramePr>
        <p:xfrm>
          <a:off x="1066800" y="1676400"/>
          <a:ext cx="7772400" cy="4114800"/>
        </p:xfrm>
        <a:graphic>
          <a:graphicData uri="http://schemas.openxmlformats.org/drawingml/2006/table">
            <a:tbl>
              <a:tblPr/>
              <a:tblGrid>
                <a:gridCol w="3886200"/>
                <a:gridCol w="3886200"/>
              </a:tblGrid>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Shoulder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Extension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Internal Rotation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Adduction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Forearm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Pronation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Wrist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Ulnar Deviation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Fingers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381000"/>
            <a:ext cx="7772400" cy="1143000"/>
          </a:xfrm>
        </p:spPr>
        <p:txBody>
          <a:bodyPr>
            <a:normAutofit/>
          </a:bodyPr>
          <a:lstStyle/>
          <a:p>
            <a:pPr eaLnBrk="1" hangingPunct="1"/>
            <a:r>
              <a:rPr lang="en-US" sz="2400" b="1" dirty="0" smtClean="0">
                <a:solidFill>
                  <a:schemeClr val="tx1"/>
                </a:solidFill>
                <a:latin typeface="Calibri" pitchFamily="34" charset="0"/>
                <a:cs typeface="Calibri" pitchFamily="34" charset="0"/>
              </a:rPr>
              <a:t>PNF Strengthening Diagonal Patterns</a:t>
            </a:r>
          </a:p>
        </p:txBody>
      </p:sp>
      <p:pic>
        <p:nvPicPr>
          <p:cNvPr id="19461" name="Picture 8" descr="H:\public.www\TherapueticExercise\D1FlexionLE.jpg"/>
          <p:cNvPicPr>
            <a:picLocks noGrp="1" noChangeAspect="1" noChangeArrowheads="1"/>
          </p:cNvPicPr>
          <p:nvPr>
            <p:ph type="clipArt" sz="half" idx="1"/>
          </p:nvPr>
        </p:nvPicPr>
        <p:blipFill>
          <a:blip r:embed="rId2" cstate="print"/>
          <a:stretch>
            <a:fillRect/>
          </a:stretch>
        </p:blipFill>
        <p:spPr>
          <a:xfrm>
            <a:off x="1066800" y="3023040"/>
            <a:ext cx="6553200" cy="3301559"/>
          </a:xfrm>
          <a:noFill/>
        </p:spPr>
      </p:pic>
      <p:sp>
        <p:nvSpPr>
          <p:cNvPr id="19459" name="Rectangle 3"/>
          <p:cNvSpPr>
            <a:spLocks noGrp="1" noChangeArrowheads="1"/>
          </p:cNvSpPr>
          <p:nvPr>
            <p:ph type="body" sz="half" idx="2"/>
          </p:nvPr>
        </p:nvSpPr>
        <p:spPr>
          <a:xfrm>
            <a:off x="2819400" y="1752600"/>
            <a:ext cx="3810000" cy="4114800"/>
          </a:xfrm>
        </p:spPr>
        <p:txBody>
          <a:bodyPr/>
          <a:lstStyle/>
          <a:p>
            <a:pPr eaLnBrk="1" hangingPunct="1"/>
            <a:r>
              <a:rPr lang="en-US" sz="2800" smtClean="0">
                <a:cs typeface="Arial" charset="0"/>
              </a:rPr>
              <a:t>D1 Flexion Lower Extremity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D1 Flexion Lower Extremity</a:t>
            </a:r>
            <a:br>
              <a:rPr lang="en-US" sz="2400" b="1" dirty="0" smtClean="0">
                <a:solidFill>
                  <a:schemeClr val="tx1"/>
                </a:solidFill>
                <a:latin typeface="Calibri" pitchFamily="34" charset="0"/>
                <a:cs typeface="Calibri" pitchFamily="34" charset="0"/>
              </a:rPr>
            </a:br>
            <a:r>
              <a:rPr lang="en-US" sz="2400" b="1" dirty="0" smtClean="0">
                <a:solidFill>
                  <a:schemeClr val="tx1"/>
                </a:solidFill>
                <a:latin typeface="Calibri" pitchFamily="34" charset="0"/>
                <a:cs typeface="Calibri" pitchFamily="34" charset="0"/>
              </a:rPr>
              <a:t>Joint Specific Movements</a:t>
            </a:r>
          </a:p>
        </p:txBody>
      </p:sp>
      <p:graphicFrame>
        <p:nvGraphicFramePr>
          <p:cNvPr id="595971" name="Group 3"/>
          <p:cNvGraphicFramePr>
            <a:graphicFrameLocks noGrp="1"/>
          </p:cNvGraphicFramePr>
          <p:nvPr>
            <p:ph type="tbl" idx="1"/>
          </p:nvPr>
        </p:nvGraphicFramePr>
        <p:xfrm>
          <a:off x="1066800" y="1676400"/>
          <a:ext cx="7772400" cy="4114800"/>
        </p:xfrm>
        <a:graphic>
          <a:graphicData uri="http://schemas.openxmlformats.org/drawingml/2006/table">
            <a:tbl>
              <a:tblPr/>
              <a:tblGrid>
                <a:gridCol w="3886200"/>
                <a:gridCol w="3886200"/>
              </a:tblGrid>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Hip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Adduction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External Rotation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Ankle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Dorsiflexion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Inversion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Toes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Extension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PNF Strengthening Diagonal Patterns</a:t>
            </a:r>
          </a:p>
        </p:txBody>
      </p:sp>
      <p:pic>
        <p:nvPicPr>
          <p:cNvPr id="21509" name="Picture 8" descr="H:\public.www\TherapueticExercise\D1ExtLE.jpg"/>
          <p:cNvPicPr>
            <a:picLocks noGrp="1" noChangeAspect="1" noChangeArrowheads="1"/>
          </p:cNvPicPr>
          <p:nvPr>
            <p:ph type="clipArt" sz="half" idx="1"/>
          </p:nvPr>
        </p:nvPicPr>
        <p:blipFill>
          <a:blip r:embed="rId2" cstate="print"/>
          <a:stretch>
            <a:fillRect/>
          </a:stretch>
        </p:blipFill>
        <p:spPr>
          <a:xfrm>
            <a:off x="1066800" y="3020974"/>
            <a:ext cx="7162800" cy="3608425"/>
          </a:xfrm>
          <a:noFill/>
        </p:spPr>
      </p:pic>
      <p:sp>
        <p:nvSpPr>
          <p:cNvPr id="21507" name="Rectangle 3"/>
          <p:cNvSpPr>
            <a:spLocks noGrp="1" noChangeArrowheads="1"/>
          </p:cNvSpPr>
          <p:nvPr>
            <p:ph type="body" sz="half" idx="2"/>
          </p:nvPr>
        </p:nvSpPr>
        <p:spPr>
          <a:xfrm>
            <a:off x="838200" y="1752600"/>
            <a:ext cx="8001000" cy="4114800"/>
          </a:xfrm>
        </p:spPr>
        <p:txBody>
          <a:bodyPr/>
          <a:lstStyle/>
          <a:p>
            <a:pPr eaLnBrk="1" hangingPunct="1"/>
            <a:r>
              <a:rPr lang="en-US" sz="2800" dirty="0" smtClean="0">
                <a:cs typeface="Arial" charset="0"/>
              </a:rPr>
              <a:t>D1 Extension Lower Extremity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D1 Extension Lower Extremity</a:t>
            </a:r>
            <a:br>
              <a:rPr lang="en-US" sz="2400" b="1" dirty="0" smtClean="0">
                <a:solidFill>
                  <a:schemeClr val="tx1"/>
                </a:solidFill>
                <a:latin typeface="Calibri" pitchFamily="34" charset="0"/>
                <a:cs typeface="Calibri" pitchFamily="34" charset="0"/>
              </a:rPr>
            </a:br>
            <a:r>
              <a:rPr lang="en-US" sz="2400" b="1" dirty="0" smtClean="0">
                <a:solidFill>
                  <a:schemeClr val="tx1"/>
                </a:solidFill>
                <a:latin typeface="Calibri" pitchFamily="34" charset="0"/>
                <a:cs typeface="Calibri" pitchFamily="34" charset="0"/>
              </a:rPr>
              <a:t>Joint Specific Movements</a:t>
            </a:r>
          </a:p>
        </p:txBody>
      </p:sp>
      <p:graphicFrame>
        <p:nvGraphicFramePr>
          <p:cNvPr id="596995" name="Group 3"/>
          <p:cNvGraphicFramePr>
            <a:graphicFrameLocks noGrp="1"/>
          </p:cNvGraphicFramePr>
          <p:nvPr>
            <p:ph type="tbl" idx="1"/>
          </p:nvPr>
        </p:nvGraphicFramePr>
        <p:xfrm>
          <a:off x="1066800" y="1676400"/>
          <a:ext cx="7772400" cy="4114800"/>
        </p:xfrm>
        <a:graphic>
          <a:graphicData uri="http://schemas.openxmlformats.org/drawingml/2006/table">
            <a:tbl>
              <a:tblPr/>
              <a:tblGrid>
                <a:gridCol w="3886200"/>
                <a:gridCol w="3886200"/>
              </a:tblGrid>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Hip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Extension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Abduction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Internal Rotation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Ankle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Planar 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Eversion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Toes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PNF Strengthening Diagonal Patterns</a:t>
            </a:r>
          </a:p>
        </p:txBody>
      </p:sp>
      <p:pic>
        <p:nvPicPr>
          <p:cNvPr id="23557" name="Picture 8" descr="H:\public.www\TherapueticExercise\D2FlexionLE.jpg"/>
          <p:cNvPicPr>
            <a:picLocks noGrp="1" noChangeAspect="1" noChangeArrowheads="1"/>
          </p:cNvPicPr>
          <p:nvPr>
            <p:ph type="clipArt" sz="half" idx="1"/>
          </p:nvPr>
        </p:nvPicPr>
        <p:blipFill>
          <a:blip r:embed="rId2" cstate="print"/>
          <a:stretch>
            <a:fillRect/>
          </a:stretch>
        </p:blipFill>
        <p:spPr>
          <a:xfrm>
            <a:off x="1066800" y="3050798"/>
            <a:ext cx="7772400" cy="3578602"/>
          </a:xfrm>
          <a:noFill/>
        </p:spPr>
      </p:pic>
      <p:sp>
        <p:nvSpPr>
          <p:cNvPr id="23555" name="Rectangle 3"/>
          <p:cNvSpPr>
            <a:spLocks noGrp="1" noChangeArrowheads="1"/>
          </p:cNvSpPr>
          <p:nvPr>
            <p:ph type="body" sz="half" idx="2"/>
          </p:nvPr>
        </p:nvSpPr>
        <p:spPr>
          <a:xfrm>
            <a:off x="685800" y="1752600"/>
            <a:ext cx="5943600" cy="4114800"/>
          </a:xfrm>
        </p:spPr>
        <p:txBody>
          <a:bodyPr/>
          <a:lstStyle/>
          <a:p>
            <a:pPr eaLnBrk="1" hangingPunct="1"/>
            <a:r>
              <a:rPr lang="en-US" sz="2800" dirty="0" smtClean="0">
                <a:cs typeface="Arial" charset="0"/>
              </a:rPr>
              <a:t>D2 Flexion Lower Extremity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D2 Flexion Lower Extremity</a:t>
            </a:r>
            <a:br>
              <a:rPr lang="en-US" sz="2400" b="1" dirty="0" smtClean="0">
                <a:solidFill>
                  <a:schemeClr val="tx1"/>
                </a:solidFill>
                <a:latin typeface="Calibri" pitchFamily="34" charset="0"/>
                <a:cs typeface="Calibri" pitchFamily="34" charset="0"/>
              </a:rPr>
            </a:br>
            <a:r>
              <a:rPr lang="en-US" sz="2400" b="1" dirty="0" smtClean="0">
                <a:solidFill>
                  <a:schemeClr val="tx1"/>
                </a:solidFill>
                <a:latin typeface="Calibri" pitchFamily="34" charset="0"/>
                <a:cs typeface="Calibri" pitchFamily="34" charset="0"/>
              </a:rPr>
              <a:t>Joint Specific Movements</a:t>
            </a:r>
          </a:p>
        </p:txBody>
      </p:sp>
      <p:graphicFrame>
        <p:nvGraphicFramePr>
          <p:cNvPr id="598019" name="Group 3"/>
          <p:cNvGraphicFramePr>
            <a:graphicFrameLocks noGrp="1"/>
          </p:cNvGraphicFramePr>
          <p:nvPr>
            <p:ph type="tbl" idx="1"/>
          </p:nvPr>
        </p:nvGraphicFramePr>
        <p:xfrm>
          <a:off x="1066800" y="1676400"/>
          <a:ext cx="7772400" cy="4114800"/>
        </p:xfrm>
        <a:graphic>
          <a:graphicData uri="http://schemas.openxmlformats.org/drawingml/2006/table">
            <a:tbl>
              <a:tblPr/>
              <a:tblGrid>
                <a:gridCol w="3886200"/>
                <a:gridCol w="3886200"/>
              </a:tblGrid>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Hip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Abduction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Internal Rotation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Ankle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Dorsiflexion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Eversion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Toes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Extension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PNF Strengthening Diagonal Patterns</a:t>
            </a:r>
          </a:p>
        </p:txBody>
      </p:sp>
      <p:pic>
        <p:nvPicPr>
          <p:cNvPr id="25605" name="Picture 8" descr="H:\public.www\TherapueticExercise\D2ExtLE.jpg"/>
          <p:cNvPicPr>
            <a:picLocks noGrp="1" noChangeAspect="1" noChangeArrowheads="1"/>
          </p:cNvPicPr>
          <p:nvPr>
            <p:ph type="clipArt" sz="half" idx="1"/>
          </p:nvPr>
        </p:nvPicPr>
        <p:blipFill>
          <a:blip r:embed="rId2" cstate="print"/>
          <a:stretch>
            <a:fillRect/>
          </a:stretch>
        </p:blipFill>
        <p:spPr>
          <a:xfrm>
            <a:off x="1066800" y="3053146"/>
            <a:ext cx="7467600" cy="3652454"/>
          </a:xfrm>
          <a:noFill/>
        </p:spPr>
      </p:pic>
      <p:sp>
        <p:nvSpPr>
          <p:cNvPr id="25603" name="Rectangle 3"/>
          <p:cNvSpPr>
            <a:spLocks noGrp="1" noChangeArrowheads="1"/>
          </p:cNvSpPr>
          <p:nvPr>
            <p:ph type="body" sz="half" idx="2"/>
          </p:nvPr>
        </p:nvSpPr>
        <p:spPr>
          <a:xfrm>
            <a:off x="1066800" y="1752600"/>
            <a:ext cx="7696200" cy="4114800"/>
          </a:xfrm>
        </p:spPr>
        <p:txBody>
          <a:bodyPr/>
          <a:lstStyle/>
          <a:p>
            <a:pPr eaLnBrk="1" hangingPunct="1"/>
            <a:r>
              <a:rPr lang="en-US" sz="2800" dirty="0" smtClean="0">
                <a:cs typeface="Arial" charset="0"/>
              </a:rPr>
              <a:t>D2 Extension Lower Extremity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sz="2400" b="1" dirty="0" smtClean="0">
                <a:solidFill>
                  <a:schemeClr val="tx1"/>
                </a:solidFill>
                <a:latin typeface="Calibri" pitchFamily="34" charset="0"/>
                <a:cs typeface="Calibri" pitchFamily="34" charset="0"/>
              </a:rPr>
              <a:t>D2 Extension Lower Extremity</a:t>
            </a:r>
            <a:br>
              <a:rPr lang="en-US" sz="2400" b="1" dirty="0" smtClean="0">
                <a:solidFill>
                  <a:schemeClr val="tx1"/>
                </a:solidFill>
                <a:latin typeface="Calibri" pitchFamily="34" charset="0"/>
                <a:cs typeface="Calibri" pitchFamily="34" charset="0"/>
              </a:rPr>
            </a:br>
            <a:r>
              <a:rPr lang="en-US" sz="2400" b="1" dirty="0" smtClean="0">
                <a:solidFill>
                  <a:schemeClr val="tx1"/>
                </a:solidFill>
                <a:latin typeface="Calibri" pitchFamily="34" charset="0"/>
                <a:cs typeface="Calibri" pitchFamily="34" charset="0"/>
              </a:rPr>
              <a:t>Joint Specific Movements</a:t>
            </a:r>
          </a:p>
        </p:txBody>
      </p:sp>
      <p:graphicFrame>
        <p:nvGraphicFramePr>
          <p:cNvPr id="599043" name="Group 3"/>
          <p:cNvGraphicFramePr>
            <a:graphicFrameLocks noGrp="1"/>
          </p:cNvGraphicFramePr>
          <p:nvPr>
            <p:ph type="tbl" idx="1"/>
          </p:nvPr>
        </p:nvGraphicFramePr>
        <p:xfrm>
          <a:off x="1066800" y="1676400"/>
          <a:ext cx="7772400" cy="4114800"/>
        </p:xfrm>
        <a:graphic>
          <a:graphicData uri="http://schemas.openxmlformats.org/drawingml/2006/table">
            <a:tbl>
              <a:tblPr/>
              <a:tblGrid>
                <a:gridCol w="3886200"/>
                <a:gridCol w="3886200"/>
              </a:tblGrid>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Hip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Extension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Adduction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External Rotation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Ankle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Plantar 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Inversion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Toes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Flexion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725487"/>
          </a:xfrm>
        </p:spPr>
        <p:txBody>
          <a:bodyPr>
            <a:normAutofit/>
          </a:bodyPr>
          <a:lstStyle/>
          <a:p>
            <a:pPr eaLnBrk="1" hangingPunct="1"/>
            <a:r>
              <a:rPr lang="en-US" sz="2400" b="1" dirty="0" smtClean="0">
                <a:solidFill>
                  <a:schemeClr val="tx1"/>
                </a:solidFill>
                <a:latin typeface="Calibri" pitchFamily="34" charset="0"/>
                <a:cs typeface="Calibri" pitchFamily="34" charset="0"/>
              </a:rPr>
              <a:t>Proprioceptive Training for Lower Extremities</a:t>
            </a:r>
          </a:p>
        </p:txBody>
      </p:sp>
      <p:sp>
        <p:nvSpPr>
          <p:cNvPr id="3" name="Content Placeholder 2"/>
          <p:cNvSpPr>
            <a:spLocks noGrp="1"/>
          </p:cNvSpPr>
          <p:nvPr>
            <p:ph idx="1"/>
          </p:nvPr>
        </p:nvSpPr>
        <p:spPr>
          <a:xfrm>
            <a:off x="228600" y="1143000"/>
            <a:ext cx="8763000" cy="5562600"/>
          </a:xfrm>
        </p:spPr>
        <p:txBody>
          <a:bodyPr rtlCol="1">
            <a:normAutofit/>
          </a:bodyPr>
          <a:lstStyle/>
          <a:p>
            <a:pPr marL="0" indent="0" algn="l" eaLnBrk="1" fontAlgn="auto" hangingPunct="1">
              <a:spcAft>
                <a:spcPts val="0"/>
              </a:spcAft>
              <a:buFont typeface="Arial" charset="0"/>
              <a:buNone/>
              <a:defRPr/>
            </a:pPr>
            <a:r>
              <a:rPr lang="en-US" sz="2000" dirty="0" smtClean="0">
                <a:latin typeface="Calibri" pitchFamily="34" charset="0"/>
                <a:cs typeface="Calibri" pitchFamily="34" charset="0"/>
              </a:rPr>
              <a:t>Proprioceptive training improves a patient's static and dynamic equilibrium. The static proprioceptive re-education is begun when patients proceed to weight bearing without crutches and consists of six stages:</a:t>
            </a:r>
          </a:p>
          <a:p>
            <a:pPr marL="0" indent="0" algn="l" eaLnBrk="1" fontAlgn="auto" hangingPunct="1">
              <a:spcAft>
                <a:spcPts val="0"/>
              </a:spcAft>
              <a:buFont typeface="Arial" charset="0"/>
              <a:buNone/>
              <a:defRPr/>
            </a:pPr>
            <a:r>
              <a:rPr lang="en-US" sz="2000" dirty="0" smtClean="0">
                <a:latin typeface="Calibri" pitchFamily="34" charset="0"/>
                <a:cs typeface="Calibri" pitchFamily="34" charset="0"/>
              </a:rPr>
              <a:t>1-Recovery of sense of body position muscle contraction and joint movement.	</a:t>
            </a:r>
          </a:p>
          <a:p>
            <a:pPr marL="0" indent="0" algn="l" eaLnBrk="1" fontAlgn="auto" hangingPunct="1">
              <a:spcAft>
                <a:spcPts val="0"/>
              </a:spcAft>
              <a:buFont typeface="Arial" charset="0"/>
              <a:buNone/>
              <a:defRPr/>
            </a:pPr>
            <a:r>
              <a:rPr lang="en-US" sz="2000" dirty="0" smtClean="0">
                <a:latin typeface="Calibri" pitchFamily="34" charset="0"/>
                <a:cs typeface="Calibri" pitchFamily="34" charset="0"/>
              </a:rPr>
              <a:t>2-Transition from bilateral to unilateral activities</a:t>
            </a:r>
          </a:p>
          <a:p>
            <a:pPr marL="0" indent="0" algn="l" eaLnBrk="1" fontAlgn="auto" hangingPunct="1">
              <a:spcAft>
                <a:spcPts val="0"/>
              </a:spcAft>
              <a:buFont typeface="Arial" charset="0"/>
              <a:buNone/>
              <a:defRPr/>
            </a:pPr>
            <a:r>
              <a:rPr lang="en-US" sz="2000" dirty="0" smtClean="0">
                <a:latin typeface="Calibri" pitchFamily="34" charset="0"/>
                <a:cs typeface="Calibri" pitchFamily="34" charset="0"/>
              </a:rPr>
              <a:t>3-Transition from eyes-open to eyes-closed activities.</a:t>
            </a:r>
          </a:p>
          <a:p>
            <a:pPr marL="0" indent="0">
              <a:buNone/>
              <a:defRPr/>
            </a:pPr>
            <a:r>
              <a:rPr lang="en-US" sz="2000" dirty="0" smtClean="0">
                <a:latin typeface="Calibri" pitchFamily="34" charset="0"/>
                <a:cs typeface="Calibri" pitchFamily="34" charset="0"/>
              </a:rPr>
              <a:t>4-Transition from activities on a stable support, such as the ground, to unstable surfaces, such as a soft mattress, a trampoline and Freeman's boards, or more modern equipment, such as the kinesthetic ability trainer</a:t>
            </a:r>
          </a:p>
          <a:p>
            <a:pPr marL="0" indent="0">
              <a:buNone/>
              <a:defRPr/>
            </a:pPr>
            <a:r>
              <a:rPr lang="en-US" sz="2000" dirty="0" smtClean="0">
                <a:latin typeface="Calibri" pitchFamily="34" charset="0"/>
                <a:cs typeface="Calibri" pitchFamily="34" charset="0"/>
              </a:rPr>
              <a:t>5-Throwing and catching a football to take the patient's mind off active control of his balance.</a:t>
            </a:r>
          </a:p>
          <a:p>
            <a:pPr marL="0" indent="0">
              <a:buNone/>
              <a:defRPr/>
            </a:pPr>
            <a:r>
              <a:rPr lang="en-US" sz="2000" dirty="0" smtClean="0">
                <a:latin typeface="Calibri" pitchFamily="34" charset="0"/>
                <a:cs typeface="Calibri" pitchFamily="34" charset="0"/>
              </a:rPr>
              <a:t>6-Balance recovery exercises are carried out different joint positions to evoke different responses from the tendon and muscle receptors.</a:t>
            </a:r>
          </a:p>
          <a:p>
            <a:pPr marL="0" indent="0" algn="l" eaLnBrk="1" fontAlgn="auto" hangingPunct="1">
              <a:spcAft>
                <a:spcPts val="0"/>
              </a:spcAft>
              <a:buFont typeface="Arial" charset="0"/>
              <a:buNone/>
              <a:defRPr/>
            </a:pPr>
            <a:r>
              <a:rPr lang="en-US" sz="2000" dirty="0" smtClean="0">
                <a:latin typeface="Calibri" pitchFamily="34" charset="0"/>
                <a:cs typeface="Calibri"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543799" cy="1280890"/>
          </a:xfrm>
        </p:spPr>
        <p:txBody>
          <a:bodyPr>
            <a:normAutofit/>
          </a:bodyPr>
          <a:lstStyle/>
          <a:p>
            <a:r>
              <a:rPr lang="en-US" sz="2400" b="1" dirty="0" smtClean="0">
                <a:solidFill>
                  <a:schemeClr val="tx1"/>
                </a:solidFill>
                <a:latin typeface="Calibri" pitchFamily="34" charset="0"/>
                <a:cs typeface="Calibri" pitchFamily="34" charset="0"/>
              </a:rPr>
              <a:t>Neurophysiological mechanism of stretch reflex</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838201" y="2133600"/>
            <a:ext cx="8000998" cy="3777622"/>
          </a:xfrm>
        </p:spPr>
        <p:txBody>
          <a:bodyPr>
            <a:normAutofit lnSpcReduction="10000"/>
          </a:bodyPr>
          <a:lstStyle/>
          <a:p>
            <a:r>
              <a:rPr lang="en-US" sz="2000" dirty="0" smtClean="0">
                <a:latin typeface="Calibri" pitchFamily="34" charset="0"/>
                <a:cs typeface="Calibri" pitchFamily="34" charset="0"/>
              </a:rPr>
              <a:t>Involve two types of receptors</a:t>
            </a:r>
          </a:p>
          <a:p>
            <a:r>
              <a:rPr lang="en-US" sz="2000" dirty="0" smtClean="0">
                <a:latin typeface="Calibri" pitchFamily="34" charset="0"/>
                <a:cs typeface="Calibri" pitchFamily="34" charset="0"/>
              </a:rPr>
              <a:t>1. muscle spindle that are sensitive to a </a:t>
            </a:r>
            <a:r>
              <a:rPr lang="en-US" sz="2000" dirty="0" smtClean="0">
                <a:solidFill>
                  <a:srgbClr val="FF0000"/>
                </a:solidFill>
                <a:latin typeface="Calibri" pitchFamily="34" charset="0"/>
                <a:cs typeface="Calibri" pitchFamily="34" charset="0"/>
              </a:rPr>
              <a:t>change in length </a:t>
            </a:r>
            <a:r>
              <a:rPr lang="en-US" sz="2000" dirty="0" smtClean="0">
                <a:latin typeface="Calibri" pitchFamily="34" charset="0"/>
                <a:cs typeface="Calibri" pitchFamily="34" charset="0"/>
              </a:rPr>
              <a:t>as well as the rate of change in length of the muscle fiber.</a:t>
            </a:r>
          </a:p>
          <a:p>
            <a:r>
              <a:rPr lang="en-US" sz="2000" dirty="0" smtClean="0">
                <a:latin typeface="Calibri" pitchFamily="34" charset="0"/>
                <a:cs typeface="Calibri" pitchFamily="34" charset="0"/>
              </a:rPr>
              <a:t>2.GTO detect </a:t>
            </a:r>
            <a:r>
              <a:rPr lang="en-US" sz="2000" dirty="0" smtClean="0">
                <a:solidFill>
                  <a:srgbClr val="FF0000"/>
                </a:solidFill>
                <a:latin typeface="Calibri" pitchFamily="34" charset="0"/>
                <a:cs typeface="Calibri" pitchFamily="34" charset="0"/>
              </a:rPr>
              <a:t>change in tension.</a:t>
            </a:r>
          </a:p>
          <a:p>
            <a:pPr>
              <a:buNone/>
            </a:pPr>
            <a:r>
              <a:rPr lang="en-US" sz="2000" dirty="0" smtClean="0">
                <a:latin typeface="Calibri" pitchFamily="34" charset="0"/>
                <a:cs typeface="Calibri" pitchFamily="34" charset="0"/>
              </a:rPr>
              <a:t>      Stretching increases frequency of impulses transmitted to the spinal cord from ms spindle. Which in turn produces an increase in the frequency of motor nerve impulse, returning to that same muscle thus reflexively resisting the stretch.  however the development of excessive tension within the ms activates GTO whose sensory impulses are carried back to the spinal cord. These impulses have an inhibitory effect on the motor impulses returning to the ms and thus cause that ms to relax.</a:t>
            </a:r>
            <a:endParaRPr lang="en-US" sz="2000" dirty="0">
              <a:latin typeface="Calibri" pitchFamily="34" charset="0"/>
              <a:cs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rtlCol="1">
            <a:normAutofit fontScale="25000" lnSpcReduction="20000"/>
          </a:bodyPr>
          <a:lstStyle/>
          <a:p>
            <a:pPr marL="0" indent="0" algn="l" eaLnBrk="1" fontAlgn="auto" hangingPunct="1">
              <a:spcAft>
                <a:spcPts val="0"/>
              </a:spcAft>
              <a:buFont typeface="Arial" charset="0"/>
              <a:buNone/>
              <a:defRPr/>
            </a:pPr>
            <a:r>
              <a:rPr lang="en-US" sz="5600" b="1" dirty="0" smtClean="0">
                <a:latin typeface="Calibri" pitchFamily="34" charset="0"/>
                <a:cs typeface="Calibri" pitchFamily="34" charset="0"/>
              </a:rPr>
              <a:t>                                Balance and control proprioceptive exercise</a:t>
            </a:r>
          </a:p>
          <a:p>
            <a:pPr marL="0" indent="0" algn="l" eaLnBrk="1" fontAlgn="auto" hangingPunct="1">
              <a:spcAft>
                <a:spcPts val="0"/>
              </a:spcAft>
              <a:buFont typeface="Arial" charset="0"/>
              <a:buNone/>
              <a:defRPr/>
            </a:pPr>
            <a:r>
              <a:rPr lang="en-US" sz="8000" dirty="0" smtClean="0">
                <a:latin typeface="Calibri" pitchFamily="34" charset="0"/>
                <a:cs typeface="Calibri" pitchFamily="34" charset="0"/>
              </a:rPr>
              <a:t>1.    Stand on one leg.</a:t>
            </a:r>
            <a:br>
              <a:rPr lang="en-US" sz="8000" dirty="0" smtClean="0">
                <a:latin typeface="Calibri" pitchFamily="34" charset="0"/>
                <a:cs typeface="Calibri" pitchFamily="34" charset="0"/>
              </a:rPr>
            </a:br>
            <a:r>
              <a:rPr lang="en-US" sz="8000" dirty="0" smtClean="0">
                <a:latin typeface="Calibri" pitchFamily="34" charset="0"/>
                <a:cs typeface="Calibri" pitchFamily="34" charset="0"/>
              </a:rPr>
              <a:t>    </a:t>
            </a:r>
            <a:br>
              <a:rPr lang="en-US" sz="8000" dirty="0" smtClean="0">
                <a:latin typeface="Calibri" pitchFamily="34" charset="0"/>
                <a:cs typeface="Calibri" pitchFamily="34" charset="0"/>
              </a:rPr>
            </a:br>
            <a:r>
              <a:rPr lang="en-US" sz="8000" dirty="0" smtClean="0">
                <a:latin typeface="Calibri" pitchFamily="34" charset="0"/>
                <a:cs typeface="Calibri" pitchFamily="34" charset="0"/>
              </a:rPr>
              <a:t>2.    Stand on one leg with eyes closed.</a:t>
            </a:r>
            <a:br>
              <a:rPr lang="en-US" sz="8000" dirty="0" smtClean="0">
                <a:latin typeface="Calibri" pitchFamily="34" charset="0"/>
                <a:cs typeface="Calibri" pitchFamily="34" charset="0"/>
              </a:rPr>
            </a:br>
            <a:r>
              <a:rPr lang="en-US" sz="8000" dirty="0" smtClean="0">
                <a:latin typeface="Calibri" pitchFamily="34" charset="0"/>
                <a:cs typeface="Calibri" pitchFamily="34" charset="0"/>
              </a:rPr>
              <a:t>    </a:t>
            </a:r>
            <a:br>
              <a:rPr lang="en-US" sz="8000" dirty="0" smtClean="0">
                <a:latin typeface="Calibri" pitchFamily="34" charset="0"/>
                <a:cs typeface="Calibri" pitchFamily="34" charset="0"/>
              </a:rPr>
            </a:br>
            <a:r>
              <a:rPr lang="en-US" sz="8000" dirty="0" smtClean="0">
                <a:latin typeface="Calibri" pitchFamily="34" charset="0"/>
                <a:cs typeface="Calibri" pitchFamily="34" charset="0"/>
              </a:rPr>
              <a:t>3.    Stand on one leg – throw and catch a ball.</a:t>
            </a:r>
            <a:br>
              <a:rPr lang="en-US" sz="8000" dirty="0" smtClean="0">
                <a:latin typeface="Calibri" pitchFamily="34" charset="0"/>
                <a:cs typeface="Calibri" pitchFamily="34" charset="0"/>
              </a:rPr>
            </a:br>
            <a:r>
              <a:rPr lang="en-US" sz="8000" dirty="0" smtClean="0">
                <a:latin typeface="Calibri" pitchFamily="34" charset="0"/>
                <a:cs typeface="Calibri" pitchFamily="34" charset="0"/>
              </a:rPr>
              <a:t>    </a:t>
            </a:r>
            <a:br>
              <a:rPr lang="en-US" sz="8000" dirty="0" smtClean="0">
                <a:latin typeface="Calibri" pitchFamily="34" charset="0"/>
                <a:cs typeface="Calibri" pitchFamily="34" charset="0"/>
              </a:rPr>
            </a:br>
            <a:r>
              <a:rPr lang="en-US" sz="8000" dirty="0" smtClean="0">
                <a:latin typeface="Calibri" pitchFamily="34" charset="0"/>
                <a:cs typeface="Calibri" pitchFamily="34" charset="0"/>
              </a:rPr>
              <a:t>4.    Stand on one leg – bend and straighten knee</a:t>
            </a:r>
          </a:p>
          <a:p>
            <a:pPr marL="0" indent="0">
              <a:buNone/>
              <a:defRPr/>
            </a:pPr>
            <a:r>
              <a:rPr lang="en-US" sz="8000" dirty="0" smtClean="0">
                <a:latin typeface="Calibri" pitchFamily="34" charset="0"/>
                <a:cs typeface="Calibri" pitchFamily="34" charset="0"/>
              </a:rPr>
              <a:t>5.    Stand on one leg- pick up item from floor.   </a:t>
            </a:r>
            <a:br>
              <a:rPr lang="en-US" sz="8000" dirty="0" smtClean="0">
                <a:latin typeface="Calibri" pitchFamily="34" charset="0"/>
                <a:cs typeface="Calibri" pitchFamily="34" charset="0"/>
              </a:rPr>
            </a:br>
            <a:endParaRPr lang="en-US" sz="8000" dirty="0" smtClean="0">
              <a:latin typeface="Calibri" pitchFamily="34" charset="0"/>
              <a:cs typeface="Calibri" pitchFamily="34" charset="0"/>
            </a:endParaRPr>
          </a:p>
          <a:p>
            <a:pPr marL="0" indent="0">
              <a:buNone/>
              <a:defRPr/>
            </a:pPr>
            <a:r>
              <a:rPr lang="en-US" sz="8000" dirty="0" smtClean="0">
                <a:latin typeface="Calibri" pitchFamily="34" charset="0"/>
                <a:cs typeface="Calibri" pitchFamily="34" charset="0"/>
              </a:rPr>
              <a:t>6.    Hold knee dip – throw and catch a ball</a:t>
            </a:r>
          </a:p>
          <a:p>
            <a:pPr>
              <a:buNone/>
              <a:defRPr/>
            </a:pPr>
            <a:r>
              <a:rPr lang="en-US" sz="8000" dirty="0">
                <a:latin typeface="Calibri" pitchFamily="34" charset="0"/>
                <a:cs typeface="Calibri" pitchFamily="34" charset="0"/>
              </a:rPr>
              <a:t>  </a:t>
            </a:r>
            <a:r>
              <a:rPr lang="en-US" sz="8000" dirty="0" smtClean="0">
                <a:latin typeface="Calibri" pitchFamily="34" charset="0"/>
                <a:cs typeface="Calibri" pitchFamily="34" charset="0"/>
              </a:rPr>
              <a:t>7: Stand </a:t>
            </a:r>
            <a:r>
              <a:rPr lang="en-US" sz="8000" dirty="0">
                <a:latin typeface="Calibri" pitchFamily="34" charset="0"/>
                <a:cs typeface="Calibri" pitchFamily="34" charset="0"/>
              </a:rPr>
              <a:t>on one leg – move other leg to side, front and back.  </a:t>
            </a:r>
            <a:br>
              <a:rPr lang="en-US" sz="8000" dirty="0">
                <a:latin typeface="Calibri" pitchFamily="34" charset="0"/>
                <a:cs typeface="Calibri" pitchFamily="34" charset="0"/>
              </a:rPr>
            </a:br>
            <a:endParaRPr lang="en-US" sz="8000" dirty="0">
              <a:latin typeface="Calibri" pitchFamily="34" charset="0"/>
              <a:cs typeface="Calibri" pitchFamily="34" charset="0"/>
            </a:endParaRPr>
          </a:p>
          <a:p>
            <a:pPr>
              <a:buNone/>
              <a:defRPr/>
            </a:pPr>
            <a:r>
              <a:rPr lang="en-US" sz="8000" dirty="0">
                <a:latin typeface="Calibri" pitchFamily="34" charset="0"/>
                <a:cs typeface="Calibri" pitchFamily="34" charset="0"/>
              </a:rPr>
              <a:t>8.    Push up onto toes (2 legs) and hold.  </a:t>
            </a:r>
          </a:p>
          <a:p>
            <a:pPr>
              <a:buNone/>
              <a:defRPr/>
            </a:pPr>
            <a:r>
              <a:rPr lang="en-US" sz="8000" dirty="0">
                <a:latin typeface="Calibri" pitchFamily="34" charset="0"/>
                <a:cs typeface="Calibri" pitchFamily="34" charset="0"/>
              </a:rPr>
              <a:t>9.   Push up onto toes with eyes closed.   </a:t>
            </a:r>
            <a:br>
              <a:rPr lang="en-US" sz="8000" dirty="0">
                <a:latin typeface="Calibri" pitchFamily="34" charset="0"/>
                <a:cs typeface="Calibri" pitchFamily="34" charset="0"/>
              </a:rPr>
            </a:br>
            <a:endParaRPr lang="en-US" sz="8000" dirty="0">
              <a:latin typeface="Calibri" pitchFamily="34" charset="0"/>
              <a:cs typeface="Calibri" pitchFamily="34" charset="0"/>
            </a:endParaRPr>
          </a:p>
          <a:p>
            <a:pPr>
              <a:buNone/>
              <a:defRPr/>
            </a:pPr>
            <a:r>
              <a:rPr lang="en-US" sz="8000" dirty="0">
                <a:latin typeface="Calibri" pitchFamily="34" charset="0"/>
                <a:cs typeface="Calibri" pitchFamily="34" charset="0"/>
              </a:rPr>
              <a:t>10.   Push back onto heels, balance and hold.</a:t>
            </a:r>
          </a:p>
          <a:p>
            <a:pPr>
              <a:buNone/>
              <a:defRPr/>
            </a:pPr>
            <a:r>
              <a:rPr lang="en-US" sz="8000" dirty="0">
                <a:latin typeface="Calibri" pitchFamily="34" charset="0"/>
                <a:cs typeface="Calibri" pitchFamily="34" charset="0"/>
              </a:rPr>
              <a:t>    </a:t>
            </a:r>
          </a:p>
          <a:p>
            <a:pPr>
              <a:buNone/>
              <a:defRPr/>
            </a:pPr>
            <a:r>
              <a:rPr lang="en-US" sz="8000" dirty="0">
                <a:latin typeface="Calibri" pitchFamily="34" charset="0"/>
                <a:cs typeface="Calibri" pitchFamily="34" charset="0"/>
              </a:rPr>
              <a:t>11.   Push up on toes on one leg. </a:t>
            </a:r>
            <a:br>
              <a:rPr lang="en-US" sz="8000" dirty="0">
                <a:latin typeface="Calibri" pitchFamily="34" charset="0"/>
                <a:cs typeface="Calibri" pitchFamily="34" charset="0"/>
              </a:rPr>
            </a:br>
            <a:r>
              <a:rPr lang="en-US" sz="8000" dirty="0">
                <a:latin typeface="Calibri" pitchFamily="34" charset="0"/>
                <a:cs typeface="Calibri" pitchFamily="34" charset="0"/>
              </a:rPr>
              <a:t>    </a:t>
            </a:r>
            <a:br>
              <a:rPr lang="en-US" sz="8000" dirty="0">
                <a:latin typeface="Calibri" pitchFamily="34" charset="0"/>
                <a:cs typeface="Calibri" pitchFamily="34" charset="0"/>
              </a:rPr>
            </a:br>
            <a:endParaRPr lang="en-US" sz="8000" dirty="0">
              <a:latin typeface="Calibri" pitchFamily="34" charset="0"/>
              <a:cs typeface="Calibri" pitchFamily="34" charset="0"/>
            </a:endParaRPr>
          </a:p>
          <a:p>
            <a:pPr marL="0" indent="0">
              <a:buNone/>
              <a:defRPr/>
            </a:pPr>
            <a:endParaRPr lang="en-US" sz="2000" dirty="0" smtClean="0">
              <a:latin typeface="Calibri" pitchFamily="34" charset="0"/>
              <a:cs typeface="Calibri" pitchFamily="34" charset="0"/>
            </a:endParaRPr>
          </a:p>
          <a:p>
            <a:pPr>
              <a:buNone/>
              <a:defRPr/>
            </a:pPr>
            <a:r>
              <a:rPr lang="en-US" sz="2000" dirty="0" smtClean="0">
                <a:latin typeface="Calibri" pitchFamily="34" charset="0"/>
                <a:cs typeface="Calibri" pitchFamily="34" charset="0"/>
              </a:rPr>
              <a:t>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16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24110"/>
            <a:ext cx="7924799" cy="1280890"/>
          </a:xfrm>
        </p:spPr>
        <p:txBody>
          <a:bodyPr>
            <a:normAutofit/>
          </a:bodyPr>
          <a:lstStyle/>
          <a:p>
            <a:r>
              <a:rPr lang="en-US" sz="3200" b="1" dirty="0" smtClean="0">
                <a:solidFill>
                  <a:schemeClr val="tx1"/>
                </a:solidFill>
                <a:latin typeface="Calibri" pitchFamily="34" charset="0"/>
                <a:cs typeface="Calibri" pitchFamily="34" charset="0"/>
              </a:rPr>
              <a:t>Autogenic inhibition and reciprocal inhibition</a:t>
            </a:r>
            <a:endParaRPr lang="en-US" sz="32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762001" y="2133600"/>
            <a:ext cx="7772400" cy="3777622"/>
          </a:xfrm>
        </p:spPr>
        <p:txBody>
          <a:bodyPr>
            <a:normAutofit/>
          </a:bodyPr>
          <a:lstStyle/>
          <a:p>
            <a:r>
              <a:rPr lang="en-US" sz="2000" dirty="0" smtClean="0">
                <a:latin typeface="Calibri" pitchFamily="34" charset="0"/>
                <a:cs typeface="Calibri" pitchFamily="34" charset="0"/>
              </a:rPr>
              <a:t>Inhibition mediated by afferent fibers from a stretched ms acting on the alpha motor neuron supplying to that ms thus causing it to relax.</a:t>
            </a:r>
          </a:p>
          <a:p>
            <a:r>
              <a:rPr lang="en-US" sz="2000" dirty="0" smtClean="0">
                <a:latin typeface="Calibri" pitchFamily="34" charset="0"/>
                <a:cs typeface="Calibri" pitchFamily="34" charset="0"/>
              </a:rPr>
              <a:t>Motor neuron of agonist ms receive excitatory impulses from afferent nerves ,the motor neuron that supply the antagonist ms are inhibited by afferent impulses. Thus contraction or extended stretch of the agonist ms must elicit relaxation or inhibit the antagonist. For </a:t>
            </a:r>
            <a:r>
              <a:rPr lang="en-US" sz="2000" dirty="0" err="1" smtClean="0">
                <a:latin typeface="Calibri" pitchFamily="34" charset="0"/>
                <a:cs typeface="Calibri" pitchFamily="34" charset="0"/>
              </a:rPr>
              <a:t>faci</a:t>
            </a:r>
            <a:r>
              <a:rPr lang="en-US" sz="2000" dirty="0" smtClean="0">
                <a:latin typeface="Calibri" pitchFamily="34" charset="0"/>
                <a:cs typeface="Calibri" pitchFamily="34" charset="0"/>
              </a:rPr>
              <a:t> or </a:t>
            </a:r>
            <a:r>
              <a:rPr lang="en-US" sz="2000" dirty="0" err="1" smtClean="0">
                <a:latin typeface="Calibri" pitchFamily="34" charset="0"/>
                <a:cs typeface="Calibri" pitchFamily="34" charset="0"/>
              </a:rPr>
              <a:t>inhi</a:t>
            </a:r>
            <a:r>
              <a:rPr lang="en-US" sz="2000" dirty="0" smtClean="0">
                <a:latin typeface="Calibri" pitchFamily="34" charset="0"/>
                <a:cs typeface="Calibri" pitchFamily="34" charset="0"/>
              </a:rPr>
              <a:t> motion </a:t>
            </a:r>
            <a:r>
              <a:rPr lang="en-US" sz="2000" dirty="0" err="1" smtClean="0">
                <a:latin typeface="Calibri" pitchFamily="34" charset="0"/>
                <a:cs typeface="Calibri" pitchFamily="34" charset="0"/>
              </a:rPr>
              <a:t>pnf</a:t>
            </a:r>
            <a:r>
              <a:rPr lang="en-US" sz="2000" dirty="0" smtClean="0">
                <a:latin typeface="Calibri" pitchFamily="34" charset="0"/>
                <a:cs typeface="Calibri" pitchFamily="34" charset="0"/>
              </a:rPr>
              <a:t> relies  heavily on the action of these agonist and antagonist ms group.  </a:t>
            </a:r>
            <a:endParaRPr lang="en-US" sz="2000" dirty="0">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7086600" cy="1280890"/>
          </a:xfrm>
        </p:spPr>
        <p:txBody>
          <a:bodyPr/>
          <a:lstStyle/>
          <a:p>
            <a:pPr algn="ctr"/>
            <a:r>
              <a:rPr lang="en-US" sz="2400" b="1" dirty="0" smtClean="0">
                <a:solidFill>
                  <a:schemeClr val="tx1"/>
                </a:solidFill>
                <a:latin typeface="Calibri" pitchFamily="34" charset="0"/>
                <a:cs typeface="Calibri" pitchFamily="34" charset="0"/>
              </a:rPr>
              <a:t>Introduction </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685800" y="1752600"/>
            <a:ext cx="8001000" cy="4158622"/>
          </a:xfrm>
        </p:spPr>
        <p:txBody>
          <a:bodyPr>
            <a:normAutofit lnSpcReduction="10000"/>
          </a:bodyPr>
          <a:lstStyle/>
          <a:p>
            <a:r>
              <a:rPr lang="en-US" sz="2000" dirty="0" smtClean="0">
                <a:latin typeface="Calibri" pitchFamily="34" charset="0"/>
                <a:cs typeface="Calibri" pitchFamily="34" charset="0"/>
              </a:rPr>
              <a:t>Uses </a:t>
            </a:r>
            <a:r>
              <a:rPr lang="en-US" sz="2000" dirty="0" err="1" smtClean="0">
                <a:latin typeface="Calibri" pitchFamily="34" charset="0"/>
                <a:cs typeface="Calibri" pitchFamily="34" charset="0"/>
              </a:rPr>
              <a:t>proprioceptive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cutaneous</a:t>
            </a:r>
            <a:r>
              <a:rPr lang="en-US" sz="2000" dirty="0" smtClean="0">
                <a:latin typeface="Calibri" pitchFamily="34" charset="0"/>
                <a:cs typeface="Calibri" pitchFamily="34" charset="0"/>
              </a:rPr>
              <a:t>, and auditory input</a:t>
            </a:r>
          </a:p>
          <a:p>
            <a:r>
              <a:rPr lang="en-US" sz="2000" dirty="0" smtClean="0">
                <a:latin typeface="Calibri" pitchFamily="34" charset="0"/>
                <a:cs typeface="Calibri" pitchFamily="34" charset="0"/>
              </a:rPr>
              <a:t>Used for increasing strength, flexibility, and ROM</a:t>
            </a:r>
          </a:p>
          <a:p>
            <a:r>
              <a:rPr lang="en-US" sz="2000" dirty="0" smtClean="0">
                <a:latin typeface="Calibri" pitchFamily="34" charset="0"/>
                <a:cs typeface="Calibri" pitchFamily="34" charset="0"/>
              </a:rPr>
              <a:t>Replicates normal movement pattern</a:t>
            </a:r>
          </a:p>
          <a:p>
            <a:r>
              <a:rPr lang="en-US" sz="2000" dirty="0" smtClean="0">
                <a:latin typeface="Calibri" pitchFamily="34" charset="0"/>
                <a:cs typeface="Calibri" pitchFamily="34" charset="0"/>
              </a:rPr>
              <a:t>Therefore, PNF can be defined as, methods of promoting or hastening the response of the neuromuscular mechanism through stimulation of the proprioceptors.</a:t>
            </a:r>
          </a:p>
          <a:p>
            <a:r>
              <a:rPr lang="en-US" sz="2000" dirty="0" smtClean="0"/>
              <a:t> Patient must be taught the PNF patterns regarding the sequential movements from starting position to terminal position</a:t>
            </a:r>
          </a:p>
          <a:p>
            <a:r>
              <a:rPr lang="en-US" sz="2000" dirty="0" smtClean="0"/>
              <a:t>Patient should look at the moving limb Visual stimuli Verbal cues</a:t>
            </a:r>
          </a:p>
          <a:p>
            <a:r>
              <a:rPr lang="en-US" sz="2000" dirty="0" smtClean="0"/>
              <a:t>Manual contact with appropriate pressure</a:t>
            </a:r>
          </a:p>
          <a:p>
            <a:endParaRPr lang="en-US" sz="2000" dirty="0" smtClean="0"/>
          </a:p>
          <a:p>
            <a:endParaRPr lang="en-US" sz="2000" dirty="0" smtClean="0">
              <a:latin typeface="Calibri" pitchFamily="34" charset="0"/>
              <a:cs typeface="Calibri" pitchFamily="34" charset="0"/>
            </a:endParaRPr>
          </a:p>
          <a:p>
            <a:endParaRPr lang="en-US" sz="2000" dirty="0" smtClean="0">
              <a:latin typeface="Calibri" pitchFamily="34" charset="0"/>
              <a:cs typeface="Calibri" pitchFamily="34" charset="0"/>
            </a:endParaRPr>
          </a:p>
          <a:p>
            <a:endParaRPr lang="en-US" sz="2000" dirty="0" smtClean="0">
              <a:latin typeface="Calibri" pitchFamily="34" charset="0"/>
              <a:cs typeface="Calibri" pitchFamily="34" charset="0"/>
            </a:endParaRPr>
          </a:p>
          <a:p>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Calibri" pitchFamily="34" charset="0"/>
                <a:cs typeface="Calibri" pitchFamily="34" charset="0"/>
              </a:rPr>
              <a:t>PNF stretching techniques</a:t>
            </a:r>
            <a:endParaRPr lang="en-US" sz="2400"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1371601" y="2133600"/>
            <a:ext cx="7162800" cy="3777622"/>
          </a:xfrm>
        </p:spPr>
        <p:txBody>
          <a:bodyPr>
            <a:normAutofit/>
          </a:bodyPr>
          <a:lstStyle/>
          <a:p>
            <a:r>
              <a:rPr lang="en-US" sz="2000" dirty="0" smtClean="0">
                <a:latin typeface="Calibri" pitchFamily="34" charset="0"/>
                <a:cs typeface="Calibri" pitchFamily="34" charset="0"/>
              </a:rPr>
              <a:t>Increase strength </a:t>
            </a:r>
          </a:p>
          <a:p>
            <a:r>
              <a:rPr lang="en-US" sz="2000" dirty="0" smtClean="0">
                <a:latin typeface="Calibri" pitchFamily="34" charset="0"/>
                <a:cs typeface="Calibri" pitchFamily="34" charset="0"/>
              </a:rPr>
              <a:t>Increase coordination</a:t>
            </a:r>
          </a:p>
          <a:p>
            <a:r>
              <a:rPr lang="en-US" sz="2000" dirty="0" smtClean="0">
                <a:latin typeface="Calibri" pitchFamily="34" charset="0"/>
                <a:cs typeface="Calibri" pitchFamily="34" charset="0"/>
              </a:rPr>
              <a:t>Facilitate mobility</a:t>
            </a:r>
          </a:p>
          <a:p>
            <a:r>
              <a:rPr lang="en-US" sz="2000" dirty="0" smtClean="0">
                <a:latin typeface="Calibri" pitchFamily="34" charset="0"/>
                <a:cs typeface="Calibri" pitchFamily="34" charset="0"/>
              </a:rPr>
              <a:t>Contract relax, hold relax</a:t>
            </a:r>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latin typeface="Calibri" pitchFamily="34" charset="0"/>
                <a:cs typeface="Calibri" pitchFamily="34" charset="0"/>
              </a:rPr>
              <a:t>PNF Strengthening</a:t>
            </a:r>
            <a:endParaRPr lang="en-US" sz="2400" b="1"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1066801" y="2133600"/>
            <a:ext cx="7467600" cy="3777622"/>
          </a:xfrm>
        </p:spPr>
        <p:txBody>
          <a:bodyPr>
            <a:normAutofit/>
          </a:bodyPr>
          <a:lstStyle/>
          <a:p>
            <a:r>
              <a:rPr lang="en-US" sz="2000" dirty="0" smtClean="0">
                <a:latin typeface="Calibri" pitchFamily="34" charset="0"/>
                <a:cs typeface="Calibri" pitchFamily="34" charset="0"/>
              </a:rPr>
              <a:t>Isometric and Isotonic pnf strengthening</a:t>
            </a:r>
          </a:p>
          <a:p>
            <a:r>
              <a:rPr lang="en-US" sz="2000" dirty="0" smtClean="0">
                <a:latin typeface="Calibri" pitchFamily="34" charset="0"/>
                <a:cs typeface="Calibri" pitchFamily="34" charset="0"/>
              </a:rPr>
              <a:t>Use manual contact to produce motor response by stimulation of skin and other receptors.</a:t>
            </a:r>
          </a:p>
          <a:p>
            <a:r>
              <a:rPr lang="en-US" sz="2000" dirty="0" smtClean="0">
                <a:latin typeface="Calibri" pitchFamily="34" charset="0"/>
                <a:cs typeface="Calibri" pitchFamily="34" charset="0"/>
              </a:rPr>
              <a:t>This resistance is meant to facilitate the muscle  to contract improve motor control and strength</a:t>
            </a:r>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1493</TotalTime>
  <Words>1722</Words>
  <Application>Microsoft Office PowerPoint</Application>
  <PresentationFormat>On-screen Show (4:3)</PresentationFormat>
  <Paragraphs>311</Paragraphs>
  <Slides>51</Slides>
  <Notes>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Wisp</vt:lpstr>
      <vt:lpstr>Proprioceptive Neuromuscular Facilitation</vt:lpstr>
      <vt:lpstr>Introduction</vt:lpstr>
      <vt:lpstr>Definition </vt:lpstr>
      <vt:lpstr>Cont…</vt:lpstr>
      <vt:lpstr>Neurophysiological mechanism of stretch reflex</vt:lpstr>
      <vt:lpstr>Autogenic inhibition and reciprocal inhibition</vt:lpstr>
      <vt:lpstr>Introduction </vt:lpstr>
      <vt:lpstr>PNF stretching techniques</vt:lpstr>
      <vt:lpstr>PNF Strengthening</vt:lpstr>
      <vt:lpstr>Components of pnf</vt:lpstr>
      <vt:lpstr> A. principle </vt:lpstr>
      <vt:lpstr>Procedure     </vt:lpstr>
      <vt:lpstr>      1.Resistance </vt:lpstr>
      <vt:lpstr>      2.Irradiation </vt:lpstr>
      <vt:lpstr>3 .Manual contacts</vt:lpstr>
      <vt:lpstr>    5. Vision </vt:lpstr>
      <vt:lpstr>7.Stretch </vt:lpstr>
      <vt:lpstr> B. pattern of motion   </vt:lpstr>
      <vt:lpstr> C. Techniques of movement</vt:lpstr>
      <vt:lpstr>2. Repeated contraction</vt:lpstr>
      <vt:lpstr>3.Slow reversal</vt:lpstr>
      <vt:lpstr>  5.Rhythmic  stabilization</vt:lpstr>
      <vt:lpstr>  6.Contract and hold relax</vt:lpstr>
      <vt:lpstr>      PNF</vt:lpstr>
      <vt:lpstr>Component of movement</vt:lpstr>
      <vt:lpstr>Components of movement</vt:lpstr>
      <vt:lpstr>PowerPoint Presentation</vt:lpstr>
      <vt:lpstr>   </vt:lpstr>
      <vt:lpstr>PowerPoint Presentation</vt:lpstr>
      <vt:lpstr>PowerPoint Presentation</vt:lpstr>
      <vt:lpstr>PowerPoint Presentation</vt:lpstr>
      <vt:lpstr>PNF Patterns Continued </vt:lpstr>
      <vt:lpstr>PNF Strengthening Diagonal Patterns</vt:lpstr>
      <vt:lpstr>D1 Flexion Upper Extremity Joint Specific Movements</vt:lpstr>
      <vt:lpstr>PNF Strengthening Diagonal Patterns</vt:lpstr>
      <vt:lpstr>D1 Extension Upper Extremity Joint Specific Movements</vt:lpstr>
      <vt:lpstr>PNF Strengthening Diagonal Patterns</vt:lpstr>
      <vt:lpstr>D2 Flexion Upper Extremity Joint Specific Movements</vt:lpstr>
      <vt:lpstr>PNF Strengthening Diagonal Patterns</vt:lpstr>
      <vt:lpstr>D2 Extension Upper Extremity Joint Specific Movements</vt:lpstr>
      <vt:lpstr>PNF Strengthening Diagonal Patterns</vt:lpstr>
      <vt:lpstr>D1 Flexion Lower Extremity Joint Specific Movements</vt:lpstr>
      <vt:lpstr>PNF Strengthening Diagonal Patterns</vt:lpstr>
      <vt:lpstr>D1 Extension Lower Extremity Joint Specific Movements</vt:lpstr>
      <vt:lpstr>PNF Strengthening Diagonal Patterns</vt:lpstr>
      <vt:lpstr>D2 Flexion Lower Extremity Joint Specific Movements</vt:lpstr>
      <vt:lpstr>PNF Strengthening Diagonal Patterns</vt:lpstr>
      <vt:lpstr>D2 Extension Lower Extremity Joint Specific Movements</vt:lpstr>
      <vt:lpstr>Proprioceptive Training for Lower Extremities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Proprioceptive neuromuscular facilitation</dc:title>
  <dc:creator>KOMREZ</dc:creator>
  <cp:lastModifiedBy>M.Jaffer</cp:lastModifiedBy>
  <cp:revision>221</cp:revision>
  <dcterms:created xsi:type="dcterms:W3CDTF">2014-09-21T16:00:31Z</dcterms:created>
  <dcterms:modified xsi:type="dcterms:W3CDTF">2020-06-11T11:15:27Z</dcterms:modified>
</cp:coreProperties>
</file>