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2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AE9E-B67D-4F8F-A076-4F9CAFEE2F5B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662A-6FE1-421A-A3E6-A8B64B880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2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AE9E-B67D-4F8F-A076-4F9CAFEE2F5B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662A-6FE1-421A-A3E6-A8B64B880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7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AE9E-B67D-4F8F-A076-4F9CAFEE2F5B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662A-6FE1-421A-A3E6-A8B64B880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6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AE9E-B67D-4F8F-A076-4F9CAFEE2F5B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662A-6FE1-421A-A3E6-A8B64B880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AE9E-B67D-4F8F-A076-4F9CAFEE2F5B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662A-6FE1-421A-A3E6-A8B64B880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8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AE9E-B67D-4F8F-A076-4F9CAFEE2F5B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662A-6FE1-421A-A3E6-A8B64B880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9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AE9E-B67D-4F8F-A076-4F9CAFEE2F5B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662A-6FE1-421A-A3E6-A8B64B880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1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AE9E-B67D-4F8F-A076-4F9CAFEE2F5B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662A-6FE1-421A-A3E6-A8B64B880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9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AE9E-B67D-4F8F-A076-4F9CAFEE2F5B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662A-6FE1-421A-A3E6-A8B64B880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64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AE9E-B67D-4F8F-A076-4F9CAFEE2F5B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662A-6FE1-421A-A3E6-A8B64B880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46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AE9E-B67D-4F8F-A076-4F9CAFEE2F5B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662A-6FE1-421A-A3E6-A8B64B880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9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6AE9E-B67D-4F8F-A076-4F9CAFEE2F5B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8662A-6FE1-421A-A3E6-A8B64B880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7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Fundamentals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2 Visual Studio, First Program, Variables</a:t>
            </a:r>
            <a:r>
              <a:rPr lang="en-US" smtClean="0"/>
              <a:t>, Data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20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Preprocessor 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The first </a:t>
            </a:r>
            <a:r>
              <a:rPr lang="en-US" altLang="en-US" dirty="0" smtClean="0">
                <a:latin typeface="Times New Roman" panose="02020603050405020304" pitchFamily="18" charset="0"/>
              </a:rPr>
              <a:t>line </a:t>
            </a:r>
            <a:r>
              <a:rPr lang="en-US" altLang="en-US" dirty="0">
                <a:latin typeface="Times New Roman" panose="02020603050405020304" pitchFamily="18" charset="0"/>
              </a:rPr>
              <a:t>that begin the program are </a:t>
            </a:r>
            <a:r>
              <a:rPr lang="en-US" altLang="en-US" i="1" dirty="0">
                <a:latin typeface="Times New Roman" panose="02020603050405020304" pitchFamily="18" charset="0"/>
              </a:rPr>
              <a:t>preprocessor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</a:rPr>
              <a:t>directives</a:t>
            </a:r>
            <a:r>
              <a:rPr lang="en-US" altLang="en-US" dirty="0">
                <a:latin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   e.g., #include &lt;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iostream.h</a:t>
            </a:r>
            <a:r>
              <a:rPr lang="en-US" altLang="en-US" dirty="0" smtClean="0">
                <a:latin typeface="Times New Roman" panose="02020603050405020304" pitchFamily="18" charset="0"/>
              </a:rPr>
              <a:t>&gt;</a:t>
            </a:r>
          </a:p>
          <a:p>
            <a:r>
              <a:rPr lang="en-US" altLang="en-US" dirty="0" smtClean="0">
                <a:latin typeface="Times New Roman" panose="02020603050405020304" pitchFamily="18" charset="0"/>
              </a:rPr>
              <a:t>It </a:t>
            </a:r>
            <a:r>
              <a:rPr lang="en-US" altLang="en-US" dirty="0">
                <a:latin typeface="Times New Roman" panose="02020603050405020304" pitchFamily="18" charset="0"/>
              </a:rPr>
              <a:t>isn’t a program </a:t>
            </a:r>
            <a:r>
              <a:rPr lang="en-US" altLang="en-US" dirty="0" smtClean="0">
                <a:latin typeface="Times New Roman" panose="02020603050405020304" pitchFamily="18" charset="0"/>
              </a:rPr>
              <a:t>statement</a:t>
            </a:r>
          </a:p>
          <a:p>
            <a:r>
              <a:rPr lang="en-US" altLang="en-US" dirty="0" smtClean="0">
                <a:latin typeface="Times New Roman" panose="02020603050405020304" pitchFamily="18" charset="0"/>
              </a:rPr>
              <a:t>It </a:t>
            </a:r>
            <a:r>
              <a:rPr lang="en-US" altLang="en-US" dirty="0">
                <a:latin typeface="Times New Roman" panose="02020603050405020304" pitchFamily="18" charset="0"/>
              </a:rPr>
              <a:t>isn’t a part of a function </a:t>
            </a:r>
            <a:r>
              <a:rPr lang="en-US" altLang="en-US" dirty="0" smtClean="0">
                <a:latin typeface="Times New Roman" panose="02020603050405020304" pitchFamily="18" charset="0"/>
              </a:rPr>
              <a:t>body</a:t>
            </a:r>
          </a:p>
          <a:p>
            <a:r>
              <a:rPr lang="en-US" altLang="en-US" dirty="0" smtClean="0">
                <a:latin typeface="Times New Roman" panose="02020603050405020304" pitchFamily="18" charset="0"/>
              </a:rPr>
              <a:t>It </a:t>
            </a:r>
            <a:r>
              <a:rPr lang="en-US" altLang="en-US" dirty="0">
                <a:latin typeface="Times New Roman" panose="02020603050405020304" pitchFamily="18" charset="0"/>
              </a:rPr>
              <a:t>does not end with a semicolon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017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Program statement vs preprocessor directive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Program statements are instructions to the </a:t>
            </a:r>
            <a:r>
              <a:rPr lang="en-US" altLang="en-US" i="1" dirty="0">
                <a:latin typeface="Times New Roman" panose="02020603050405020304" pitchFamily="18" charset="0"/>
              </a:rPr>
              <a:t>computer </a:t>
            </a:r>
            <a:r>
              <a:rPr lang="en-US" altLang="en-US" dirty="0">
                <a:latin typeface="Times New Roman" panose="02020603050405020304" pitchFamily="18" charset="0"/>
              </a:rPr>
              <a:t>to do something, such as adding two numbers or printing a sentence.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A preprocessor directive, on the other hand, is an instruction to the </a:t>
            </a:r>
            <a:r>
              <a:rPr lang="en-US" altLang="en-US" i="1" dirty="0">
                <a:latin typeface="Times New Roman" panose="02020603050405020304" pitchFamily="18" charset="0"/>
              </a:rPr>
              <a:t>compiler</a:t>
            </a:r>
            <a:r>
              <a:rPr lang="en-US" altLang="en-US" dirty="0">
                <a:latin typeface="Times New Roman" panose="02020603050405020304" pitchFamily="18" charset="0"/>
              </a:rPr>
              <a:t>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A part of the compiler called the </a:t>
            </a:r>
            <a:r>
              <a:rPr lang="en-US" altLang="en-US" i="1" dirty="0">
                <a:latin typeface="Times New Roman" panose="02020603050405020304" pitchFamily="18" charset="0"/>
              </a:rPr>
              <a:t>preprocessor </a:t>
            </a:r>
            <a:r>
              <a:rPr lang="en-US" altLang="en-US" dirty="0">
                <a:latin typeface="Times New Roman" panose="02020603050405020304" pitchFamily="18" charset="0"/>
              </a:rPr>
              <a:t>deals with these directives before it begins the real compilation process.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The preprocessor directive </a:t>
            </a:r>
            <a:r>
              <a:rPr lang="en-US" altLang="en-US" dirty="0">
                <a:solidFill>
                  <a:srgbClr val="FF0066"/>
                </a:solidFill>
                <a:latin typeface="Times New Roman" panose="02020603050405020304" pitchFamily="18" charset="0"/>
              </a:rPr>
              <a:t>#include</a:t>
            </a:r>
            <a:r>
              <a:rPr lang="en-US" altLang="en-US" dirty="0">
                <a:latin typeface="Times New Roman" panose="02020603050405020304" pitchFamily="18" charset="0"/>
              </a:rPr>
              <a:t> tells the compiler to insert another file into your source file.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The type file usually included by #include is called a </a:t>
            </a:r>
            <a:r>
              <a:rPr lang="en-US" altLang="en-US" i="1" dirty="0">
                <a:solidFill>
                  <a:srgbClr val="FF0066"/>
                </a:solidFill>
                <a:latin typeface="Times New Roman" panose="02020603050405020304" pitchFamily="18" charset="0"/>
              </a:rPr>
              <a:t>header file</a:t>
            </a:r>
            <a:r>
              <a:rPr lang="en-US" altLang="en-US" dirty="0">
                <a:solidFill>
                  <a:srgbClr val="FF0066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49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Always Start with main()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When you run a C++ program, the first statement executed will be at the beginning of a function called main().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The program may consist of many functions, but on startup, control always goes to main().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If there is no function called main() in your program, an error will be reported when you run the program.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72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The </a:t>
            </a:r>
            <a:r>
              <a:rPr lang="en-US" altLang="en-US" dirty="0">
                <a:solidFill>
                  <a:srgbClr val="FF0066"/>
                </a:solidFill>
                <a:latin typeface="Times New Roman" panose="02020603050405020304" pitchFamily="18" charset="0"/>
              </a:rPr>
              <a:t>parentheses</a:t>
            </a:r>
            <a:r>
              <a:rPr lang="en-US" altLang="en-US" dirty="0">
                <a:latin typeface="Times New Roman" panose="02020603050405020304" pitchFamily="18" charset="0"/>
              </a:rPr>
              <a:t> following the word main are the distinguishing feature of a function.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Without parentheses compiler would think that main refers to some other program element.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The word </a:t>
            </a:r>
            <a:r>
              <a:rPr lang="en-US" altLang="en-US" i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preceding the function name indicates that this particular function has a return value of type int.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00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Braces and the Function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>
                <a:latin typeface="Times New Roman" panose="02020603050405020304" pitchFamily="18" charset="0"/>
              </a:rPr>
              <a:t>The </a:t>
            </a:r>
            <a:r>
              <a:rPr lang="en-US" altLang="en-US" sz="2600" i="1" dirty="0">
                <a:solidFill>
                  <a:srgbClr val="FF0066"/>
                </a:solidFill>
                <a:latin typeface="Times New Roman" panose="02020603050405020304" pitchFamily="18" charset="0"/>
              </a:rPr>
              <a:t>body </a:t>
            </a:r>
            <a:r>
              <a:rPr lang="en-US" altLang="en-US" sz="2600" dirty="0">
                <a:latin typeface="Times New Roman" panose="02020603050405020304" pitchFamily="18" charset="0"/>
              </a:rPr>
              <a:t>of a function is surrounded by </a:t>
            </a:r>
            <a:r>
              <a:rPr lang="en-US" altLang="en-US" sz="2600" i="1" dirty="0">
                <a:latin typeface="Times New Roman" panose="02020603050405020304" pitchFamily="18" charset="0"/>
              </a:rPr>
              <a:t>braces </a:t>
            </a:r>
            <a:r>
              <a:rPr lang="en-US" altLang="en-US" sz="2600" dirty="0">
                <a:latin typeface="Times New Roman" panose="02020603050405020304" pitchFamily="18" charset="0"/>
              </a:rPr>
              <a:t>(sometimes called </a:t>
            </a:r>
            <a:r>
              <a:rPr lang="en-US" altLang="en-US" sz="2600" i="1" dirty="0">
                <a:latin typeface="Times New Roman" panose="02020603050405020304" pitchFamily="18" charset="0"/>
              </a:rPr>
              <a:t>curly brackets</a:t>
            </a:r>
            <a:r>
              <a:rPr lang="en-US" altLang="en-US" sz="2600" dirty="0">
                <a:latin typeface="Times New Roman" panose="02020603050405020304" pitchFamily="18" charset="0"/>
              </a:rPr>
              <a:t>).</a:t>
            </a:r>
          </a:p>
          <a:p>
            <a:r>
              <a:rPr lang="en-US" altLang="en-US" sz="2600" dirty="0">
                <a:latin typeface="Times New Roman" panose="02020603050405020304" pitchFamily="18" charset="0"/>
              </a:rPr>
              <a:t>Every function must use this </a:t>
            </a:r>
            <a:r>
              <a:rPr lang="en-US" altLang="en-US" sz="2600" dirty="0">
                <a:solidFill>
                  <a:srgbClr val="FF0066"/>
                </a:solidFill>
                <a:latin typeface="Times New Roman" panose="02020603050405020304" pitchFamily="18" charset="0"/>
              </a:rPr>
              <a:t>pair of braces</a:t>
            </a:r>
            <a:r>
              <a:rPr lang="en-US" altLang="en-US" sz="2600" dirty="0">
                <a:latin typeface="Times New Roman" panose="02020603050405020304" pitchFamily="18" charset="0"/>
              </a:rPr>
              <a:t> around the function body. </a:t>
            </a:r>
          </a:p>
          <a:p>
            <a:r>
              <a:rPr lang="en-US" altLang="en-US" sz="2600" dirty="0">
                <a:latin typeface="Times New Roman" panose="02020603050405020304" pitchFamily="18" charset="0"/>
              </a:rPr>
              <a:t>In this example there 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is </a:t>
            </a:r>
            <a:r>
              <a:rPr lang="en-US" altLang="en-US" sz="2600" dirty="0">
                <a:latin typeface="Times New Roman" panose="02020603050405020304" pitchFamily="18" charset="0"/>
              </a:rPr>
              <a:t>only 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one </a:t>
            </a:r>
            <a:r>
              <a:rPr lang="en-US" altLang="en-US" sz="2600" dirty="0">
                <a:latin typeface="Times New Roman" panose="02020603050405020304" pitchFamily="18" charset="0"/>
              </a:rPr>
              <a:t>statements in the function body:</a:t>
            </a:r>
          </a:p>
          <a:p>
            <a:pPr lvl="1"/>
            <a:r>
              <a:rPr lang="en-US" altLang="en-US" sz="2200" dirty="0">
                <a:latin typeface="Times New Roman" panose="02020603050405020304" pitchFamily="18" charset="0"/>
              </a:rPr>
              <a:t>the line starting with</a:t>
            </a:r>
            <a:r>
              <a:rPr lang="en-US" altLang="en-US" sz="22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cout</a:t>
            </a:r>
            <a:r>
              <a:rPr lang="en-US" altLang="en-US" sz="2200" dirty="0" smtClean="0">
                <a:latin typeface="Times New Roman" panose="02020603050405020304" pitchFamily="18" charset="0"/>
              </a:rPr>
              <a:t>. </a:t>
            </a:r>
            <a:endParaRPr lang="en-US" altLang="en-US" sz="2200" dirty="0">
              <a:latin typeface="Times New Roman" panose="02020603050405020304" pitchFamily="18" charset="0"/>
            </a:endParaRPr>
          </a:p>
          <a:p>
            <a:r>
              <a:rPr lang="en-US" altLang="en-US" sz="2600" dirty="0">
                <a:latin typeface="Times New Roman" panose="02020603050405020304" pitchFamily="18" charset="0"/>
              </a:rPr>
              <a:t>However, a function body can consist of many statements.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225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String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phrase in quotation marks, </a:t>
            </a:r>
            <a:r>
              <a:rPr lang="en-US" altLang="en-US" dirty="0">
                <a:solidFill>
                  <a:srgbClr val="FF0066"/>
                </a:solidFill>
              </a:rPr>
              <a:t>“</a:t>
            </a:r>
            <a:r>
              <a:rPr lang="en-US" altLang="en-US" dirty="0" smtClean="0">
                <a:solidFill>
                  <a:srgbClr val="FF0066"/>
                </a:solidFill>
              </a:rPr>
              <a:t>Hello: </a:t>
            </a:r>
            <a:r>
              <a:rPr lang="en-US" altLang="en-US" dirty="0">
                <a:solidFill>
                  <a:srgbClr val="FF0066"/>
                </a:solidFill>
              </a:rPr>
              <a:t>My first C++ program”,</a:t>
            </a:r>
            <a:r>
              <a:rPr lang="en-US" altLang="en-US" dirty="0"/>
              <a:t> is an example of a </a:t>
            </a:r>
            <a:r>
              <a:rPr lang="en-US" altLang="en-US" i="1" dirty="0"/>
              <a:t>string constant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Its value is set when the program is written, and it retains this value throughout the program’s existence</a:t>
            </a:r>
            <a:r>
              <a:rPr lang="en-US" altLang="en-US" dirty="0" smtClean="0"/>
              <a:t>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The first statement tells the computer to display the </a:t>
            </a:r>
            <a:r>
              <a:rPr lang="en-US" altLang="en-US" dirty="0">
                <a:solidFill>
                  <a:srgbClr val="FF0066"/>
                </a:solidFill>
                <a:latin typeface="Times New Roman" panose="02020603050405020304" pitchFamily="18" charset="0"/>
              </a:rPr>
              <a:t>quoted phrase</a:t>
            </a:r>
            <a:r>
              <a:rPr lang="en-US" altLang="en-US" dirty="0">
                <a:latin typeface="Times New Roman" panose="02020603050405020304" pitchFamily="18" charset="0"/>
              </a:rPr>
              <a:t>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A </a:t>
            </a:r>
            <a:r>
              <a:rPr lang="en-US" altLang="en-US" dirty="0">
                <a:solidFill>
                  <a:srgbClr val="FF0066"/>
                </a:solidFill>
                <a:latin typeface="Times New Roman" panose="02020603050405020304" pitchFamily="18" charset="0"/>
              </a:rPr>
              <a:t>semicolon </a:t>
            </a:r>
            <a:r>
              <a:rPr lang="en-US" altLang="en-US" dirty="0">
                <a:latin typeface="Times New Roman" panose="02020603050405020304" pitchFamily="18" charset="0"/>
              </a:rPr>
              <a:t>signals the end of the statement.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If you leave out the semicolon, the compiler will signal an </a:t>
            </a:r>
            <a:r>
              <a:rPr lang="en-US" altLang="en-US" dirty="0">
                <a:solidFill>
                  <a:srgbClr val="FF0066"/>
                </a:solidFill>
                <a:latin typeface="Times New Roman" panose="02020603050405020304" pitchFamily="18" charset="0"/>
              </a:rPr>
              <a:t>error</a:t>
            </a:r>
            <a:r>
              <a:rPr lang="en-US" altLang="en-US" dirty="0">
                <a:latin typeface="Times New Roman" panose="02020603050405020304" pitchFamily="18" charset="0"/>
              </a:rPr>
              <a:t>.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722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Compiler ignores whitespace almost completely. </a:t>
            </a:r>
          </a:p>
          <a:p>
            <a:r>
              <a:rPr lang="en-US" altLang="en-US" i="1" dirty="0">
                <a:solidFill>
                  <a:srgbClr val="FF0066"/>
                </a:solidFill>
                <a:latin typeface="Times New Roman" panose="02020603050405020304" pitchFamily="18" charset="0"/>
              </a:rPr>
              <a:t>Whitespace</a:t>
            </a:r>
            <a:r>
              <a:rPr lang="en-US" altLang="en-US" i="1" dirty="0"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is defined as spaces, tabs and newlines. 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These characters are </a:t>
            </a:r>
            <a:r>
              <a:rPr lang="en-US" altLang="en-US" dirty="0">
                <a:solidFill>
                  <a:srgbClr val="FF0066"/>
                </a:solidFill>
                <a:latin typeface="Times New Roman" panose="02020603050405020304" pitchFamily="18" charset="0"/>
              </a:rPr>
              <a:t>invisible</a:t>
            </a:r>
            <a:r>
              <a:rPr lang="en-US" altLang="en-US" dirty="0">
                <a:latin typeface="Times New Roman" panose="02020603050405020304" pitchFamily="18" charset="0"/>
              </a:rPr>
              <a:t> to the compiler.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You can put several statements on one line, separated by any number of spaces or tabs, or you can run a statement over two or more lines.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89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They help the person writing a program, and anyone else who must read the source file, understand what’s going on.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The compiler ignores comments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Comments start with a double slash symbol (//) and terminate at the end of the line.</a:t>
            </a:r>
          </a:p>
          <a:p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211" y="4001294"/>
            <a:ext cx="78486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411" y="4839494"/>
            <a:ext cx="76962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770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Alternative Comment Syntax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313" y="1690688"/>
            <a:ext cx="3560162" cy="466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719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0725" y="2138177"/>
            <a:ext cx="7364704" cy="346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625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</a:rPr>
              <a:t>Visual Studio 2017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</a:rPr>
              <a:t>Steps for making your first program</a:t>
            </a:r>
          </a:p>
          <a:p>
            <a:r>
              <a:rPr lang="en-US" altLang="en-US" dirty="0" smtClean="0">
                <a:latin typeface="Times New Roman" panose="02020603050405020304" pitchFamily="18" charset="0"/>
              </a:rPr>
              <a:t>Variable</a:t>
            </a:r>
          </a:p>
          <a:p>
            <a:r>
              <a:rPr lang="en-US" altLang="en-US" dirty="0" smtClean="0">
                <a:latin typeface="Times New Roman" panose="02020603050405020304" pitchFamily="18" charset="0"/>
              </a:rPr>
              <a:t>Data Types</a:t>
            </a:r>
            <a:endParaRPr lang="en-US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03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0838" y="1971530"/>
            <a:ext cx="5238750" cy="407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464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endl</a:t>
            </a:r>
            <a:r>
              <a:rPr lang="en-US" dirty="0" smtClean="0"/>
              <a:t> is a command used to instruct the cursor to move to the next line.</a:t>
            </a:r>
          </a:p>
          <a:p>
            <a:r>
              <a:rPr lang="en-US" dirty="0" smtClean="0"/>
              <a:t>After moving the cursor to the next line, whatever you type in </a:t>
            </a:r>
            <a:r>
              <a:rPr lang="en-US" dirty="0" err="1" smtClean="0"/>
              <a:t>cout</a:t>
            </a:r>
            <a:r>
              <a:rPr lang="en-US" dirty="0" smtClean="0"/>
              <a:t> will be shown in the next line.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&lt;&lt;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r>
              <a:rPr lang="en-US" dirty="0" smtClean="0"/>
              <a:t>You can also use multiple </a:t>
            </a:r>
            <a:r>
              <a:rPr lang="en-US" dirty="0" err="1" smtClean="0"/>
              <a:t>endl</a:t>
            </a:r>
            <a:r>
              <a:rPr lang="en-US" dirty="0" smtClean="0"/>
              <a:t> as follows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&lt;&lt;</a:t>
            </a:r>
            <a:r>
              <a:rPr lang="en-US" dirty="0" err="1" smtClean="0"/>
              <a:t>endl</a:t>
            </a:r>
            <a:r>
              <a:rPr lang="en-US" dirty="0" smtClean="0"/>
              <a:t>&lt;&lt;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72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Variables are the most fundamental part of any language.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A variable has a symbolic name and can be given a variety of values.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Variables are located in particular places in the computer’s memory. 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When a variable is given a value, that value is actually placed in the memory space assigned to the variable.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206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Variable </a:t>
            </a:r>
            <a:r>
              <a:rPr lang="en-US" altLang="en-US" dirty="0" smtClean="0">
                <a:latin typeface="Times New Roman" panose="02020603050405020304" pitchFamily="18" charset="0"/>
              </a:rPr>
              <a:t>types /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Most popular languages use the same general variable types, such as integers, floating-point numbers, and characters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185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Integer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Integer variables represent integer numbers like 1, 30,000, and –27. 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Such numbers are used for counting </a:t>
            </a:r>
            <a:r>
              <a:rPr lang="en-US" altLang="en-US" dirty="0">
                <a:solidFill>
                  <a:srgbClr val="FF3399"/>
                </a:solidFill>
                <a:latin typeface="Times New Roman" panose="02020603050405020304" pitchFamily="18" charset="0"/>
              </a:rPr>
              <a:t>discrete</a:t>
            </a:r>
            <a:r>
              <a:rPr lang="en-US" altLang="en-US" dirty="0">
                <a:latin typeface="Times New Roman" panose="02020603050405020304" pitchFamily="18" charset="0"/>
              </a:rPr>
              <a:t> numbers of objects, like 11 pencils or 99 bottles of beer. 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Unlike floating point numbers, integers have no fractional part; you can express the idea of </a:t>
            </a:r>
            <a:r>
              <a:rPr lang="en-US" altLang="en-US" i="1" dirty="0">
                <a:solidFill>
                  <a:srgbClr val="FF3399"/>
                </a:solidFill>
                <a:latin typeface="Times New Roman" panose="02020603050405020304" pitchFamily="18" charset="0"/>
              </a:rPr>
              <a:t>four</a:t>
            </a:r>
            <a:r>
              <a:rPr lang="en-US" altLang="en-US" i="1" dirty="0"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using integers, but not </a:t>
            </a:r>
            <a:r>
              <a:rPr lang="en-US" altLang="en-US" i="1" dirty="0">
                <a:solidFill>
                  <a:srgbClr val="FF3399"/>
                </a:solidFill>
                <a:latin typeface="Times New Roman" panose="02020603050405020304" pitchFamily="18" charset="0"/>
              </a:rPr>
              <a:t>four and one-half</a:t>
            </a:r>
            <a:r>
              <a:rPr lang="en-US" altLang="en-US" dirty="0">
                <a:solidFill>
                  <a:srgbClr val="FF3399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5629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The amount of memory occupied by the integer types is system dependent. 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On a 32-bit system such as </a:t>
            </a:r>
            <a:r>
              <a:rPr lang="en-US" altLang="en-US" dirty="0">
                <a:solidFill>
                  <a:srgbClr val="FF3399"/>
                </a:solidFill>
                <a:latin typeface="Times New Roman" panose="02020603050405020304" pitchFamily="18" charset="0"/>
              </a:rPr>
              <a:t>Windows</a:t>
            </a:r>
            <a:r>
              <a:rPr lang="en-US" altLang="en-US" dirty="0">
                <a:latin typeface="Times New Roman" panose="02020603050405020304" pitchFamily="18" charset="0"/>
              </a:rPr>
              <a:t>, an </a:t>
            </a:r>
            <a:r>
              <a:rPr lang="en-US" altLang="en-US" dirty="0" err="1">
                <a:latin typeface="Times New Roman" panose="02020603050405020304" pitchFamily="18" charset="0"/>
              </a:rPr>
              <a:t>int</a:t>
            </a:r>
            <a:r>
              <a:rPr lang="en-US" altLang="en-US" dirty="0">
                <a:latin typeface="Times New Roman" panose="02020603050405020304" pitchFamily="18" charset="0"/>
              </a:rPr>
              <a:t> occupies 4 bytes (which is 32 bits) of memory.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This allows an </a:t>
            </a:r>
            <a:r>
              <a:rPr lang="en-US" altLang="en-US" dirty="0" err="1">
                <a:solidFill>
                  <a:srgbClr val="FF3399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dirty="0">
                <a:latin typeface="Times New Roman" panose="02020603050405020304" pitchFamily="18" charset="0"/>
              </a:rPr>
              <a:t> to hold numbers in the range from </a:t>
            </a:r>
            <a:r>
              <a:rPr lang="en-US" altLang="en-US" dirty="0">
                <a:solidFill>
                  <a:srgbClr val="FF3399"/>
                </a:solidFill>
                <a:latin typeface="Times New Roman" panose="02020603050405020304" pitchFamily="18" charset="0"/>
              </a:rPr>
              <a:t>–2,147,483,648</a:t>
            </a:r>
            <a:r>
              <a:rPr lang="en-US" altLang="en-US" dirty="0">
                <a:latin typeface="Times New Roman" panose="02020603050405020304" pitchFamily="18" charset="0"/>
              </a:rPr>
              <a:t> to </a:t>
            </a:r>
            <a:r>
              <a:rPr lang="en-US" altLang="en-US" dirty="0">
                <a:solidFill>
                  <a:srgbClr val="FF3399"/>
                </a:solidFill>
                <a:latin typeface="Times New Roman" panose="02020603050405020304" pitchFamily="18" charset="0"/>
              </a:rPr>
              <a:t>2,147,483,647</a:t>
            </a:r>
            <a:r>
              <a:rPr lang="en-US" altLang="en-US" dirty="0">
                <a:latin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685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695" y="1831778"/>
            <a:ext cx="5810569" cy="158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8115" y="4281127"/>
            <a:ext cx="509587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5096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Here’s a program that defines and uses several variables of type </a:t>
            </a:r>
            <a:r>
              <a:rPr lang="en-US" altLang="en-US" dirty="0" err="1">
                <a:latin typeface="Times New Roman" panose="02020603050405020304" pitchFamily="18" charset="0"/>
              </a:rPr>
              <a:t>int</a:t>
            </a:r>
            <a:r>
              <a:rPr lang="en-US" altLang="en-US" dirty="0">
                <a:latin typeface="Times New Roman" panose="02020603050405020304" pitchFamily="18" charset="0"/>
              </a:rPr>
              <a:t>:</a:t>
            </a:r>
            <a:endParaRPr lang="en-US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9747" y="1690688"/>
            <a:ext cx="4587815" cy="2240797"/>
          </a:xfr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747" y="3931485"/>
            <a:ext cx="5257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418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The statements</a:t>
            </a:r>
          </a:p>
          <a:p>
            <a:pPr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       </a:t>
            </a:r>
            <a:r>
              <a:rPr lang="en-US" altLang="en-US" dirty="0" err="1">
                <a:latin typeface="Times New Roman" panose="02020603050405020304" pitchFamily="18" charset="0"/>
              </a:rPr>
              <a:t>int</a:t>
            </a:r>
            <a:r>
              <a:rPr lang="en-US" altLang="en-US" dirty="0">
                <a:latin typeface="Times New Roman" panose="02020603050405020304" pitchFamily="18" charset="0"/>
              </a:rPr>
              <a:t> var1;</a:t>
            </a:r>
          </a:p>
          <a:p>
            <a:pPr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       </a:t>
            </a:r>
            <a:r>
              <a:rPr lang="en-US" altLang="en-US" dirty="0" err="1">
                <a:latin typeface="Times New Roman" panose="02020603050405020304" pitchFamily="18" charset="0"/>
              </a:rPr>
              <a:t>int</a:t>
            </a:r>
            <a:r>
              <a:rPr lang="en-US" altLang="en-US" dirty="0">
                <a:latin typeface="Times New Roman" panose="02020603050405020304" pitchFamily="18" charset="0"/>
              </a:rPr>
              <a:t> var2;</a:t>
            </a:r>
          </a:p>
          <a:p>
            <a:pPr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    define two integer variables, var1 and var2</a:t>
            </a:r>
          </a:p>
          <a:p>
            <a:pPr>
              <a:buSzPct val="145000"/>
              <a:buFontTx/>
              <a:buChar char="•"/>
            </a:pPr>
            <a:r>
              <a:rPr lang="en-US" altLang="en-US" dirty="0">
                <a:latin typeface="Times New Roman" panose="02020603050405020304" pitchFamily="18" charset="0"/>
              </a:rPr>
              <a:t>The keyword </a:t>
            </a:r>
            <a:r>
              <a:rPr lang="en-US" altLang="en-US" dirty="0" err="1">
                <a:solidFill>
                  <a:srgbClr val="FF3399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dirty="0">
                <a:solidFill>
                  <a:srgbClr val="FF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signals the type of variable.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These statements, which are called </a:t>
            </a:r>
            <a:r>
              <a:rPr lang="en-US" altLang="en-US" i="1" dirty="0">
                <a:solidFill>
                  <a:srgbClr val="FF3399"/>
                </a:solidFill>
                <a:latin typeface="Times New Roman" panose="02020603050405020304" pitchFamily="18" charset="0"/>
              </a:rPr>
              <a:t>declarations</a:t>
            </a:r>
            <a:r>
              <a:rPr lang="en-US" altLang="en-US" dirty="0">
                <a:latin typeface="Times New Roman" panose="02020603050405020304" pitchFamily="18" charset="0"/>
              </a:rPr>
              <a:t>, must terminate with a semicolon, like other program statements.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663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You must declare a variable before using it.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However, you can place variable declarations anywhere in a program.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0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Visual Studio </a:t>
            </a:r>
            <a:r>
              <a:rPr lang="en-US" altLang="en-US" dirty="0" smtClean="0">
                <a:latin typeface="Times New Roman" panose="02020603050405020304" pitchFamily="18" charset="0"/>
              </a:rPr>
              <a:t>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 for making your first application will be shown visually on visual studio 2017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1233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Declarations and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A </a:t>
            </a:r>
            <a:r>
              <a:rPr lang="en-US" altLang="en-US" i="1" dirty="0">
                <a:latin typeface="Times New Roman" panose="02020603050405020304" pitchFamily="18" charset="0"/>
              </a:rPr>
              <a:t>declaration </a:t>
            </a:r>
            <a:r>
              <a:rPr lang="en-US" altLang="en-US" dirty="0">
                <a:latin typeface="Times New Roman" panose="02020603050405020304" pitchFamily="18" charset="0"/>
              </a:rPr>
              <a:t>introduces a variable’s name (such as var1) into a program and specifies its type (such as </a:t>
            </a:r>
            <a:r>
              <a:rPr lang="en-US" altLang="en-US" dirty="0" err="1">
                <a:latin typeface="Times New Roman" panose="02020603050405020304" pitchFamily="18" charset="0"/>
              </a:rPr>
              <a:t>int</a:t>
            </a:r>
            <a:r>
              <a:rPr lang="en-US" altLang="en-US" dirty="0">
                <a:latin typeface="Times New Roman" panose="02020603050405020304" pitchFamily="18" charset="0"/>
              </a:rPr>
              <a:t>). 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However, if a declaration also sets aside memory for the variable, it is also called a </a:t>
            </a:r>
            <a:r>
              <a:rPr lang="en-US" altLang="en-US" i="1" dirty="0">
                <a:latin typeface="Times New Roman" panose="02020603050405020304" pitchFamily="18" charset="0"/>
              </a:rPr>
              <a:t>definition</a:t>
            </a:r>
            <a:r>
              <a:rPr lang="en-US" altLang="en-US" dirty="0">
                <a:latin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1259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The names given to variables (and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other program features) are called </a:t>
            </a:r>
            <a:r>
              <a:rPr lang="en-US" altLang="en-US" i="1" dirty="0">
                <a:latin typeface="Times New Roman" panose="02020603050405020304" pitchFamily="18" charset="0"/>
              </a:rPr>
              <a:t>identifiers</a:t>
            </a:r>
            <a:r>
              <a:rPr lang="en-US" altLang="en-US" dirty="0">
                <a:latin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altLang="en-US" b="1" dirty="0">
                <a:solidFill>
                  <a:srgbClr val="FF3399"/>
                </a:solidFill>
                <a:latin typeface="Times New Roman" panose="02020603050405020304" pitchFamily="18" charset="0"/>
              </a:rPr>
              <a:t>What are the rules for writing identifiers?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You can use upper- and lowercase letters, and the digits from 1 to 9.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You can also use the underscore (_).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The first character must be a letter or underscore.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985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Identifiers can be as long as you like, but most compilers will only recognize the first few hundred characters.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The compiler distinguishes between upper- and lowercase letters, so </a:t>
            </a:r>
            <a:r>
              <a:rPr lang="en-US" altLang="en-US" dirty="0" err="1">
                <a:latin typeface="Times New Roman" panose="02020603050405020304" pitchFamily="18" charset="0"/>
              </a:rPr>
              <a:t>Var</a:t>
            </a:r>
            <a:r>
              <a:rPr lang="en-US" altLang="en-US" dirty="0">
                <a:latin typeface="Times New Roman" panose="02020603050405020304" pitchFamily="18" charset="0"/>
              </a:rPr>
              <a:t> is not the same as </a:t>
            </a:r>
            <a:r>
              <a:rPr lang="en-US" altLang="en-US" dirty="0" err="1">
                <a:latin typeface="Times New Roman" panose="02020603050405020304" pitchFamily="18" charset="0"/>
              </a:rPr>
              <a:t>var</a:t>
            </a:r>
            <a:r>
              <a:rPr lang="en-US" altLang="en-US" dirty="0">
                <a:latin typeface="Times New Roman" panose="02020603050405020304" pitchFamily="18" charset="0"/>
              </a:rPr>
              <a:t> or VAR.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You can’t use a </a:t>
            </a:r>
            <a:r>
              <a:rPr lang="en-US" altLang="en-US" dirty="0">
                <a:solidFill>
                  <a:srgbClr val="FF3399"/>
                </a:solidFill>
                <a:latin typeface="Times New Roman" panose="02020603050405020304" pitchFamily="18" charset="0"/>
              </a:rPr>
              <a:t>C++</a:t>
            </a:r>
            <a:r>
              <a:rPr lang="en-US" altLang="en-US" dirty="0">
                <a:latin typeface="Times New Roman" panose="02020603050405020304" pitchFamily="18" charset="0"/>
              </a:rPr>
              <a:t> keyword as a variable name.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6641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A </a:t>
            </a:r>
            <a:r>
              <a:rPr lang="en-US" altLang="en-US" i="1" dirty="0">
                <a:solidFill>
                  <a:srgbClr val="FF3399"/>
                </a:solidFill>
                <a:latin typeface="Times New Roman" panose="02020603050405020304" pitchFamily="18" charset="0"/>
              </a:rPr>
              <a:t>keyword</a:t>
            </a:r>
            <a:r>
              <a:rPr lang="en-US" altLang="en-US" i="1" dirty="0"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is a predefined word with a special   meaning. </a:t>
            </a:r>
          </a:p>
          <a:p>
            <a:r>
              <a:rPr lang="en-US" altLang="en-US" dirty="0" err="1">
                <a:latin typeface="Times New Roman" panose="02020603050405020304" pitchFamily="18" charset="0"/>
              </a:rPr>
              <a:t>int</a:t>
            </a:r>
            <a:r>
              <a:rPr lang="en-US" altLang="en-US" dirty="0">
                <a:latin typeface="Times New Roman" panose="02020603050405020304" pitchFamily="18" charset="0"/>
              </a:rPr>
              <a:t>, class, if, and while are examples of keywords.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713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Assignment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The statements</a:t>
            </a:r>
          </a:p>
          <a:p>
            <a:pPr>
              <a:buNone/>
            </a:pPr>
            <a:r>
              <a:rPr lang="en-US" altLang="en-US" dirty="0"/>
              <a:t>    </a:t>
            </a:r>
          </a:p>
          <a:p>
            <a:pPr>
              <a:buNone/>
            </a:pPr>
            <a:endParaRPr lang="en-US" altLang="en-US" dirty="0"/>
          </a:p>
          <a:p>
            <a:pPr>
              <a:buNone/>
            </a:pPr>
            <a:r>
              <a:rPr lang="en-US" altLang="en-US" dirty="0"/>
              <a:t>    </a:t>
            </a:r>
            <a:r>
              <a:rPr lang="en-US" altLang="en-US" dirty="0">
                <a:latin typeface="Times New Roman" panose="02020603050405020304" pitchFamily="18" charset="0"/>
              </a:rPr>
              <a:t>assign values to the two variables.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The equal sign (=) causes the value on the right to be assigned to the variable on the left.</a:t>
            </a:r>
          </a:p>
          <a:p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290" y="2447026"/>
            <a:ext cx="2819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62954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Integer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The number 20 is an </a:t>
            </a:r>
            <a:r>
              <a:rPr lang="en-US" altLang="en-US" i="1" dirty="0">
                <a:latin typeface="Times New Roman" panose="02020603050405020304" pitchFamily="18" charset="0"/>
              </a:rPr>
              <a:t>integer constant</a:t>
            </a:r>
            <a:r>
              <a:rPr lang="en-US" altLang="en-US" dirty="0">
                <a:latin typeface="Times New Roman" panose="02020603050405020304" pitchFamily="18" charset="0"/>
              </a:rPr>
              <a:t>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Constants don’t change during the course of the program.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An integer constant consists of numerical digits.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There must be no decimal point in an integer constant, and it must lie within the range of integers.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7300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Output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The statement</a:t>
            </a:r>
          </a:p>
          <a:p>
            <a:endParaRPr lang="en-US" altLang="en-US" dirty="0"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dirty="0"/>
              <a:t>   </a:t>
            </a:r>
            <a:r>
              <a:rPr lang="en-US" altLang="en-US" dirty="0">
                <a:latin typeface="Times New Roman" panose="02020603050405020304" pitchFamily="18" charset="0"/>
              </a:rPr>
              <a:t>displays a string constant. The next statement</a:t>
            </a:r>
          </a:p>
          <a:p>
            <a:endParaRPr lang="en-US" altLang="en-US" dirty="0"/>
          </a:p>
          <a:p>
            <a:pPr>
              <a:buNone/>
            </a:pPr>
            <a:r>
              <a:rPr lang="en-US" altLang="en-US" dirty="0"/>
              <a:t>   </a:t>
            </a:r>
            <a:r>
              <a:rPr lang="en-US" altLang="en-US" dirty="0">
                <a:latin typeface="Times New Roman" panose="02020603050405020304" pitchFamily="18" charset="0"/>
              </a:rPr>
              <a:t>displays the value of the variable var2.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0"/>
            <a:ext cx="2819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29000"/>
            <a:ext cx="24384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00877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Other Integer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There are several numerical integer types besides type </a:t>
            </a:r>
            <a:r>
              <a:rPr lang="en-US" altLang="en-US" dirty="0">
                <a:solidFill>
                  <a:srgbClr val="FF3399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dirty="0">
                <a:latin typeface="Times New Roman" panose="02020603050405020304" pitchFamily="18" charset="0"/>
              </a:rPr>
              <a:t>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The two most common types are </a:t>
            </a:r>
            <a:r>
              <a:rPr lang="en-US" altLang="en-US" dirty="0">
                <a:solidFill>
                  <a:srgbClr val="FF3399"/>
                </a:solidFill>
                <a:latin typeface="Times New Roman" panose="02020603050405020304" pitchFamily="18" charset="0"/>
              </a:rPr>
              <a:t>long</a:t>
            </a:r>
            <a:r>
              <a:rPr lang="en-US" altLang="en-US" dirty="0">
                <a:latin typeface="Times New Roman" panose="02020603050405020304" pitchFamily="18" charset="0"/>
              </a:rPr>
              <a:t> and </a:t>
            </a:r>
            <a:r>
              <a:rPr lang="en-US" altLang="en-US" dirty="0">
                <a:solidFill>
                  <a:srgbClr val="FF3399"/>
                </a:solidFill>
                <a:latin typeface="Times New Roman" panose="02020603050405020304" pitchFamily="18" charset="0"/>
              </a:rPr>
              <a:t>short</a:t>
            </a:r>
            <a:r>
              <a:rPr lang="en-US" altLang="en-US" dirty="0">
                <a:latin typeface="Times New Roman" panose="02020603050405020304" pitchFamily="18" charset="0"/>
              </a:rPr>
              <a:t>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Type </a:t>
            </a:r>
            <a:r>
              <a:rPr lang="en-US" altLang="en-US" dirty="0">
                <a:solidFill>
                  <a:srgbClr val="FF3399"/>
                </a:solidFill>
                <a:latin typeface="Times New Roman" panose="02020603050405020304" pitchFamily="18" charset="0"/>
              </a:rPr>
              <a:t>char</a:t>
            </a:r>
            <a:r>
              <a:rPr lang="en-US" altLang="en-US" dirty="0">
                <a:latin typeface="Times New Roman" panose="02020603050405020304" pitchFamily="18" charset="0"/>
              </a:rPr>
              <a:t> is an integer type as well.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0790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Character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Type char stores integers that range in value from –128 to 127. 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Variables of this type occupy only 1 byte (eight bits) of memory.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Character variables are sometimes used to store numbers that confine themselves to this limited range, but they are much more commonly used to store ASCII characters</a:t>
            </a:r>
            <a:r>
              <a:rPr lang="en-US" altLang="en-US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As you may already know, the ASCII character set is a way of representing characters such as ‘a’, ‘B’, ‘$’, ‘3’, and so on, as numbers.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These numbers range from 0 to 127.</a:t>
            </a:r>
          </a:p>
          <a:p>
            <a:endParaRPr lang="en-US" altLang="en-US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31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6120" y="1825625"/>
            <a:ext cx="6639759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3190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</a:rPr>
              <a:t>Procedural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C, Pascal, FORTRAN, and similar languages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Each statement in the language tells the computer to do something</a:t>
            </a:r>
          </a:p>
          <a:p>
            <a:pPr lvl="1"/>
            <a:r>
              <a:rPr lang="en-US" altLang="en-US" sz="3000" dirty="0">
                <a:latin typeface="Times New Roman" panose="02020603050405020304" pitchFamily="18" charset="0"/>
              </a:rPr>
              <a:t>Get some input, </a:t>
            </a:r>
          </a:p>
          <a:p>
            <a:pPr lvl="1"/>
            <a:r>
              <a:rPr lang="en-US" altLang="en-US" sz="3000" dirty="0">
                <a:latin typeface="Times New Roman" panose="02020603050405020304" pitchFamily="18" charset="0"/>
              </a:rPr>
              <a:t>Add these numbers, </a:t>
            </a:r>
          </a:p>
          <a:p>
            <a:pPr lvl="1"/>
            <a:r>
              <a:rPr lang="en-US" altLang="en-US" sz="3000" dirty="0">
                <a:latin typeface="Times New Roman" panose="02020603050405020304" pitchFamily="18" charset="0"/>
              </a:rPr>
              <a:t>Divide by six, </a:t>
            </a:r>
          </a:p>
          <a:p>
            <a:pPr lvl="1"/>
            <a:r>
              <a:rPr lang="en-US" altLang="en-US" sz="3000" dirty="0">
                <a:latin typeface="Times New Roman" panose="02020603050405020304" pitchFamily="18" charset="0"/>
              </a:rPr>
              <a:t>Display that output.</a:t>
            </a:r>
          </a:p>
          <a:p>
            <a:pPr>
              <a:buSzPct val="165000"/>
              <a:buFontTx/>
              <a:buChar char="•"/>
            </a:pPr>
            <a:r>
              <a:rPr lang="en-US" altLang="en-US" dirty="0">
                <a:latin typeface="Times New Roman" panose="02020603050405020304" pitchFamily="18" charset="0"/>
              </a:rPr>
              <a:t>A program in a procedural language is a list of instructions.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353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Character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Character constants use single quotation marks around a character, like ‘a’ and ‘b’.</a:t>
            </a:r>
          </a:p>
          <a:p>
            <a:r>
              <a:rPr lang="en-US" altLang="en-US" dirty="0">
                <a:solidFill>
                  <a:srgbClr val="FF3399"/>
                </a:solidFill>
                <a:latin typeface="Times New Roman" panose="02020603050405020304" pitchFamily="18" charset="0"/>
              </a:rPr>
              <a:t>Note:</a:t>
            </a:r>
            <a:r>
              <a:rPr lang="en-US" altLang="en-US" dirty="0">
                <a:latin typeface="Times New Roman" panose="02020603050405020304" pitchFamily="18" charset="0"/>
              </a:rPr>
              <a:t> This differ from </a:t>
            </a:r>
            <a:r>
              <a:rPr lang="en-US" altLang="en-US" i="1" dirty="0">
                <a:latin typeface="Times New Roman" panose="02020603050405020304" pitchFamily="18" charset="0"/>
              </a:rPr>
              <a:t>string </a:t>
            </a:r>
            <a:r>
              <a:rPr lang="en-US" altLang="en-US" dirty="0">
                <a:latin typeface="Times New Roman" panose="02020603050405020304" pitchFamily="18" charset="0"/>
              </a:rPr>
              <a:t>constants, which use double quotation marks.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When the C++ compiler encounters such a character constant, it translates it into the corresponding ASCII code. The constant ‘a’ appearing in a program, for example, will be translated into 97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2549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Character variables can be assigned character constants as values</a:t>
            </a:r>
            <a:r>
              <a:rPr lang="en-US" altLang="en-US" dirty="0" smtClean="0"/>
              <a:t>.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351" y="2110030"/>
            <a:ext cx="6881899" cy="3930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84752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Escape Sequences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23741" y="1276710"/>
            <a:ext cx="4828103" cy="2362946"/>
          </a:xfr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741" y="3367177"/>
            <a:ext cx="5715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4242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Since the </a:t>
            </a:r>
            <a:r>
              <a:rPr lang="en-US" altLang="en-US" dirty="0">
                <a:solidFill>
                  <a:srgbClr val="FF3399"/>
                </a:solidFill>
                <a:latin typeface="Times New Roman" panose="02020603050405020304" pitchFamily="18" charset="0"/>
              </a:rPr>
              <a:t>backslash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dirty="0">
                <a:solidFill>
                  <a:srgbClr val="FF3399"/>
                </a:solidFill>
                <a:latin typeface="Times New Roman" panose="02020603050405020304" pitchFamily="18" charset="0"/>
              </a:rPr>
              <a:t>the single quotation marks</a:t>
            </a:r>
            <a:r>
              <a:rPr lang="en-US" altLang="en-US" dirty="0">
                <a:latin typeface="Times New Roman" panose="02020603050405020304" pitchFamily="18" charset="0"/>
              </a:rPr>
              <a:t>, and </a:t>
            </a:r>
            <a:r>
              <a:rPr lang="en-US" altLang="en-US" dirty="0">
                <a:solidFill>
                  <a:srgbClr val="FF3399"/>
                </a:solidFill>
                <a:latin typeface="Times New Roman" panose="02020603050405020304" pitchFamily="18" charset="0"/>
              </a:rPr>
              <a:t>the double quotation marks</a:t>
            </a:r>
            <a:r>
              <a:rPr lang="en-US" altLang="en-US" dirty="0">
                <a:latin typeface="Times New Roman" panose="02020603050405020304" pitchFamily="18" charset="0"/>
              </a:rPr>
              <a:t> all have specialized meanings when used in constants, they must be represented by </a:t>
            </a:r>
            <a:r>
              <a:rPr lang="en-US" altLang="en-US" dirty="0">
                <a:solidFill>
                  <a:srgbClr val="FF3399"/>
                </a:solidFill>
                <a:latin typeface="Times New Roman" panose="02020603050405020304" pitchFamily="18" charset="0"/>
              </a:rPr>
              <a:t>escape sequences</a:t>
            </a:r>
            <a:r>
              <a:rPr lang="en-US" altLang="en-US" dirty="0">
                <a:latin typeface="Times New Roman" panose="02020603050405020304" pitchFamily="18" charset="0"/>
              </a:rPr>
              <a:t> when we want to display them as characters.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715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Here’s an example of a quoted phrase in a string constant: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298" y="3039373"/>
            <a:ext cx="61722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2563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Floating Point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Floating-point variables represent numbers with a decimal place—like 3.1415927, 0.0000625,and –10.2.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They have both an integer part, to the left of the decimal point, and a fractional part, to the right.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5756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75890" y="165370"/>
            <a:ext cx="8229600" cy="1295400"/>
          </a:xfrm>
        </p:spPr>
        <p:txBody>
          <a:bodyPr/>
          <a:lstStyle/>
          <a:p>
            <a:pPr eaLnBrk="1" hangingPunct="1"/>
            <a:r>
              <a:rPr lang="en-US" altLang="en-US" sz="4000">
                <a:latin typeface="Times New Roman" panose="02020603050405020304" pitchFamily="18" charset="0"/>
              </a:rPr>
              <a:t>Kinds of floating-point variables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560717" y="1719263"/>
            <a:ext cx="9269083" cy="44116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</a:rPr>
              <a:t>There are three kinds of floating-point variables in C++: 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</a:rPr>
              <a:t>float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</a:rPr>
              <a:t>double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</a:rPr>
              <a:t>long double</a:t>
            </a:r>
          </a:p>
        </p:txBody>
      </p:sp>
    </p:spTree>
    <p:extLst>
      <p:ext uri="{BB962C8B-B14F-4D97-AF65-F5344CB8AC3E}">
        <p14:creationId xmlns:p14="http://schemas.microsoft.com/office/powerpoint/2010/main" val="32331851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Times New Roman" panose="02020603050405020304" pitchFamily="18" charset="0"/>
              </a:rPr>
              <a:t>Type float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</a:rPr>
              <a:t>Type float stores numbers in the range of about 3.4x10–38 to 3.4x1038.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</a:rPr>
              <a:t>It occupies 4 bytes (32 bits) in memory.</a:t>
            </a:r>
          </a:p>
          <a:p>
            <a:pPr eaLnBrk="1" hangingPunct="1"/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4889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5120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990600"/>
            <a:ext cx="6553200" cy="2971800"/>
          </a:xfrm>
          <a:noFill/>
        </p:spPr>
      </p:pic>
      <p:pic>
        <p:nvPicPr>
          <p:cNvPr id="5120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14801"/>
            <a:ext cx="6248400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08454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9000" y="2895600"/>
            <a:ext cx="4953000" cy="838200"/>
          </a:xfrm>
          <a:noFill/>
        </p:spPr>
      </p:pic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Here’s a sample interaction with the program: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9795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Division into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When programs become larger, a single list of instructions becomes unwieldy.</a:t>
            </a:r>
          </a:p>
          <a:p>
            <a:pPr lvl="1"/>
            <a:r>
              <a:rPr lang="en-US" altLang="en-US" sz="3000" i="1" dirty="0">
                <a:latin typeface="Times New Roman" panose="02020603050405020304" pitchFamily="18" charset="0"/>
              </a:rPr>
              <a:t>function </a:t>
            </a:r>
            <a:r>
              <a:rPr lang="en-US" altLang="en-US" sz="3000" dirty="0">
                <a:latin typeface="Times New Roman" panose="02020603050405020304" pitchFamily="18" charset="0"/>
              </a:rPr>
              <a:t>was adopted as a way to make programs more comprehensible to their human creators.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A procedural program is divided into functions, and each function has a clearly defined purpose.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719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Times New Roman" panose="02020603050405020304" pitchFamily="18" charset="0"/>
              </a:rPr>
              <a:t>Type double and long double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The larger floating point types, double and long double, are similar to float except that they require more memory space and provide a wider range of values and more precision.</a:t>
            </a:r>
          </a:p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Type double requires </a:t>
            </a:r>
            <a:r>
              <a:rPr lang="en-US" altLang="en-US" smtClean="0">
                <a:solidFill>
                  <a:srgbClr val="FF3399"/>
                </a:solidFill>
                <a:latin typeface="Times New Roman" panose="02020603050405020304" pitchFamily="18" charset="0"/>
              </a:rPr>
              <a:t>8 bytes</a:t>
            </a:r>
            <a:r>
              <a:rPr lang="en-US" altLang="en-US" smtClean="0">
                <a:latin typeface="Times New Roman" panose="02020603050405020304" pitchFamily="18" charset="0"/>
              </a:rPr>
              <a:t> of storage and handles numbers in the range from 1.7x10–308 to 1.7x10308. Type long double is compiler-dependent but is often the same as double.</a:t>
            </a:r>
          </a:p>
        </p:txBody>
      </p:sp>
    </p:spTree>
    <p:extLst>
      <p:ext uri="{BB962C8B-B14F-4D97-AF65-F5344CB8AC3E}">
        <p14:creationId xmlns:p14="http://schemas.microsoft.com/office/powerpoint/2010/main" val="2526649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Times New Roman" panose="02020603050405020304" pitchFamily="18" charset="0"/>
              </a:rPr>
              <a:t>Floating-Point Constants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imes New Roman" panose="02020603050405020304" pitchFamily="18" charset="0"/>
              </a:rPr>
              <a:t>The number 3.14159F is an example of a </a:t>
            </a:r>
            <a:r>
              <a:rPr lang="en-US" altLang="en-US" i="1" smtClean="0">
                <a:latin typeface="Times New Roman" panose="02020603050405020304" pitchFamily="18" charset="0"/>
              </a:rPr>
              <a:t>floating-point constant</a:t>
            </a:r>
            <a:r>
              <a:rPr lang="en-US" altLang="en-US" smtClean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imes New Roman" panose="02020603050405020304" pitchFamily="18" charset="0"/>
              </a:rPr>
              <a:t>The decimal point signals that it is a floating-point constant, and not an integer, and the F specifies that it’s type float, rather than double or long double.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imes New Roman" panose="02020603050405020304" pitchFamily="18" charset="0"/>
              </a:rPr>
              <a:t>The number is written in normal decimal notation. You don’t need a suffix letter with constants of type double; it’s the default. With type long double, use the letter L.</a:t>
            </a:r>
          </a:p>
        </p:txBody>
      </p:sp>
    </p:spTree>
    <p:extLst>
      <p:ext uri="{BB962C8B-B14F-4D97-AF65-F5344CB8AC3E}">
        <p14:creationId xmlns:p14="http://schemas.microsoft.com/office/powerpoint/2010/main" val="34541213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Times New Roman" panose="02020603050405020304" pitchFamily="18" charset="0"/>
              </a:rPr>
              <a:t>Contdd . . . .</a:t>
            </a:r>
            <a:r>
              <a:rPr lang="en-US" altLang="en-US" smtClean="0"/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19263"/>
            <a:ext cx="7924800" cy="4411662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You can also write floating-point constants using </a:t>
            </a:r>
            <a:r>
              <a:rPr lang="en-US" altLang="en-US" i="1" smtClean="0">
                <a:latin typeface="Times New Roman" panose="02020603050405020304" pitchFamily="18" charset="0"/>
              </a:rPr>
              <a:t>exponential notation</a:t>
            </a:r>
            <a:r>
              <a:rPr lang="en-US" altLang="en-US" smtClean="0"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Exponential notation is a way of writing large numbers without having to write out a lot of zeros. </a:t>
            </a:r>
          </a:p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For example,1,000,000,000 can be written as 1.0E9 in exponential notation.</a:t>
            </a:r>
          </a:p>
        </p:txBody>
      </p:sp>
    </p:spTree>
    <p:extLst>
      <p:ext uri="{BB962C8B-B14F-4D97-AF65-F5344CB8AC3E}">
        <p14:creationId xmlns:p14="http://schemas.microsoft.com/office/powerpoint/2010/main" val="27714170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Input with cin</a:t>
            </a:r>
          </a:p>
        </p:txBody>
      </p:sp>
      <p:pic>
        <p:nvPicPr>
          <p:cNvPr id="5632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1828800"/>
            <a:ext cx="6781800" cy="3886200"/>
          </a:xfrm>
          <a:noFill/>
        </p:spPr>
      </p:pic>
    </p:spTree>
    <p:extLst>
      <p:ext uri="{BB962C8B-B14F-4D97-AF65-F5344CB8AC3E}">
        <p14:creationId xmlns:p14="http://schemas.microsoft.com/office/powerpoint/2010/main" val="35736215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7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62400" y="2286000"/>
            <a:ext cx="2362200" cy="533400"/>
          </a:xfrm>
          <a:noFill/>
        </p:spPr>
      </p:pic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The statement</a:t>
            </a:r>
          </a:p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</a:t>
            </a:r>
            <a:r>
              <a:rPr lang="en-US" altLang="en-US" smtClean="0">
                <a:latin typeface="Times New Roman" panose="02020603050405020304" pitchFamily="18" charset="0"/>
              </a:rPr>
              <a:t>causes the program to wait for the user to type in a number.</a:t>
            </a:r>
          </a:p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The resulting number is placed in the variable </a:t>
            </a:r>
            <a:r>
              <a:rPr lang="en-US" altLang="en-US" smtClean="0">
                <a:solidFill>
                  <a:srgbClr val="FF3399"/>
                </a:solidFill>
                <a:latin typeface="Times New Roman" panose="02020603050405020304" pitchFamily="18" charset="0"/>
              </a:rPr>
              <a:t>ftemp.</a:t>
            </a:r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2133600" y="762001"/>
            <a:ext cx="6934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chemeClr val="tx2"/>
                </a:solidFill>
                <a:latin typeface="Times New Roman" panose="02020603050405020304" pitchFamily="18" charset="0"/>
              </a:rPr>
              <a:t>Input with cin</a:t>
            </a:r>
          </a:p>
        </p:txBody>
      </p:sp>
    </p:spTree>
    <p:extLst>
      <p:ext uri="{BB962C8B-B14F-4D97-AF65-F5344CB8AC3E}">
        <p14:creationId xmlns:p14="http://schemas.microsoft.com/office/powerpoint/2010/main" val="35811049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Input with cin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The keyword </a:t>
            </a:r>
            <a:r>
              <a:rPr lang="en-US" altLang="en-US" smtClean="0">
                <a:solidFill>
                  <a:srgbClr val="FF3399"/>
                </a:solidFill>
                <a:latin typeface="Times New Roman" panose="02020603050405020304" pitchFamily="18" charset="0"/>
              </a:rPr>
              <a:t>cin</a:t>
            </a:r>
            <a:r>
              <a:rPr lang="en-US" altLang="en-US" smtClean="0">
                <a:latin typeface="Times New Roman" panose="02020603050405020304" pitchFamily="18" charset="0"/>
              </a:rPr>
              <a:t> (pronounced “C in”) is an object, predefined in C++ to correspond to the standard input stream.</a:t>
            </a:r>
          </a:p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This stream represents data coming from the </a:t>
            </a:r>
            <a:r>
              <a:rPr lang="en-US" altLang="en-US" smtClean="0">
                <a:solidFill>
                  <a:srgbClr val="FF3399"/>
                </a:solidFill>
                <a:latin typeface="Times New Roman" panose="02020603050405020304" pitchFamily="18" charset="0"/>
              </a:rPr>
              <a:t>keyboard</a:t>
            </a:r>
            <a:r>
              <a:rPr lang="en-US" altLang="en-US" smtClean="0"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The &gt;&gt; is the </a:t>
            </a:r>
            <a:r>
              <a:rPr lang="en-US" altLang="en-US" i="1" smtClean="0">
                <a:solidFill>
                  <a:srgbClr val="FF3399"/>
                </a:solidFill>
                <a:latin typeface="Times New Roman" panose="02020603050405020304" pitchFamily="18" charset="0"/>
              </a:rPr>
              <a:t>extraction</a:t>
            </a:r>
            <a:r>
              <a:rPr lang="en-US" altLang="en-US" i="1" smtClean="0">
                <a:latin typeface="Times New Roman" panose="02020603050405020304" pitchFamily="18" charset="0"/>
              </a:rPr>
              <a:t> </a:t>
            </a:r>
            <a:r>
              <a:rPr lang="en-US" altLang="en-US" smtClean="0">
                <a:latin typeface="Times New Roman" panose="02020603050405020304" pitchFamily="18" charset="0"/>
              </a:rPr>
              <a:t>or </a:t>
            </a:r>
            <a:r>
              <a:rPr lang="en-US" altLang="en-US" i="1" smtClean="0">
                <a:solidFill>
                  <a:srgbClr val="FF3399"/>
                </a:solidFill>
                <a:latin typeface="Times New Roman" panose="02020603050405020304" pitchFamily="18" charset="0"/>
              </a:rPr>
              <a:t>get from</a:t>
            </a:r>
            <a:r>
              <a:rPr lang="en-US" altLang="en-US" i="1" smtClean="0">
                <a:latin typeface="Times New Roman" panose="02020603050405020304" pitchFamily="18" charset="0"/>
              </a:rPr>
              <a:t> </a:t>
            </a:r>
            <a:r>
              <a:rPr lang="en-US" altLang="en-US" smtClean="0">
                <a:latin typeface="Times New Roman" panose="02020603050405020304" pitchFamily="18" charset="0"/>
              </a:rPr>
              <a:t>operator.</a:t>
            </a:r>
          </a:p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It takes the value from the stream object on its left and places it in the variable on its right.</a:t>
            </a:r>
          </a:p>
        </p:txBody>
      </p:sp>
    </p:spTree>
    <p:extLst>
      <p:ext uri="{BB962C8B-B14F-4D97-AF65-F5344CB8AC3E}">
        <p14:creationId xmlns:p14="http://schemas.microsoft.com/office/powerpoint/2010/main" val="3620911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The idea of breaking a program into functions can be further extended by grouping a number of functions together into a larger entity called a </a:t>
            </a:r>
            <a:r>
              <a:rPr lang="en-US" altLang="en-US" i="1" dirty="0">
                <a:solidFill>
                  <a:srgbClr val="FF0066"/>
                </a:solidFill>
                <a:latin typeface="Times New Roman" panose="02020603050405020304" pitchFamily="18" charset="0"/>
              </a:rPr>
              <a:t>module.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Dividing a program into functions and modules is one of the cornerstones of </a:t>
            </a:r>
            <a:r>
              <a:rPr lang="en-US" altLang="en-US" i="1" dirty="0">
                <a:solidFill>
                  <a:srgbClr val="FF0066"/>
                </a:solidFill>
                <a:latin typeface="Times New Roman" panose="02020603050405020304" pitchFamily="18" charset="0"/>
              </a:rPr>
              <a:t>structured programming</a:t>
            </a:r>
            <a:r>
              <a:rPr lang="en-US" altLang="en-US" dirty="0">
                <a:solidFill>
                  <a:srgbClr val="FF0066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This influenced programming organization for several decades before the advent of object-oriented </a:t>
            </a:r>
            <a:r>
              <a:rPr lang="en-US" altLang="en-US" dirty="0" smtClean="0">
                <a:latin typeface="Times New Roman" panose="02020603050405020304" pitchFamily="18" charset="0"/>
              </a:rPr>
              <a:t>programming or OOP.</a:t>
            </a:r>
            <a:endParaRPr lang="en-US" altLang="en-US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923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C++ and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C++ is derived from the C language.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It is a superset of C</a:t>
            </a:r>
          </a:p>
          <a:p>
            <a:pPr lvl="1"/>
            <a:r>
              <a:rPr lang="en-US" altLang="en-US" sz="3000" dirty="0">
                <a:latin typeface="Times New Roman" panose="02020603050405020304" pitchFamily="18" charset="0"/>
              </a:rPr>
              <a:t>Almost every correct statement in C is also a correct statement in C++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The most important elements added to C to create C++ concern classes, objects, and object-oriented programming.</a:t>
            </a:r>
          </a:p>
          <a:p>
            <a:pPr lvl="1"/>
            <a:r>
              <a:rPr lang="en-US" altLang="en-US" sz="3000" dirty="0">
                <a:latin typeface="Times New Roman" panose="02020603050405020304" pitchFamily="18" charset="0"/>
              </a:rPr>
              <a:t>C++ was originally called “C with classes.”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28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Basic Program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Compilers take source code and transform it into executable files, which your computer can run as it does other programs.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Source files are text files (extension .CPP)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Executable files have the .EXE extension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23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Your First Program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1056" y="2365959"/>
            <a:ext cx="66770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106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2091</Words>
  <Application>Microsoft Office PowerPoint</Application>
  <PresentationFormat>Widescreen</PresentationFormat>
  <Paragraphs>194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1" baseType="lpstr">
      <vt:lpstr>Arial</vt:lpstr>
      <vt:lpstr>Calibri</vt:lpstr>
      <vt:lpstr>Calibri Light</vt:lpstr>
      <vt:lpstr>Times New Roman</vt:lpstr>
      <vt:lpstr>Wingdings</vt:lpstr>
      <vt:lpstr>Office Theme</vt:lpstr>
      <vt:lpstr>Programming Fundamentals</vt:lpstr>
      <vt:lpstr>Objectives</vt:lpstr>
      <vt:lpstr>Visual Studio 2017</vt:lpstr>
      <vt:lpstr>Procedural Languages</vt:lpstr>
      <vt:lpstr>Division into Functions</vt:lpstr>
      <vt:lpstr>PowerPoint Presentation</vt:lpstr>
      <vt:lpstr>C++ and C</vt:lpstr>
      <vt:lpstr>Basic Program Construction</vt:lpstr>
      <vt:lpstr>Your First Program</vt:lpstr>
      <vt:lpstr>Preprocessor Directives</vt:lpstr>
      <vt:lpstr>Program statement vs preprocessor directive</vt:lpstr>
      <vt:lpstr>Always Start with main()</vt:lpstr>
      <vt:lpstr>Functions</vt:lpstr>
      <vt:lpstr>Braces and the Function Body</vt:lpstr>
      <vt:lpstr>String Constants</vt:lpstr>
      <vt:lpstr>Whitespace</vt:lpstr>
      <vt:lpstr>Comments</vt:lpstr>
      <vt:lpstr>Alternative Comment Syntax</vt:lpstr>
      <vt:lpstr>Output?</vt:lpstr>
      <vt:lpstr>PowerPoint Presentation</vt:lpstr>
      <vt:lpstr>endl</vt:lpstr>
      <vt:lpstr>Variables</vt:lpstr>
      <vt:lpstr>Variable types / Data types</vt:lpstr>
      <vt:lpstr>Integer variables</vt:lpstr>
      <vt:lpstr>PowerPoint Presentation</vt:lpstr>
      <vt:lpstr>PowerPoint Presentation</vt:lpstr>
      <vt:lpstr>Here’s a program that defines and uses several variables of type int:</vt:lpstr>
      <vt:lpstr>Explanation</vt:lpstr>
      <vt:lpstr>PowerPoint Presentation</vt:lpstr>
      <vt:lpstr>Declarations and Definitions</vt:lpstr>
      <vt:lpstr>Variable Names</vt:lpstr>
      <vt:lpstr>PowerPoint Presentation</vt:lpstr>
      <vt:lpstr>Keyword</vt:lpstr>
      <vt:lpstr>Assignment Statements</vt:lpstr>
      <vt:lpstr>Integer Constants</vt:lpstr>
      <vt:lpstr>Output Variations</vt:lpstr>
      <vt:lpstr>Other Integer Types</vt:lpstr>
      <vt:lpstr>Character Variables</vt:lpstr>
      <vt:lpstr>PowerPoint Presentation</vt:lpstr>
      <vt:lpstr>Character Constants</vt:lpstr>
      <vt:lpstr>Character variables can be assigned character constants as values.</vt:lpstr>
      <vt:lpstr>Escape Sequences</vt:lpstr>
      <vt:lpstr>PowerPoint Presentation</vt:lpstr>
      <vt:lpstr>Example</vt:lpstr>
      <vt:lpstr>Floating Point Types</vt:lpstr>
      <vt:lpstr>Kinds of floating-point variables</vt:lpstr>
      <vt:lpstr>Type float</vt:lpstr>
      <vt:lpstr>PowerPoint Presentation</vt:lpstr>
      <vt:lpstr>PowerPoint Presentation</vt:lpstr>
      <vt:lpstr>Type double and long double</vt:lpstr>
      <vt:lpstr>Floating-Point Constants</vt:lpstr>
      <vt:lpstr>Contdd . . . . </vt:lpstr>
      <vt:lpstr>Input with cin</vt:lpstr>
      <vt:lpstr>PowerPoint Presentation</vt:lpstr>
      <vt:lpstr>Input with cin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Fundamentals</dc:title>
  <dc:creator>Waqas</dc:creator>
  <cp:lastModifiedBy>Waqas</cp:lastModifiedBy>
  <cp:revision>12</cp:revision>
  <dcterms:created xsi:type="dcterms:W3CDTF">2019-02-25T04:42:06Z</dcterms:created>
  <dcterms:modified xsi:type="dcterms:W3CDTF">2019-03-11T05:57:42Z</dcterms:modified>
</cp:coreProperties>
</file>