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roductlifecyclestages.com/product-life-cycle-stages/introduct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roductlifecyclestages.com/product-life-cycle-stages/growth/"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productlifecyclestages.com/product-life-cycle-stages/decline/"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fontScale="90000"/>
          </a:bodyPr>
          <a:lstStyle/>
          <a:p>
            <a:r>
              <a:rPr lang="en-US" sz="6000" b="1"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Product Life Cycle</a:t>
            </a:r>
            <a:r>
              <a:rPr lang="en-US" dirty="0"/>
              <a:t/>
            </a:r>
            <a:br>
              <a:rPr lang="en-US" dirty="0"/>
            </a:br>
            <a:endParaRPr lang="en-US" dirty="0"/>
          </a:p>
        </p:txBody>
      </p:sp>
      <p:sp>
        <p:nvSpPr>
          <p:cNvPr id="3" name="Subtitle 2"/>
          <p:cNvSpPr>
            <a:spLocks noGrp="1"/>
          </p:cNvSpPr>
          <p:nvPr>
            <p:ph type="subTitle" idx="1"/>
          </p:nvPr>
        </p:nvSpPr>
        <p:spPr>
          <a:xfrm>
            <a:off x="838200" y="1828800"/>
            <a:ext cx="7772400" cy="3886200"/>
          </a:xfrm>
        </p:spPr>
        <p:txBody>
          <a:bodyPr>
            <a:noAutofit/>
          </a:bodyPr>
          <a:lstStyle/>
          <a:p>
            <a:pPr algn="just"/>
            <a:r>
              <a:rPr lang="en-US" sz="3600" b="1"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product life cycle describes the period of time over which an item is developed, brought to market and eventually removed from the market. The </a:t>
            </a:r>
            <a:r>
              <a:rPr lang="en-US" sz="3600" b="1" dirty="0" smtClean="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cycle is </a:t>
            </a:r>
            <a:r>
              <a:rPr lang="en-US" sz="3600" b="1"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broken into four stages: introduction, growth, maturity and decline</a:t>
            </a:r>
          </a:p>
        </p:txBody>
      </p:sp>
    </p:spTree>
    <p:extLst>
      <p:ext uri="{BB962C8B-B14F-4D97-AF65-F5344CB8AC3E}">
        <p14:creationId xmlns:p14="http://schemas.microsoft.com/office/powerpoint/2010/main" val="2237249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914400"/>
            <a:ext cx="7848600" cy="4525963"/>
          </a:xfrm>
        </p:spPr>
        <p:txBody>
          <a:bodyPr>
            <a:normAutofit fontScale="92500" lnSpcReduction="20000"/>
          </a:bodyPr>
          <a:lstStyle/>
          <a:p>
            <a:pPr algn="just"/>
            <a:r>
              <a:rPr lang="en-US" b="1" dirty="0"/>
              <a:t>Advertising </a:t>
            </a:r>
            <a:r>
              <a:rPr lang="en-US" dirty="0"/>
              <a:t>– try to gain a new audience or remind the current audience</a:t>
            </a:r>
          </a:p>
          <a:p>
            <a:pPr algn="just"/>
            <a:r>
              <a:rPr lang="en-US" b="1" dirty="0"/>
              <a:t>Price reduction</a:t>
            </a:r>
            <a:r>
              <a:rPr lang="en-US" dirty="0"/>
              <a:t> – more attractive to customers</a:t>
            </a:r>
          </a:p>
          <a:p>
            <a:pPr algn="just"/>
            <a:r>
              <a:rPr lang="en-US" b="1" dirty="0"/>
              <a:t>Adding value</a:t>
            </a:r>
            <a:r>
              <a:rPr lang="en-US" dirty="0"/>
              <a:t> – add new features to the current product, e.g. improving the specifications on a smartphone</a:t>
            </a:r>
          </a:p>
          <a:p>
            <a:pPr algn="just"/>
            <a:r>
              <a:rPr lang="en-US" b="1" dirty="0"/>
              <a:t>Explore new markets</a:t>
            </a:r>
            <a:r>
              <a:rPr lang="en-US" dirty="0"/>
              <a:t> – selling the product into new geographical areas or creating a version targeted at different segments</a:t>
            </a:r>
          </a:p>
          <a:p>
            <a:pPr algn="just"/>
            <a:r>
              <a:rPr lang="en-US" b="1" dirty="0"/>
              <a:t>New packaging </a:t>
            </a:r>
            <a:r>
              <a:rPr lang="en-US" dirty="0"/>
              <a:t>– brightening up old packaging or subtle changes</a:t>
            </a:r>
          </a:p>
          <a:p>
            <a:endParaRPr lang="en-US" dirty="0"/>
          </a:p>
        </p:txBody>
      </p:sp>
    </p:spTree>
    <p:extLst>
      <p:ext uri="{BB962C8B-B14F-4D97-AF65-F5344CB8AC3E}">
        <p14:creationId xmlns:p14="http://schemas.microsoft.com/office/powerpoint/2010/main" val="1173776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641350"/>
            <a:ext cx="7429500" cy="5575300"/>
          </a:xfrm>
          <a:prstGeom prst="rect">
            <a:avLst/>
          </a:prstGeom>
        </p:spPr>
      </p:pic>
    </p:spTree>
    <p:extLst>
      <p:ext uri="{BB962C8B-B14F-4D97-AF65-F5344CB8AC3E}">
        <p14:creationId xmlns:p14="http://schemas.microsoft.com/office/powerpoint/2010/main" val="72667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5029200"/>
          </a:xfrm>
        </p:spPr>
        <p:txBody>
          <a:bodyPr>
            <a:normAutofit fontScale="90000"/>
          </a:bodyPr>
          <a:lstStyle/>
          <a:p>
            <a:pPr algn="just"/>
            <a:r>
              <a:rPr lang="en-US"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product life cycle is an important concept in marketing. It describes the stages a product goes through from when it was first thought of until it finally is removed from the market. Not all products reach this final stage. Some continue to grow and others rise and fall.</a:t>
            </a:r>
          </a:p>
        </p:txBody>
      </p:sp>
    </p:spTree>
    <p:extLst>
      <p:ext uri="{BB962C8B-B14F-4D97-AF65-F5344CB8AC3E}">
        <p14:creationId xmlns:p14="http://schemas.microsoft.com/office/powerpoint/2010/main" val="875957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229600" cy="1143000"/>
          </a:xfrm>
        </p:spPr>
        <p:txBody>
          <a:bodyPr>
            <a:normAutofit/>
          </a:bodyPr>
          <a:lstStyle/>
          <a:p>
            <a:r>
              <a:rPr lang="en-US" sz="6000" b="1" u="sng"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PLC DIAGRAM</a:t>
            </a:r>
            <a:endParaRPr lang="en-US" sz="6000" b="1"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52600"/>
            <a:ext cx="7848600" cy="3962400"/>
          </a:xfrm>
          <a:ln w="38100"/>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103773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
            <a:ext cx="7772400" cy="1066800"/>
          </a:xfrm>
        </p:spPr>
        <p:txBody>
          <a:bodyPr/>
          <a:lstStyle/>
          <a:p>
            <a:r>
              <a:rPr lang="en-US" b="1" u="sng" dirty="0">
                <a:hlinkClick r:id="rId2" tooltip="Product Life Cycle Introduction Stage"/>
              </a:rPr>
              <a:t>Introduction Stage</a:t>
            </a:r>
            <a:r>
              <a:rPr lang="en-US" dirty="0"/>
              <a:t> </a:t>
            </a:r>
          </a:p>
        </p:txBody>
      </p:sp>
      <p:sp>
        <p:nvSpPr>
          <p:cNvPr id="3" name="Subtitle 2"/>
          <p:cNvSpPr>
            <a:spLocks noGrp="1"/>
          </p:cNvSpPr>
          <p:nvPr>
            <p:ph type="subTitle" idx="1"/>
          </p:nvPr>
        </p:nvSpPr>
        <p:spPr>
          <a:xfrm>
            <a:off x="152400" y="1066800"/>
            <a:ext cx="8839200" cy="5486400"/>
          </a:xfrm>
        </p:spPr>
        <p:txBody>
          <a:bodyPr>
            <a:normAutofit fontScale="32500" lnSpcReduction="20000"/>
          </a:bodyPr>
          <a:lstStyle/>
          <a:p>
            <a:pPr marL="457200" indent="-457200" algn="just">
              <a:buFont typeface="Arial" panose="020B0604020202020204" pitchFamily="34" charset="0"/>
              <a:buChar char="•"/>
            </a:pPr>
            <a:r>
              <a:rPr lang="en-US" sz="6200" b="1" dirty="0">
                <a:solidFill>
                  <a:schemeClr val="tx1"/>
                </a:solidFill>
                <a:latin typeface="Andalus" panose="02020603050405020304" pitchFamily="18" charset="-78"/>
                <a:cs typeface="Andalus" panose="02020603050405020304" pitchFamily="18" charset="-78"/>
              </a:rPr>
              <a:t> </a:t>
            </a:r>
            <a:r>
              <a:rPr lang="en-US" sz="6200" b="1" dirty="0">
                <a:solidFill>
                  <a:schemeClr val="tx1"/>
                </a:solidFill>
                <a:latin typeface="+mj-lt"/>
                <a:cs typeface="Andalus" panose="02020603050405020304" pitchFamily="18" charset="-78"/>
              </a:rPr>
              <a:t>launching the product into the </a:t>
            </a:r>
            <a:r>
              <a:rPr lang="en-US" sz="6200" b="1" dirty="0" smtClean="0">
                <a:solidFill>
                  <a:schemeClr val="tx1"/>
                </a:solidFill>
                <a:latin typeface="+mj-lt"/>
                <a:cs typeface="Andalus" panose="02020603050405020304" pitchFamily="18" charset="-78"/>
              </a:rPr>
              <a:t>market</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smtClean="0">
                <a:solidFill>
                  <a:schemeClr val="tx1"/>
                </a:solidFill>
                <a:latin typeface="+mj-lt"/>
                <a:cs typeface="Andalus" panose="02020603050405020304" pitchFamily="18" charset="-78"/>
              </a:rPr>
              <a:t>Introduction </a:t>
            </a:r>
            <a:r>
              <a:rPr lang="en-US" sz="6200" b="1" dirty="0">
                <a:solidFill>
                  <a:schemeClr val="tx1"/>
                </a:solidFill>
                <a:latin typeface="+mj-lt"/>
                <a:cs typeface="Andalus" panose="02020603050405020304" pitchFamily="18" charset="-78"/>
              </a:rPr>
              <a:t>stage is the first stage in the product life </a:t>
            </a:r>
            <a:r>
              <a:rPr lang="en-US" sz="6200" b="1" dirty="0" smtClean="0">
                <a:solidFill>
                  <a:schemeClr val="tx1"/>
                </a:solidFill>
                <a:latin typeface="+mj-lt"/>
                <a:cs typeface="Andalus" panose="02020603050405020304" pitchFamily="18" charset="-78"/>
              </a:rPr>
              <a:t>cycle.</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smtClean="0">
                <a:solidFill>
                  <a:schemeClr val="tx1"/>
                </a:solidFill>
                <a:latin typeface="+mj-lt"/>
                <a:cs typeface="Andalus" panose="02020603050405020304" pitchFamily="18" charset="-78"/>
              </a:rPr>
              <a:t>The </a:t>
            </a:r>
            <a:r>
              <a:rPr lang="en-US" sz="6200" b="1" dirty="0">
                <a:solidFill>
                  <a:schemeClr val="tx1"/>
                </a:solidFill>
                <a:latin typeface="+mj-lt"/>
                <a:cs typeface="Andalus" panose="02020603050405020304" pitchFamily="18" charset="-78"/>
              </a:rPr>
              <a:t>highlighting factor of this stage is that the product is new in the market, sales are slow and to push it higher the company has to incur heavy expenditure on advertisement to make it appealing to customers</a:t>
            </a:r>
            <a:r>
              <a:rPr lang="en-US" sz="6200" b="1" dirty="0" smtClean="0">
                <a:solidFill>
                  <a:schemeClr val="tx1"/>
                </a:solidFill>
                <a:latin typeface="+mj-lt"/>
                <a:cs typeface="Andalus" panose="02020603050405020304" pitchFamily="18" charset="-78"/>
              </a:rPr>
              <a:t>.</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a:solidFill>
                  <a:schemeClr val="tx1"/>
                </a:solidFill>
                <a:latin typeface="+mj-lt"/>
              </a:rPr>
              <a:t>company tries to build awareness about the product or service in a market where there is less or no competition. </a:t>
            </a:r>
            <a:endParaRPr lang="en-US" sz="6200" b="1" dirty="0" smtClean="0">
              <a:solidFill>
                <a:schemeClr val="tx1"/>
              </a:solidFill>
              <a:latin typeface="+mj-lt"/>
            </a:endParaRPr>
          </a:p>
          <a:p>
            <a:pPr algn="just"/>
            <a:endParaRPr lang="en-US" sz="6200" b="1" dirty="0" smtClean="0">
              <a:solidFill>
                <a:schemeClr val="tx1"/>
              </a:solidFill>
              <a:latin typeface="+mj-lt"/>
            </a:endParaRPr>
          </a:p>
          <a:p>
            <a:pPr marL="457200" indent="-457200" algn="just">
              <a:buFont typeface="Arial" panose="020B0604020202020204" pitchFamily="34" charset="0"/>
              <a:buChar char="•"/>
            </a:pPr>
            <a:r>
              <a:rPr lang="en-US" sz="6200" b="1" dirty="0">
                <a:solidFill>
                  <a:schemeClr val="tx1"/>
                </a:solidFill>
                <a:latin typeface="+mj-lt"/>
              </a:rPr>
              <a:t>Pricing a product in the introduction stage is very important to gain market share. A popular pricing strategy followed by most of the companies is the skimming price strategy</a:t>
            </a:r>
            <a:r>
              <a:rPr lang="en-US" sz="6200" b="1" dirty="0" smtClean="0">
                <a:solidFill>
                  <a:schemeClr val="tx1"/>
                </a:solidFill>
                <a:latin typeface="+mj-lt"/>
              </a:rPr>
              <a:t>.</a:t>
            </a:r>
          </a:p>
          <a:p>
            <a:pPr algn="just"/>
            <a:endParaRPr lang="en-US" sz="6200" b="1" dirty="0" smtClean="0">
              <a:solidFill>
                <a:schemeClr val="tx1"/>
              </a:solidFill>
              <a:latin typeface="+mj-lt"/>
            </a:endParaRPr>
          </a:p>
          <a:p>
            <a:pPr marL="457200" indent="-457200" algn="just">
              <a:buFont typeface="Arial" panose="020B0604020202020204" pitchFamily="34" charset="0"/>
              <a:buChar char="•"/>
            </a:pPr>
            <a:r>
              <a:rPr lang="en-US" sz="6200" b="1" dirty="0" smtClean="0">
                <a:solidFill>
                  <a:schemeClr val="tx1"/>
                </a:solidFill>
                <a:latin typeface="+mj-lt"/>
              </a:rPr>
              <a:t> </a:t>
            </a:r>
            <a:r>
              <a:rPr lang="en-US" sz="6200" b="1" dirty="0">
                <a:solidFill>
                  <a:schemeClr val="tx1"/>
                </a:solidFill>
                <a:latin typeface="+mj-lt"/>
              </a:rPr>
              <a:t>In this pricing strategy, a company usually charges a very high price to customers, who are willing to purchase a product. Price skimming is common especially when mobile phones are launched with new and improved features. </a:t>
            </a:r>
            <a:endParaRPr lang="en-US" sz="6200" b="1" dirty="0" smtClean="0">
              <a:solidFill>
                <a:schemeClr val="tx1"/>
              </a:solidFill>
              <a:latin typeface="+mj-lt"/>
              <a:cs typeface="Andalus" panose="02020603050405020304" pitchFamily="18" charset="-78"/>
            </a:endParaRPr>
          </a:p>
          <a:p>
            <a:endParaRPr lang="en-US" sz="4200" dirty="0"/>
          </a:p>
        </p:txBody>
      </p:sp>
    </p:spTree>
    <p:extLst>
      <p:ext uri="{BB962C8B-B14F-4D97-AF65-F5344CB8AC3E}">
        <p14:creationId xmlns:p14="http://schemas.microsoft.com/office/powerpoint/2010/main" val="160842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1"/>
            <a:ext cx="7772400" cy="990599"/>
          </a:xfrm>
        </p:spPr>
        <p:txBody>
          <a:bodyPr/>
          <a:lstStyle/>
          <a:p>
            <a:r>
              <a:rPr lang="en-US" b="1" u="sng" dirty="0">
                <a:hlinkClick r:id="rId2" tooltip="Product Life Cycle Growth Stage"/>
              </a:rPr>
              <a:t>Growth Stage</a:t>
            </a:r>
            <a:endParaRPr lang="en-US" dirty="0"/>
          </a:p>
        </p:txBody>
      </p:sp>
      <p:sp>
        <p:nvSpPr>
          <p:cNvPr id="3" name="Subtitle 2"/>
          <p:cNvSpPr>
            <a:spLocks noGrp="1"/>
          </p:cNvSpPr>
          <p:nvPr>
            <p:ph type="subTitle" idx="1"/>
          </p:nvPr>
        </p:nvSpPr>
        <p:spPr>
          <a:xfrm>
            <a:off x="304800" y="1143000"/>
            <a:ext cx="8610600" cy="5257800"/>
          </a:xfrm>
        </p:spPr>
        <p:txBody>
          <a:bodyPr>
            <a:normAutofit fontScale="85000" lnSpcReduction="20000"/>
          </a:bodyPr>
          <a:lstStyle/>
          <a:p>
            <a:pPr marL="457200" indent="-457200" algn="just">
              <a:buFont typeface="Arial" panose="020B0604020202020204" pitchFamily="34" charset="0"/>
              <a:buChar char="•"/>
            </a:pPr>
            <a:r>
              <a:rPr lang="en-US" sz="2800" dirty="0">
                <a:solidFill>
                  <a:schemeClr val="tx1"/>
                </a:solidFill>
              </a:rPr>
              <a:t>The Growth stage is the second of stages in the product life cycle, and for many manufacturers this is the key stage for establishing a product’s position in a market, increasing sales, and improving profit margins. </a:t>
            </a:r>
            <a:endParaRPr lang="en-US" sz="2800" dirty="0" smtClean="0">
              <a:solidFill>
                <a:schemeClr val="tx1"/>
              </a:solidFill>
            </a:endParaRPr>
          </a:p>
          <a:p>
            <a:pPr marL="457200" indent="-457200" algn="just">
              <a:buFont typeface="Arial" panose="020B0604020202020204" pitchFamily="34" charset="0"/>
              <a:buChar char="•"/>
            </a:pPr>
            <a:endParaRPr lang="en-US" sz="2800" dirty="0" smtClean="0">
              <a:solidFill>
                <a:schemeClr val="tx1"/>
              </a:solidFill>
            </a:endParaRPr>
          </a:p>
          <a:p>
            <a:pPr marL="457200" indent="-457200" algn="just">
              <a:buFont typeface="Arial" panose="020B0604020202020204" pitchFamily="34" charset="0"/>
              <a:buChar char="•"/>
            </a:pPr>
            <a:r>
              <a:rPr lang="en-US" sz="2800" dirty="0" smtClean="0">
                <a:solidFill>
                  <a:schemeClr val="tx1"/>
                </a:solidFill>
              </a:rPr>
              <a:t>This </a:t>
            </a:r>
            <a:r>
              <a:rPr lang="en-US" sz="2800" dirty="0">
                <a:solidFill>
                  <a:schemeClr val="tx1"/>
                </a:solidFill>
              </a:rPr>
              <a:t>is achieved by the continued development of consumer demand through the use of marketing and promotional activity, combined with the reduction of manufacturing costs. </a:t>
            </a:r>
          </a:p>
          <a:p>
            <a:pPr marL="457200" indent="-457200" algn="just">
              <a:buFont typeface="Arial" panose="020B0604020202020204" pitchFamily="34" charset="0"/>
              <a:buChar char="•"/>
            </a:pPr>
            <a:endParaRPr lang="en-US" sz="2800" dirty="0" smtClean="0"/>
          </a:p>
          <a:p>
            <a:pPr marL="457200" indent="-457200" algn="just">
              <a:buFont typeface="Arial" panose="020B0604020202020204" pitchFamily="34" charset="0"/>
              <a:buChar char="•"/>
            </a:pPr>
            <a:r>
              <a:rPr lang="en-US" sz="2800" dirty="0" smtClean="0">
                <a:solidFill>
                  <a:schemeClr val="tx1"/>
                </a:solidFill>
              </a:rPr>
              <a:t>During </a:t>
            </a:r>
            <a:r>
              <a:rPr lang="en-US" sz="2800" dirty="0">
                <a:solidFill>
                  <a:schemeClr val="tx1"/>
                </a:solidFill>
              </a:rPr>
              <a:t>the growth stage, the public becomes more aware of the product; as sales and revenues start to increase, profits begin to accrue</a:t>
            </a:r>
            <a:r>
              <a:rPr lang="en-US" sz="2800" dirty="0" smtClean="0">
                <a:solidFill>
                  <a:schemeClr val="tx1"/>
                </a:solidFill>
              </a:rPr>
              <a:t>.</a:t>
            </a:r>
            <a:endParaRPr lang="en-US" sz="2800" dirty="0">
              <a:solidFill>
                <a:schemeClr val="tx1"/>
              </a:solidFill>
            </a:endParaRPr>
          </a:p>
          <a:p>
            <a:pPr marL="457200" indent="-457200" algn="just">
              <a:buFont typeface="Arial" panose="020B0604020202020204" pitchFamily="34" charset="0"/>
              <a:buChar char="•"/>
            </a:pPr>
            <a:endParaRPr lang="en-US" sz="2800" dirty="0" smtClean="0">
              <a:solidFill>
                <a:schemeClr val="tx1"/>
              </a:solidFill>
            </a:endParaRPr>
          </a:p>
          <a:p>
            <a:pPr marL="457200" indent="-457200" algn="just">
              <a:buFont typeface="Arial" panose="020B0604020202020204" pitchFamily="34" charset="0"/>
              <a:buChar char="•"/>
            </a:pPr>
            <a:r>
              <a:rPr lang="en-US" sz="2800" dirty="0" smtClean="0">
                <a:solidFill>
                  <a:schemeClr val="tx1"/>
                </a:solidFill>
              </a:rPr>
              <a:t>During </a:t>
            </a:r>
            <a:r>
              <a:rPr lang="en-US" sz="2800" dirty="0">
                <a:solidFill>
                  <a:schemeClr val="tx1"/>
                </a:solidFill>
              </a:rPr>
              <a:t>this stage, the product or the innovation becomes accepted in the market, and as a result sales and revenues start to increase. Profits begin to be generated,</a:t>
            </a:r>
            <a:endParaRPr lang="en-US" sz="2800" dirty="0" smtClean="0">
              <a:solidFill>
                <a:schemeClr val="tx1"/>
              </a:solidFill>
            </a:endParaRPr>
          </a:p>
        </p:txBody>
      </p:sp>
    </p:spTree>
    <p:extLst>
      <p:ext uri="{BB962C8B-B14F-4D97-AF65-F5344CB8AC3E}">
        <p14:creationId xmlns:p14="http://schemas.microsoft.com/office/powerpoint/2010/main" val="249044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Maturity</a:t>
            </a:r>
            <a:r>
              <a:rPr lang="en-US" b="1" dirty="0"/>
              <a:t/>
            </a:r>
            <a:br>
              <a:rPr lang="en-US" b="1" dirty="0"/>
            </a:br>
            <a:endParaRPr lang="en-US" dirty="0"/>
          </a:p>
        </p:txBody>
      </p:sp>
      <p:sp>
        <p:nvSpPr>
          <p:cNvPr id="3" name="Content Placeholder 2"/>
          <p:cNvSpPr>
            <a:spLocks noGrp="1"/>
          </p:cNvSpPr>
          <p:nvPr>
            <p:ph idx="1"/>
          </p:nvPr>
        </p:nvSpPr>
        <p:spPr>
          <a:xfrm>
            <a:off x="457200" y="1219200"/>
            <a:ext cx="8229600" cy="4525963"/>
          </a:xfrm>
        </p:spPr>
        <p:txBody>
          <a:bodyPr>
            <a:normAutofit fontScale="70000" lnSpcReduction="20000"/>
          </a:bodyPr>
          <a:lstStyle/>
          <a:p>
            <a:r>
              <a:rPr lang="en-US" dirty="0"/>
              <a:t>During this stage, sales growth has started to slow down, and the product has already reached widespread acceptance in the market, in relative terms. </a:t>
            </a:r>
            <a:endParaRPr lang="en-US" dirty="0" smtClean="0"/>
          </a:p>
          <a:p>
            <a:endParaRPr lang="en-US" dirty="0" smtClean="0"/>
          </a:p>
          <a:p>
            <a:r>
              <a:rPr lang="en-US" dirty="0" smtClean="0"/>
              <a:t>Ultimately</a:t>
            </a:r>
            <a:r>
              <a:rPr lang="en-US" dirty="0"/>
              <a:t>, during this stage, sales will peak. The company will want to prolong this phase so as to avoid decline, and this desire leads to new innovation and features in order to continue to compete with the competition which, by now, has become very established, advanced and fierce. Competitors ‘ products will begin to cut deeply into the company’s market position and market share. </a:t>
            </a:r>
            <a:endParaRPr lang="en-US" dirty="0" smtClean="0"/>
          </a:p>
          <a:p>
            <a:endParaRPr lang="en-US" dirty="0" smtClean="0"/>
          </a:p>
          <a:p>
            <a:r>
              <a:rPr lang="en-US" dirty="0" smtClean="0"/>
              <a:t>Demand </a:t>
            </a:r>
            <a:r>
              <a:rPr lang="en-US" dirty="0"/>
              <a:t>for the product ultimately decreases due to competition and market saturation, as well as new technologies and changes in consumer tastes</a:t>
            </a:r>
          </a:p>
        </p:txBody>
      </p:sp>
    </p:spTree>
    <p:extLst>
      <p:ext uri="{BB962C8B-B14F-4D97-AF65-F5344CB8AC3E}">
        <p14:creationId xmlns:p14="http://schemas.microsoft.com/office/powerpoint/2010/main" val="1438230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172200"/>
          </a:xfrm>
        </p:spPr>
        <p:txBody>
          <a:bodyPr>
            <a:noAutofit/>
          </a:bodyPr>
          <a:lstStyle/>
          <a:p>
            <a:pPr algn="just"/>
            <a:r>
              <a:rPr lang="en-US" sz="3200" dirty="0"/>
              <a:t> During the maturity stage, the product is established and the aim for the manufacturer is now to maintain the market share they have </a:t>
            </a:r>
            <a:r>
              <a:rPr lang="en-US" sz="3200" dirty="0" err="1" smtClean="0"/>
              <a:t>builtup</a:t>
            </a:r>
            <a:r>
              <a:rPr lang="en-US" sz="3200" dirty="0"/>
              <a:t>. </a:t>
            </a:r>
            <a:r>
              <a:rPr lang="en-US" sz="3200" dirty="0" smtClean="0"/>
              <a:t/>
            </a:r>
            <a:br>
              <a:rPr lang="en-US" sz="3200" dirty="0" smtClean="0"/>
            </a:br>
            <a:r>
              <a:rPr lang="en-US" sz="3200" dirty="0" smtClean="0"/>
              <a:t>This </a:t>
            </a:r>
            <a:r>
              <a:rPr lang="en-US" sz="3200" dirty="0"/>
              <a:t>is probably the most competitive time for most products and businesses need to invest wisely in any marketing they undertake. </a:t>
            </a:r>
            <a:r>
              <a:rPr lang="en-US" sz="3200" dirty="0" smtClean="0"/>
              <a:t/>
            </a:r>
            <a:br>
              <a:rPr lang="en-US" sz="3200" dirty="0" smtClean="0"/>
            </a:br>
            <a:r>
              <a:rPr lang="en-US" sz="3200" dirty="0" smtClean="0"/>
              <a:t/>
            </a:r>
            <a:br>
              <a:rPr lang="en-US" sz="3200" dirty="0" smtClean="0"/>
            </a:br>
            <a:r>
              <a:rPr lang="en-US" sz="3200" dirty="0" smtClean="0"/>
              <a:t>They </a:t>
            </a:r>
            <a:r>
              <a:rPr lang="en-US" sz="3200" dirty="0"/>
              <a:t>also need to consider any product modifications or improvements to the production process which might give them a competitive advantage.</a:t>
            </a:r>
          </a:p>
        </p:txBody>
      </p:sp>
    </p:spTree>
    <p:extLst>
      <p:ext uri="{BB962C8B-B14F-4D97-AF65-F5344CB8AC3E}">
        <p14:creationId xmlns:p14="http://schemas.microsoft.com/office/powerpoint/2010/main" val="1748853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lstStyle/>
          <a:p>
            <a:r>
              <a:rPr lang="en-US" b="1" u="sng" dirty="0">
                <a:hlinkClick r:id="rId2" tooltip="Product Life Cycle Decline Stage"/>
              </a:rPr>
              <a:t>Decline Stage</a:t>
            </a:r>
            <a:endParaRPr lang="en-US" dirty="0"/>
          </a:p>
        </p:txBody>
      </p:sp>
      <p:sp>
        <p:nvSpPr>
          <p:cNvPr id="3" name="Subtitle 2"/>
          <p:cNvSpPr>
            <a:spLocks noGrp="1"/>
          </p:cNvSpPr>
          <p:nvPr>
            <p:ph type="subTitle" idx="1"/>
          </p:nvPr>
        </p:nvSpPr>
        <p:spPr>
          <a:xfrm>
            <a:off x="457200" y="1981200"/>
            <a:ext cx="8153400" cy="3886200"/>
          </a:xfrm>
        </p:spPr>
        <p:txBody>
          <a:bodyPr>
            <a:noAutofit/>
          </a:bodyPr>
          <a:lstStyle/>
          <a:p>
            <a:pPr algn="just"/>
            <a:r>
              <a:rPr lang="en-US" sz="2800" dirty="0">
                <a:solidFill>
                  <a:schemeClr val="tx1"/>
                </a:solidFill>
              </a:rPr>
              <a:t>Eventually, the market for a product will start to shrink, and this is what’s known as the decline stage. This shrinkage could be due to the market becoming saturated (i.e. all the customers who will buy the product have already purchased it), or because the consumers are switching to a different type of product. </a:t>
            </a:r>
            <a:endParaRPr lang="en-US" sz="2800" dirty="0" smtClean="0">
              <a:solidFill>
                <a:schemeClr val="tx1"/>
              </a:solidFill>
            </a:endParaRPr>
          </a:p>
          <a:p>
            <a:pPr algn="just"/>
            <a:r>
              <a:rPr lang="en-US" sz="2800" dirty="0">
                <a:solidFill>
                  <a:schemeClr val="tx1"/>
                </a:solidFill>
              </a:rPr>
              <a:t>During decline, sales growth becomes negative, profits decline, competition remains high, and the product ultimately reaches its ‘death’.</a:t>
            </a:r>
          </a:p>
        </p:txBody>
      </p:sp>
    </p:spTree>
    <p:extLst>
      <p:ext uri="{BB962C8B-B14F-4D97-AF65-F5344CB8AC3E}">
        <p14:creationId xmlns:p14="http://schemas.microsoft.com/office/powerpoint/2010/main" val="173018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en-US" b="1" dirty="0"/>
              <a:t>Extending the Product Life Cycle</a:t>
            </a:r>
            <a:r>
              <a:rPr lang="en-US" dirty="0"/>
              <a:t/>
            </a:r>
            <a:br>
              <a:rPr lang="en-US" dirty="0"/>
            </a:br>
            <a:endParaRPr lang="en-US" dirty="0"/>
          </a:p>
        </p:txBody>
      </p:sp>
      <p:sp>
        <p:nvSpPr>
          <p:cNvPr id="3" name="Subtitle 2"/>
          <p:cNvSpPr>
            <a:spLocks noGrp="1"/>
          </p:cNvSpPr>
          <p:nvPr>
            <p:ph type="subTitle" idx="1"/>
          </p:nvPr>
        </p:nvSpPr>
        <p:spPr>
          <a:xfrm>
            <a:off x="838200" y="1905000"/>
            <a:ext cx="7772400" cy="3505200"/>
          </a:xfrm>
        </p:spPr>
        <p:txBody>
          <a:bodyPr>
            <a:normAutofit fontScale="70000" lnSpcReduction="20000"/>
          </a:bodyPr>
          <a:lstStyle/>
          <a:p>
            <a:r>
              <a:rPr lang="en-US" sz="4000" dirty="0" smtClean="0">
                <a:solidFill>
                  <a:schemeClr val="tx1"/>
                </a:solidFill>
              </a:rPr>
              <a:t>For </a:t>
            </a:r>
            <a:r>
              <a:rPr lang="en-US" sz="4000" dirty="0">
                <a:solidFill>
                  <a:schemeClr val="tx1"/>
                </a:solidFill>
              </a:rPr>
              <a:t>successful products, a business will want to do all it can to extend the growth and maturity phases of the life cycle, and to delay the decline phase.</a:t>
            </a:r>
          </a:p>
          <a:p>
            <a:r>
              <a:rPr lang="en-US" sz="4000" dirty="0">
                <a:solidFill>
                  <a:schemeClr val="tx1"/>
                </a:solidFill>
              </a:rPr>
              <a:t>What can businesses do to extend the product life cycle?</a:t>
            </a:r>
            <a:br>
              <a:rPr lang="en-US" sz="4000" dirty="0">
                <a:solidFill>
                  <a:schemeClr val="tx1"/>
                </a:solidFill>
              </a:rPr>
            </a:br>
            <a:endParaRPr lang="en-US" sz="4000" dirty="0">
              <a:solidFill>
                <a:schemeClr val="tx1"/>
              </a:solidFill>
            </a:endParaRPr>
          </a:p>
          <a:p>
            <a:r>
              <a:rPr lang="en-US" sz="4000" dirty="0">
                <a:solidFill>
                  <a:schemeClr val="tx1"/>
                </a:solidFill>
              </a:rPr>
              <a:t>To do so, it may decide to implement </a:t>
            </a:r>
            <a:r>
              <a:rPr lang="en-US" sz="4000" b="1" dirty="0">
                <a:solidFill>
                  <a:schemeClr val="tx1"/>
                </a:solidFill>
              </a:rPr>
              <a:t>extension strategies</a:t>
            </a:r>
            <a:r>
              <a:rPr lang="en-US" sz="4000" dirty="0">
                <a:solidFill>
                  <a:schemeClr val="tx1"/>
                </a:solidFill>
              </a:rPr>
              <a:t> - which are intended to extend the life of the product before it goes into decline.</a:t>
            </a:r>
          </a:p>
          <a:p>
            <a:endParaRPr lang="en-US" dirty="0"/>
          </a:p>
        </p:txBody>
      </p:sp>
    </p:spTree>
    <p:extLst>
      <p:ext uri="{BB962C8B-B14F-4D97-AF65-F5344CB8AC3E}">
        <p14:creationId xmlns:p14="http://schemas.microsoft.com/office/powerpoint/2010/main" val="2040625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307</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Product Life Cycle </vt:lpstr>
      <vt:lpstr>The product life cycle is an important concept in marketing. It describes the stages a product goes through from when it was first thought of until it finally is removed from the market. Not all products reach this final stage. Some continue to grow and others rise and fall.</vt:lpstr>
      <vt:lpstr>PLC DIAGRAM</vt:lpstr>
      <vt:lpstr>Introduction Stage </vt:lpstr>
      <vt:lpstr>Growth Stage</vt:lpstr>
      <vt:lpstr> Maturity </vt:lpstr>
      <vt:lpstr> During the maturity stage, the product is established and the aim for the manufacturer is now to maintain the market share they have builtup.  This is probably the most competitive time for most products and businesses need to invest wisely in any marketing they undertake.   They also need to consider any product modifications or improvements to the production process which might give them a competitive advantage.</vt:lpstr>
      <vt:lpstr>Decline Stage</vt:lpstr>
      <vt:lpstr>Extending the Product Life Cycle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Life Cycle </dc:title>
  <dc:creator>Mehwish CS</dc:creator>
  <cp:lastModifiedBy>Mehwish CS</cp:lastModifiedBy>
  <cp:revision>11</cp:revision>
  <dcterms:created xsi:type="dcterms:W3CDTF">2006-08-16T00:00:00Z</dcterms:created>
  <dcterms:modified xsi:type="dcterms:W3CDTF">2019-12-31T05:53:35Z</dcterms:modified>
</cp:coreProperties>
</file>