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0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9AB2D-C5F1-4467-BF5B-782719AF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68A7B-4386-4FBF-9BD7-3B130341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82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6696-BB6B-436D-BFF6-AC161C7E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09F4A-7E70-4EB9-B13F-3CAB3BBE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70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4916" y="470661"/>
            <a:ext cx="10742167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BEBE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BEBE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BEBE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670047"/>
            <a:ext cx="4037075" cy="41879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892551"/>
            <a:ext cx="1522475" cy="23652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609076" y="1676400"/>
            <a:ext cx="2819400" cy="2819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999476" y="0"/>
            <a:ext cx="1603247" cy="11414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606028" y="6095999"/>
            <a:ext cx="993648" cy="7619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98252" y="0"/>
            <a:ext cx="765048" cy="12085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4916" y="470661"/>
            <a:ext cx="10742167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BEBE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762" y="1441450"/>
            <a:ext cx="9424035" cy="4361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letepowerelectronics.com/category/power-semiconductor-devices/" TargetMode="External"/><Relationship Id="rId2" Type="http://schemas.openxmlformats.org/officeDocument/2006/relationships/hyperlink" Target="http://www.completepowerelectronic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fwireless-world.com/Terminology/GTO-vs-IGCT-vs-IGB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1150441"/>
            <a:ext cx="7348855" cy="1673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</a:pPr>
            <a:r>
              <a:rPr sz="5400" dirty="0"/>
              <a:t>Power Semi –</a:t>
            </a:r>
            <a:r>
              <a:rPr sz="5400" spc="-190" dirty="0"/>
              <a:t> </a:t>
            </a:r>
            <a:r>
              <a:rPr sz="5400" dirty="0"/>
              <a:t>Conductor  </a:t>
            </a:r>
            <a:r>
              <a:rPr sz="5400" spc="-5" dirty="0"/>
              <a:t>Devices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1233932" y="3758953"/>
            <a:ext cx="7477125" cy="70147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lang="en-US" sz="1700" dirty="0" smtClean="0">
                <a:solidFill>
                  <a:srgbClr val="89D0D5"/>
                </a:solidFill>
                <a:latin typeface="Times New Roman"/>
                <a:cs typeface="Times New Roman"/>
              </a:rPr>
              <a:t>Engr. Muhammad Aamir Aman</a:t>
            </a: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lang="en-US" sz="1700" dirty="0" smtClean="0">
                <a:solidFill>
                  <a:srgbClr val="89D0D5"/>
                </a:solidFill>
                <a:latin typeface="Times New Roman"/>
                <a:cs typeface="Times New Roman"/>
              </a:rPr>
              <a:t>Lecturer</a:t>
            </a:r>
            <a:endParaRPr sz="1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40570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Classification </a:t>
            </a:r>
            <a:r>
              <a:rPr dirty="0"/>
              <a:t>-</a:t>
            </a:r>
            <a:r>
              <a:rPr spc="-35" dirty="0"/>
              <a:t> </a:t>
            </a:r>
            <a:r>
              <a:rPr spc="-20" dirty="0"/>
              <a:t>GTO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162733"/>
            <a:ext cx="8874760" cy="347916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9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Asymmetrical</a:t>
            </a:r>
            <a:r>
              <a:rPr sz="2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GTO: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Asymmetrical type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common type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 the</a:t>
            </a:r>
            <a:r>
              <a:rPr sz="20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type of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normally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used with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anti-parallel</a:t>
            </a:r>
            <a:r>
              <a:rPr sz="20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diode.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do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have high reverse blocking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capability.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are used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Voltage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Fed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Converters.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05"/>
              </a:spcBef>
              <a:buClr>
                <a:srgbClr val="89D0D5"/>
              </a:buClr>
              <a:buSzPct val="80000"/>
              <a:buAutoNum type="arabicPeriod" startAt="2"/>
              <a:tabLst>
                <a:tab pos="469265" algn="l"/>
                <a:tab pos="469900" algn="l"/>
              </a:tabLst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Symmetrical</a:t>
            </a:r>
            <a:r>
              <a:rPr sz="2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GTO: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symmetrical type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equal forward and reverse blocking</a:t>
            </a:r>
            <a:r>
              <a:rPr sz="2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capability.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are used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Current Fed</a:t>
            </a:r>
            <a:r>
              <a:rPr sz="2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Converters.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3980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Construction -</a:t>
            </a:r>
            <a:r>
              <a:rPr spc="-100" dirty="0"/>
              <a:t> </a:t>
            </a:r>
            <a:r>
              <a:rPr spc="-20" dirty="0"/>
              <a:t>GTO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176195"/>
            <a:ext cx="9244965" cy="2056764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Almost similar to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SCR.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 this, n +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 at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cathode end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highly doped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obtain high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emitter</a:t>
            </a:r>
            <a:r>
              <a:rPr sz="20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efficiency.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Dur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this, breakdown voltage of the J3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junction 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(20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r>
              <a:rPr sz="200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V).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doping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level of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highly graded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trade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high emitter  efficiency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(low doping required)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good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properties (high doping</a:t>
            </a:r>
            <a:r>
              <a:rPr sz="200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required).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62200" y="3517391"/>
            <a:ext cx="5972556" cy="2731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3980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Construction -</a:t>
            </a:r>
            <a:r>
              <a:rPr spc="-100" dirty="0"/>
              <a:t> </a:t>
            </a:r>
            <a:r>
              <a:rPr spc="-20" dirty="0"/>
              <a:t>GTO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188299"/>
            <a:ext cx="9446260" cy="365887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Junction between p+ anode and N base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called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junction.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Heavily doped p+ anode region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required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obtain high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efficiency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 turn on</a:t>
            </a:r>
            <a:r>
              <a:rPr sz="2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property.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But turn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property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affected.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2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introducing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heavily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doped</a:t>
            </a:r>
            <a:r>
              <a:rPr sz="2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n+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layers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regular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intervals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p+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layer.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called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 shorted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structure.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causes the electrons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travel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anode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metal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contact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directly without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causing hole injection from p+</a:t>
            </a:r>
            <a:r>
              <a:rPr sz="20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reverse blocking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capacity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reduced and speeds up turn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mechanism.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31419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Working </a:t>
            </a:r>
            <a:r>
              <a:rPr dirty="0"/>
              <a:t>-</a:t>
            </a:r>
            <a:r>
              <a:rPr spc="-60" dirty="0"/>
              <a:t> </a:t>
            </a:r>
            <a:r>
              <a:rPr spc="-25" dirty="0"/>
              <a:t>GTO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597532"/>
            <a:ext cx="9249410" cy="3405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Gate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turn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thyristor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(GTO)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 layer PNPN power 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semiconductor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switching device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turned 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short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pulse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 and can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be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turned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 reverse gate</a:t>
            </a:r>
            <a:r>
              <a:rPr sz="20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pulse.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reverse gate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amplitude 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dependent on the anode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turned</a:t>
            </a:r>
            <a:r>
              <a:rPr sz="2000" spc="-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no need for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external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commutation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circuit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So inverter circuits built by this device 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compact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low-cost.</a:t>
            </a:r>
            <a:endParaRPr sz="2000" dirty="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device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turned 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positive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 and it is turned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 negative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gate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cathode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voltage.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70661"/>
            <a:ext cx="5452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GTO </a:t>
            </a:r>
            <a:r>
              <a:rPr spc="-5" dirty="0"/>
              <a:t>Characteristics</a:t>
            </a:r>
            <a:r>
              <a:rPr spc="35" dirty="0"/>
              <a:t> </a:t>
            </a:r>
            <a:r>
              <a:rPr spc="-5" dirty="0"/>
              <a:t>Curve</a:t>
            </a:r>
          </a:p>
        </p:txBody>
      </p:sp>
      <p:sp>
        <p:nvSpPr>
          <p:cNvPr id="3" name="object 3"/>
          <p:cNvSpPr/>
          <p:nvPr/>
        </p:nvSpPr>
        <p:spPr>
          <a:xfrm>
            <a:off x="646176" y="1627632"/>
            <a:ext cx="7677911" cy="3977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533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GTO </a:t>
            </a:r>
            <a:r>
              <a:rPr dirty="0"/>
              <a:t>V – I</a:t>
            </a:r>
            <a:r>
              <a:rPr spc="-140" dirty="0"/>
              <a:t> </a:t>
            </a:r>
            <a:r>
              <a:rPr spc="-5" dirty="0"/>
              <a:t>Characteristics: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0616" y="1346502"/>
            <a:ext cx="9490075" cy="43942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90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similar 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SCR during turn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on.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994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950" spc="7" baseline="25641" dirty="0">
                <a:solidFill>
                  <a:srgbClr val="FFFFFF"/>
                </a:solidFill>
                <a:latin typeface="Times New Roman"/>
                <a:cs typeface="Times New Roman"/>
              </a:rPr>
              <a:t>st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quadrant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 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that of</a:t>
            </a:r>
            <a:r>
              <a:rPr sz="200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SCR.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10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Latching current and holding current are considerably higher than</a:t>
            </a:r>
            <a:r>
              <a:rPr sz="2000" spc="-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SCR.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00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gate drive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removed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more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than the holding</a:t>
            </a:r>
            <a:r>
              <a:rPr sz="20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current.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994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0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though</a:t>
            </a:r>
            <a:r>
              <a:rPr sz="20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0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recommended</a:t>
            </a:r>
            <a:r>
              <a:rPr sz="2000" spc="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000" spc="4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cathode</a:t>
            </a:r>
            <a:r>
              <a:rPr sz="2000" spc="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subdivided</a:t>
            </a:r>
            <a:r>
              <a:rPr sz="2000" spc="4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0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2000" spc="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finger</a:t>
            </a:r>
            <a:r>
              <a:rPr sz="2000" spc="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elements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causing the anode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go below the holding current hence destroying the</a:t>
            </a:r>
            <a:r>
              <a:rPr sz="200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10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turned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applying reverse gate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either ramp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mode.</a:t>
            </a:r>
            <a:endParaRPr sz="2000">
              <a:latin typeface="Times New Roman"/>
              <a:cs typeface="Times New Roman"/>
            </a:endParaRPr>
          </a:p>
          <a:p>
            <a:pPr marL="469900" marR="133985" indent="-342900">
              <a:lnSpc>
                <a:spcPct val="100000"/>
              </a:lnSpc>
              <a:spcBef>
                <a:spcPts val="994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dashed line in the figure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shows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i-v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trajectory during the turn 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 an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inductive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load.</a:t>
            </a:r>
            <a:endParaRPr sz="20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994"/>
              </a:spcBef>
              <a:tabLst>
                <a:tab pos="469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dV/dt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triggering</a:t>
            </a:r>
            <a:r>
              <a:rPr sz="20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avoided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placing</a:t>
            </a:r>
            <a:r>
              <a:rPr sz="20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rated</a:t>
            </a:r>
            <a:r>
              <a:rPr sz="2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resistor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cathode</a:t>
            </a:r>
            <a:r>
              <a:rPr sz="2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a reverse bias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voltage.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533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GTO </a:t>
            </a:r>
            <a:r>
              <a:rPr dirty="0"/>
              <a:t>V – I</a:t>
            </a:r>
            <a:r>
              <a:rPr spc="-140" dirty="0"/>
              <a:t> </a:t>
            </a:r>
            <a:r>
              <a:rPr spc="-5" dirty="0"/>
              <a:t>Characteristics: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916" y="1346502"/>
            <a:ext cx="9246870" cy="119316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symmetric GTO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has higher reverse blocking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capability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asymmetric</a:t>
            </a:r>
            <a:r>
              <a:rPr sz="20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small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reverse voltage (20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30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V)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starts conducting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reverse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direction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anode short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structure.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38655" y="2724911"/>
            <a:ext cx="7005828" cy="3514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91744"/>
            <a:ext cx="60629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GTO </a:t>
            </a:r>
            <a:r>
              <a:rPr spc="-85" dirty="0"/>
              <a:t>Turn </a:t>
            </a:r>
            <a:r>
              <a:rPr spc="-5" dirty="0"/>
              <a:t>OFF </a:t>
            </a:r>
            <a:r>
              <a:rPr spc="-10" dirty="0"/>
              <a:t>Current</a:t>
            </a:r>
            <a:r>
              <a:rPr spc="-150" dirty="0"/>
              <a:t> </a:t>
            </a:r>
            <a:r>
              <a:rPr spc="-5" dirty="0"/>
              <a:t>Gain: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916" y="1471930"/>
            <a:ext cx="9248140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Turn</a:t>
            </a:r>
            <a:r>
              <a:rPr sz="2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</a:t>
            </a:r>
            <a:r>
              <a:rPr sz="20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Gain</a:t>
            </a:r>
            <a:r>
              <a:rPr sz="2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2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20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anode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0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prior</a:t>
            </a:r>
            <a:r>
              <a:rPr sz="20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negative gate current required for turn</a:t>
            </a:r>
            <a:r>
              <a:rPr sz="2000" spc="-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typically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very low (4 or</a:t>
            </a:r>
            <a:r>
              <a:rPr sz="20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5).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6000A</a:t>
            </a:r>
            <a:r>
              <a:rPr sz="20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rating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requires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1500A</a:t>
            </a:r>
            <a:r>
              <a:rPr sz="20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pulse.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However,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gate pulse duration and the power loss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gate pulse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small.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supplied by low voltage power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MOSFETs.</a:t>
            </a:r>
            <a:endParaRPr sz="200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This gate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turn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capability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advantageous because it provides increased flexibility in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circuit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Now</a:t>
            </a:r>
            <a:r>
              <a:rPr sz="2000" spc="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becomes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</a:t>
            </a:r>
            <a:r>
              <a:rPr sz="2000" spc="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spc="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DC</a:t>
            </a:r>
            <a:r>
              <a:rPr sz="2000" spc="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circuits</a:t>
            </a:r>
            <a:r>
              <a:rPr sz="2000" spc="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without</a:t>
            </a:r>
            <a:r>
              <a:rPr sz="2000" spc="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20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elaborated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commutation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circuitry.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001" y="391744"/>
            <a:ext cx="3079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Summary</a:t>
            </a:r>
            <a:r>
              <a:rPr spc="-80" dirty="0"/>
              <a:t> </a:t>
            </a:r>
            <a:r>
              <a:rPr spc="-25" dirty="0"/>
              <a:t>GTO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001" y="1226702"/>
            <a:ext cx="9444990" cy="47155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Advantages of</a:t>
            </a:r>
            <a:r>
              <a:rPr sz="19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GTO: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 blocking voltage capabilities.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5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 over current capabilities during turn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r>
              <a:rPr sz="19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Exhibits low gate</a:t>
            </a:r>
            <a:r>
              <a:rPr sz="1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currents.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5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 and efficient turn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 off.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Better static and dynamic dv/dt</a:t>
            </a:r>
            <a:r>
              <a:rPr sz="1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capabilities.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Enhanced Safe Operating Area during turn</a:t>
            </a:r>
            <a:r>
              <a:rPr sz="19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Disadvantages: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Magnitude of latching, holding currents is several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times more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19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thyristors.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 voltage drop and the associated loss is</a:t>
            </a:r>
            <a:r>
              <a:rPr sz="19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ts val="2165"/>
              </a:lnSpc>
              <a:spcBef>
                <a:spcPts val="375"/>
              </a:spcBef>
              <a:buClr>
                <a:srgbClr val="89D0D5"/>
              </a:buClr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19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19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</a:t>
            </a:r>
            <a:r>
              <a:rPr sz="19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cathode</a:t>
            </a:r>
            <a:r>
              <a:rPr sz="19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GTO,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FFFFFF"/>
                </a:solidFill>
                <a:latin typeface="Times New Roman"/>
                <a:cs typeface="Times New Roman"/>
              </a:rPr>
              <a:t>triggering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gate</a:t>
            </a:r>
            <a:r>
              <a:rPr sz="19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19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19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19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19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endParaRPr sz="1900">
              <a:latin typeface="Times New Roman"/>
              <a:cs typeface="Times New Roman"/>
            </a:endParaRPr>
          </a:p>
          <a:p>
            <a:pPr marL="469265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normal</a:t>
            </a:r>
            <a:r>
              <a:rPr sz="19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SCR.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Clr>
                <a:srgbClr val="89D0D5"/>
              </a:buClr>
              <a:buSzPct val="78947"/>
              <a:buAutoNum type="arabicPeriod" startAt="4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Gate drive circuit losses are</a:t>
            </a:r>
            <a:r>
              <a:rPr sz="1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more.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75"/>
              </a:spcBef>
              <a:buClr>
                <a:srgbClr val="89D0D5"/>
              </a:buClr>
              <a:buSzPct val="78947"/>
              <a:buAutoNum type="arabicPeriod" startAt="4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reverse voltage blocking capability is less than the forward voltage blocking</a:t>
            </a:r>
            <a:r>
              <a:rPr sz="19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Times New Roman"/>
                <a:cs typeface="Times New Roman"/>
              </a:rPr>
              <a:t>capability.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001" y="391744"/>
            <a:ext cx="3079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Summary</a:t>
            </a:r>
            <a:r>
              <a:rPr spc="-80" dirty="0"/>
              <a:t> </a:t>
            </a:r>
            <a:r>
              <a:rPr spc="-25" dirty="0"/>
              <a:t>GTO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001" y="1226427"/>
            <a:ext cx="5401310" cy="30740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 of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GTO: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Motor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drives,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static 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VAR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compensators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(SVCs)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AC/DC power supplies with high power</a:t>
            </a:r>
            <a:r>
              <a:rPr sz="20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ratings.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DC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circuit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breakers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Induction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heating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power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applications.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DC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choppers.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13690"/>
            <a:ext cx="8210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Insulated </a:t>
            </a:r>
            <a:r>
              <a:rPr spc="-5" dirty="0"/>
              <a:t>Gate Bipolar </a:t>
            </a:r>
            <a:r>
              <a:rPr spc="-30" dirty="0"/>
              <a:t>Transistor </a:t>
            </a:r>
            <a:r>
              <a:rPr spc="-5" dirty="0"/>
              <a:t>–</a:t>
            </a:r>
            <a:r>
              <a:rPr spc="-160" dirty="0"/>
              <a:t> </a:t>
            </a:r>
            <a:r>
              <a:rPr spc="-5" dirty="0"/>
              <a:t>IGBT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346502"/>
            <a:ext cx="9017635" cy="36576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preferred devices for voltages above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300V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 below</a:t>
            </a:r>
            <a:r>
              <a:rPr sz="200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5kV.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device: Gate, Source,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Drain.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are turned on and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by applying low voltage pulses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0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Combination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BJT and MOSFET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Other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names: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Gain Enhanced MOSFET (GEMFET); COMFET</a:t>
            </a:r>
            <a:r>
              <a:rPr sz="2000" spc="-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(Conductivity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Modulated FET); Insulated Gate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Transistor</a:t>
            </a:r>
            <a:r>
              <a:rPr sz="2000" spc="-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(IGT).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Superior on –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 characteristics,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good switching speed and excellent safe</a:t>
            </a:r>
            <a:r>
              <a:rPr sz="20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operating  area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(SOA).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Advantage: High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capability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BJTs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 easy control of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MOSFET.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70661"/>
            <a:ext cx="9193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Insulated Gate-Commutated </a:t>
            </a:r>
            <a:r>
              <a:rPr spc="-5" dirty="0"/>
              <a:t>Thyristor</a:t>
            </a:r>
            <a:r>
              <a:rPr spc="-190" dirty="0"/>
              <a:t> </a:t>
            </a:r>
            <a:r>
              <a:rPr dirty="0"/>
              <a:t>(IGCT)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346502"/>
            <a:ext cx="9248775" cy="33528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Among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latest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Power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Switches.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Conducts like normal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thyristor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(latching), but can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turned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signal,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 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IGBT turn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off;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20 V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sufficient.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Power switch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integrated with the gate-drive</a:t>
            </a:r>
            <a:r>
              <a:rPr sz="20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unit.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Ratings:</a:t>
            </a:r>
            <a:endParaRPr sz="2000">
              <a:latin typeface="Times New Roman"/>
              <a:cs typeface="Times New Roman"/>
            </a:endParaRPr>
          </a:p>
          <a:p>
            <a:pPr marL="325120">
              <a:lnSpc>
                <a:spcPct val="100000"/>
              </a:lnSpc>
              <a:spcBef>
                <a:spcPts val="994"/>
              </a:spcBef>
            </a:pP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Voltage: 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V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AK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6.5 kV; Current: 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1200" i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4</a:t>
            </a:r>
            <a:r>
              <a:rPr sz="2000" spc="-3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kA.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Frequency &lt; 1 KHz. Currently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10kV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being</a:t>
            </a:r>
            <a:r>
              <a:rPr sz="20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developed.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on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voltage: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2.7V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4kA</a:t>
            </a:r>
            <a:r>
              <a:rPr sz="2000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82483" y="2339339"/>
            <a:ext cx="2366772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2483" y="4079785"/>
            <a:ext cx="2354474" cy="1911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70661"/>
            <a:ext cx="9193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Insulated Gate-Commutated </a:t>
            </a:r>
            <a:r>
              <a:rPr spc="-5" dirty="0"/>
              <a:t>Thyristor</a:t>
            </a:r>
            <a:r>
              <a:rPr spc="-190" dirty="0"/>
              <a:t> </a:t>
            </a:r>
            <a:r>
              <a:rPr dirty="0"/>
              <a:t>(IGCT)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6587" y="1223136"/>
          <a:ext cx="9575165" cy="5323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4180"/>
                <a:gridCol w="2581910"/>
                <a:gridCol w="2905125"/>
                <a:gridCol w="2393950"/>
              </a:tblGrid>
              <a:tr h="36322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Specifications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DCE7EB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GTO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DCE7EB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IGCT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DCE7EB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IGBT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DCE7EB"/>
                    </a:solidFill>
                  </a:tcPr>
                </a:tc>
              </a:tr>
              <a:tr h="576706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002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Gate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Turn-Off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Thyristor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002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5759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Insulated Gate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Commutated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Thyristor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641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Insulated Gate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Commutated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Thyristor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</a:tr>
              <a:tr h="201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Advantages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-122555">
                        <a:lnSpc>
                          <a:spcPct val="100000"/>
                        </a:lnSpc>
                        <a:spcBef>
                          <a:spcPts val="1145"/>
                        </a:spcBef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Controlled turn-off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ability.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4450" marR="39624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Relatively high overload 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capacity.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70" indent="-1225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Series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connection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possibility.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4450" marR="61912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63830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Working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frequency of  hundreds of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Hz.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5415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7005" indent="-121920">
                        <a:lnSpc>
                          <a:spcPct val="100000"/>
                        </a:lnSpc>
                        <a:spcBef>
                          <a:spcPts val="1145"/>
                        </a:spcBef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Controlled turn-off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ability.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 marR="71882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Relatively high overload 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capacity.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192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Low on-state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losses.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119380">
                        <a:lnSpc>
                          <a:spcPct val="100000"/>
                        </a:lnSpc>
                        <a:buChar char="•"/>
                        <a:tabLst>
                          <a:tab pos="164465" algn="l"/>
                        </a:tabLs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Working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frequency of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kHz.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19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Series connection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possibility.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192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 cyclic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resistance.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5415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5085" marR="666115">
                        <a:lnSpc>
                          <a:spcPct val="100000"/>
                        </a:lnSpc>
                        <a:spcBef>
                          <a:spcPts val="1110"/>
                        </a:spcBef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Controlled turn-off 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ability.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2555">
                        <a:lnSpc>
                          <a:spcPct val="100000"/>
                        </a:lnSpc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Minimum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working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frequency up to 10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kHz.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3830" indent="-11938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6446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low control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power.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</a:tr>
              <a:tr h="820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Disadvantages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-122555">
                        <a:lnSpc>
                          <a:spcPct val="100000"/>
                        </a:lnSpc>
                        <a:spcBef>
                          <a:spcPts val="1260"/>
                        </a:spcBef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Higher on-state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losses.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70" indent="-1225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 control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power.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002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3830" indent="-119380">
                        <a:lnSpc>
                          <a:spcPct val="100000"/>
                        </a:lnSpc>
                        <a:spcBef>
                          <a:spcPts val="300"/>
                        </a:spcBef>
                        <a:buChar char="•"/>
                        <a:tabLst>
                          <a:tab pos="164465" algn="l"/>
                        </a:tabLst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 on-state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losses.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255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Relatively low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cyclic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resistance.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</a:tr>
              <a:tr h="1552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Applications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-122555">
                        <a:lnSpc>
                          <a:spcPct val="100000"/>
                        </a:lnSpc>
                        <a:spcBef>
                          <a:spcPts val="1265"/>
                        </a:spcBef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 power drives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70" indent="-1225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Static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compensators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70" indent="-1225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Continuous supply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sources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70" indent="-1225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Induction heating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sources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0655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67005" indent="-12192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High power drives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 marR="186055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Supply inverter sources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DC  transmissions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1920">
                        <a:lnSpc>
                          <a:spcPct val="100000"/>
                        </a:lnSpc>
                        <a:buChar char="•"/>
                        <a:tabLst>
                          <a:tab pos="16700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Big frequency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converters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  <a:tc>
                  <a:txBody>
                    <a:bodyPr/>
                    <a:lstStyle/>
                    <a:p>
                      <a:pPr marL="167005" indent="-122555">
                        <a:lnSpc>
                          <a:spcPct val="100000"/>
                        </a:lnSpc>
                        <a:spcBef>
                          <a:spcPts val="305"/>
                        </a:spcBef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Choppers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 marR="687070">
                        <a:lnSpc>
                          <a:spcPct val="100000"/>
                        </a:lnSpc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Continuous supply  sources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085" marR="90805">
                        <a:lnSpc>
                          <a:spcPct val="100000"/>
                        </a:lnSpc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Statical compensators and  active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filters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7005" indent="-122555">
                        <a:lnSpc>
                          <a:spcPct val="100000"/>
                        </a:lnSpc>
                        <a:buChar char="•"/>
                        <a:tabLst>
                          <a:tab pos="16764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Switching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sources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660033"/>
                      </a:solidFill>
                      <a:prstDash val="solid"/>
                    </a:lnL>
                    <a:lnR w="19050">
                      <a:solidFill>
                        <a:srgbClr val="660033"/>
                      </a:solidFill>
                      <a:prstDash val="solid"/>
                    </a:lnR>
                    <a:lnT w="19050">
                      <a:solidFill>
                        <a:srgbClr val="660033"/>
                      </a:solidFill>
                      <a:prstDash val="solid"/>
                    </a:lnT>
                    <a:lnB w="19050">
                      <a:solidFill>
                        <a:srgbClr val="660033"/>
                      </a:solidFill>
                      <a:prstDash val="solid"/>
                    </a:lnB>
                    <a:solidFill>
                      <a:srgbClr val="C5E8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70661"/>
            <a:ext cx="2150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201889"/>
            <a:ext cx="9551035" cy="30994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Chapter 1; Power Electronics and Drives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(Version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3-2003). 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Dr.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Zainal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Salam,</a:t>
            </a:r>
            <a:r>
              <a:rPr sz="2000" spc="-25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UTM-JB.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Introduction 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Power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Electronics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- A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Tutorial, 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Burak Ozpineci,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Electronics 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and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Electrical Power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Research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Center,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Oak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Ridge National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Laboratory,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Dept.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Energy.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</a:t>
            </a:r>
            <a:r>
              <a:rPr sz="1600" spc="85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 </a:t>
            </a:r>
            <a:r>
              <a:rPr sz="2000" u="sng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imes New Roman"/>
                <a:cs typeface="Times New Roman"/>
                <a:hlinkClick r:id="rId2"/>
              </a:rPr>
              <a:t>http://www.completepowerelectronics.com/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Power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Electronics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Z/</a:t>
            </a:r>
            <a:r>
              <a:rPr sz="2000" u="sng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imes New Roman"/>
                <a:cs typeface="Times New Roman"/>
                <a:hlinkClick r:id="rId3"/>
              </a:rPr>
              <a:t>POWER </a:t>
            </a:r>
            <a:r>
              <a:rPr sz="2000" u="sng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imes New Roman"/>
                <a:cs typeface="Times New Roman"/>
                <a:hlinkClick r:id="rId3"/>
              </a:rPr>
              <a:t>SEMICONDUCTOR DEVICES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/Comparison </a:t>
            </a:r>
            <a:r>
              <a:rPr sz="2000" spc="-229" dirty="0">
                <a:solidFill>
                  <a:srgbClr val="FFFFFF"/>
                </a:solidFill>
                <a:latin typeface="Times New Roman"/>
                <a:cs typeface="Times New Roman"/>
              </a:rPr>
              <a:t>of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MOSFET with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BJT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</a:t>
            </a:r>
            <a:r>
              <a:rPr sz="1600" spc="86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u="sng" spc="-1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imes New Roman"/>
                <a:cs typeface="Times New Roman"/>
                <a:hlinkClick r:id="rId4"/>
              </a:rPr>
              <a:t>http://www.rfwireless-world.com/Terminology/GTO-vs-IGCT-vs-IGBT.html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81457"/>
            <a:ext cx="66205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Insulated Gate Bipolar</a:t>
            </a:r>
            <a:r>
              <a:rPr spc="-190" dirty="0"/>
              <a:t> </a:t>
            </a:r>
            <a:r>
              <a:rPr spc="-30" dirty="0"/>
              <a:t>Transistor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346502"/>
            <a:ext cx="8039100" cy="391223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preferred devices for voltages above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300V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and below</a:t>
            </a:r>
            <a:r>
              <a:rPr sz="20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imes New Roman"/>
                <a:cs typeface="Times New Roman"/>
              </a:rPr>
              <a:t>5kV.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They are turned on and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applying low voltage pulses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000" spc="-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Combination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of BJT and MOSFET</a:t>
            </a:r>
            <a:r>
              <a:rPr sz="2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behaviour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 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MOSFET - easy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 on and</a:t>
            </a:r>
            <a:r>
              <a:rPr sz="20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losses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BJT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on-state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Collector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Emitter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voltage</a:t>
            </a:r>
            <a:r>
              <a:rPr sz="20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(2-3V).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Ratings: 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Voltage: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CE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3.3kV,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Current,: I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C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1.2 kA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currently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available.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Latest: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HVIGBT 4.5 kV/1.2</a:t>
            </a:r>
            <a:r>
              <a:rPr sz="20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kA.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Switching frequency up to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r>
              <a:rPr sz="20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KHz.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Typical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applications: 20-50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KHz.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46547" y="4224528"/>
            <a:ext cx="1194815" cy="1316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12280" y="4230623"/>
            <a:ext cx="1383792" cy="1310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1900" y="323850"/>
            <a:ext cx="49117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IGBT Equivalent</a:t>
            </a:r>
            <a:r>
              <a:rPr spc="-60" dirty="0"/>
              <a:t> </a:t>
            </a:r>
            <a:r>
              <a:rPr spc="-15" dirty="0"/>
              <a:t>Circuit</a:t>
            </a:r>
          </a:p>
        </p:txBody>
      </p:sp>
      <p:sp>
        <p:nvSpPr>
          <p:cNvPr id="8" name="object 8"/>
          <p:cNvSpPr/>
          <p:nvPr/>
        </p:nvSpPr>
        <p:spPr>
          <a:xfrm>
            <a:off x="752855" y="1775460"/>
            <a:ext cx="8054340" cy="375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13690"/>
            <a:ext cx="5579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IGBT Characteristics</a:t>
            </a:r>
            <a:r>
              <a:rPr spc="-65" dirty="0"/>
              <a:t> </a:t>
            </a:r>
            <a:r>
              <a:rPr dirty="0"/>
              <a:t>Curve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916" y="1216253"/>
            <a:ext cx="9445625" cy="39630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95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IGBT 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classified</a:t>
            </a:r>
            <a:r>
              <a:rPr sz="200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(i)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Punch Through IGBT (NPT IGBT) 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symmetrical</a:t>
            </a:r>
            <a:r>
              <a:rPr sz="2000" spc="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(ii) Punch Through IGBT (PT IGBT) or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asymmetrical</a:t>
            </a:r>
            <a:r>
              <a:rPr sz="2000" spc="3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having n +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buffer layer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termed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as Punch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Through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(PT</a:t>
            </a:r>
            <a:r>
              <a:rPr sz="2000" spc="-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IGBT)s.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IGBTs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having n +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buffer layer in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known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Non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Punch Through (NPT</a:t>
            </a:r>
            <a:r>
              <a:rPr sz="2000" spc="3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IGBT)s.</a:t>
            </a:r>
            <a:endParaRPr sz="20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symmetrical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IGBT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one having equal forward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reverse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breakdown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voltages </a:t>
            </a:r>
            <a:r>
              <a:rPr sz="2000" spc="-95" dirty="0">
                <a:solidFill>
                  <a:srgbClr val="FFFFFF"/>
                </a:solidFill>
                <a:latin typeface="Times New Roman"/>
                <a:cs typeface="Times New Roman"/>
              </a:rPr>
              <a:t>which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normally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AC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applications.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asymmetrical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IGBT,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reverse breakdown voltage is less than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65" dirty="0">
                <a:solidFill>
                  <a:srgbClr val="FFFFFF"/>
                </a:solidFill>
                <a:latin typeface="Times New Roman"/>
                <a:cs typeface="Times New Roman"/>
              </a:rPr>
              <a:t>forward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breakdown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voltage which are normally used in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DC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circuits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not  need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provide support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the reverse</a:t>
            </a:r>
            <a:r>
              <a:rPr sz="2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direction.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13690"/>
            <a:ext cx="5579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IGBT Characteristics</a:t>
            </a:r>
            <a:r>
              <a:rPr spc="-65" dirty="0"/>
              <a:t> </a:t>
            </a:r>
            <a:r>
              <a:rPr dirty="0"/>
              <a:t>Curve</a:t>
            </a:r>
          </a:p>
        </p:txBody>
      </p:sp>
      <p:sp>
        <p:nvSpPr>
          <p:cNvPr id="8" name="object 8"/>
          <p:cNvSpPr/>
          <p:nvPr/>
        </p:nvSpPr>
        <p:spPr>
          <a:xfrm>
            <a:off x="646176" y="1447800"/>
            <a:ext cx="7475220" cy="4253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13690"/>
            <a:ext cx="5299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IGBT – Merits </a:t>
            </a:r>
            <a:r>
              <a:rPr dirty="0"/>
              <a:t>&amp;</a:t>
            </a:r>
            <a:r>
              <a:rPr spc="-100" dirty="0"/>
              <a:t> </a:t>
            </a:r>
            <a:r>
              <a:rPr dirty="0"/>
              <a:t>Demerits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4916" y="1216253"/>
            <a:ext cx="4100195" cy="43440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Merits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Voltage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controlled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device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Less On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loss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 switching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frequency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commutation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circuit.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has full control over</a:t>
            </a:r>
            <a:r>
              <a:rPr sz="2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operation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Flat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temperature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coefficient.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Demerits: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Static charge</a:t>
            </a:r>
            <a:r>
              <a:rPr sz="2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89D0D5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Costlier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than BJT and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MOSFET.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313690"/>
            <a:ext cx="4031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IGBT –</a:t>
            </a:r>
            <a:r>
              <a:rPr spc="-90" dirty="0"/>
              <a:t> </a:t>
            </a:r>
            <a:r>
              <a:rPr spc="-5" dirty="0"/>
              <a:t>Comparison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41350" y="1312862"/>
          <a:ext cx="8739505" cy="5016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0"/>
                <a:gridCol w="2016760"/>
                <a:gridCol w="2016760"/>
                <a:gridCol w="2185035"/>
              </a:tblGrid>
              <a:tr h="807592">
                <a:tc>
                  <a:txBody>
                    <a:bodyPr/>
                    <a:lstStyle/>
                    <a:p>
                      <a:pPr marL="483234" marR="474980" indent="41592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Device  Char</a:t>
                      </a:r>
                      <a:r>
                        <a:rPr sz="20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cteris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598170" marR="591185" indent="635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Power  B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lar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471805" marR="461645" indent="19050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Power  MOSFET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915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IGBT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32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589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spc="-3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Voltage</a:t>
                      </a:r>
                      <a:r>
                        <a:rPr sz="2000" spc="-4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Rating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&lt;1kV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&lt;1kV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spc="-5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2000" spc="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&gt;1kV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589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2000" spc="-4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Rating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&lt;500A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sz="2000" spc="-1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&lt;200A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&gt;500A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8075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sz="2000" spc="-4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Drive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43204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646430" marR="386080" indent="-25336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Current,</a:t>
                      </a:r>
                      <a:r>
                        <a:rPr sz="2000" spc="-1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950" spc="22" baseline="-21367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FE  </a:t>
                      </a:r>
                      <a:r>
                        <a:rPr sz="2000" spc="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20-200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681990" marR="353060" indent="-3200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spc="-3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Voltage,</a:t>
                      </a:r>
                      <a:r>
                        <a:rPr sz="2000" spc="-16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950" spc="22" baseline="-21367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GS  </a:t>
                      </a:r>
                      <a:r>
                        <a:rPr sz="2000" spc="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3-10V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829944" marR="433070" indent="-38862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2000" spc="-3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Voltage,</a:t>
                      </a:r>
                      <a:r>
                        <a:rPr sz="2000" spc="-15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1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950" spc="15" baseline="-21367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GE  </a:t>
                      </a:r>
                      <a:r>
                        <a:rPr sz="2000" spc="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4-8V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589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sz="2000" spc="-5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Impedance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589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sz="2000" spc="-5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Impedance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Medium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589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Switching</a:t>
                      </a:r>
                      <a:r>
                        <a:rPr sz="2000" spc="-4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Speed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Slow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(uS)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Fast</a:t>
                      </a:r>
                      <a:r>
                        <a:rPr sz="2000" spc="-25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(nS)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Medium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3462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  <a:tr h="456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Cost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Low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Medium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dirty="0">
                          <a:solidFill>
                            <a:srgbClr val="414143"/>
                          </a:solidFill>
                          <a:latin typeface="Times New Roman"/>
                          <a:cs typeface="Times New Roman"/>
                        </a:rPr>
                        <a:t>High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414143"/>
                      </a:solidFill>
                      <a:prstDash val="solid"/>
                    </a:lnL>
                    <a:lnR w="9525">
                      <a:solidFill>
                        <a:srgbClr val="414143"/>
                      </a:solidFill>
                      <a:prstDash val="solid"/>
                    </a:lnR>
                    <a:lnT w="9525">
                      <a:solidFill>
                        <a:srgbClr val="414143"/>
                      </a:solidFill>
                      <a:prstDash val="solid"/>
                    </a:lnT>
                    <a:lnB w="9525">
                      <a:solidFill>
                        <a:srgbClr val="414143"/>
                      </a:solidFill>
                      <a:prstDash val="solid"/>
                    </a:lnB>
                    <a:solidFill>
                      <a:srgbClr val="F8C6C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70661"/>
            <a:ext cx="6034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Gate </a:t>
            </a:r>
            <a:r>
              <a:rPr spc="-5" dirty="0"/>
              <a:t>turn-off </a:t>
            </a:r>
            <a:r>
              <a:rPr dirty="0"/>
              <a:t>Thyristor</a:t>
            </a:r>
            <a:r>
              <a:rPr spc="-170" dirty="0"/>
              <a:t> </a:t>
            </a:r>
            <a:r>
              <a:rPr spc="-15" dirty="0"/>
              <a:t>(GTO)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16" y="1471650"/>
            <a:ext cx="8749665" cy="3479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Behave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normal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thyristor,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be turned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using gate</a:t>
            </a:r>
            <a:r>
              <a:rPr sz="20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signal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However turning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Need very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reverse gate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(normally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1/5 of anode</a:t>
            </a:r>
            <a:r>
              <a:rPr sz="2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current).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Gate drive design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reverse gate current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turn</a:t>
            </a:r>
            <a:r>
              <a:rPr sz="2000" spc="-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Ratings: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Highest power ratings</a:t>
            </a:r>
            <a:r>
              <a:rPr sz="20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switch: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Voltage: 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V </a:t>
            </a:r>
            <a:r>
              <a:rPr sz="1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AK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5 kV; Current: </a:t>
            </a:r>
            <a:r>
              <a:rPr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1200" i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&lt; 5 kA. Frequency &lt; 5</a:t>
            </a:r>
            <a:r>
              <a:rPr sz="20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KHz.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stiff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competition:</a:t>
            </a:r>
            <a:endParaRPr sz="20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Low end-from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IGBT.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High end from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IGCT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77911" y="3377184"/>
            <a:ext cx="2004059" cy="245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557</Words>
  <Application>Microsoft Office PowerPoint</Application>
  <PresentationFormat>Custom</PresentationFormat>
  <Paragraphs>231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 Semi – Conductor  Devices</vt:lpstr>
      <vt:lpstr>Insulated Gate Bipolar Transistor – IGBT</vt:lpstr>
      <vt:lpstr>Insulated Gate Bipolar Transistor</vt:lpstr>
      <vt:lpstr>IGBT Equivalent Circuit</vt:lpstr>
      <vt:lpstr>IGBT Characteristics Curve</vt:lpstr>
      <vt:lpstr>IGBT Characteristics Curve</vt:lpstr>
      <vt:lpstr>IGBT – Merits &amp; Demerits</vt:lpstr>
      <vt:lpstr>IGBT – Comparison</vt:lpstr>
      <vt:lpstr>Gate turn-off Thyristor (GTO)</vt:lpstr>
      <vt:lpstr>Classification - GTO</vt:lpstr>
      <vt:lpstr>Construction - GTO</vt:lpstr>
      <vt:lpstr>Construction - GTO</vt:lpstr>
      <vt:lpstr>Working - GTO</vt:lpstr>
      <vt:lpstr>GTO Characteristics Curve</vt:lpstr>
      <vt:lpstr>GTO V – I Characteristics:</vt:lpstr>
      <vt:lpstr>GTO V – I Characteristics:</vt:lpstr>
      <vt:lpstr>GTO Turn OFF Current Gain:</vt:lpstr>
      <vt:lpstr>Summary GTO</vt:lpstr>
      <vt:lpstr>Summary GTO</vt:lpstr>
      <vt:lpstr>Insulated Gate-Commutated Thyristor (IGCT)</vt:lpstr>
      <vt:lpstr>Insulated Gate-Commutated Thyristor (IGCT)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Semi – Conductor Devices</dc:title>
  <dc:creator>Faruk_Poyen</dc:creator>
  <cp:lastModifiedBy>Administrator</cp:lastModifiedBy>
  <cp:revision>4</cp:revision>
  <dcterms:created xsi:type="dcterms:W3CDTF">2020-03-23T14:43:15Z</dcterms:created>
  <dcterms:modified xsi:type="dcterms:W3CDTF">2020-03-31T14:14:21Z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2020-03-23T00:00:00Z</vt:filetime>
  </property>
</Properties>
</file>