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72" r:id="rId4"/>
    <p:sldId id="27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403C1-CF06-4254-B68C-0C3C1F61DD19}" type="datetimeFigureOut">
              <a:rPr lang="en-US" smtClean="0"/>
              <a:t>6/17/2020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CCEB3-A8C7-4413-A034-A3B3FF0FCF86}" type="slidenum">
              <a:rPr lang="en-US" smtClean="0"/>
              <a:t>‹#›</a:t>
            </a:fld>
            <a:endParaRPr lang="en-US"/>
          </a:p>
        </p:txBody>
      </p:sp>
    </p:spTree>
    <p:extLst>
      <p:ext uri="{BB962C8B-B14F-4D97-AF65-F5344CB8AC3E}">
        <p14:creationId xmlns:p14="http://schemas.microsoft.com/office/powerpoint/2010/main" val="118639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Vitamin B1</a:t>
            </a:r>
            <a:r>
              <a:rPr lang="en-GB" sz="1200" b="0"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thiamin</a:t>
            </a:r>
            <a:r>
              <a:rPr lang="en-GB" sz="1200" b="0" i="0" kern="1200" dirty="0">
                <a:solidFill>
                  <a:schemeClr val="tx1"/>
                </a:solidFill>
                <a:effectLst/>
                <a:latin typeface="+mn-lt"/>
                <a:ea typeface="+mn-ea"/>
                <a:cs typeface="+mn-cs"/>
              </a:rPr>
              <a:t>, or </a:t>
            </a:r>
            <a:r>
              <a:rPr lang="en-GB" sz="1200" b="1" i="0" kern="1200" dirty="0">
                <a:solidFill>
                  <a:schemeClr val="tx1"/>
                </a:solidFill>
                <a:effectLst/>
                <a:latin typeface="+mn-lt"/>
                <a:ea typeface="+mn-ea"/>
                <a:cs typeface="+mn-cs"/>
              </a:rPr>
              <a:t>thiamine</a:t>
            </a:r>
            <a:r>
              <a:rPr lang="en-GB" sz="1200" b="0" i="0" kern="1200" dirty="0">
                <a:solidFill>
                  <a:schemeClr val="tx1"/>
                </a:solidFill>
                <a:effectLst/>
                <a:latin typeface="+mn-lt"/>
                <a:ea typeface="+mn-ea"/>
                <a:cs typeface="+mn-cs"/>
              </a:rPr>
              <a:t>, enables the body to use carbohydrates as energy. It is essential for glucose metabolism, and it plays a key role in nerve, muscle, and heart function. </a:t>
            </a:r>
            <a:r>
              <a:rPr lang="en-GB" sz="1200" b="1" i="0" kern="1200" dirty="0">
                <a:solidFill>
                  <a:schemeClr val="tx1"/>
                </a:solidFill>
                <a:effectLst/>
                <a:latin typeface="+mn-lt"/>
                <a:ea typeface="+mn-ea"/>
                <a:cs typeface="+mn-cs"/>
              </a:rPr>
              <a:t>Vitamin B1</a:t>
            </a:r>
            <a:r>
              <a:rPr lang="en-GB" sz="1200" b="0" i="0" kern="1200" dirty="0">
                <a:solidFill>
                  <a:schemeClr val="tx1"/>
                </a:solidFill>
                <a:effectLst/>
                <a:latin typeface="+mn-lt"/>
                <a:ea typeface="+mn-ea"/>
                <a:cs typeface="+mn-cs"/>
              </a:rPr>
              <a:t> is a water-soluble </a:t>
            </a:r>
            <a:r>
              <a:rPr lang="en-GB" sz="1200" b="1" i="0" kern="1200" dirty="0">
                <a:solidFill>
                  <a:schemeClr val="tx1"/>
                </a:solidFill>
                <a:effectLst/>
                <a:latin typeface="+mn-lt"/>
                <a:ea typeface="+mn-ea"/>
                <a:cs typeface="+mn-cs"/>
              </a:rPr>
              <a:t>vitamin</a:t>
            </a:r>
            <a:r>
              <a:rPr lang="en-GB" sz="1200" b="0" i="0" kern="1200" dirty="0">
                <a:solidFill>
                  <a:schemeClr val="tx1"/>
                </a:solidFill>
                <a:effectLst/>
                <a:latin typeface="+mn-lt"/>
                <a:ea typeface="+mn-ea"/>
                <a:cs typeface="+mn-cs"/>
              </a:rPr>
              <a:t>, as are all vitamins of the B complex</a:t>
            </a:r>
            <a:endParaRPr lang="en-GB" dirty="0"/>
          </a:p>
        </p:txBody>
      </p:sp>
      <p:sp>
        <p:nvSpPr>
          <p:cNvPr id="4" name="Slide Number Placeholder 3"/>
          <p:cNvSpPr>
            <a:spLocks noGrp="1"/>
          </p:cNvSpPr>
          <p:nvPr>
            <p:ph type="sldNum" sz="quarter" idx="5"/>
          </p:nvPr>
        </p:nvSpPr>
        <p:spPr/>
        <p:txBody>
          <a:bodyPr/>
          <a:lstStyle/>
          <a:p>
            <a:fld id="{97C28726-E3AB-433C-B3B6-F8E4C2162838}" type="slidenum">
              <a:rPr lang="en-GB" smtClean="0"/>
              <a:t>4</a:t>
            </a:fld>
            <a:endParaRPr lang="en-GB"/>
          </a:p>
        </p:txBody>
      </p:sp>
    </p:spTree>
    <p:extLst>
      <p:ext uri="{BB962C8B-B14F-4D97-AF65-F5344CB8AC3E}">
        <p14:creationId xmlns:p14="http://schemas.microsoft.com/office/powerpoint/2010/main" val="3334392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Nocturnal Hypoventilation</a:t>
            </a:r>
            <a:r>
              <a:rPr lang="en-GB" sz="1200" b="0" i="0" kern="1200" dirty="0">
                <a:solidFill>
                  <a:schemeClr val="tx1"/>
                </a:solidFill>
                <a:effectLst/>
                <a:latin typeface="+mn-lt"/>
                <a:ea typeface="+mn-ea"/>
                <a:cs typeface="+mn-cs"/>
              </a:rPr>
              <a:t> Syndrome is related to sleep apnoea, but is due to the brain's respiratory control centre not sending out enough nerve impulses to the breathing muscles</a:t>
            </a:r>
            <a:endParaRPr lang="en-GB" dirty="0"/>
          </a:p>
        </p:txBody>
      </p:sp>
      <p:sp>
        <p:nvSpPr>
          <p:cNvPr id="4" name="Slide Number Placeholder 3"/>
          <p:cNvSpPr>
            <a:spLocks noGrp="1"/>
          </p:cNvSpPr>
          <p:nvPr>
            <p:ph type="sldNum" sz="quarter" idx="5"/>
          </p:nvPr>
        </p:nvSpPr>
        <p:spPr/>
        <p:txBody>
          <a:bodyPr/>
          <a:lstStyle/>
          <a:p>
            <a:fld id="{97C28726-E3AB-433C-B3B6-F8E4C2162838}" type="slidenum">
              <a:rPr lang="en-GB" smtClean="0"/>
              <a:t>9</a:t>
            </a:fld>
            <a:endParaRPr lang="en-GB"/>
          </a:p>
        </p:txBody>
      </p:sp>
    </p:spTree>
    <p:extLst>
      <p:ext uri="{BB962C8B-B14F-4D97-AF65-F5344CB8AC3E}">
        <p14:creationId xmlns:p14="http://schemas.microsoft.com/office/powerpoint/2010/main" val="80430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Neurolysis may refer to the application of physical agents (heat or freezing) or chemicals (such as phenol, alcohol or glycerol) to a nerve to cause the temporary degeneration of the nerve's fibers in order to interrupt the transmission of nerve signals, usually for pain relief (a neurolytic block). Some authors use the term to denote just chemical neurolytic blocks, and use neurotomy to refer to neurolytic block by heat or freezing</a:t>
            </a:r>
          </a:p>
          <a:p>
            <a:r>
              <a:rPr lang="en-GB" dirty="0"/>
              <a:t>In peripheral nerve surgery neurolysis is the process of 'releasing the nerve from its neuroma [or mass of disconnected, regenerating nerve tissue] and surrounding scar tissue</a:t>
            </a:r>
          </a:p>
        </p:txBody>
      </p:sp>
      <p:sp>
        <p:nvSpPr>
          <p:cNvPr id="4" name="Slide Number Placeholder 3"/>
          <p:cNvSpPr>
            <a:spLocks noGrp="1"/>
          </p:cNvSpPr>
          <p:nvPr>
            <p:ph type="sldNum" sz="quarter" idx="10"/>
          </p:nvPr>
        </p:nvSpPr>
        <p:spPr/>
        <p:txBody>
          <a:bodyPr/>
          <a:lstStyle/>
          <a:p>
            <a:fld id="{97C28726-E3AB-433C-B3B6-F8E4C2162838}" type="slidenum">
              <a:rPr lang="en-GB" smtClean="0"/>
              <a:t>11</a:t>
            </a:fld>
            <a:endParaRPr lang="en-GB"/>
          </a:p>
        </p:txBody>
      </p:sp>
    </p:spTree>
    <p:extLst>
      <p:ext uri="{BB962C8B-B14F-4D97-AF65-F5344CB8AC3E}">
        <p14:creationId xmlns:p14="http://schemas.microsoft.com/office/powerpoint/2010/main" val="207820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Tai chi, short for </a:t>
            </a:r>
            <a:r>
              <a:rPr lang="en-GB" sz="1200" b="0" i="0" kern="1200" dirty="0" err="1">
                <a:solidFill>
                  <a:schemeClr val="tx1"/>
                </a:solidFill>
                <a:effectLst/>
                <a:latin typeface="+mn-lt"/>
                <a:ea typeface="+mn-ea"/>
                <a:cs typeface="+mn-cs"/>
              </a:rPr>
              <a:t>T'ai</a:t>
            </a:r>
            <a:r>
              <a:rPr lang="en-GB" sz="1200" b="0" i="0" kern="1200" dirty="0">
                <a:solidFill>
                  <a:schemeClr val="tx1"/>
                </a:solidFill>
                <a:effectLst/>
                <a:latin typeface="+mn-lt"/>
                <a:ea typeface="+mn-ea"/>
                <a:cs typeface="+mn-cs"/>
              </a:rPr>
              <a:t> chi </a:t>
            </a:r>
            <a:r>
              <a:rPr lang="en-GB" sz="1200" b="0" i="0" kern="1200" dirty="0" err="1">
                <a:solidFill>
                  <a:schemeClr val="tx1"/>
                </a:solidFill>
                <a:effectLst/>
                <a:latin typeface="+mn-lt"/>
                <a:ea typeface="+mn-ea"/>
                <a:cs typeface="+mn-cs"/>
              </a:rPr>
              <a:t>ch'üan</a:t>
            </a:r>
            <a:r>
              <a:rPr lang="en-GB" sz="1200" b="0" i="0" kern="1200" dirty="0">
                <a:solidFill>
                  <a:schemeClr val="tx1"/>
                </a:solidFill>
                <a:effectLst/>
                <a:latin typeface="+mn-lt"/>
                <a:ea typeface="+mn-ea"/>
                <a:cs typeface="+mn-cs"/>
              </a:rPr>
              <a:t> or </a:t>
            </a:r>
            <a:r>
              <a:rPr lang="en-GB" sz="1200" b="0" i="0" kern="1200" dirty="0" err="1">
                <a:solidFill>
                  <a:schemeClr val="tx1"/>
                </a:solidFill>
                <a:effectLst/>
                <a:latin typeface="+mn-lt"/>
                <a:ea typeface="+mn-ea"/>
                <a:cs typeface="+mn-cs"/>
              </a:rPr>
              <a:t>Tàijí</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quán</a:t>
            </a:r>
            <a:r>
              <a:rPr lang="en-GB" sz="1200" b="0" i="0" kern="1200" dirty="0">
                <a:solidFill>
                  <a:schemeClr val="tx1"/>
                </a:solidFill>
                <a:effectLst/>
                <a:latin typeface="+mn-lt"/>
                <a:ea typeface="+mn-ea"/>
                <a:cs typeface="+mn-cs"/>
              </a:rPr>
              <a:t>, is an internal Chinese martial art practiced for both its </a:t>
            </a:r>
            <a:r>
              <a:rPr lang="en-GB" sz="1200" b="0" i="0" kern="1200" dirty="0" err="1">
                <a:solidFill>
                  <a:schemeClr val="tx1"/>
                </a:solidFill>
                <a:effectLst/>
                <a:latin typeface="+mn-lt"/>
                <a:ea typeface="+mn-ea"/>
                <a:cs typeface="+mn-cs"/>
              </a:rPr>
              <a:t>defense</a:t>
            </a:r>
            <a:r>
              <a:rPr lang="en-GB" sz="1200" b="0" i="0" kern="1200" dirty="0">
                <a:solidFill>
                  <a:schemeClr val="tx1"/>
                </a:solidFill>
                <a:effectLst/>
                <a:latin typeface="+mn-lt"/>
                <a:ea typeface="+mn-ea"/>
                <a:cs typeface="+mn-cs"/>
              </a:rPr>
              <a:t> training, its health benefits and meditation</a:t>
            </a:r>
            <a:endParaRPr lang="en-GB" dirty="0"/>
          </a:p>
        </p:txBody>
      </p:sp>
      <p:sp>
        <p:nvSpPr>
          <p:cNvPr id="4" name="Slide Number Placeholder 3"/>
          <p:cNvSpPr>
            <a:spLocks noGrp="1"/>
          </p:cNvSpPr>
          <p:nvPr>
            <p:ph type="sldNum" sz="quarter" idx="5"/>
          </p:nvPr>
        </p:nvSpPr>
        <p:spPr/>
        <p:txBody>
          <a:bodyPr/>
          <a:lstStyle/>
          <a:p>
            <a:fld id="{97C28726-E3AB-433C-B3B6-F8E4C2162838}" type="slidenum">
              <a:rPr lang="en-GB" smtClean="0"/>
              <a:t>13</a:t>
            </a:fld>
            <a:endParaRPr lang="en-GB"/>
          </a:p>
        </p:txBody>
      </p:sp>
    </p:spTree>
    <p:extLst>
      <p:ext uri="{BB962C8B-B14F-4D97-AF65-F5344CB8AC3E}">
        <p14:creationId xmlns:p14="http://schemas.microsoft.com/office/powerpoint/2010/main" val="176131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CEEC3-8DC6-4D63-B746-C0220B7C3A77}"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CA0F6-C681-4DB8-8823-691F775DFE3E}" type="slidenum">
              <a:rPr lang="en-US" smtClean="0"/>
              <a:t>‹#›</a:t>
            </a:fld>
            <a:endParaRPr lang="en-US"/>
          </a:p>
        </p:txBody>
      </p:sp>
    </p:spTree>
    <p:extLst>
      <p:ext uri="{BB962C8B-B14F-4D97-AF65-F5344CB8AC3E}">
        <p14:creationId xmlns:p14="http://schemas.microsoft.com/office/powerpoint/2010/main" val="77391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CEEC3-8DC6-4D63-B746-C0220B7C3A77}"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CA0F6-C681-4DB8-8823-691F775DFE3E}" type="slidenum">
              <a:rPr lang="en-US" smtClean="0"/>
              <a:t>‹#›</a:t>
            </a:fld>
            <a:endParaRPr lang="en-US"/>
          </a:p>
        </p:txBody>
      </p:sp>
    </p:spTree>
    <p:extLst>
      <p:ext uri="{BB962C8B-B14F-4D97-AF65-F5344CB8AC3E}">
        <p14:creationId xmlns:p14="http://schemas.microsoft.com/office/powerpoint/2010/main" val="137515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CEEC3-8DC6-4D63-B746-C0220B7C3A77}"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CA0F6-C681-4DB8-8823-691F775DFE3E}" type="slidenum">
              <a:rPr lang="en-US" smtClean="0"/>
              <a:t>‹#›</a:t>
            </a:fld>
            <a:endParaRPr lang="en-US"/>
          </a:p>
        </p:txBody>
      </p:sp>
    </p:spTree>
    <p:extLst>
      <p:ext uri="{BB962C8B-B14F-4D97-AF65-F5344CB8AC3E}">
        <p14:creationId xmlns:p14="http://schemas.microsoft.com/office/powerpoint/2010/main" val="67857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680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CEEC3-8DC6-4D63-B746-C0220B7C3A77}"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CA0F6-C681-4DB8-8823-691F775DFE3E}" type="slidenum">
              <a:rPr lang="en-US" smtClean="0"/>
              <a:t>‹#›</a:t>
            </a:fld>
            <a:endParaRPr lang="en-US"/>
          </a:p>
        </p:txBody>
      </p:sp>
    </p:spTree>
    <p:extLst>
      <p:ext uri="{BB962C8B-B14F-4D97-AF65-F5344CB8AC3E}">
        <p14:creationId xmlns:p14="http://schemas.microsoft.com/office/powerpoint/2010/main" val="165952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CEEC3-8DC6-4D63-B746-C0220B7C3A77}"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CA0F6-C681-4DB8-8823-691F775DFE3E}" type="slidenum">
              <a:rPr lang="en-US" smtClean="0"/>
              <a:t>‹#›</a:t>
            </a:fld>
            <a:endParaRPr lang="en-US"/>
          </a:p>
        </p:txBody>
      </p:sp>
    </p:spTree>
    <p:extLst>
      <p:ext uri="{BB962C8B-B14F-4D97-AF65-F5344CB8AC3E}">
        <p14:creationId xmlns:p14="http://schemas.microsoft.com/office/powerpoint/2010/main" val="142861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CEEC3-8DC6-4D63-B746-C0220B7C3A77}"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CA0F6-C681-4DB8-8823-691F775DFE3E}" type="slidenum">
              <a:rPr lang="en-US" smtClean="0"/>
              <a:t>‹#›</a:t>
            </a:fld>
            <a:endParaRPr lang="en-US"/>
          </a:p>
        </p:txBody>
      </p:sp>
    </p:spTree>
    <p:extLst>
      <p:ext uri="{BB962C8B-B14F-4D97-AF65-F5344CB8AC3E}">
        <p14:creationId xmlns:p14="http://schemas.microsoft.com/office/powerpoint/2010/main" val="251011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CEEC3-8DC6-4D63-B746-C0220B7C3A77}"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CA0F6-C681-4DB8-8823-691F775DFE3E}" type="slidenum">
              <a:rPr lang="en-US" smtClean="0"/>
              <a:t>‹#›</a:t>
            </a:fld>
            <a:endParaRPr lang="en-US"/>
          </a:p>
        </p:txBody>
      </p:sp>
    </p:spTree>
    <p:extLst>
      <p:ext uri="{BB962C8B-B14F-4D97-AF65-F5344CB8AC3E}">
        <p14:creationId xmlns:p14="http://schemas.microsoft.com/office/powerpoint/2010/main" val="141734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CEEC3-8DC6-4D63-B746-C0220B7C3A77}"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CA0F6-C681-4DB8-8823-691F775DFE3E}" type="slidenum">
              <a:rPr lang="en-US" smtClean="0"/>
              <a:t>‹#›</a:t>
            </a:fld>
            <a:endParaRPr lang="en-US"/>
          </a:p>
        </p:txBody>
      </p:sp>
    </p:spTree>
    <p:extLst>
      <p:ext uri="{BB962C8B-B14F-4D97-AF65-F5344CB8AC3E}">
        <p14:creationId xmlns:p14="http://schemas.microsoft.com/office/powerpoint/2010/main" val="268762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CEEC3-8DC6-4D63-B746-C0220B7C3A77}"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0CA0F6-C681-4DB8-8823-691F775DFE3E}" type="slidenum">
              <a:rPr lang="en-US" smtClean="0"/>
              <a:t>‹#›</a:t>
            </a:fld>
            <a:endParaRPr lang="en-US"/>
          </a:p>
        </p:txBody>
      </p:sp>
    </p:spTree>
    <p:extLst>
      <p:ext uri="{BB962C8B-B14F-4D97-AF65-F5344CB8AC3E}">
        <p14:creationId xmlns:p14="http://schemas.microsoft.com/office/powerpoint/2010/main" val="174325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CEEC3-8DC6-4D63-B746-C0220B7C3A77}"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CA0F6-C681-4DB8-8823-691F775DFE3E}" type="slidenum">
              <a:rPr lang="en-US" smtClean="0"/>
              <a:t>‹#›</a:t>
            </a:fld>
            <a:endParaRPr lang="en-US"/>
          </a:p>
        </p:txBody>
      </p:sp>
    </p:spTree>
    <p:extLst>
      <p:ext uri="{BB962C8B-B14F-4D97-AF65-F5344CB8AC3E}">
        <p14:creationId xmlns:p14="http://schemas.microsoft.com/office/powerpoint/2010/main" val="197561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CEEC3-8DC6-4D63-B746-C0220B7C3A77}"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CA0F6-C681-4DB8-8823-691F775DFE3E}" type="slidenum">
              <a:rPr lang="en-US" smtClean="0"/>
              <a:t>‹#›</a:t>
            </a:fld>
            <a:endParaRPr lang="en-US"/>
          </a:p>
        </p:txBody>
      </p:sp>
    </p:spTree>
    <p:extLst>
      <p:ext uri="{BB962C8B-B14F-4D97-AF65-F5344CB8AC3E}">
        <p14:creationId xmlns:p14="http://schemas.microsoft.com/office/powerpoint/2010/main" val="201510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CEEC3-8DC6-4D63-B746-C0220B7C3A77}" type="datetimeFigureOut">
              <a:rPr lang="en-US" smtClean="0"/>
              <a:t>6/17/2020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CA0F6-C681-4DB8-8823-691F775DFE3E}" type="slidenum">
              <a:rPr lang="en-US" smtClean="0"/>
              <a:t>‹#›</a:t>
            </a:fld>
            <a:endParaRPr lang="en-US"/>
          </a:p>
        </p:txBody>
      </p:sp>
    </p:spTree>
    <p:extLst>
      <p:ext uri="{BB962C8B-B14F-4D97-AF65-F5344CB8AC3E}">
        <p14:creationId xmlns:p14="http://schemas.microsoft.com/office/powerpoint/2010/main" val="345427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Polyneuropathies part 2</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70333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014" y="218017"/>
            <a:ext cx="6400800" cy="993564"/>
          </a:xfrm>
        </p:spPr>
        <p:txBody>
          <a:bodyPr/>
          <a:lstStyle/>
          <a:p>
            <a:r>
              <a:rPr lang="en-GB" dirty="0"/>
              <a:t>treatment</a:t>
            </a:r>
          </a:p>
        </p:txBody>
      </p:sp>
      <p:sp>
        <p:nvSpPr>
          <p:cNvPr id="3" name="Content Placeholder 2"/>
          <p:cNvSpPr>
            <a:spLocks noGrp="1"/>
          </p:cNvSpPr>
          <p:nvPr>
            <p:ph idx="1"/>
          </p:nvPr>
        </p:nvSpPr>
        <p:spPr>
          <a:xfrm>
            <a:off x="187404" y="925830"/>
            <a:ext cx="8750856" cy="1120140"/>
          </a:xfrm>
        </p:spPr>
        <p:txBody>
          <a:bodyPr>
            <a:normAutofit fontScale="85000" lnSpcReduction="20000"/>
          </a:bodyPr>
          <a:lstStyle/>
          <a:p>
            <a:r>
              <a:rPr lang="en-GB" dirty="0"/>
              <a:t>• The goal of treatment is to manage the underlying condition causing the neuropathy and repair damage, as well as provide symptom relief.</a:t>
            </a:r>
          </a:p>
        </p:txBody>
      </p:sp>
      <p:sp>
        <p:nvSpPr>
          <p:cNvPr id="5" name="TextBox 4"/>
          <p:cNvSpPr txBox="1"/>
          <p:nvPr/>
        </p:nvSpPr>
        <p:spPr>
          <a:xfrm>
            <a:off x="263128" y="2376594"/>
            <a:ext cx="3843100" cy="4431983"/>
          </a:xfrm>
          <a:prstGeom prst="rect">
            <a:avLst/>
          </a:prstGeom>
          <a:noFill/>
        </p:spPr>
        <p:txBody>
          <a:bodyPr wrap="square" rtlCol="0">
            <a:spAutoFit/>
          </a:bodyPr>
          <a:lstStyle/>
          <a:p>
            <a:r>
              <a:rPr lang="en-GB" sz="2400" b="1" dirty="0">
                <a:solidFill>
                  <a:srgbClr val="F2F2F2"/>
                </a:solidFill>
              </a:rPr>
              <a:t>Medical management</a:t>
            </a:r>
            <a:r>
              <a:rPr lang="en-GB" sz="2000" dirty="0">
                <a:solidFill>
                  <a:srgbClr val="F2F2F2"/>
                </a:solidFill>
              </a:rPr>
              <a:t/>
            </a:r>
            <a:br>
              <a:rPr lang="en-GB" sz="2000" dirty="0">
                <a:solidFill>
                  <a:srgbClr val="F2F2F2"/>
                </a:solidFill>
              </a:rPr>
            </a:br>
            <a:r>
              <a:rPr lang="en-GB" dirty="0">
                <a:solidFill>
                  <a:srgbClr val="FFFF00"/>
                </a:solidFill>
                <a:latin typeface="Arial" panose="020B0604020202020204" pitchFamily="34" charset="0"/>
              </a:rPr>
              <a:t>– </a:t>
            </a:r>
            <a:r>
              <a:rPr lang="en-GB" sz="2000" dirty="0">
                <a:solidFill>
                  <a:srgbClr val="002060"/>
                </a:solidFill>
                <a:latin typeface="Arial" panose="020B0604020202020204" pitchFamily="34" charset="0"/>
              </a:rPr>
              <a:t>Analgesics</a:t>
            </a:r>
            <a:r>
              <a:rPr lang="en-GB" sz="2000" dirty="0">
                <a:solidFill>
                  <a:srgbClr val="00B0F0"/>
                </a:solidFill>
                <a:latin typeface="Arial" panose="020B0604020202020204" pitchFamily="34" charset="0"/>
              </a:rPr>
              <a:t> </a:t>
            </a:r>
            <a:r>
              <a:rPr lang="en-GB" sz="2000" dirty="0">
                <a:solidFill>
                  <a:srgbClr val="FFFF00"/>
                </a:solidFill>
                <a:latin typeface="Arial" panose="020B0604020202020204" pitchFamily="34" charset="0"/>
              </a:rPr>
              <a:t>.</a:t>
            </a:r>
            <a:br>
              <a:rPr lang="en-GB" sz="2000" dirty="0">
                <a:solidFill>
                  <a:srgbClr val="FFFF00"/>
                </a:solidFill>
                <a:latin typeface="Arial" panose="020B0604020202020204" pitchFamily="34" charset="0"/>
              </a:rPr>
            </a:br>
            <a:r>
              <a:rPr lang="en-GB" sz="2000" dirty="0">
                <a:solidFill>
                  <a:srgbClr val="FFFF00"/>
                </a:solidFill>
                <a:latin typeface="Arial" panose="020B0604020202020204" pitchFamily="34" charset="0"/>
              </a:rPr>
              <a:t>– </a:t>
            </a:r>
            <a:r>
              <a:rPr lang="en-GB" sz="2000" dirty="0">
                <a:solidFill>
                  <a:srgbClr val="002060"/>
                </a:solidFill>
                <a:latin typeface="Arial" panose="020B0604020202020204" pitchFamily="34" charset="0"/>
              </a:rPr>
              <a:t>antiepileptic drugs</a:t>
            </a:r>
            <a:r>
              <a:rPr lang="en-GB" sz="2000" dirty="0">
                <a:solidFill>
                  <a:srgbClr val="FFFF00"/>
                </a:solidFill>
                <a:latin typeface="Arial" panose="020B0604020202020204" pitchFamily="34" charset="0"/>
              </a:rPr>
              <a:t>, including gabapentin, phenytoin, and carbamazepine</a:t>
            </a:r>
            <a:br>
              <a:rPr lang="en-GB" sz="2000" dirty="0">
                <a:solidFill>
                  <a:srgbClr val="FFFF00"/>
                </a:solidFill>
                <a:latin typeface="Arial" panose="020B0604020202020204" pitchFamily="34" charset="0"/>
              </a:rPr>
            </a:br>
            <a:r>
              <a:rPr lang="en-GB" sz="2000" dirty="0">
                <a:solidFill>
                  <a:srgbClr val="FFFF00"/>
                </a:solidFill>
                <a:latin typeface="Arial" panose="020B0604020202020204" pitchFamily="34" charset="0"/>
              </a:rPr>
              <a:t>– </a:t>
            </a:r>
            <a:r>
              <a:rPr lang="en-GB" sz="2000" dirty="0">
                <a:solidFill>
                  <a:srgbClr val="002060"/>
                </a:solidFill>
                <a:latin typeface="Arial" panose="020B0604020202020204" pitchFamily="34" charset="0"/>
              </a:rPr>
              <a:t>some classes of antidepressants</a:t>
            </a:r>
            <a:r>
              <a:rPr lang="en-GB" sz="2000" dirty="0">
                <a:solidFill>
                  <a:srgbClr val="FFFF00"/>
                </a:solidFill>
                <a:latin typeface="Arial" panose="020B0604020202020204" pitchFamily="34" charset="0"/>
              </a:rPr>
              <a:t>, including tricyclics such as amitriptyline.</a:t>
            </a:r>
            <a:br>
              <a:rPr lang="en-GB" sz="2000" dirty="0">
                <a:solidFill>
                  <a:srgbClr val="FFFF00"/>
                </a:solidFill>
                <a:latin typeface="Arial" panose="020B0604020202020204" pitchFamily="34" charset="0"/>
              </a:rPr>
            </a:br>
            <a:r>
              <a:rPr lang="en-GB" sz="2000" dirty="0">
                <a:solidFill>
                  <a:srgbClr val="FFFF00"/>
                </a:solidFill>
                <a:latin typeface="Arial" panose="020B0604020202020204" pitchFamily="34" charset="0"/>
              </a:rPr>
              <a:t>– Mexiletine</a:t>
            </a:r>
            <a:br>
              <a:rPr lang="en-GB" sz="2000" dirty="0">
                <a:solidFill>
                  <a:srgbClr val="FFFF00"/>
                </a:solidFill>
                <a:latin typeface="Arial" panose="020B0604020202020204" pitchFamily="34" charset="0"/>
              </a:rPr>
            </a:br>
            <a:r>
              <a:rPr lang="en-GB" sz="2000" dirty="0">
                <a:solidFill>
                  <a:srgbClr val="002060"/>
                </a:solidFill>
                <a:latin typeface="Arial" panose="020B0604020202020204" pitchFamily="34" charset="0"/>
              </a:rPr>
              <a:t>– local anaesthetics </a:t>
            </a:r>
            <a:r>
              <a:rPr lang="en-GB" sz="2000" dirty="0">
                <a:solidFill>
                  <a:srgbClr val="FFFF00"/>
                </a:solidFill>
                <a:latin typeface="Arial" panose="020B0604020202020204" pitchFamily="34" charset="0"/>
              </a:rPr>
              <a:t>such as lidocaine or  topical patches containing lidocaine</a:t>
            </a:r>
            <a:br>
              <a:rPr lang="en-GB" sz="2000" dirty="0">
                <a:solidFill>
                  <a:srgbClr val="FFFF00"/>
                </a:solidFill>
                <a:latin typeface="Arial" panose="020B0604020202020204" pitchFamily="34" charset="0"/>
              </a:rPr>
            </a:br>
            <a:r>
              <a:rPr lang="en-GB" sz="2000" dirty="0">
                <a:solidFill>
                  <a:srgbClr val="FFFF00"/>
                </a:solidFill>
                <a:latin typeface="Arial" panose="020B0604020202020204" pitchFamily="34" charset="0"/>
              </a:rPr>
              <a:t>– </a:t>
            </a:r>
            <a:r>
              <a:rPr lang="en-GB" sz="2000" dirty="0">
                <a:solidFill>
                  <a:srgbClr val="002060"/>
                </a:solidFill>
                <a:latin typeface="Arial" panose="020B0604020202020204" pitchFamily="34" charset="0"/>
              </a:rPr>
              <a:t>Codeine/oxycodone</a:t>
            </a:r>
            <a:r>
              <a:rPr lang="en-GB" sz="2000" dirty="0">
                <a:solidFill>
                  <a:srgbClr val="002060"/>
                </a:solidFill>
              </a:rPr>
              <a:t/>
            </a:r>
            <a:br>
              <a:rPr lang="en-GB" sz="2000" dirty="0">
                <a:solidFill>
                  <a:srgbClr val="002060"/>
                </a:solidFill>
              </a:rPr>
            </a:br>
            <a:endParaRPr lang="en-GB" dirty="0">
              <a:solidFill>
                <a:srgbClr val="002060"/>
              </a:solidFill>
            </a:endParaRPr>
          </a:p>
        </p:txBody>
      </p:sp>
      <p:sp>
        <p:nvSpPr>
          <p:cNvPr id="6" name="TextBox 5"/>
          <p:cNvSpPr txBox="1"/>
          <p:nvPr/>
        </p:nvSpPr>
        <p:spPr>
          <a:xfrm>
            <a:off x="5023723" y="2878666"/>
            <a:ext cx="3746183" cy="5293757"/>
          </a:xfrm>
          <a:prstGeom prst="rect">
            <a:avLst/>
          </a:prstGeom>
          <a:noFill/>
        </p:spPr>
        <p:txBody>
          <a:bodyPr wrap="square" rtlCol="0">
            <a:spAutoFit/>
          </a:bodyPr>
          <a:lstStyle/>
          <a:p>
            <a:r>
              <a:rPr lang="en-GB" sz="2000" dirty="0">
                <a:solidFill>
                  <a:srgbClr val="FFFF00"/>
                </a:solidFill>
              </a:rPr>
              <a:t>Mechanical aids can help reduce pain and lessen the impact of physical disability.</a:t>
            </a:r>
            <a:r>
              <a:rPr lang="en-GB" sz="2000" dirty="0">
                <a:solidFill>
                  <a:srgbClr val="F2F2F2"/>
                </a:solidFill>
              </a:rPr>
              <a:t/>
            </a:r>
            <a:br>
              <a:rPr lang="en-GB" sz="2000" dirty="0">
                <a:solidFill>
                  <a:srgbClr val="F2F2F2"/>
                </a:solidFill>
              </a:rPr>
            </a:br>
            <a:r>
              <a:rPr lang="en-GB" sz="2000" dirty="0">
                <a:solidFill>
                  <a:srgbClr val="FFFF00"/>
                </a:solidFill>
                <a:latin typeface="Arial" panose="020B0604020202020204" pitchFamily="34" charset="0"/>
              </a:rPr>
              <a:t>–</a:t>
            </a:r>
            <a:r>
              <a:rPr lang="en-GB" sz="2000" dirty="0">
                <a:solidFill>
                  <a:srgbClr val="002060"/>
                </a:solidFill>
                <a:latin typeface="Arial" panose="020B0604020202020204" pitchFamily="34" charset="0"/>
              </a:rPr>
              <a:t> </a:t>
            </a:r>
            <a:r>
              <a:rPr lang="en-GB" sz="2000" i="1" dirty="0">
                <a:solidFill>
                  <a:srgbClr val="002060"/>
                </a:solidFill>
                <a:latin typeface="Arial" panose="020B0604020202020204" pitchFamily="34" charset="0"/>
              </a:rPr>
              <a:t>Hand or foot braces </a:t>
            </a:r>
            <a:r>
              <a:rPr lang="en-GB" sz="2000" dirty="0">
                <a:solidFill>
                  <a:srgbClr val="FFFF00"/>
                </a:solidFill>
                <a:latin typeface="Arial" panose="020B0604020202020204" pitchFamily="34" charset="0"/>
              </a:rPr>
              <a:t>can compensate for muscle weakness or alleviate nerve compression.</a:t>
            </a:r>
            <a:r>
              <a:rPr lang="en-GB" sz="2000" dirty="0">
                <a:solidFill>
                  <a:srgbClr val="F2F2F2"/>
                </a:solidFill>
                <a:latin typeface="Arial" panose="020B0604020202020204" pitchFamily="34" charset="0"/>
              </a:rPr>
              <a:t/>
            </a:r>
            <a:br>
              <a:rPr lang="en-GB" sz="2000" dirty="0">
                <a:solidFill>
                  <a:srgbClr val="F2F2F2"/>
                </a:solidFill>
                <a:latin typeface="Arial" panose="020B0604020202020204" pitchFamily="34" charset="0"/>
              </a:rPr>
            </a:br>
            <a:r>
              <a:rPr lang="en-GB" sz="2000" dirty="0">
                <a:solidFill>
                  <a:srgbClr val="FFFF00"/>
                </a:solidFill>
                <a:latin typeface="Arial" panose="020B0604020202020204" pitchFamily="34" charset="0"/>
              </a:rPr>
              <a:t>–</a:t>
            </a:r>
            <a:r>
              <a:rPr lang="en-GB" sz="2000" dirty="0">
                <a:solidFill>
                  <a:srgbClr val="FF0000"/>
                </a:solidFill>
                <a:latin typeface="Arial" panose="020B0604020202020204" pitchFamily="34" charset="0"/>
              </a:rPr>
              <a:t> </a:t>
            </a:r>
            <a:r>
              <a:rPr lang="en-GB" sz="2000" i="1" dirty="0">
                <a:solidFill>
                  <a:srgbClr val="002060"/>
                </a:solidFill>
                <a:latin typeface="Arial" panose="020B0604020202020204" pitchFamily="34" charset="0"/>
              </a:rPr>
              <a:t>Orthopaedic shoes </a:t>
            </a:r>
            <a:r>
              <a:rPr lang="en-GB" sz="2000" dirty="0">
                <a:solidFill>
                  <a:srgbClr val="FFFF00"/>
                </a:solidFill>
                <a:latin typeface="Arial" panose="020B0604020202020204" pitchFamily="34" charset="0"/>
              </a:rPr>
              <a:t>can improve gait disturbances and help prevent foot injuries in people with a loss of pain sensation.</a:t>
            </a:r>
            <a:br>
              <a:rPr lang="en-GB" sz="2000" dirty="0">
                <a:solidFill>
                  <a:srgbClr val="FFFF00"/>
                </a:solidFill>
                <a:latin typeface="Arial" panose="020B0604020202020204" pitchFamily="34" charset="0"/>
              </a:rPr>
            </a:br>
            <a:r>
              <a:rPr lang="en-GB" sz="2000" dirty="0">
                <a:solidFill>
                  <a:srgbClr val="FFFF00"/>
                </a:solidFill>
                <a:latin typeface="Arial" panose="020B0604020202020204" pitchFamily="34" charset="0"/>
              </a:rPr>
              <a:t>• If breathing becomes severely impaired, </a:t>
            </a:r>
            <a:r>
              <a:rPr lang="en-GB" sz="2000" dirty="0">
                <a:solidFill>
                  <a:srgbClr val="002060"/>
                </a:solidFill>
                <a:latin typeface="Arial" panose="020B0604020202020204" pitchFamily="34" charset="0"/>
              </a:rPr>
              <a:t>mechanical ventilation </a:t>
            </a:r>
            <a:r>
              <a:rPr lang="en-GB" sz="2000" dirty="0">
                <a:solidFill>
                  <a:srgbClr val="FFFF00"/>
                </a:solidFill>
                <a:latin typeface="Arial" panose="020B0604020202020204" pitchFamily="34" charset="0"/>
              </a:rPr>
              <a:t>can provide essential life support.</a:t>
            </a:r>
            <a:r>
              <a:rPr lang="en-GB" dirty="0">
                <a:solidFill>
                  <a:srgbClr val="F2F2F2"/>
                </a:solidFill>
                <a:latin typeface="Arial" panose="020B0604020202020204" pitchFamily="34" charset="0"/>
              </a:rPr>
              <a:t/>
            </a:r>
            <a:br>
              <a:rPr lang="en-GB" dirty="0">
                <a:solidFill>
                  <a:srgbClr val="F2F2F2"/>
                </a:solidFill>
                <a:latin typeface="Arial" panose="020B0604020202020204" pitchFamily="34" charset="0"/>
              </a:rPr>
            </a:br>
            <a:endParaRPr lang="en-GB" dirty="0"/>
          </a:p>
        </p:txBody>
      </p:sp>
      <p:sp>
        <p:nvSpPr>
          <p:cNvPr id="7" name="TextBox 6"/>
          <p:cNvSpPr txBox="1"/>
          <p:nvPr/>
        </p:nvSpPr>
        <p:spPr>
          <a:xfrm>
            <a:off x="5091370" y="2292119"/>
            <a:ext cx="3248978" cy="461665"/>
          </a:xfrm>
          <a:prstGeom prst="rect">
            <a:avLst/>
          </a:prstGeom>
          <a:noFill/>
        </p:spPr>
        <p:txBody>
          <a:bodyPr wrap="square" rtlCol="0">
            <a:spAutoFit/>
          </a:bodyPr>
          <a:lstStyle/>
          <a:p>
            <a:r>
              <a:rPr lang="en-GB" sz="2400" b="1" dirty="0"/>
              <a:t>MECHANICAL  AIDS</a:t>
            </a:r>
          </a:p>
        </p:txBody>
      </p:sp>
    </p:spTree>
    <p:extLst>
      <p:ext uri="{BB962C8B-B14F-4D97-AF65-F5344CB8AC3E}">
        <p14:creationId xmlns:p14="http://schemas.microsoft.com/office/powerpoint/2010/main" val="328972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89" y="91441"/>
            <a:ext cx="6400800" cy="1507067"/>
          </a:xfrm>
        </p:spPr>
        <p:txBody>
          <a:bodyPr/>
          <a:lstStyle/>
          <a:p>
            <a:r>
              <a:rPr lang="en-GB" dirty="0"/>
              <a:t>Surgical intervention </a:t>
            </a:r>
          </a:p>
        </p:txBody>
      </p:sp>
      <p:sp>
        <p:nvSpPr>
          <p:cNvPr id="3" name="Content Placeholder 2"/>
          <p:cNvSpPr>
            <a:spLocks noGrp="1"/>
          </p:cNvSpPr>
          <p:nvPr>
            <p:ph idx="1"/>
          </p:nvPr>
        </p:nvSpPr>
        <p:spPr>
          <a:xfrm>
            <a:off x="238839" y="1097280"/>
            <a:ext cx="8676561" cy="5646420"/>
          </a:xfrm>
        </p:spPr>
        <p:txBody>
          <a:bodyPr>
            <a:normAutofit fontScale="92500" lnSpcReduction="20000"/>
          </a:bodyPr>
          <a:lstStyle/>
          <a:p>
            <a:pPr>
              <a:buFont typeface="Arial" panose="020B0604020202020204" pitchFamily="34" charset="0"/>
              <a:buChar char="•"/>
            </a:pPr>
            <a:r>
              <a:rPr lang="en-GB" sz="2400" dirty="0">
                <a:solidFill>
                  <a:srgbClr val="F2F2F2"/>
                </a:solidFill>
              </a:rPr>
              <a:t>can provide immediate relief from mononeuropathies caused by compression or entrapment injuries. </a:t>
            </a:r>
          </a:p>
          <a:p>
            <a:pPr>
              <a:buFont typeface="Arial" panose="020B0604020202020204" pitchFamily="34" charset="0"/>
              <a:buChar char="•"/>
            </a:pPr>
            <a:endParaRPr lang="en-GB" sz="2400" dirty="0">
              <a:solidFill>
                <a:srgbClr val="F2F2F2"/>
              </a:solidFill>
            </a:endParaRPr>
          </a:p>
          <a:p>
            <a:pPr>
              <a:buFont typeface="Arial" panose="020B0604020202020204" pitchFamily="34" charset="0"/>
              <a:buChar char="•"/>
            </a:pPr>
            <a:r>
              <a:rPr lang="en-GB" sz="2400" dirty="0">
                <a:solidFill>
                  <a:srgbClr val="00B0F0"/>
                </a:solidFill>
                <a:latin typeface="Arial" panose="020B0604020202020204" pitchFamily="34" charset="0"/>
              </a:rPr>
              <a:t> </a:t>
            </a:r>
            <a:r>
              <a:rPr lang="en-GB" sz="2400" b="1" dirty="0">
                <a:solidFill>
                  <a:srgbClr val="002060"/>
                </a:solidFill>
                <a:latin typeface="Arial" panose="020B0604020202020204" pitchFamily="34" charset="0"/>
              </a:rPr>
              <a:t>Repair of a slipped disk </a:t>
            </a:r>
            <a:r>
              <a:rPr lang="en-GB" sz="2400" dirty="0">
                <a:solidFill>
                  <a:srgbClr val="FFFF00"/>
                </a:solidFill>
                <a:latin typeface="Arial" panose="020B0604020202020204" pitchFamily="34" charset="0"/>
              </a:rPr>
              <a:t>can reduce pressure on nerves where they emerge from the spinal cord; </a:t>
            </a:r>
          </a:p>
          <a:p>
            <a:pPr>
              <a:buFont typeface="Arial" panose="020B0604020202020204" pitchFamily="34" charset="0"/>
              <a:buChar char="•"/>
            </a:pPr>
            <a:endParaRPr lang="en-GB" sz="2400" dirty="0">
              <a:solidFill>
                <a:srgbClr val="FFFF00"/>
              </a:solidFill>
              <a:latin typeface="Arial" panose="020B0604020202020204" pitchFamily="34" charset="0"/>
            </a:endParaRPr>
          </a:p>
          <a:p>
            <a:pPr>
              <a:buFont typeface="Arial" panose="020B0604020202020204" pitchFamily="34" charset="0"/>
              <a:buChar char="•"/>
            </a:pPr>
            <a:r>
              <a:rPr lang="en-GB" sz="2400" b="1" dirty="0">
                <a:solidFill>
                  <a:srgbClr val="002060"/>
                </a:solidFill>
                <a:latin typeface="Arial" panose="020B0604020202020204" pitchFamily="34" charset="0"/>
              </a:rPr>
              <a:t>the</a:t>
            </a:r>
            <a:r>
              <a:rPr lang="en-GB" sz="2400" dirty="0">
                <a:solidFill>
                  <a:srgbClr val="002060"/>
                </a:solidFill>
                <a:latin typeface="Arial" panose="020B0604020202020204" pitchFamily="34" charset="0"/>
              </a:rPr>
              <a:t> </a:t>
            </a:r>
            <a:r>
              <a:rPr lang="en-GB" sz="2400" b="1" dirty="0">
                <a:solidFill>
                  <a:srgbClr val="002060"/>
                </a:solidFill>
                <a:latin typeface="Arial" panose="020B0604020202020204" pitchFamily="34" charset="0"/>
              </a:rPr>
              <a:t>removal of benign or malignant tumours </a:t>
            </a:r>
            <a:r>
              <a:rPr lang="en-GB" sz="2400" dirty="0">
                <a:solidFill>
                  <a:srgbClr val="FFFF00"/>
                </a:solidFill>
                <a:latin typeface="Arial" panose="020B0604020202020204" pitchFamily="34" charset="0"/>
              </a:rPr>
              <a:t>can also alleviate damaging pressure on nerves.</a:t>
            </a:r>
          </a:p>
          <a:p>
            <a:pPr>
              <a:buFont typeface="Arial" panose="020B0604020202020204" pitchFamily="34" charset="0"/>
              <a:buChar char="•"/>
            </a:pPr>
            <a:endParaRPr lang="en-GB" sz="2400" dirty="0">
              <a:solidFill>
                <a:srgbClr val="FFFF00"/>
              </a:solidFill>
              <a:latin typeface="Arial" panose="020B0604020202020204" pitchFamily="34" charset="0"/>
            </a:endParaRPr>
          </a:p>
          <a:p>
            <a:pPr>
              <a:buFont typeface="Arial" panose="020B0604020202020204" pitchFamily="34" charset="0"/>
              <a:buChar char="•"/>
            </a:pPr>
            <a:r>
              <a:rPr lang="en-GB" sz="2400" dirty="0">
                <a:solidFill>
                  <a:srgbClr val="FFFF00"/>
                </a:solidFill>
                <a:latin typeface="Arial" panose="020B0604020202020204" pitchFamily="34" charset="0"/>
              </a:rPr>
              <a:t> Nerve entrapment often can be corrected by the</a:t>
            </a:r>
            <a:r>
              <a:rPr lang="en-GB" sz="2400" dirty="0">
                <a:solidFill>
                  <a:srgbClr val="F2F2F2"/>
                </a:solidFill>
                <a:latin typeface="Arial" panose="020B0604020202020204" pitchFamily="34" charset="0"/>
              </a:rPr>
              <a:t> </a:t>
            </a:r>
            <a:r>
              <a:rPr lang="en-GB" sz="2400" b="1" dirty="0">
                <a:solidFill>
                  <a:srgbClr val="002060"/>
                </a:solidFill>
                <a:latin typeface="Arial" panose="020B0604020202020204" pitchFamily="34" charset="0"/>
              </a:rPr>
              <a:t>surgical release </a:t>
            </a:r>
            <a:r>
              <a:rPr lang="en-GB" sz="2400" dirty="0">
                <a:solidFill>
                  <a:srgbClr val="FFFF00"/>
                </a:solidFill>
                <a:latin typeface="Arial" panose="020B0604020202020204" pitchFamily="34" charset="0"/>
              </a:rPr>
              <a:t>of ligaments or tendons.</a:t>
            </a:r>
          </a:p>
          <a:p>
            <a:pPr>
              <a:buFont typeface="Arial" panose="020B0604020202020204" pitchFamily="34" charset="0"/>
              <a:buChar char="•"/>
            </a:pPr>
            <a:endParaRPr lang="en-GB" sz="2400" dirty="0">
              <a:solidFill>
                <a:srgbClr val="FFFF00"/>
              </a:solidFill>
              <a:latin typeface="Arial" panose="020B0604020202020204" pitchFamily="34" charset="0"/>
            </a:endParaRPr>
          </a:p>
          <a:p>
            <a:pPr>
              <a:buFont typeface="Arial" panose="020B0604020202020204" pitchFamily="34" charset="0"/>
              <a:buChar char="•"/>
            </a:pPr>
            <a:r>
              <a:rPr lang="en-GB" sz="2400" dirty="0">
                <a:solidFill>
                  <a:srgbClr val="FFFF00"/>
                </a:solidFill>
                <a:latin typeface="Arial" panose="020B0604020202020204" pitchFamily="34" charset="0"/>
              </a:rPr>
              <a:t>The most common surgical techniques include </a:t>
            </a:r>
            <a:r>
              <a:rPr lang="en-GB" sz="2400" dirty="0">
                <a:solidFill>
                  <a:srgbClr val="002060"/>
                </a:solidFill>
                <a:latin typeface="Arial" panose="020B0604020202020204" pitchFamily="34" charset="0"/>
              </a:rPr>
              <a:t>external neurolysis, end-to-end repair</a:t>
            </a:r>
            <a:r>
              <a:rPr lang="en-GB" sz="2400" dirty="0">
                <a:solidFill>
                  <a:srgbClr val="FFFF00"/>
                </a:solidFill>
                <a:latin typeface="Arial" panose="020B0604020202020204" pitchFamily="34" charset="0"/>
              </a:rPr>
              <a:t>, </a:t>
            </a:r>
            <a:r>
              <a:rPr lang="en-GB" sz="2400" dirty="0">
                <a:solidFill>
                  <a:srgbClr val="002060"/>
                </a:solidFill>
                <a:latin typeface="Arial" panose="020B0604020202020204" pitchFamily="34" charset="0"/>
              </a:rPr>
              <a:t>nerve grafting</a:t>
            </a:r>
            <a:r>
              <a:rPr lang="en-GB" sz="2400" dirty="0">
                <a:solidFill>
                  <a:srgbClr val="FFFF00"/>
                </a:solidFill>
                <a:latin typeface="Arial" panose="020B0604020202020204" pitchFamily="34" charset="0"/>
              </a:rPr>
              <a:t>, and </a:t>
            </a:r>
            <a:r>
              <a:rPr lang="en-GB" sz="2400" dirty="0">
                <a:solidFill>
                  <a:srgbClr val="002060"/>
                </a:solidFill>
                <a:latin typeface="Arial" panose="020B0604020202020204" pitchFamily="34" charset="0"/>
              </a:rPr>
              <a:t>nerve transfer </a:t>
            </a:r>
            <a:r>
              <a:rPr lang="en-GB" sz="2400" dirty="0">
                <a:solidFill>
                  <a:srgbClr val="FFFF00"/>
                </a:solidFill>
                <a:latin typeface="Arial" panose="020B0604020202020204" pitchFamily="34" charset="0"/>
              </a:rPr>
              <a:t>from somewhere else in the body.</a:t>
            </a:r>
          </a:p>
          <a:p>
            <a:pPr marL="0" indent="0">
              <a:buNone/>
            </a:pPr>
            <a:r>
              <a:rPr lang="en-GB" dirty="0">
                <a:solidFill>
                  <a:srgbClr val="FF0000"/>
                </a:solidFill>
                <a:latin typeface="Arial" panose="020B0604020202020204" pitchFamily="34" charset="0"/>
              </a:rPr>
              <a:t/>
            </a:r>
            <a:br>
              <a:rPr lang="en-GB" dirty="0">
                <a:solidFill>
                  <a:srgbClr val="FF0000"/>
                </a:solidFill>
                <a:latin typeface="Arial" panose="020B0604020202020204" pitchFamily="34" charset="0"/>
              </a:rPr>
            </a:br>
            <a:endParaRPr lang="en-GB" dirty="0"/>
          </a:p>
        </p:txBody>
      </p:sp>
    </p:spTree>
    <p:extLst>
      <p:ext uri="{BB962C8B-B14F-4D97-AF65-F5344CB8AC3E}">
        <p14:creationId xmlns:p14="http://schemas.microsoft.com/office/powerpoint/2010/main" val="271986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67658" y="292100"/>
            <a:ext cx="4290042" cy="6019800"/>
          </a:xfrm>
          <a:prstGeom prst="rect">
            <a:avLst/>
          </a:prstGeom>
        </p:spPr>
      </p:pic>
      <p:pic>
        <p:nvPicPr>
          <p:cNvPr id="5" name="Picture 4"/>
          <p:cNvPicPr>
            <a:picLocks noChangeAspect="1"/>
          </p:cNvPicPr>
          <p:nvPr/>
        </p:nvPicPr>
        <p:blipFill>
          <a:blip r:embed="rId3"/>
          <a:stretch>
            <a:fillRect/>
          </a:stretch>
        </p:blipFill>
        <p:spPr>
          <a:xfrm>
            <a:off x="4457700" y="273050"/>
            <a:ext cx="4474579" cy="6038850"/>
          </a:xfrm>
          <a:prstGeom prst="rect">
            <a:avLst/>
          </a:prstGeom>
        </p:spPr>
      </p:pic>
    </p:spTree>
    <p:extLst>
      <p:ext uri="{BB962C8B-B14F-4D97-AF65-F5344CB8AC3E}">
        <p14:creationId xmlns:p14="http://schemas.microsoft.com/office/powerpoint/2010/main" val="112876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94" y="155363"/>
            <a:ext cx="6400800" cy="621878"/>
          </a:xfrm>
        </p:spPr>
        <p:txBody>
          <a:bodyPr>
            <a:normAutofit fontScale="90000"/>
          </a:bodyPr>
          <a:lstStyle/>
          <a:p>
            <a:r>
              <a:rPr lang="en-GB" dirty="0"/>
              <a:t/>
            </a:r>
            <a:br>
              <a:rPr lang="en-GB" dirty="0"/>
            </a:br>
            <a:r>
              <a:rPr lang="en-GB" dirty="0"/>
              <a:t> physical therapy intervention</a:t>
            </a:r>
          </a:p>
        </p:txBody>
      </p:sp>
      <p:sp>
        <p:nvSpPr>
          <p:cNvPr id="3" name="Content Placeholder 2"/>
          <p:cNvSpPr>
            <a:spLocks noGrp="1"/>
          </p:cNvSpPr>
          <p:nvPr>
            <p:ph idx="1"/>
          </p:nvPr>
        </p:nvSpPr>
        <p:spPr>
          <a:xfrm>
            <a:off x="221694" y="466302"/>
            <a:ext cx="4107419" cy="5520690"/>
          </a:xfrm>
        </p:spPr>
        <p:txBody>
          <a:bodyPr>
            <a:normAutofit/>
          </a:bodyPr>
          <a:lstStyle/>
          <a:p>
            <a:r>
              <a:rPr lang="en-GB" dirty="0"/>
              <a:t> Aerobic conditioning</a:t>
            </a:r>
          </a:p>
          <a:p>
            <a:r>
              <a:rPr lang="en-GB" dirty="0"/>
              <a:t> Progressive flexibility/stretching exercises</a:t>
            </a:r>
          </a:p>
          <a:p>
            <a:r>
              <a:rPr lang="en-GB" dirty="0"/>
              <a:t> Progressive strengthening exercises</a:t>
            </a:r>
          </a:p>
          <a:p>
            <a:r>
              <a:rPr lang="en-GB" dirty="0"/>
              <a:t> Balance/coordination</a:t>
            </a:r>
          </a:p>
          <a:p>
            <a:r>
              <a:rPr lang="en-GB" dirty="0"/>
              <a:t> Gait training</a:t>
            </a:r>
          </a:p>
          <a:p>
            <a:r>
              <a:rPr lang="en-GB" dirty="0"/>
              <a:t> Alternative :</a:t>
            </a:r>
          </a:p>
          <a:p>
            <a:pPr marL="0" indent="0">
              <a:buNone/>
            </a:pPr>
            <a:r>
              <a:rPr lang="en-GB" dirty="0"/>
              <a:t>         </a:t>
            </a:r>
            <a:r>
              <a:rPr lang="en-GB" dirty="0" err="1"/>
              <a:t>i</a:t>
            </a:r>
            <a:r>
              <a:rPr lang="en-GB" dirty="0"/>
              <a:t>)  Vibrating insoles</a:t>
            </a:r>
          </a:p>
          <a:p>
            <a:pPr marL="0" indent="0">
              <a:buNone/>
            </a:pPr>
            <a:r>
              <a:rPr lang="en-GB" dirty="0"/>
              <a:t>         ii) Tai Chi</a:t>
            </a:r>
          </a:p>
        </p:txBody>
      </p:sp>
    </p:spTree>
    <p:extLst>
      <p:ext uri="{BB962C8B-B14F-4D97-AF65-F5344CB8AC3E}">
        <p14:creationId xmlns:p14="http://schemas.microsoft.com/office/powerpoint/2010/main" val="948673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02" y="34291"/>
            <a:ext cx="6400800" cy="1090508"/>
          </a:xfrm>
        </p:spPr>
        <p:txBody>
          <a:bodyPr/>
          <a:lstStyle/>
          <a:p>
            <a:r>
              <a:rPr lang="en-GB" dirty="0"/>
              <a:t>rehabilitation</a:t>
            </a:r>
          </a:p>
        </p:txBody>
      </p:sp>
      <p:sp>
        <p:nvSpPr>
          <p:cNvPr id="3" name="Content Placeholder 2"/>
          <p:cNvSpPr>
            <a:spLocks noGrp="1"/>
          </p:cNvSpPr>
          <p:nvPr>
            <p:ph idx="1"/>
          </p:nvPr>
        </p:nvSpPr>
        <p:spPr>
          <a:xfrm>
            <a:off x="281702" y="976185"/>
            <a:ext cx="8573691" cy="5708821"/>
          </a:xfrm>
        </p:spPr>
        <p:txBody>
          <a:bodyPr>
            <a:normAutofit fontScale="92500" lnSpcReduction="20000"/>
          </a:bodyPr>
          <a:lstStyle/>
          <a:p>
            <a:r>
              <a:rPr lang="en-GB" dirty="0"/>
              <a:t>Physical therapy  may be recommended to </a:t>
            </a:r>
            <a:r>
              <a:rPr lang="en-GB" dirty="0">
                <a:solidFill>
                  <a:srgbClr val="002060"/>
                </a:solidFill>
              </a:rPr>
              <a:t>improve mobility, muscle strength, and balance</a:t>
            </a:r>
            <a:r>
              <a:rPr lang="en-GB" dirty="0"/>
              <a:t>.</a:t>
            </a:r>
          </a:p>
          <a:p>
            <a:endParaRPr lang="en-GB" dirty="0"/>
          </a:p>
          <a:p>
            <a:r>
              <a:rPr lang="en-GB" dirty="0"/>
              <a:t>Gait training may consists of </a:t>
            </a:r>
            <a:r>
              <a:rPr lang="en-GB" dirty="0">
                <a:solidFill>
                  <a:srgbClr val="002060"/>
                </a:solidFill>
              </a:rPr>
              <a:t>balance exercise and use of assistive devices.</a:t>
            </a:r>
          </a:p>
          <a:p>
            <a:endParaRPr lang="en-GB" dirty="0"/>
          </a:p>
          <a:p>
            <a:r>
              <a:rPr lang="en-GB" dirty="0"/>
              <a:t>Physical therapist can review falls precautions e.g. using a chair in shower</a:t>
            </a:r>
          </a:p>
          <a:p>
            <a:pPr marL="0" indent="0">
              <a:buNone/>
            </a:pPr>
            <a:endParaRPr lang="en-GB" dirty="0"/>
          </a:p>
          <a:p>
            <a:r>
              <a:rPr lang="en-GB" dirty="0"/>
              <a:t>Monitoring of skin to prevent breakdown when a brace use is critical.</a:t>
            </a:r>
          </a:p>
          <a:p>
            <a:endParaRPr lang="en-GB" dirty="0"/>
          </a:p>
          <a:p>
            <a:r>
              <a:rPr lang="en-GB" dirty="0"/>
              <a:t>Customs shoes with extra depth and width may be beneficial.</a:t>
            </a:r>
          </a:p>
          <a:p>
            <a:endParaRPr lang="en-GB" dirty="0"/>
          </a:p>
          <a:p>
            <a:r>
              <a:rPr lang="en-GB" dirty="0"/>
              <a:t>Occupational therapy to maximize the function of hands and arms.</a:t>
            </a:r>
          </a:p>
          <a:p>
            <a:endParaRPr lang="en-GB" dirty="0"/>
          </a:p>
          <a:p>
            <a:r>
              <a:rPr lang="en-GB" dirty="0"/>
              <a:t>If pain is an issue therapeutic modalities may be used to alleviate the pain such as TENS.</a:t>
            </a:r>
          </a:p>
          <a:p>
            <a:pPr marL="0" indent="0">
              <a:buNone/>
            </a:pPr>
            <a:endParaRPr lang="en-GB" dirty="0"/>
          </a:p>
          <a:p>
            <a:r>
              <a:rPr lang="en-GB" dirty="0"/>
              <a:t>If sensations are compromised caution the patients not to use heat or ice.</a:t>
            </a:r>
          </a:p>
        </p:txBody>
      </p:sp>
    </p:spTree>
    <p:extLst>
      <p:ext uri="{BB962C8B-B14F-4D97-AF65-F5344CB8AC3E}">
        <p14:creationId xmlns:p14="http://schemas.microsoft.com/office/powerpoint/2010/main" val="4289916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50224" y="685800"/>
            <a:ext cx="8479825" cy="5602610"/>
          </a:xfrm>
          <a:prstGeom prst="rect">
            <a:avLst/>
          </a:prstGeom>
        </p:spPr>
      </p:pic>
    </p:spTree>
    <p:extLst>
      <p:ext uri="{BB962C8B-B14F-4D97-AF65-F5344CB8AC3E}">
        <p14:creationId xmlns:p14="http://schemas.microsoft.com/office/powerpoint/2010/main" val="365634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967" y="178223"/>
            <a:ext cx="6400800" cy="701888"/>
          </a:xfrm>
        </p:spPr>
        <p:txBody>
          <a:bodyPr/>
          <a:lstStyle/>
          <a:p>
            <a:r>
              <a:rPr lang="en-GB" dirty="0"/>
              <a:t>Strength training</a:t>
            </a:r>
          </a:p>
        </p:txBody>
      </p:sp>
      <p:pic>
        <p:nvPicPr>
          <p:cNvPr id="4" name="Content Placeholder 3"/>
          <p:cNvPicPr>
            <a:picLocks noGrp="1" noChangeAspect="1"/>
          </p:cNvPicPr>
          <p:nvPr>
            <p:ph idx="1"/>
          </p:nvPr>
        </p:nvPicPr>
        <p:blipFill>
          <a:blip r:embed="rId2"/>
          <a:stretch>
            <a:fillRect/>
          </a:stretch>
        </p:blipFill>
        <p:spPr>
          <a:xfrm>
            <a:off x="737235" y="1028702"/>
            <a:ext cx="7672388" cy="5006975"/>
          </a:xfrm>
          <a:prstGeom prst="rect">
            <a:avLst/>
          </a:prstGeom>
        </p:spPr>
      </p:pic>
    </p:spTree>
    <p:extLst>
      <p:ext uri="{BB962C8B-B14F-4D97-AF65-F5344CB8AC3E}">
        <p14:creationId xmlns:p14="http://schemas.microsoft.com/office/powerpoint/2010/main" val="334256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312" y="29633"/>
            <a:ext cx="6400800" cy="1507067"/>
          </a:xfrm>
        </p:spPr>
        <p:txBody>
          <a:bodyPr/>
          <a:lstStyle/>
          <a:p>
            <a:r>
              <a:rPr lang="en-GB" dirty="0"/>
              <a:t>Flexibility exercises</a:t>
            </a:r>
          </a:p>
        </p:txBody>
      </p:sp>
      <p:pic>
        <p:nvPicPr>
          <p:cNvPr id="4" name="Content Placeholder 3"/>
          <p:cNvPicPr>
            <a:picLocks noGrp="1" noChangeAspect="1"/>
          </p:cNvPicPr>
          <p:nvPr>
            <p:ph idx="1"/>
          </p:nvPr>
        </p:nvPicPr>
        <p:blipFill>
          <a:blip r:embed="rId2"/>
          <a:stretch>
            <a:fillRect/>
          </a:stretch>
        </p:blipFill>
        <p:spPr>
          <a:xfrm>
            <a:off x="513160" y="1536700"/>
            <a:ext cx="7905035" cy="4864101"/>
          </a:xfrm>
          <a:prstGeom prst="rect">
            <a:avLst/>
          </a:prstGeom>
        </p:spPr>
      </p:pic>
    </p:spTree>
    <p:extLst>
      <p:ext uri="{BB962C8B-B14F-4D97-AF65-F5344CB8AC3E}">
        <p14:creationId xmlns:p14="http://schemas.microsoft.com/office/powerpoint/2010/main" val="252077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7942">
            <a:off x="1897917" y="5311540"/>
            <a:ext cx="4923881" cy="1021221"/>
          </a:xfrm>
        </p:spPr>
        <p:txBody>
          <a:bodyPr>
            <a:normAutofit/>
          </a:bodyPr>
          <a:lstStyle/>
          <a:p>
            <a:r>
              <a:rPr lang="en-GB" b="1" dirty="0"/>
              <a:t> </a:t>
            </a:r>
          </a:p>
        </p:txBody>
      </p:sp>
      <p:pic>
        <p:nvPicPr>
          <p:cNvPr id="4" name="Content Placeholder 3"/>
          <p:cNvPicPr>
            <a:picLocks noGrp="1" noChangeAspect="1"/>
          </p:cNvPicPr>
          <p:nvPr>
            <p:ph idx="1"/>
          </p:nvPr>
        </p:nvPicPr>
        <p:blipFill>
          <a:blip r:embed="rId2"/>
          <a:stretch>
            <a:fillRect/>
          </a:stretch>
        </p:blipFill>
        <p:spPr>
          <a:xfrm>
            <a:off x="364116" y="283840"/>
            <a:ext cx="8431655" cy="4917813"/>
          </a:xfrm>
          <a:prstGeom prst="rect">
            <a:avLst/>
          </a:prstGeom>
        </p:spPr>
      </p:pic>
      <p:sp>
        <p:nvSpPr>
          <p:cNvPr id="5" name="Rectangle 4"/>
          <p:cNvSpPr/>
          <p:nvPr/>
        </p:nvSpPr>
        <p:spPr>
          <a:xfrm>
            <a:off x="0" y="5545603"/>
            <a:ext cx="9011653" cy="923330"/>
          </a:xfrm>
          <a:prstGeom prst="rect">
            <a:avLst/>
          </a:prstGeom>
          <a:noFill/>
        </p:spPr>
        <p:txBody>
          <a:bodyPr wrap="square" lIns="91440" tIns="45720" rIns="91440" bIns="45720">
            <a:spAutoFit/>
          </a:bodyPr>
          <a:lstStyle/>
          <a:p>
            <a:pPr algn="ctr"/>
            <a:r>
              <a:rPr lang="en-US" sz="5400" b="1" dirty="0">
                <a:ln w="12700">
                  <a:solidFill>
                    <a:schemeClr val="tx1"/>
                  </a:solidFill>
                  <a:prstDash val="solid"/>
                </a:ln>
                <a:pattFill prst="ltDnDiag">
                  <a:fgClr>
                    <a:schemeClr val="accent5">
                      <a:lumMod val="60000"/>
                      <a:lumOff val="40000"/>
                    </a:schemeClr>
                  </a:fgClr>
                  <a:bgClr>
                    <a:schemeClr val="bg1"/>
                  </a:bgClr>
                </a:pattFill>
              </a:rPr>
              <a:t>Think   Discuss   Understand</a:t>
            </a:r>
            <a:endParaRPr lang="en-US" sz="5400" b="1" cap="none" spc="0" dirty="0">
              <a:ln w="12700">
                <a:solidFill>
                  <a:schemeClr val="tx1"/>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2332869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34328" y="377191"/>
            <a:ext cx="8426767" cy="6240779"/>
          </a:xfrm>
          <a:prstGeom prst="rect">
            <a:avLst/>
          </a:prstGeom>
        </p:spPr>
      </p:pic>
    </p:spTree>
    <p:extLst>
      <p:ext uri="{BB962C8B-B14F-4D97-AF65-F5344CB8AC3E}">
        <p14:creationId xmlns:p14="http://schemas.microsoft.com/office/powerpoint/2010/main" val="1631646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296" y="199538"/>
            <a:ext cx="6400800" cy="1507067"/>
          </a:xfrm>
        </p:spPr>
        <p:txBody>
          <a:bodyPr/>
          <a:lstStyle/>
          <a:p>
            <a:r>
              <a:rPr lang="en-GB" dirty="0"/>
              <a:t>Charcot-</a:t>
            </a:r>
            <a:r>
              <a:rPr lang="en-GB" dirty="0" err="1"/>
              <a:t>marie</a:t>
            </a:r>
            <a:r>
              <a:rPr lang="en-GB" dirty="0"/>
              <a:t>-tooth disease</a:t>
            </a:r>
          </a:p>
        </p:txBody>
      </p:sp>
      <p:sp>
        <p:nvSpPr>
          <p:cNvPr id="3" name="Content Placeholder 2"/>
          <p:cNvSpPr>
            <a:spLocks noGrp="1"/>
          </p:cNvSpPr>
          <p:nvPr>
            <p:ph idx="1"/>
          </p:nvPr>
        </p:nvSpPr>
        <p:spPr>
          <a:xfrm>
            <a:off x="235132" y="1085851"/>
            <a:ext cx="6400800" cy="5426161"/>
          </a:xfrm>
        </p:spPr>
        <p:txBody>
          <a:bodyPr>
            <a:normAutofit fontScale="85000" lnSpcReduction="20000"/>
          </a:bodyPr>
          <a:lstStyle/>
          <a:p>
            <a:r>
              <a:rPr lang="en-GB" dirty="0"/>
              <a:t>Charcot–Marie–Tooth disease (CMT) is one of the </a:t>
            </a:r>
            <a:r>
              <a:rPr lang="en-GB" dirty="0">
                <a:solidFill>
                  <a:schemeClr val="bg1"/>
                </a:solidFill>
              </a:rPr>
              <a:t>hereditary motor and sensory neuropathies.</a:t>
            </a:r>
          </a:p>
          <a:p>
            <a:r>
              <a:rPr lang="en-GB" dirty="0"/>
              <a:t>Slowly progressive distal weakness, foot deformity, areflexia , distal sensory loss.</a:t>
            </a:r>
          </a:p>
          <a:p>
            <a:r>
              <a:rPr lang="en-GB" dirty="0">
                <a:solidFill>
                  <a:schemeClr val="bg1"/>
                </a:solidFill>
              </a:rPr>
              <a:t>Upper limb ataxia, tremor, peripheral hypertrophy</a:t>
            </a:r>
            <a:r>
              <a:rPr lang="en-GB" dirty="0"/>
              <a:t>.</a:t>
            </a:r>
          </a:p>
          <a:p>
            <a:r>
              <a:rPr lang="en-GB" dirty="0"/>
              <a:t> CMT was previously classified as a subtype of muscular dystrophy.</a:t>
            </a:r>
          </a:p>
          <a:p>
            <a:r>
              <a:rPr lang="en-GB" dirty="0"/>
              <a:t>Charcot–Marie–Tooth disease is caused by </a:t>
            </a:r>
            <a:r>
              <a:rPr lang="en-GB" dirty="0">
                <a:solidFill>
                  <a:srgbClr val="002060"/>
                </a:solidFill>
              </a:rPr>
              <a:t>mutations that cause defects in neuronal proteins.</a:t>
            </a:r>
          </a:p>
          <a:p>
            <a:r>
              <a:rPr lang="en-GB" dirty="0"/>
              <a:t>Most mutations in CMT affect the </a:t>
            </a:r>
            <a:r>
              <a:rPr lang="en-GB" dirty="0">
                <a:solidFill>
                  <a:srgbClr val="002060"/>
                </a:solidFill>
              </a:rPr>
              <a:t>myelin sheath</a:t>
            </a:r>
            <a:r>
              <a:rPr lang="en-GB" dirty="0"/>
              <a:t>, but some affect the axon</a:t>
            </a:r>
          </a:p>
        </p:txBody>
      </p:sp>
      <p:pic>
        <p:nvPicPr>
          <p:cNvPr id="4" name="Picture 3" descr="Screen Clipping"/>
          <p:cNvPicPr>
            <a:picLocks noChangeAspect="1"/>
          </p:cNvPicPr>
          <p:nvPr/>
        </p:nvPicPr>
        <p:blipFill>
          <a:blip r:embed="rId2"/>
          <a:stretch>
            <a:fillRect/>
          </a:stretch>
        </p:blipFill>
        <p:spPr>
          <a:xfrm>
            <a:off x="6635932" y="1507524"/>
            <a:ext cx="2508068" cy="4695568"/>
          </a:xfrm>
          <a:prstGeom prst="rect">
            <a:avLst/>
          </a:prstGeom>
        </p:spPr>
      </p:pic>
    </p:spTree>
    <p:extLst>
      <p:ext uri="{BB962C8B-B14F-4D97-AF65-F5344CB8AC3E}">
        <p14:creationId xmlns:p14="http://schemas.microsoft.com/office/powerpoint/2010/main" val="3497609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34" y="143933"/>
            <a:ext cx="6400800" cy="999068"/>
          </a:xfrm>
        </p:spPr>
        <p:txBody>
          <a:bodyPr/>
          <a:lstStyle/>
          <a:p>
            <a:r>
              <a:rPr lang="en-GB" dirty="0"/>
              <a:t>Alcoholic polyneuropathy:</a:t>
            </a:r>
          </a:p>
        </p:txBody>
      </p:sp>
      <p:sp>
        <p:nvSpPr>
          <p:cNvPr id="3" name="Content Placeholder 2"/>
          <p:cNvSpPr>
            <a:spLocks noGrp="1"/>
          </p:cNvSpPr>
          <p:nvPr>
            <p:ph idx="1"/>
          </p:nvPr>
        </p:nvSpPr>
        <p:spPr>
          <a:xfrm>
            <a:off x="617934" y="1143002"/>
            <a:ext cx="8097441" cy="5346699"/>
          </a:xfrm>
        </p:spPr>
        <p:txBody>
          <a:bodyPr>
            <a:normAutofit fontScale="70000" lnSpcReduction="20000"/>
          </a:bodyPr>
          <a:lstStyle/>
          <a:p>
            <a:r>
              <a:rPr lang="en-GB" dirty="0"/>
              <a:t>Alcoholic polyneuropathy (</a:t>
            </a:r>
            <a:r>
              <a:rPr lang="en-GB" dirty="0">
                <a:solidFill>
                  <a:schemeClr val="bg1"/>
                </a:solidFill>
              </a:rPr>
              <a:t>A.K.A alcohol leg</a:t>
            </a:r>
            <a:r>
              <a:rPr lang="en-GB" dirty="0"/>
              <a:t>) is a neurological disorder in which multiple peripheral nerves </a:t>
            </a:r>
            <a:r>
              <a:rPr lang="en-GB" dirty="0">
                <a:solidFill>
                  <a:schemeClr val="bg1"/>
                </a:solidFill>
              </a:rPr>
              <a:t>throughout the body malfunction </a:t>
            </a:r>
            <a:r>
              <a:rPr lang="en-GB" dirty="0"/>
              <a:t>simultaneously. </a:t>
            </a:r>
          </a:p>
          <a:p>
            <a:r>
              <a:rPr lang="en-GB" dirty="0"/>
              <a:t>This nerve damage causes an individual to experience pain and motor weakness, first in the feet and hands and then progressing centrally. </a:t>
            </a:r>
          </a:p>
          <a:p>
            <a:r>
              <a:rPr lang="en-GB" sz="2400" b="1" dirty="0">
                <a:solidFill>
                  <a:srgbClr val="002060"/>
                </a:solidFill>
              </a:rPr>
              <a:t>Pathophysiology: </a:t>
            </a:r>
            <a:endParaRPr lang="en-GB" dirty="0"/>
          </a:p>
          <a:p>
            <a:r>
              <a:rPr lang="en-GB" dirty="0"/>
              <a:t>Decreased in the level of </a:t>
            </a:r>
            <a:r>
              <a:rPr lang="en-GB" dirty="0">
                <a:solidFill>
                  <a:schemeClr val="bg1"/>
                </a:solidFill>
              </a:rPr>
              <a:t>thiamine / B1 vit  </a:t>
            </a:r>
            <a:r>
              <a:rPr lang="en-GB" dirty="0"/>
              <a:t>         decreased metabolism of glucose          decreased ATP production                decreased neuronal function and growth</a:t>
            </a:r>
          </a:p>
          <a:p>
            <a:r>
              <a:rPr lang="en-GB" dirty="0"/>
              <a:t>In addition, the consumption of alcohol may lead to the build up of certain toxins in the body. </a:t>
            </a:r>
          </a:p>
          <a:p>
            <a:r>
              <a:rPr lang="en-GB" dirty="0"/>
              <a:t>For example, in the process of breaking down alcohol, the body produces </a:t>
            </a:r>
            <a:r>
              <a:rPr lang="en-GB" dirty="0">
                <a:solidFill>
                  <a:srgbClr val="FFFF00"/>
                </a:solidFill>
              </a:rPr>
              <a:t>acetaldehyde</a:t>
            </a:r>
            <a:r>
              <a:rPr lang="en-GB" dirty="0"/>
              <a:t>, which can accumulate to toxic levels in alcoholics. </a:t>
            </a:r>
          </a:p>
          <a:p>
            <a:r>
              <a:rPr lang="en-GB" dirty="0"/>
              <a:t>This suggests that there is a possibility </a:t>
            </a:r>
            <a:r>
              <a:rPr lang="en-GB" dirty="0">
                <a:solidFill>
                  <a:srgbClr val="FFFF00"/>
                </a:solidFill>
              </a:rPr>
              <a:t>ethanol</a:t>
            </a:r>
            <a:r>
              <a:rPr lang="en-GB" dirty="0"/>
              <a:t> (or its metabolites) may cause alcoholic polyneuropathy</a:t>
            </a:r>
          </a:p>
        </p:txBody>
      </p:sp>
      <p:sp>
        <p:nvSpPr>
          <p:cNvPr id="4" name="Arrow: Right 3"/>
          <p:cNvSpPr/>
          <p:nvPr/>
        </p:nvSpPr>
        <p:spPr>
          <a:xfrm>
            <a:off x="4247555" y="3216625"/>
            <a:ext cx="419100" cy="101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7531531" y="3216625"/>
            <a:ext cx="438950" cy="158510"/>
          </a:xfrm>
          <a:prstGeom prst="rect">
            <a:avLst/>
          </a:prstGeom>
        </p:spPr>
      </p:pic>
      <p:pic>
        <p:nvPicPr>
          <p:cNvPr id="6" name="Picture 5"/>
          <p:cNvPicPr>
            <a:picLocks noChangeAspect="1"/>
          </p:cNvPicPr>
          <p:nvPr/>
        </p:nvPicPr>
        <p:blipFill>
          <a:blip r:embed="rId3"/>
          <a:stretch>
            <a:fillRect/>
          </a:stretch>
        </p:blipFill>
        <p:spPr>
          <a:xfrm>
            <a:off x="3258340" y="3464043"/>
            <a:ext cx="438950" cy="158510"/>
          </a:xfrm>
          <a:prstGeom prst="rect">
            <a:avLst/>
          </a:prstGeom>
        </p:spPr>
      </p:pic>
    </p:spTree>
    <p:extLst>
      <p:ext uri="{BB962C8B-B14F-4D97-AF65-F5344CB8AC3E}">
        <p14:creationId xmlns:p14="http://schemas.microsoft.com/office/powerpoint/2010/main" val="4139375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9" y="86783"/>
            <a:ext cx="6400800" cy="919058"/>
          </a:xfrm>
        </p:spPr>
        <p:txBody>
          <a:bodyPr/>
          <a:lstStyle/>
          <a:p>
            <a:r>
              <a:rPr lang="en-GB" dirty="0"/>
              <a:t>Examination/Evaluation</a:t>
            </a:r>
          </a:p>
        </p:txBody>
      </p:sp>
      <p:sp>
        <p:nvSpPr>
          <p:cNvPr id="3" name="Content Placeholder 2"/>
          <p:cNvSpPr>
            <a:spLocks noGrp="1"/>
          </p:cNvSpPr>
          <p:nvPr>
            <p:ph idx="1"/>
          </p:nvPr>
        </p:nvSpPr>
        <p:spPr>
          <a:xfrm>
            <a:off x="170259" y="1463042"/>
            <a:ext cx="8961738" cy="4792556"/>
          </a:xfrm>
        </p:spPr>
        <p:txBody>
          <a:bodyPr>
            <a:normAutofit fontScale="92500" lnSpcReduction="20000"/>
          </a:bodyPr>
          <a:lstStyle/>
          <a:p>
            <a:pPr marL="514350" indent="-514350">
              <a:buAutoNum type="arabicPeriod"/>
            </a:pPr>
            <a:r>
              <a:rPr lang="en-GB" sz="2600" dirty="0"/>
              <a:t>Thorough history taking</a:t>
            </a:r>
            <a:br>
              <a:rPr lang="en-GB" sz="2600" dirty="0"/>
            </a:br>
            <a:r>
              <a:rPr lang="en-GB" sz="2600" dirty="0"/>
              <a:t> Observation of skin colour, integrity, temperature</a:t>
            </a:r>
            <a:br>
              <a:rPr lang="en-GB" sz="2600" dirty="0"/>
            </a:br>
            <a:r>
              <a:rPr lang="en-GB" sz="2600" dirty="0"/>
              <a:t>      Presence of pressure points or ulceration?</a:t>
            </a:r>
          </a:p>
          <a:p>
            <a:pPr marL="514350" indent="-514350">
              <a:buAutoNum type="arabicPeriod"/>
            </a:pPr>
            <a:r>
              <a:rPr lang="en-GB" sz="2600" dirty="0"/>
              <a:t>Strength testing</a:t>
            </a:r>
          </a:p>
          <a:p>
            <a:pPr marL="514350" indent="-514350">
              <a:buAutoNum type="arabicPeriod"/>
            </a:pPr>
            <a:r>
              <a:rPr lang="en-GB" sz="2600" dirty="0"/>
              <a:t> ROM/flexibility testing</a:t>
            </a:r>
          </a:p>
          <a:p>
            <a:pPr marL="514350" indent="-514350">
              <a:buAutoNum type="arabicPeriod"/>
            </a:pPr>
            <a:r>
              <a:rPr lang="en-GB" sz="2600" dirty="0"/>
              <a:t> Neurological testing</a:t>
            </a:r>
            <a:br>
              <a:rPr lang="en-GB" sz="2600" dirty="0"/>
            </a:br>
            <a:r>
              <a:rPr lang="en-GB" sz="2600" dirty="0"/>
              <a:t>    Reflexes</a:t>
            </a:r>
            <a:br>
              <a:rPr lang="en-GB" sz="2600" dirty="0"/>
            </a:br>
            <a:r>
              <a:rPr lang="en-GB" sz="2600" dirty="0"/>
              <a:t>    Sensation</a:t>
            </a:r>
            <a:br>
              <a:rPr lang="en-GB" sz="2600" dirty="0"/>
            </a:br>
            <a:r>
              <a:rPr lang="en-GB" sz="2600" dirty="0"/>
              <a:t>    Proprioception</a:t>
            </a:r>
          </a:p>
          <a:p>
            <a:pPr marL="514350" indent="-514350">
              <a:buAutoNum type="arabicPeriod"/>
            </a:pPr>
            <a:r>
              <a:rPr lang="en-GB" sz="2600" dirty="0"/>
              <a:t>Balance/coordination</a:t>
            </a:r>
          </a:p>
          <a:p>
            <a:pPr marL="514350" indent="-514350">
              <a:buAutoNum type="arabicPeriod"/>
            </a:pPr>
            <a:r>
              <a:rPr lang="en-GB" sz="2600" dirty="0"/>
              <a:t> Foot wear assessment</a:t>
            </a:r>
            <a:br>
              <a:rPr lang="en-GB" sz="2600" dirty="0"/>
            </a:br>
            <a:r>
              <a:rPr lang="en-GB" dirty="0">
                <a:solidFill>
                  <a:srgbClr val="000000"/>
                </a:solidFill>
                <a:latin typeface="Perpetua" panose="02020502060401020303" pitchFamily="18" charset="0"/>
              </a:rPr>
              <a:t/>
            </a:r>
            <a:br>
              <a:rPr lang="en-GB" dirty="0">
                <a:solidFill>
                  <a:srgbClr val="000000"/>
                </a:solidFill>
                <a:latin typeface="Perpetua" panose="02020502060401020303" pitchFamily="18" charset="0"/>
              </a:rPr>
            </a:br>
            <a:endParaRPr lang="en-GB" dirty="0"/>
          </a:p>
        </p:txBody>
      </p:sp>
    </p:spTree>
    <p:extLst>
      <p:ext uri="{BB962C8B-B14F-4D97-AF65-F5344CB8AC3E}">
        <p14:creationId xmlns:p14="http://schemas.microsoft.com/office/powerpoint/2010/main" val="363137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186" y="273679"/>
            <a:ext cx="6400800" cy="1023781"/>
          </a:xfrm>
        </p:spPr>
        <p:txBody>
          <a:bodyPr/>
          <a:lstStyle/>
          <a:p>
            <a:r>
              <a:rPr lang="en-GB" dirty="0"/>
              <a:t>HELPFUL diagnosis</a:t>
            </a:r>
          </a:p>
        </p:txBody>
      </p:sp>
      <p:sp>
        <p:nvSpPr>
          <p:cNvPr id="3" name="Content Placeholder 2"/>
          <p:cNvSpPr>
            <a:spLocks noGrp="1"/>
          </p:cNvSpPr>
          <p:nvPr>
            <p:ph idx="1"/>
          </p:nvPr>
        </p:nvSpPr>
        <p:spPr>
          <a:xfrm>
            <a:off x="587299" y="1143000"/>
            <a:ext cx="8480501" cy="5715000"/>
          </a:xfrm>
        </p:spPr>
        <p:txBody>
          <a:bodyPr/>
          <a:lstStyle/>
          <a:p>
            <a:r>
              <a:rPr lang="en-GB" dirty="0"/>
              <a:t>Electro diagnostic studies including </a:t>
            </a:r>
            <a:r>
              <a:rPr lang="en-GB" dirty="0">
                <a:solidFill>
                  <a:srgbClr val="FFFF00"/>
                </a:solidFill>
              </a:rPr>
              <a:t>EMG and NCS </a:t>
            </a:r>
            <a:r>
              <a:rPr lang="en-GB" dirty="0"/>
              <a:t>remains the most important first tests in diagnosing polyneuropathies.</a:t>
            </a:r>
          </a:p>
          <a:p>
            <a:r>
              <a:rPr lang="en-GB" dirty="0"/>
              <a:t> NCS helps to differentiate between </a:t>
            </a:r>
            <a:r>
              <a:rPr lang="en-GB" dirty="0">
                <a:solidFill>
                  <a:schemeClr val="bg1"/>
                </a:solidFill>
              </a:rPr>
              <a:t>axonal and demyelinating neuropathies</a:t>
            </a:r>
            <a:r>
              <a:rPr lang="en-GB" dirty="0"/>
              <a:t>.</a:t>
            </a:r>
          </a:p>
          <a:p>
            <a:r>
              <a:rPr lang="en-GB" dirty="0"/>
              <a:t>Sural nerve biopsy for determining the cause of neuropathies.</a:t>
            </a:r>
          </a:p>
          <a:p>
            <a:r>
              <a:rPr lang="en-GB" dirty="0"/>
              <a:t>Biopsy  of Cutaneous nerves in skin.</a:t>
            </a:r>
          </a:p>
          <a:p>
            <a:r>
              <a:rPr lang="en-GB" dirty="0"/>
              <a:t>Muscles biopsies.</a:t>
            </a:r>
          </a:p>
          <a:p>
            <a:r>
              <a:rPr lang="en-GB" dirty="0"/>
              <a:t>Lumber puncture.</a:t>
            </a:r>
          </a:p>
          <a:p>
            <a:endParaRPr lang="en-GB" dirty="0"/>
          </a:p>
        </p:txBody>
      </p:sp>
    </p:spTree>
    <p:extLst>
      <p:ext uri="{BB962C8B-B14F-4D97-AF65-F5344CB8AC3E}">
        <p14:creationId xmlns:p14="http://schemas.microsoft.com/office/powerpoint/2010/main" val="273382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91" y="508457"/>
            <a:ext cx="6400800" cy="1507067"/>
          </a:xfrm>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74142" y="520910"/>
            <a:ext cx="4068461" cy="5793919"/>
          </a:xfrm>
        </p:spPr>
      </p:pic>
      <p:pic>
        <p:nvPicPr>
          <p:cNvPr id="5" name="Picture 4"/>
          <p:cNvPicPr>
            <a:picLocks noChangeAspect="1"/>
          </p:cNvPicPr>
          <p:nvPr/>
        </p:nvPicPr>
        <p:blipFill>
          <a:blip r:embed="rId3"/>
          <a:stretch>
            <a:fillRect/>
          </a:stretch>
        </p:blipFill>
        <p:spPr>
          <a:xfrm>
            <a:off x="4142603" y="520909"/>
            <a:ext cx="4689389" cy="5793919"/>
          </a:xfrm>
          <a:prstGeom prst="rect">
            <a:avLst/>
          </a:prstGeom>
        </p:spPr>
      </p:pic>
    </p:spTree>
    <p:extLst>
      <p:ext uri="{BB962C8B-B14F-4D97-AF65-F5344CB8AC3E}">
        <p14:creationId xmlns:p14="http://schemas.microsoft.com/office/powerpoint/2010/main" val="69042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89" y="445771"/>
            <a:ext cx="6400800" cy="901277"/>
          </a:xfrm>
        </p:spPr>
        <p:txBody>
          <a:bodyPr/>
          <a:lstStyle/>
          <a:p>
            <a:r>
              <a:rPr lang="en-GB" dirty="0"/>
              <a:t>Functional limitations</a:t>
            </a:r>
          </a:p>
        </p:txBody>
      </p:sp>
      <p:sp>
        <p:nvSpPr>
          <p:cNvPr id="3" name="Content Placeholder 2"/>
          <p:cNvSpPr>
            <a:spLocks noGrp="1"/>
          </p:cNvSpPr>
          <p:nvPr>
            <p:ph idx="1"/>
          </p:nvPr>
        </p:nvSpPr>
        <p:spPr>
          <a:xfrm>
            <a:off x="213122" y="594360"/>
            <a:ext cx="8505111" cy="6126480"/>
          </a:xfrm>
        </p:spPr>
        <p:txBody>
          <a:bodyPr>
            <a:normAutofit/>
          </a:bodyPr>
          <a:lstStyle/>
          <a:p>
            <a:r>
              <a:rPr lang="en-GB" dirty="0">
                <a:solidFill>
                  <a:srgbClr val="FFFF00"/>
                </a:solidFill>
              </a:rPr>
              <a:t>Patients with peripheral neuropathy face a number of potential functional limitations.</a:t>
            </a:r>
          </a:p>
          <a:p>
            <a:endParaRPr lang="en-GB" dirty="0">
              <a:solidFill>
                <a:srgbClr val="FFFF00"/>
              </a:solidFill>
            </a:endParaRPr>
          </a:p>
          <a:p>
            <a:r>
              <a:rPr lang="en-GB" dirty="0">
                <a:solidFill>
                  <a:srgbClr val="FFFF00"/>
                </a:solidFill>
              </a:rPr>
              <a:t>Individual presented with </a:t>
            </a:r>
            <a:r>
              <a:rPr lang="en-GB" dirty="0">
                <a:solidFill>
                  <a:schemeClr val="bg1"/>
                </a:solidFill>
              </a:rPr>
              <a:t>gait limitations </a:t>
            </a:r>
            <a:r>
              <a:rPr lang="en-GB" dirty="0"/>
              <a:t>and unsteadiness</a:t>
            </a:r>
            <a:r>
              <a:rPr lang="en-GB" dirty="0">
                <a:solidFill>
                  <a:srgbClr val="FFFF00"/>
                </a:solidFill>
              </a:rPr>
              <a:t>.</a:t>
            </a:r>
          </a:p>
          <a:p>
            <a:endParaRPr lang="en-GB" dirty="0">
              <a:solidFill>
                <a:srgbClr val="FFFF00"/>
              </a:solidFill>
            </a:endParaRPr>
          </a:p>
          <a:p>
            <a:r>
              <a:rPr lang="en-GB" dirty="0">
                <a:solidFill>
                  <a:srgbClr val="FFFF00"/>
                </a:solidFill>
              </a:rPr>
              <a:t>If </a:t>
            </a:r>
            <a:r>
              <a:rPr lang="en-GB" dirty="0">
                <a:solidFill>
                  <a:schemeClr val="bg1"/>
                </a:solidFill>
              </a:rPr>
              <a:t>pain</a:t>
            </a:r>
            <a:r>
              <a:rPr lang="en-GB" dirty="0">
                <a:solidFill>
                  <a:srgbClr val="FFFF00"/>
                </a:solidFill>
              </a:rPr>
              <a:t> is prominent symptoms it </a:t>
            </a:r>
            <a:r>
              <a:rPr lang="en-GB" dirty="0"/>
              <a:t>affects ADL (activity of daily living).</a:t>
            </a:r>
          </a:p>
          <a:p>
            <a:endParaRPr lang="en-GB" dirty="0">
              <a:solidFill>
                <a:srgbClr val="FFFF00"/>
              </a:solidFill>
            </a:endParaRPr>
          </a:p>
          <a:p>
            <a:r>
              <a:rPr lang="en-GB" dirty="0">
                <a:solidFill>
                  <a:schemeClr val="bg1"/>
                </a:solidFill>
              </a:rPr>
              <a:t>Night pain </a:t>
            </a:r>
            <a:r>
              <a:rPr lang="en-GB" dirty="0">
                <a:solidFill>
                  <a:srgbClr val="FFFF00"/>
                </a:solidFill>
              </a:rPr>
              <a:t>→ </a:t>
            </a:r>
            <a:r>
              <a:rPr lang="en-GB" dirty="0"/>
              <a:t>sleep disturbance</a:t>
            </a:r>
            <a:r>
              <a:rPr lang="en-GB" dirty="0">
                <a:solidFill>
                  <a:srgbClr val="FFFF00"/>
                </a:solidFill>
              </a:rPr>
              <a:t>.</a:t>
            </a:r>
          </a:p>
          <a:p>
            <a:endParaRPr lang="en-GB" dirty="0">
              <a:solidFill>
                <a:srgbClr val="FFFF00"/>
              </a:solidFill>
            </a:endParaRPr>
          </a:p>
        </p:txBody>
      </p:sp>
    </p:spTree>
    <p:extLst>
      <p:ext uri="{BB962C8B-B14F-4D97-AF65-F5344CB8AC3E}">
        <p14:creationId xmlns:p14="http://schemas.microsoft.com/office/powerpoint/2010/main" val="336016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1"/>
            <a:ext cx="7543800" cy="871151"/>
          </a:xfrm>
        </p:spPr>
        <p:txBody>
          <a:bodyPr/>
          <a:lstStyle/>
          <a:p>
            <a:r>
              <a:rPr lang="en-GB" dirty="0"/>
              <a:t>Functional LIMITATION ( Cont..)</a:t>
            </a:r>
          </a:p>
        </p:txBody>
      </p:sp>
      <p:sp>
        <p:nvSpPr>
          <p:cNvPr id="3" name="Text Placeholder 2"/>
          <p:cNvSpPr>
            <a:spLocks noGrp="1"/>
          </p:cNvSpPr>
          <p:nvPr>
            <p:ph type="body" idx="1"/>
          </p:nvPr>
        </p:nvSpPr>
        <p:spPr>
          <a:xfrm>
            <a:off x="0" y="1556951"/>
            <a:ext cx="8813457" cy="4437449"/>
          </a:xfrm>
        </p:spPr>
        <p:txBody>
          <a:bodyPr/>
          <a:lstStyle/>
          <a:p>
            <a:pPr marL="342900" indent="-342900">
              <a:buFont typeface="Arial" panose="020B0604020202020204" pitchFamily="34" charset="0"/>
              <a:buChar char="•"/>
            </a:pPr>
            <a:r>
              <a:rPr lang="en-GB" dirty="0">
                <a:solidFill>
                  <a:srgbClr val="FFFF00"/>
                </a:solidFill>
              </a:rPr>
              <a:t>Patients hereditary Charcot-Marie-Tooth disease presented with walking </a:t>
            </a:r>
            <a:r>
              <a:rPr lang="en-GB" dirty="0">
                <a:solidFill>
                  <a:srgbClr val="002060"/>
                </a:solidFill>
              </a:rPr>
              <a:t>restrictions dyspnoea and nocturnal hypoventilation.</a:t>
            </a:r>
          </a:p>
          <a:p>
            <a:pPr marL="342900" indent="-342900">
              <a:buFont typeface="Arial" panose="020B0604020202020204" pitchFamily="34" charset="0"/>
              <a:buChar char="•"/>
            </a:pPr>
            <a:endParaRPr lang="en-GB" dirty="0">
              <a:solidFill>
                <a:srgbClr val="FFFF00"/>
              </a:solidFill>
            </a:endParaRPr>
          </a:p>
          <a:p>
            <a:pPr marL="342900" indent="-342900">
              <a:buFont typeface="Arial" panose="020B0604020202020204" pitchFamily="34" charset="0"/>
              <a:buChar char="•"/>
            </a:pPr>
            <a:endParaRPr lang="en-GB" dirty="0">
              <a:solidFill>
                <a:srgbClr val="FFFF00"/>
              </a:solidFill>
            </a:endParaRPr>
          </a:p>
          <a:p>
            <a:pPr marL="342900" indent="-342900">
              <a:buFont typeface="Arial" panose="020B0604020202020204" pitchFamily="34" charset="0"/>
              <a:buChar char="•"/>
            </a:pPr>
            <a:r>
              <a:rPr lang="en-GB" dirty="0">
                <a:solidFill>
                  <a:schemeClr val="bg1"/>
                </a:solidFill>
              </a:rPr>
              <a:t>Sensory deficits </a:t>
            </a:r>
            <a:r>
              <a:rPr lang="en-GB" dirty="0">
                <a:solidFill>
                  <a:srgbClr val="FFFF00"/>
                </a:solidFill>
              </a:rPr>
              <a:t>can limits one’s ability to button shirts, to turn a key in a lock, to tie shoelaces, or to type on a computer</a:t>
            </a:r>
            <a:endParaRPr lang="en-GB" dirty="0"/>
          </a:p>
        </p:txBody>
      </p:sp>
    </p:spTree>
    <p:extLst>
      <p:ext uri="{BB962C8B-B14F-4D97-AF65-F5344CB8AC3E}">
        <p14:creationId xmlns:p14="http://schemas.microsoft.com/office/powerpoint/2010/main" val="4240380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789</Words>
  <Application>Microsoft Office PowerPoint</Application>
  <PresentationFormat>On-screen Show (4:3)</PresentationFormat>
  <Paragraphs>97</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Polyneuropathies part 2</vt:lpstr>
      <vt:lpstr>PowerPoint Presentation</vt:lpstr>
      <vt:lpstr>Charcot-marie-tooth disease</vt:lpstr>
      <vt:lpstr>Alcoholic polyneuropathy:</vt:lpstr>
      <vt:lpstr>Examination/Evaluation</vt:lpstr>
      <vt:lpstr>HELPFUL diagnosis</vt:lpstr>
      <vt:lpstr>PowerPoint Presentation</vt:lpstr>
      <vt:lpstr>Functional limitations</vt:lpstr>
      <vt:lpstr>Functional LIMITATION ( Cont..)</vt:lpstr>
      <vt:lpstr>treatment</vt:lpstr>
      <vt:lpstr>Surgical intervention </vt:lpstr>
      <vt:lpstr>PowerPoint Presentation</vt:lpstr>
      <vt:lpstr>  physical therapy intervention</vt:lpstr>
      <vt:lpstr>rehabilitation</vt:lpstr>
      <vt:lpstr>PowerPoint Presentation</vt:lpstr>
      <vt:lpstr>Strength training</vt:lpstr>
      <vt:lpstr>Flexibility exercises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Polyneuropathies part 2</dc:title>
  <dc:creator>M.Jaffer</dc:creator>
  <cp:lastModifiedBy>M.Jaffer</cp:lastModifiedBy>
  <cp:revision>2</cp:revision>
  <dcterms:created xsi:type="dcterms:W3CDTF">2020-06-17T16:14:32Z</dcterms:created>
  <dcterms:modified xsi:type="dcterms:W3CDTF">2020-06-17T16:24:00Z</dcterms:modified>
</cp:coreProperties>
</file>