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58" r:id="rId6"/>
    <p:sldId id="262" r:id="rId7"/>
    <p:sldId id="263" r:id="rId8"/>
    <p:sldId id="257"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12/14/2018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37882"/>
            <a:ext cx="7766936" cy="3612954"/>
          </a:xfrm>
        </p:spPr>
        <p:txBody>
          <a:bodyPr/>
          <a:lstStyle/>
          <a:p>
            <a:r>
              <a:rPr lang="en-US" sz="6000" b="1" dirty="0"/>
              <a:t>Planning, Writing &amp; Completing Analytical Reports</a:t>
            </a:r>
          </a:p>
        </p:txBody>
      </p:sp>
    </p:spTree>
    <p:extLst>
      <p:ext uri="{BB962C8B-B14F-4D97-AF65-F5344CB8AC3E}">
        <p14:creationId xmlns:p14="http://schemas.microsoft.com/office/powerpoint/2010/main" val="1472173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92429"/>
            <a:ext cx="8596668" cy="5448934"/>
          </a:xfrm>
        </p:spPr>
        <p:txBody>
          <a:bodyPr/>
          <a:lstStyle/>
          <a:p>
            <a:r>
              <a:rPr lang="en-US" sz="2400" b="1" dirty="0"/>
              <a:t>Gathering </a:t>
            </a:r>
            <a:r>
              <a:rPr lang="en-US" sz="2400" b="1" dirty="0" smtClean="0"/>
              <a:t>Information</a:t>
            </a:r>
          </a:p>
          <a:p>
            <a:endParaRPr lang="en-US" dirty="0"/>
          </a:p>
          <a:p>
            <a:r>
              <a:rPr lang="en-US" sz="2400" dirty="0"/>
              <a:t>Writing analytical </a:t>
            </a:r>
            <a:r>
              <a:rPr lang="en-US" sz="2400" dirty="0" smtClean="0"/>
              <a:t>reports </a:t>
            </a:r>
            <a:r>
              <a:rPr lang="en-US" sz="2400" dirty="0"/>
              <a:t>goes beyond descriptive writing toward synthesis and critique. To achieve this end, begin by collecting data and gathering resources. The research process should produce sufficient information that you feel comfortable with all aspects of concept: the pros and cons, counter-arguments, and proposals. Quality research will enable you to analyze the information and put forth quality recommendations and solutions to problems. Research should be compiled from high-quality, industry-relevant sources.</a:t>
            </a:r>
          </a:p>
        </p:txBody>
      </p:sp>
    </p:spTree>
    <p:extLst>
      <p:ext uri="{BB962C8B-B14F-4D97-AF65-F5344CB8AC3E}">
        <p14:creationId xmlns:p14="http://schemas.microsoft.com/office/powerpoint/2010/main" val="226790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31065"/>
            <a:ext cx="8596668" cy="5410297"/>
          </a:xfrm>
        </p:spPr>
        <p:txBody>
          <a:bodyPr/>
          <a:lstStyle/>
          <a:p>
            <a:r>
              <a:rPr lang="en-US" sz="2400" b="1" dirty="0"/>
              <a:t>Organizing, Analyzing, </a:t>
            </a:r>
            <a:r>
              <a:rPr lang="en-US" sz="2400" b="1" dirty="0" smtClean="0"/>
              <a:t>Synthesizing</a:t>
            </a:r>
          </a:p>
          <a:p>
            <a:endParaRPr lang="en-US" dirty="0"/>
          </a:p>
          <a:p>
            <a:r>
              <a:rPr lang="en-US" sz="2400" dirty="0"/>
              <a:t>After collecting the appropriate research, synthesize the information. Synthesis involves critiquing a source’s argument, validity or methodology based on your own research and findings in an effort to present new information, draw conclusions, or present findings. Report information accurately and in context. Synthesized research should result in clear and logical findings, with recommendations if called for. In this stage, you should also determine how to organize and present the information: chronologically, geographically, spatially, categorically, or by importance or comparison.</a:t>
            </a:r>
          </a:p>
        </p:txBody>
      </p:sp>
    </p:spTree>
    <p:extLst>
      <p:ext uri="{BB962C8B-B14F-4D97-AF65-F5344CB8AC3E}">
        <p14:creationId xmlns:p14="http://schemas.microsoft.com/office/powerpoint/2010/main" val="699810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631065"/>
            <a:ext cx="8900515" cy="5410297"/>
          </a:xfrm>
        </p:spPr>
        <p:txBody>
          <a:bodyPr>
            <a:normAutofit lnSpcReduction="10000"/>
          </a:bodyPr>
          <a:lstStyle/>
          <a:p>
            <a:r>
              <a:rPr lang="en-US" sz="2000" b="1" dirty="0"/>
              <a:t>Conclusions and </a:t>
            </a:r>
            <a:r>
              <a:rPr lang="en-US" sz="2000" b="1" dirty="0" smtClean="0"/>
              <a:t>Recommendations</a:t>
            </a:r>
          </a:p>
          <a:p>
            <a:endParaRPr lang="en-US" sz="2000" b="1" dirty="0"/>
          </a:p>
          <a:p>
            <a:r>
              <a:rPr lang="en-US" sz="2400" dirty="0"/>
              <a:t>Once the data is collected, the information is processed, and conclusions have been drawn, the composition process begins. While the bulk of the report will present and analyze your findings, most reports focus on one of three elements: conclusions, an argument's logic, or recommendations. For example, a mining geologist's field report analyzing drill-hole data will most likely focus on recommendations regarding the material available to be mined. The audience determines the degree of formality in language and tone. Technical jargon should be avoided when a report is issued beyond technical support personnel. The information should be presented using simple sentences with clear, common language.</a:t>
            </a:r>
          </a:p>
        </p:txBody>
      </p:sp>
    </p:spTree>
    <p:extLst>
      <p:ext uri="{BB962C8B-B14F-4D97-AF65-F5344CB8AC3E}">
        <p14:creationId xmlns:p14="http://schemas.microsoft.com/office/powerpoint/2010/main" val="1307468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be in a Basic Analytical Report?</a:t>
            </a:r>
          </a:p>
        </p:txBody>
      </p:sp>
      <p:sp>
        <p:nvSpPr>
          <p:cNvPr id="3" name="Content Placeholder 2"/>
          <p:cNvSpPr>
            <a:spLocks noGrp="1"/>
          </p:cNvSpPr>
          <p:nvPr>
            <p:ph idx="1"/>
          </p:nvPr>
        </p:nvSpPr>
        <p:spPr>
          <a:xfrm>
            <a:off x="425003" y="1930401"/>
            <a:ext cx="9156879" cy="4650704"/>
          </a:xfrm>
        </p:spPr>
        <p:txBody>
          <a:bodyPr>
            <a:normAutofit/>
          </a:bodyPr>
          <a:lstStyle/>
          <a:p>
            <a:r>
              <a:rPr lang="en-US" sz="2000" dirty="0"/>
              <a:t>An analytical report must be complete so that its usage can be maximized. More so, a comprehensive analytical report can impact businesses and other entities on a bigger scale. If you want to have an analytical report that is complete with all the details included in it, here are some of the information that you should not forget to include in the formal report document</a:t>
            </a:r>
            <a:r>
              <a:rPr lang="en-US" sz="2000" dirty="0" smtClean="0"/>
              <a:t>:</a:t>
            </a:r>
          </a:p>
          <a:p>
            <a:endParaRPr lang="en-US" sz="2000" dirty="0"/>
          </a:p>
          <a:p>
            <a:r>
              <a:rPr lang="en-US" sz="2000" dirty="0"/>
              <a:t>A title page which includes the main purpose of the analytical report or the topic as to which the report will revolve.</a:t>
            </a:r>
          </a:p>
          <a:p>
            <a:r>
              <a:rPr lang="en-US" sz="2000" dirty="0"/>
              <a:t>The table of contents arranged based on the chronological and/or logical order of discussion.</a:t>
            </a:r>
          </a:p>
          <a:p>
            <a:r>
              <a:rPr lang="en-US" sz="2000" dirty="0"/>
              <a:t>A clause where the methods used for the activity are specified and presented accordingly.</a:t>
            </a:r>
          </a:p>
        </p:txBody>
      </p:sp>
    </p:spTree>
    <p:extLst>
      <p:ext uri="{BB962C8B-B14F-4D97-AF65-F5344CB8AC3E}">
        <p14:creationId xmlns:p14="http://schemas.microsoft.com/office/powerpoint/2010/main" val="1096830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30" y="566671"/>
            <a:ext cx="8926272" cy="5474692"/>
          </a:xfrm>
        </p:spPr>
        <p:txBody>
          <a:bodyPr>
            <a:normAutofit/>
          </a:bodyPr>
          <a:lstStyle/>
          <a:p>
            <a:r>
              <a:rPr lang="en-US" sz="2000" dirty="0"/>
              <a:t>The main discussion of the analytical report broken down into actual and specific sections varying on the scope of the undertaking, which includes</a:t>
            </a:r>
            <a:r>
              <a:rPr lang="en-US" sz="2000" dirty="0" smtClean="0"/>
              <a:t>:</a:t>
            </a:r>
          </a:p>
          <a:p>
            <a:endParaRPr lang="en-US" sz="2000" dirty="0"/>
          </a:p>
          <a:p>
            <a:r>
              <a:rPr lang="en-US" sz="2000" dirty="0"/>
              <a:t>The heading of the particular discussion</a:t>
            </a:r>
            <a:r>
              <a:rPr lang="en-US" sz="2000" dirty="0" smtClean="0"/>
              <a:t>.</a:t>
            </a:r>
          </a:p>
          <a:p>
            <a:endParaRPr lang="en-US" sz="2000" dirty="0"/>
          </a:p>
          <a:p>
            <a:r>
              <a:rPr lang="en-US" sz="2000" dirty="0"/>
              <a:t>A sub-heading for a more defined topic presentation</a:t>
            </a:r>
            <a:r>
              <a:rPr lang="en-US" sz="2000" dirty="0" smtClean="0"/>
              <a:t>.</a:t>
            </a:r>
          </a:p>
          <a:p>
            <a:endParaRPr lang="en-US" sz="2000" dirty="0"/>
          </a:p>
          <a:p>
            <a:r>
              <a:rPr lang="en-US" sz="2000" dirty="0"/>
              <a:t>The body of the discussion</a:t>
            </a:r>
            <a:r>
              <a:rPr lang="en-US" sz="2000" dirty="0" smtClean="0"/>
              <a:t>.</a:t>
            </a:r>
          </a:p>
          <a:p>
            <a:endParaRPr lang="en-US" sz="2000" dirty="0"/>
          </a:p>
          <a:p>
            <a:r>
              <a:rPr lang="en-US" sz="2000" dirty="0"/>
              <a:t>The conclusions based on the gathered information and results showcased in the analytical report.</a:t>
            </a:r>
          </a:p>
        </p:txBody>
      </p:sp>
    </p:spTree>
    <p:extLst>
      <p:ext uri="{BB962C8B-B14F-4D97-AF65-F5344CB8AC3E}">
        <p14:creationId xmlns:p14="http://schemas.microsoft.com/office/powerpoint/2010/main" val="474517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23493"/>
            <a:ext cx="8596668" cy="4817869"/>
          </a:xfrm>
        </p:spPr>
        <p:txBody>
          <a:bodyPr>
            <a:normAutofit/>
          </a:bodyPr>
          <a:lstStyle/>
          <a:p>
            <a:r>
              <a:rPr lang="en-US" sz="2400" dirty="0"/>
              <a:t>The recommendations should be given by the person who made the report varying on the conclusions identified</a:t>
            </a:r>
            <a:r>
              <a:rPr lang="en-US" sz="2400" dirty="0" smtClean="0"/>
              <a:t>.</a:t>
            </a:r>
          </a:p>
          <a:p>
            <a:endParaRPr lang="en-US" sz="2400" dirty="0"/>
          </a:p>
          <a:p>
            <a:r>
              <a:rPr lang="en-US" sz="2400" dirty="0"/>
              <a:t>Sections for appendices and bibliography, especially when requested or is necessary.</a:t>
            </a:r>
          </a:p>
        </p:txBody>
      </p:sp>
    </p:spTree>
    <p:extLst>
      <p:ext uri="{BB962C8B-B14F-4D97-AF65-F5344CB8AC3E}">
        <p14:creationId xmlns:p14="http://schemas.microsoft.com/office/powerpoint/2010/main" val="439803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in Analytical Report Development</a:t>
            </a:r>
          </a:p>
        </p:txBody>
      </p:sp>
      <p:sp>
        <p:nvSpPr>
          <p:cNvPr id="3" name="Content Placeholder 2"/>
          <p:cNvSpPr>
            <a:spLocks noGrp="1"/>
          </p:cNvSpPr>
          <p:nvPr>
            <p:ph idx="1"/>
          </p:nvPr>
        </p:nvSpPr>
        <p:spPr>
          <a:xfrm>
            <a:off x="386366" y="1661376"/>
            <a:ext cx="8887636" cy="4971244"/>
          </a:xfrm>
        </p:spPr>
        <p:txBody>
          <a:bodyPr>
            <a:noAutofit/>
          </a:bodyPr>
          <a:lstStyle/>
          <a:p>
            <a:pPr marL="0" indent="0">
              <a:buNone/>
            </a:pPr>
            <a:r>
              <a:rPr lang="en-US" sz="2000" dirty="0"/>
              <a:t>For you to develop a great analytical report, there are some things that you need to be aware of. Some tips can make the entire process of analytical report development easier, faster, and more efficient. A few of the tips that we are sure can be useful when making an analytical report are as follows</a:t>
            </a:r>
            <a:r>
              <a:rPr lang="en-US" sz="2000" dirty="0" smtClean="0"/>
              <a:t>:</a:t>
            </a:r>
          </a:p>
          <a:p>
            <a:endParaRPr lang="en-US" sz="2000" dirty="0"/>
          </a:p>
          <a:p>
            <a:endParaRPr lang="en-US" sz="2000" dirty="0"/>
          </a:p>
          <a:p>
            <a:r>
              <a:rPr lang="en-US" sz="2000" dirty="0"/>
              <a:t>Always refer to information that is of quality. You have to ensure that you have a strong foundation so that your analytical report will not look weak during presentation and assessment. You can do this be using sources that are related to the industry where your business belongs.</a:t>
            </a:r>
          </a:p>
        </p:txBody>
      </p:sp>
    </p:spTree>
    <p:extLst>
      <p:ext uri="{BB962C8B-B14F-4D97-AF65-F5344CB8AC3E}">
        <p14:creationId xmlns:p14="http://schemas.microsoft.com/office/powerpoint/2010/main" val="3440837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761" y="463640"/>
            <a:ext cx="8823241" cy="5564844"/>
          </a:xfrm>
        </p:spPr>
        <p:txBody>
          <a:bodyPr>
            <a:noAutofit/>
          </a:bodyPr>
          <a:lstStyle/>
          <a:p>
            <a:r>
              <a:rPr lang="en-US" sz="2400" dirty="0"/>
              <a:t>Make sure that the process of your research can help you have the needed information for you to specify concepts and other parts of the discussion in a precise and fact-based manner</a:t>
            </a:r>
            <a:r>
              <a:rPr lang="en-US" sz="2400" dirty="0" smtClean="0"/>
              <a:t>.</a:t>
            </a:r>
          </a:p>
          <a:p>
            <a:endParaRPr lang="en-US" sz="2400" dirty="0"/>
          </a:p>
          <a:p>
            <a:r>
              <a:rPr lang="en-US" sz="2400" dirty="0"/>
              <a:t>Ensure that the research that you will refer to are done by professionals who have already provided an impact on your field of expertise</a:t>
            </a:r>
            <a:r>
              <a:rPr lang="en-US" sz="2400" dirty="0" smtClean="0"/>
              <a:t>.</a:t>
            </a:r>
          </a:p>
          <a:p>
            <a:endParaRPr lang="en-US" sz="2400" dirty="0"/>
          </a:p>
          <a:p>
            <a:r>
              <a:rPr lang="en-US" sz="2400" dirty="0"/>
              <a:t>Use references or report examples while conducting an analytical report. Be keen when selecting the samples and templates that you will use as guides as these documents can influence the development process of your own analytical report.</a:t>
            </a:r>
          </a:p>
        </p:txBody>
      </p:sp>
    </p:spTree>
    <p:extLst>
      <p:ext uri="{BB962C8B-B14F-4D97-AF65-F5344CB8AC3E}">
        <p14:creationId xmlns:p14="http://schemas.microsoft.com/office/powerpoint/2010/main" val="2910905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Approach</a:t>
            </a:r>
            <a:endParaRPr lang="en-US" dirty="0"/>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3094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30153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Analytical Reports</a:t>
            </a:r>
            <a:endParaRPr lang="en-US" sz="4000" b="1" dirty="0"/>
          </a:p>
        </p:txBody>
      </p:sp>
      <p:sp>
        <p:nvSpPr>
          <p:cNvPr id="3" name="Content Placeholder 2"/>
          <p:cNvSpPr>
            <a:spLocks noGrp="1"/>
          </p:cNvSpPr>
          <p:nvPr>
            <p:ph idx="1"/>
          </p:nvPr>
        </p:nvSpPr>
        <p:spPr/>
        <p:txBody>
          <a:bodyPr>
            <a:normAutofit/>
          </a:bodyPr>
          <a:lstStyle/>
          <a:p>
            <a:r>
              <a:rPr lang="en-US" sz="2400" dirty="0"/>
              <a:t>Analytical Reporting is the type of business reporting that is used to make decisions</a:t>
            </a:r>
            <a:r>
              <a:rPr lang="en-US" sz="2400" dirty="0" smtClean="0"/>
              <a:t>. Analytical </a:t>
            </a:r>
            <a:r>
              <a:rPr lang="en-US" sz="2400" dirty="0"/>
              <a:t>reports offer both information and analysis, but they also include recommendations. Offering recommendations is the biggest difference between informational and analytical reporting.</a:t>
            </a:r>
          </a:p>
        </p:txBody>
      </p:sp>
    </p:spTree>
    <p:extLst>
      <p:ext uri="{BB962C8B-B14F-4D97-AF65-F5344CB8AC3E}">
        <p14:creationId xmlns:p14="http://schemas.microsoft.com/office/powerpoint/2010/main" val="6677736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553879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549427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3097569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670772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The man killed the boy with stick</a:t>
            </a:r>
            <a:endParaRPr lang="en-US" sz="3600" dirty="0"/>
          </a:p>
        </p:txBody>
      </p:sp>
    </p:spTree>
    <p:extLst>
      <p:ext uri="{BB962C8B-B14F-4D97-AF65-F5344CB8AC3E}">
        <p14:creationId xmlns:p14="http://schemas.microsoft.com/office/powerpoint/2010/main" val="3757845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9803"/>
          </a:xfrm>
        </p:spPr>
        <p:txBody>
          <a:bodyPr/>
          <a:lstStyle/>
          <a:p>
            <a:r>
              <a:rPr lang="en-US" b="1" dirty="0"/>
              <a:t>Benefits :</a:t>
            </a:r>
          </a:p>
        </p:txBody>
      </p:sp>
      <p:sp>
        <p:nvSpPr>
          <p:cNvPr id="3" name="Content Placeholder 2"/>
          <p:cNvSpPr>
            <a:spLocks noGrp="1"/>
          </p:cNvSpPr>
          <p:nvPr>
            <p:ph idx="1"/>
          </p:nvPr>
        </p:nvSpPr>
        <p:spPr>
          <a:xfrm>
            <a:off x="296213" y="1339403"/>
            <a:ext cx="9504609" cy="5228822"/>
          </a:xfrm>
        </p:spPr>
        <p:txBody>
          <a:bodyPr>
            <a:normAutofit lnSpcReduction="10000"/>
          </a:bodyPr>
          <a:lstStyle/>
          <a:p>
            <a:r>
              <a:rPr lang="en-US" sz="2400" dirty="0"/>
              <a:t>Quick Access and easy to understand </a:t>
            </a:r>
            <a:r>
              <a:rPr lang="en-US" sz="2400" dirty="0" smtClean="0"/>
              <a:t>Data</a:t>
            </a:r>
          </a:p>
          <a:p>
            <a:endParaRPr lang="en-US" sz="2400" dirty="0"/>
          </a:p>
          <a:p>
            <a:r>
              <a:rPr lang="en-US" sz="2400" dirty="0"/>
              <a:t>Better Understanding of Operational &amp; Business </a:t>
            </a:r>
            <a:r>
              <a:rPr lang="en-US" sz="2400" dirty="0" smtClean="0"/>
              <a:t>Activities</a:t>
            </a:r>
          </a:p>
          <a:p>
            <a:endParaRPr lang="en-US" sz="2400" dirty="0"/>
          </a:p>
          <a:p>
            <a:r>
              <a:rPr lang="en-US" sz="2400" dirty="0"/>
              <a:t>Data visualization enables users to view &amp; understand large amounts of information regarding operational and business conditions</a:t>
            </a:r>
            <a:r>
              <a:rPr lang="en-US" sz="2400" dirty="0" smtClean="0"/>
              <a:t>.</a:t>
            </a:r>
          </a:p>
          <a:p>
            <a:endParaRPr lang="en-US" sz="2400" dirty="0"/>
          </a:p>
          <a:p>
            <a:r>
              <a:rPr lang="en-US" sz="2400" dirty="0"/>
              <a:t>One of the greatest Advantage of data visualization is it brings triable insights to the surface. Unlike one-dimensional tables and charts that can only be viewed, data visualization tools enable users to interact with data.</a:t>
            </a:r>
          </a:p>
          <a:p>
            <a:endParaRPr lang="en-US" sz="2400" dirty="0"/>
          </a:p>
        </p:txBody>
      </p:sp>
    </p:spTree>
    <p:extLst>
      <p:ext uri="{BB962C8B-B14F-4D97-AF65-F5344CB8AC3E}">
        <p14:creationId xmlns:p14="http://schemas.microsoft.com/office/powerpoint/2010/main" val="1883626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609600"/>
            <a:ext cx="8964909" cy="1320800"/>
          </a:xfrm>
        </p:spPr>
        <p:txBody>
          <a:bodyPr/>
          <a:lstStyle/>
          <a:p>
            <a:r>
              <a:rPr lang="en-US" dirty="0"/>
              <a:t>Analytical reports use data to power decision </a:t>
            </a:r>
            <a:r>
              <a:rPr lang="en-US" dirty="0" smtClean="0"/>
              <a:t>making</a:t>
            </a:r>
            <a:endParaRPr lang="en-US" dirty="0"/>
          </a:p>
        </p:txBody>
      </p:sp>
      <p:sp>
        <p:nvSpPr>
          <p:cNvPr id="3" name="Content Placeholder 2"/>
          <p:cNvSpPr>
            <a:spLocks noGrp="1"/>
          </p:cNvSpPr>
          <p:nvPr>
            <p:ph idx="1"/>
          </p:nvPr>
        </p:nvSpPr>
        <p:spPr>
          <a:xfrm>
            <a:off x="309093" y="2060621"/>
            <a:ext cx="9350062" cy="4391694"/>
          </a:xfrm>
        </p:spPr>
        <p:txBody>
          <a:bodyPr>
            <a:normAutofit/>
          </a:bodyPr>
          <a:lstStyle/>
          <a:p>
            <a:r>
              <a:rPr lang="en-US" sz="2400" dirty="0"/>
              <a:t>An analyst reviews data, considers its meaning and makes suggestions based on his interpretation.</a:t>
            </a:r>
          </a:p>
          <a:p>
            <a:endParaRPr lang="en-US" sz="2400" dirty="0"/>
          </a:p>
          <a:p>
            <a:r>
              <a:rPr lang="en-US" sz="2400" dirty="0"/>
              <a:t>But that’s a pretty boring definition. In practice, analytical reports are an incredible tool that guide important decisions made by many of the biggest organizations in the world.</a:t>
            </a:r>
          </a:p>
          <a:p>
            <a:endParaRPr lang="en-US" sz="2400" dirty="0"/>
          </a:p>
          <a:p>
            <a:r>
              <a:rPr lang="en-US" sz="2400" dirty="0"/>
              <a:t>They use powerful data visualizations and give us insights into the way the world works. Insights that we probably wouldn’t get anywhere else.</a:t>
            </a:r>
          </a:p>
        </p:txBody>
      </p:sp>
    </p:spTree>
    <p:extLst>
      <p:ext uri="{BB962C8B-B14F-4D97-AF65-F5344CB8AC3E}">
        <p14:creationId xmlns:p14="http://schemas.microsoft.com/office/powerpoint/2010/main" val="1859380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154547"/>
            <a:ext cx="9414456" cy="6259132"/>
          </a:xfrm>
        </p:spPr>
        <p:txBody>
          <a:bodyPr>
            <a:normAutofit/>
          </a:bodyPr>
          <a:lstStyle/>
          <a:p>
            <a:r>
              <a:rPr lang="en-US" sz="2400" dirty="0"/>
              <a:t>They take our data from boring to fascinating. They put our data into action.</a:t>
            </a:r>
          </a:p>
          <a:p>
            <a:endParaRPr lang="en-US" sz="2400" dirty="0"/>
          </a:p>
          <a:p>
            <a:r>
              <a:rPr lang="en-US" sz="2400" dirty="0"/>
              <a:t>They’re also a big part of almost every important decision you can think of.</a:t>
            </a:r>
          </a:p>
          <a:p>
            <a:endParaRPr lang="en-US" sz="2400" dirty="0"/>
          </a:p>
          <a:p>
            <a:r>
              <a:rPr lang="en-US" sz="2400" dirty="0"/>
              <a:t>Is the president deciding to invade a country? He’ll definitely be looking at analytical repots</a:t>
            </a:r>
            <a:r>
              <a:rPr lang="en-US" sz="2400" dirty="0" smtClean="0"/>
              <a:t>.</a:t>
            </a:r>
          </a:p>
          <a:p>
            <a:endParaRPr lang="en-US" sz="2400" dirty="0"/>
          </a:p>
          <a:p>
            <a:r>
              <a:rPr lang="en-US" sz="2400" dirty="0"/>
              <a:t>Deciding which features to put in the new iPhone? That’ll be analytical reports galore</a:t>
            </a:r>
            <a:r>
              <a:rPr lang="en-US" sz="2400" dirty="0" smtClean="0"/>
              <a:t>.</a:t>
            </a:r>
          </a:p>
          <a:p>
            <a:endParaRPr lang="en-US" sz="2400" dirty="0"/>
          </a:p>
          <a:p>
            <a:r>
              <a:rPr lang="en-US" sz="2400" dirty="0"/>
              <a:t>Developing a new cancer drug? Analytical reports will be a major part of your decision making.</a:t>
            </a:r>
          </a:p>
        </p:txBody>
      </p:sp>
    </p:spTree>
    <p:extLst>
      <p:ext uri="{BB962C8B-B14F-4D97-AF65-F5344CB8AC3E}">
        <p14:creationId xmlns:p14="http://schemas.microsoft.com/office/powerpoint/2010/main" val="2580609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8" y="1120461"/>
            <a:ext cx="8913394" cy="4920901"/>
          </a:xfrm>
        </p:spPr>
        <p:txBody>
          <a:bodyPr>
            <a:normAutofit/>
          </a:bodyPr>
          <a:lstStyle/>
          <a:p>
            <a:r>
              <a:rPr lang="en-US" sz="2400" dirty="0" smtClean="0"/>
              <a:t>An </a:t>
            </a:r>
            <a:r>
              <a:rPr lang="en-US" sz="2400" dirty="0"/>
              <a:t>analytical report is a type of a business report that uses qualitative and quantitative company data to analyze as well as evaluate a business strategy or process, while empowering employees to make data-driven decisions based on evidence and analytics.</a:t>
            </a:r>
          </a:p>
          <a:p>
            <a:endParaRPr lang="en-US" sz="2400" dirty="0"/>
          </a:p>
          <a:p>
            <a:r>
              <a:rPr lang="en-US" sz="2400" dirty="0"/>
              <a:t>While analytical reporting is based on statistics, historical data and can deliver predictive analysis of a specific issue, its usage is also spread in analyzing current data in a wide range of industries</a:t>
            </a:r>
            <a:r>
              <a:rPr lang="en-US" dirty="0"/>
              <a:t>.</a:t>
            </a:r>
          </a:p>
        </p:txBody>
      </p:sp>
    </p:spTree>
    <p:extLst>
      <p:ext uri="{BB962C8B-B14F-4D97-AF65-F5344CB8AC3E}">
        <p14:creationId xmlns:p14="http://schemas.microsoft.com/office/powerpoint/2010/main" val="539753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445201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51" y="360609"/>
            <a:ext cx="9234152" cy="5680754"/>
          </a:xfrm>
        </p:spPr>
        <p:txBody>
          <a:bodyPr>
            <a:normAutofit/>
          </a:bodyPr>
          <a:lstStyle/>
          <a:p>
            <a:r>
              <a:rPr lang="en-US" sz="2400" b="1" dirty="0"/>
              <a:t>For the analytical </a:t>
            </a:r>
            <a:r>
              <a:rPr lang="en-US" sz="2400" b="1" dirty="0" smtClean="0"/>
              <a:t>report:</a:t>
            </a:r>
            <a:endParaRPr lang="en-US" sz="2400" b="1" dirty="0"/>
          </a:p>
          <a:p>
            <a:endParaRPr lang="en-US" sz="2000" dirty="0"/>
          </a:p>
          <a:p>
            <a:r>
              <a:rPr lang="en-US" sz="2000" dirty="0"/>
              <a:t>Step 1: Analyze the issue.</a:t>
            </a:r>
          </a:p>
          <a:p>
            <a:endParaRPr lang="en-US" sz="2000" dirty="0"/>
          </a:p>
          <a:p>
            <a:r>
              <a:rPr lang="en-US" sz="2000" dirty="0"/>
              <a:t>Step 2: Gather information.</a:t>
            </a:r>
          </a:p>
          <a:p>
            <a:endParaRPr lang="en-US" sz="2000" dirty="0"/>
          </a:p>
          <a:p>
            <a:r>
              <a:rPr lang="en-US" sz="2000" dirty="0"/>
              <a:t>Step 3: Analyze data.</a:t>
            </a:r>
          </a:p>
          <a:p>
            <a:endParaRPr lang="en-US" sz="2000" dirty="0"/>
          </a:p>
          <a:p>
            <a:r>
              <a:rPr lang="en-US" sz="2000" dirty="0"/>
              <a:t>Step 4: Draw conclusions</a:t>
            </a:r>
            <a:r>
              <a:rPr lang="en-US" sz="2000" dirty="0" smtClean="0"/>
              <a:t>.</a:t>
            </a:r>
          </a:p>
          <a:p>
            <a:endParaRPr lang="en-US" sz="2000" dirty="0"/>
          </a:p>
          <a:p>
            <a:r>
              <a:rPr lang="en-US" sz="2000" dirty="0" smtClean="0"/>
              <a:t>Step 5: Make Recommendations.</a:t>
            </a:r>
            <a:endParaRPr lang="en-US" sz="2000" dirty="0"/>
          </a:p>
        </p:txBody>
      </p:sp>
    </p:spTree>
    <p:extLst>
      <p:ext uri="{BB962C8B-B14F-4D97-AF65-F5344CB8AC3E}">
        <p14:creationId xmlns:p14="http://schemas.microsoft.com/office/powerpoint/2010/main" val="1430466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18187"/>
            <a:ext cx="8596668" cy="5423176"/>
          </a:xfrm>
        </p:spPr>
        <p:txBody>
          <a:bodyPr>
            <a:noAutofit/>
          </a:bodyPr>
          <a:lstStyle/>
          <a:p>
            <a:r>
              <a:rPr lang="en-US" sz="2800" b="1" dirty="0"/>
              <a:t>Formatting the </a:t>
            </a:r>
            <a:r>
              <a:rPr lang="en-US" sz="2800" b="1" dirty="0" smtClean="0"/>
              <a:t>Report</a:t>
            </a:r>
          </a:p>
          <a:p>
            <a:endParaRPr lang="en-US" sz="2800" dirty="0"/>
          </a:p>
          <a:p>
            <a:r>
              <a:rPr lang="en-US" sz="2800" dirty="0"/>
              <a:t>While analytical reports may vary slightly based on need and audience, they often share common elements: a title page, a table of contents, an introduction, a methodology section, body sections, conclusions and recommendations, a bibliography, and an appendices section. Each section is noted by a heading, and subheadings are utilized when necessary. Page numbers are also attributed to each page, either centered or right-side aligned on the bottom of the page. </a:t>
            </a:r>
          </a:p>
        </p:txBody>
      </p:sp>
    </p:spTree>
    <p:extLst>
      <p:ext uri="{BB962C8B-B14F-4D97-AF65-F5344CB8AC3E}">
        <p14:creationId xmlns:p14="http://schemas.microsoft.com/office/powerpoint/2010/main" val="1367850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1541</TotalTime>
  <Words>1239</Words>
  <Application>Microsoft Office PowerPoint</Application>
  <PresentationFormat>Widescreen</PresentationFormat>
  <Paragraphs>82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Trebuchet MS</vt:lpstr>
      <vt:lpstr>Wingdings 3</vt:lpstr>
      <vt:lpstr>Facet</vt:lpstr>
      <vt:lpstr>Planning, Writing &amp; Completing Analytical Reports</vt:lpstr>
      <vt:lpstr>Analytical Reports</vt:lpstr>
      <vt:lpstr>Benefits :</vt:lpstr>
      <vt:lpstr>Analytical reports use data to power decision making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Should be in a Basic Analytical Report?</vt:lpstr>
      <vt:lpstr>PowerPoint Presentation</vt:lpstr>
      <vt:lpstr>PowerPoint Presentation</vt:lpstr>
      <vt:lpstr>Tips in Analytical Report Development</vt:lpstr>
      <vt:lpstr>PowerPoint Presentation</vt:lpstr>
      <vt:lpstr>Direct Approach</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Writing &amp; Completing Analytical Reports</dc:title>
  <dc:creator>User</dc:creator>
  <cp:lastModifiedBy>User</cp:lastModifiedBy>
  <cp:revision>11</cp:revision>
  <dcterms:created xsi:type="dcterms:W3CDTF">2018-11-29T08:17:34Z</dcterms:created>
  <dcterms:modified xsi:type="dcterms:W3CDTF">2018-12-14T13:50:48Z</dcterms:modified>
</cp:coreProperties>
</file>