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4" r:id="rId11"/>
    <p:sldId id="275" r:id="rId12"/>
    <p:sldId id="276" r:id="rId13"/>
    <p:sldId id="279" r:id="rId14"/>
    <p:sldId id="288" r:id="rId15"/>
    <p:sldId id="304" r:id="rId16"/>
    <p:sldId id="305" r:id="rId17"/>
    <p:sldId id="306" r:id="rId18"/>
    <p:sldId id="307" r:id="rId19"/>
    <p:sldId id="308" r:id="rId20"/>
    <p:sldId id="309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B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0" y="457200"/>
            <a:ext cx="7772400" cy="685800"/>
          </a:xfrm>
          <a:custGeom>
            <a:avLst/>
            <a:gdLst/>
            <a:ahLst/>
            <a:cxnLst/>
            <a:rect l="l" t="t" r="r" b="b"/>
            <a:pathLst>
              <a:path w="7772400" h="685800">
                <a:moveTo>
                  <a:pt x="7772400" y="0"/>
                </a:moveTo>
                <a:lnTo>
                  <a:pt x="0" y="0"/>
                </a:lnTo>
                <a:lnTo>
                  <a:pt x="0" y="685800"/>
                </a:lnTo>
                <a:lnTo>
                  <a:pt x="7772400" y="685800"/>
                </a:lnTo>
                <a:lnTo>
                  <a:pt x="7772400" y="0"/>
                </a:lnTo>
                <a:close/>
              </a:path>
            </a:pathLst>
          </a:custGeom>
          <a:solidFill>
            <a:srgbClr val="B1B1B1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000" y="457200"/>
            <a:ext cx="7772400" cy="685800"/>
          </a:xfrm>
          <a:custGeom>
            <a:avLst/>
            <a:gdLst/>
            <a:ahLst/>
            <a:cxnLst/>
            <a:rect l="l" t="t" r="r" b="b"/>
            <a:pathLst>
              <a:path w="7772400" h="685800">
                <a:moveTo>
                  <a:pt x="38862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7772400" y="0"/>
                </a:lnTo>
                <a:lnTo>
                  <a:pt x="7772400" y="685800"/>
                </a:lnTo>
                <a:lnTo>
                  <a:pt x="3886200" y="685800"/>
                </a:lnTo>
                <a:close/>
              </a:path>
            </a:pathLst>
          </a:custGeom>
          <a:ln w="3234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85800" y="381000"/>
            <a:ext cx="7772400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B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B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919" y="414020"/>
            <a:ext cx="276034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B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2068829"/>
            <a:ext cx="7591425" cy="3690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752600"/>
              <a:ext cx="9144000" cy="990600"/>
            </a:xfrm>
            <a:custGeom>
              <a:avLst/>
              <a:gdLst/>
              <a:ahLst/>
              <a:cxnLst/>
              <a:rect l="l" t="t" r="r" b="b"/>
              <a:pathLst>
                <a:path w="9144000" h="990600">
                  <a:moveTo>
                    <a:pt x="91440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9144000" y="990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76500" y="2167890"/>
            <a:ext cx="41903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8155" algn="l"/>
                <a:tab pos="944244" algn="l"/>
                <a:tab pos="2187575" algn="l"/>
                <a:tab pos="3121025" algn="l"/>
                <a:tab pos="3400425" algn="l"/>
                <a:tab pos="3866515" algn="l"/>
              </a:tabLst>
            </a:pPr>
            <a:r>
              <a:rPr sz="4400" dirty="0">
                <a:solidFill>
                  <a:srgbClr val="FFCC00"/>
                </a:solidFill>
                <a:latin typeface="Arial"/>
                <a:cs typeface="Arial"/>
              </a:rPr>
              <a:t>p	e	r</a:t>
            </a:r>
            <a:r>
              <a:rPr sz="4400" spc="5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CC00"/>
                </a:solidFill>
                <a:latin typeface="Arial"/>
                <a:cs typeface="Arial"/>
              </a:rPr>
              <a:t>c</a:t>
            </a:r>
            <a:r>
              <a:rPr sz="4400" spc="5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CC00"/>
                </a:solidFill>
                <a:latin typeface="Arial"/>
                <a:cs typeface="Arial"/>
              </a:rPr>
              <a:t>e	p</a:t>
            </a:r>
            <a:r>
              <a:rPr sz="4400" spc="1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CC00"/>
                </a:solidFill>
                <a:latin typeface="Arial"/>
                <a:cs typeface="Arial"/>
              </a:rPr>
              <a:t>t	i	o	n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850505" cy="763905"/>
            <a:chOff x="685800" y="3810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810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3. Selective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Attention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Selecting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Stimuli)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697990"/>
            <a:ext cx="6541134" cy="1007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8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Not all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stimuli received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human organism are  </a:t>
            </a:r>
            <a:r>
              <a:rPr sz="2000" dirty="0">
                <a:latin typeface="Tahoma"/>
                <a:cs typeface="Tahoma"/>
              </a:rPr>
              <a:t>accepted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dirty="0">
                <a:latin typeface="Tahoma"/>
                <a:cs typeface="Tahoma"/>
              </a:rPr>
              <a:t>it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Some stimuli </a:t>
            </a:r>
            <a:r>
              <a:rPr sz="2000" spc="-5" dirty="0">
                <a:latin typeface="Tahoma"/>
                <a:cs typeface="Tahoma"/>
              </a:rPr>
              <a:t>are </a:t>
            </a:r>
            <a:r>
              <a:rPr sz="2000" dirty="0">
                <a:latin typeface="Tahoma"/>
                <a:cs typeface="Tahoma"/>
              </a:rPr>
              <a:t>noticed </a:t>
            </a:r>
            <a:r>
              <a:rPr sz="2000" spc="-5" dirty="0">
                <a:latin typeface="Tahoma"/>
                <a:cs typeface="Tahoma"/>
              </a:rPr>
              <a:t>and </a:t>
            </a:r>
            <a:r>
              <a:rPr sz="2000" dirty="0">
                <a:latin typeface="Tahoma"/>
                <a:cs typeface="Tahoma"/>
              </a:rPr>
              <a:t>some </a:t>
            </a:r>
            <a:r>
              <a:rPr sz="2000" spc="-5" dirty="0">
                <a:latin typeface="Tahoma"/>
                <a:cs typeface="Tahoma"/>
              </a:rPr>
              <a:t>are </a:t>
            </a:r>
            <a:r>
              <a:rPr sz="2000" dirty="0">
                <a:latin typeface="Tahoma"/>
                <a:cs typeface="Tahoma"/>
              </a:rPr>
              <a:t>screened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out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3036570"/>
            <a:ext cx="195580" cy="58166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500" dirty="0">
                <a:latin typeface="Wingdings"/>
                <a:cs typeface="Wingdings"/>
              </a:rPr>
              <a:t></a:t>
            </a:r>
            <a:endParaRPr sz="15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500" dirty="0">
                <a:latin typeface="Wingdings"/>
                <a:cs typeface="Wingdings"/>
              </a:rPr>
              <a:t>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1239" y="3048000"/>
            <a:ext cx="6809740" cy="131826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Example:</a:t>
            </a:r>
            <a:endParaRPr sz="1500">
              <a:latin typeface="Tahoma"/>
              <a:cs typeface="Tahoma"/>
            </a:endParaRPr>
          </a:p>
          <a:p>
            <a:pPr marL="12700" marR="5080">
              <a:lnSpc>
                <a:spcPct val="100600"/>
              </a:lnSpc>
              <a:spcBef>
                <a:spcPts val="380"/>
              </a:spcBef>
            </a:pP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A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nurse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working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in a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post-operative care might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ignore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smell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of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recently  disinfected instruments or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sound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of coworkers talking nearby, but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she would  immediately notice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flashing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red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light bulb on the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nurse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station</a:t>
            </a:r>
            <a:r>
              <a:rPr sz="1500" spc="-20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console.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Boy happily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studying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with full concentration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even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while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spc="-10" dirty="0">
                <a:solidFill>
                  <a:srgbClr val="BF0000"/>
                </a:solidFill>
                <a:latin typeface="Tahoma"/>
                <a:cs typeface="Tahoma"/>
              </a:rPr>
              <a:t>TV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is</a:t>
            </a:r>
            <a:r>
              <a:rPr sz="1500" spc="10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on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340" y="4100829"/>
            <a:ext cx="1955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Wingdings"/>
                <a:cs typeface="Wingdings"/>
              </a:rPr>
              <a:t>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340" y="4776470"/>
            <a:ext cx="6997065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397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The process of </a:t>
            </a:r>
            <a:r>
              <a:rPr sz="2000" spc="-5" dirty="0">
                <a:latin typeface="Tahoma"/>
                <a:cs typeface="Tahoma"/>
              </a:rPr>
              <a:t>filtering information received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dirty="0">
                <a:latin typeface="Tahoma"/>
                <a:cs typeface="Tahoma"/>
              </a:rPr>
              <a:t>or sense </a:t>
            </a:r>
            <a:r>
              <a:rPr sz="2000" spc="-5" dirty="0">
                <a:latin typeface="Tahoma"/>
                <a:cs typeface="Tahoma"/>
              </a:rPr>
              <a:t>is  called </a:t>
            </a:r>
            <a:r>
              <a:rPr sz="2000" dirty="0">
                <a:latin typeface="Tahoma"/>
                <a:cs typeface="Tahoma"/>
              </a:rPr>
              <a:t>selective attention (or </a:t>
            </a:r>
            <a:r>
              <a:rPr sz="2000" spc="-5" dirty="0">
                <a:latin typeface="Tahoma"/>
                <a:cs typeface="Tahoma"/>
              </a:rPr>
              <a:t>selecting stimuli)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ct val="100800"/>
              </a:lnSpc>
              <a:spcBef>
                <a:spcPts val="50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Several factors </a:t>
            </a:r>
            <a:r>
              <a:rPr sz="2000" spc="-5" dirty="0">
                <a:latin typeface="Tahoma"/>
                <a:cs typeface="Tahoma"/>
              </a:rPr>
              <a:t>influence selective </a:t>
            </a:r>
            <a:r>
              <a:rPr sz="2000" dirty="0">
                <a:latin typeface="Tahoma"/>
                <a:cs typeface="Tahoma"/>
              </a:rPr>
              <a:t>attention; some of these  factors are </a:t>
            </a:r>
            <a:r>
              <a:rPr sz="2000" b="1" spc="-5" dirty="0">
                <a:latin typeface="Tahoma"/>
                <a:cs typeface="Tahoma"/>
              </a:rPr>
              <a:t>external </a:t>
            </a:r>
            <a:r>
              <a:rPr sz="2000" spc="-5" dirty="0">
                <a:latin typeface="Tahoma"/>
                <a:cs typeface="Tahoma"/>
              </a:rPr>
              <a:t>and other are </a:t>
            </a:r>
            <a:r>
              <a:rPr sz="2000" b="1" spc="-5" dirty="0">
                <a:latin typeface="Tahoma"/>
                <a:cs typeface="Tahoma"/>
              </a:rPr>
              <a:t>internal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our</a:t>
            </a:r>
            <a:r>
              <a:rPr sz="2000" spc="1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body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53000" y="6019800"/>
            <a:ext cx="1143000" cy="1270"/>
          </a:xfrm>
          <a:custGeom>
            <a:avLst/>
            <a:gdLst/>
            <a:ahLst/>
            <a:cxnLst/>
            <a:rect l="l" t="t" r="r" b="b"/>
            <a:pathLst>
              <a:path w="1143000" h="1270">
                <a:moveTo>
                  <a:pt x="0" y="0"/>
                </a:moveTo>
                <a:lnTo>
                  <a:pt x="1143000" y="1269"/>
                </a:lnTo>
              </a:path>
            </a:pathLst>
          </a:custGeom>
          <a:ln w="5714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28600" y="6248400"/>
            <a:ext cx="4876800" cy="33782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6990" rIns="0" bIns="0" rtlCol="0">
            <a:spAutoFit/>
          </a:bodyPr>
          <a:lstStyle/>
          <a:p>
            <a:pPr marL="518159">
              <a:lnSpc>
                <a:spcPct val="100000"/>
              </a:lnSpc>
              <a:spcBef>
                <a:spcPts val="37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Lets discuss some of these internal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90220"/>
            <a:ext cx="4779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Quick </a:t>
            </a:r>
            <a:r>
              <a:rPr dirty="0">
                <a:solidFill>
                  <a:srgbClr val="000000"/>
                </a:solidFill>
              </a:rPr>
              <a:t>snap-shot of internal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factors: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192529"/>
            <a:ext cx="178435" cy="2244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300"/>
              </a:lnSpc>
              <a:spcBef>
                <a:spcPts val="95"/>
              </a:spcBef>
            </a:pPr>
            <a:r>
              <a:rPr sz="2000" dirty="0">
                <a:latin typeface="Courier New"/>
                <a:cs typeface="Courier New"/>
              </a:rPr>
              <a:t>o  o  o  o  o  o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1226820"/>
            <a:ext cx="2264410" cy="2242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5080">
              <a:lnSpc>
                <a:spcPct val="121200"/>
              </a:lnSpc>
              <a:spcBef>
                <a:spcPts val="100"/>
              </a:spcBef>
            </a:pPr>
            <a:r>
              <a:rPr sz="2000" spc="-15" dirty="0">
                <a:solidFill>
                  <a:srgbClr val="BF0000"/>
                </a:solidFill>
                <a:latin typeface="Tahoma"/>
                <a:cs typeface="Tahoma"/>
              </a:rPr>
              <a:t>L</a:t>
            </a:r>
            <a:r>
              <a:rPr sz="2000" spc="5" dirty="0">
                <a:solidFill>
                  <a:srgbClr val="BF0000"/>
                </a:solidFill>
                <a:latin typeface="Tahoma"/>
                <a:cs typeface="Tahoma"/>
              </a:rPr>
              <a:t>e</a:t>
            </a:r>
            <a:r>
              <a:rPr sz="2000" spc="10" dirty="0">
                <a:solidFill>
                  <a:srgbClr val="BF0000"/>
                </a:solidFill>
                <a:latin typeface="Tahoma"/>
                <a:cs typeface="Tahoma"/>
              </a:rPr>
              <a:t>a</a:t>
            </a: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rning  Needs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ts val="2910"/>
              </a:lnSpc>
              <a:spcBef>
                <a:spcPts val="180"/>
              </a:spcBef>
            </a:pP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Age difference  Interest  Ambivalence  Paranoid</a:t>
            </a:r>
            <a:r>
              <a:rPr sz="2000" spc="-30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perception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90220"/>
            <a:ext cx="4779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Quick </a:t>
            </a:r>
            <a:r>
              <a:rPr dirty="0">
                <a:solidFill>
                  <a:srgbClr val="000000"/>
                </a:solidFill>
              </a:rPr>
              <a:t>snap-shot of internal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factors: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0840" y="1278890"/>
            <a:ext cx="8024495" cy="261048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68300" marR="19050" indent="-342900" algn="just">
              <a:lnSpc>
                <a:spcPts val="2000"/>
              </a:lnSpc>
              <a:spcBef>
                <a:spcPts val="500"/>
              </a:spcBef>
              <a:buClr>
                <a:srgbClr val="000000"/>
              </a:buClr>
              <a:buFont typeface="Courier New"/>
              <a:buChar char="o"/>
              <a:tabLst>
                <a:tab pos="368300" algn="l"/>
              </a:tabLst>
            </a:pP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Learning: </a:t>
            </a:r>
            <a:r>
              <a:rPr sz="1650" i="1" spc="-25" dirty="0">
                <a:latin typeface="Tahoma"/>
                <a:cs typeface="Tahoma"/>
              </a:rPr>
              <a:t>is </a:t>
            </a:r>
            <a:r>
              <a:rPr sz="1650" i="1" spc="-30" dirty="0">
                <a:latin typeface="Tahoma"/>
                <a:cs typeface="Tahoma"/>
              </a:rPr>
              <a:t>a cognitive </a:t>
            </a:r>
            <a:r>
              <a:rPr sz="1650" i="1" spc="-25" dirty="0">
                <a:latin typeface="Tahoma"/>
                <a:cs typeface="Tahoma"/>
              </a:rPr>
              <a:t>factor, </a:t>
            </a:r>
            <a:r>
              <a:rPr sz="1650" i="1" spc="-30" dirty="0">
                <a:latin typeface="Tahoma"/>
                <a:cs typeface="Tahoma"/>
              </a:rPr>
              <a:t>has considerable influence on perception. </a:t>
            </a:r>
            <a:r>
              <a:rPr sz="1650" i="1" spc="-15" dirty="0">
                <a:latin typeface="Tahoma"/>
                <a:cs typeface="Tahoma"/>
              </a:rPr>
              <a:t>It </a:t>
            </a:r>
            <a:r>
              <a:rPr sz="1650" i="1" spc="-30" dirty="0">
                <a:latin typeface="Tahoma"/>
                <a:cs typeface="Tahoma"/>
              </a:rPr>
              <a:t>creates  expectancy in people, and expectancy </a:t>
            </a:r>
            <a:r>
              <a:rPr sz="1650" i="1" spc="-35" dirty="0">
                <a:latin typeface="Tahoma"/>
                <a:cs typeface="Tahoma"/>
              </a:rPr>
              <a:t>makes him </a:t>
            </a:r>
            <a:r>
              <a:rPr sz="1650" i="1" spc="-30" dirty="0">
                <a:latin typeface="Tahoma"/>
                <a:cs typeface="Tahoma"/>
              </a:rPr>
              <a:t>see what he wants to</a:t>
            </a:r>
            <a:r>
              <a:rPr sz="1650" i="1" spc="135" dirty="0">
                <a:latin typeface="Tahoma"/>
                <a:cs typeface="Tahoma"/>
              </a:rPr>
              <a:t> </a:t>
            </a:r>
            <a:r>
              <a:rPr sz="1650" i="1" spc="-30" dirty="0">
                <a:latin typeface="Tahoma"/>
                <a:cs typeface="Tahoma"/>
              </a:rPr>
              <a:t>see.</a:t>
            </a:r>
            <a:endParaRPr sz="16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ourier New"/>
              <a:buChar char="o"/>
            </a:pPr>
            <a:endParaRPr sz="2200">
              <a:latin typeface="Tahoma"/>
              <a:cs typeface="Tahoma"/>
            </a:endParaRPr>
          </a:p>
          <a:p>
            <a:pPr marL="368300" marR="17780" indent="-342900" algn="just">
              <a:lnSpc>
                <a:spcPct val="97300"/>
              </a:lnSpc>
              <a:spcBef>
                <a:spcPts val="5"/>
              </a:spcBef>
              <a:buClr>
                <a:srgbClr val="000000"/>
              </a:buClr>
              <a:buFont typeface="Courier New"/>
              <a:buChar char="o"/>
              <a:tabLst>
                <a:tab pos="368300" algn="l"/>
              </a:tabLst>
            </a:pP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Needs: </a:t>
            </a:r>
            <a:r>
              <a:rPr sz="1650" i="1" spc="-30" dirty="0">
                <a:latin typeface="Tahoma"/>
                <a:cs typeface="Tahoma"/>
              </a:rPr>
              <a:t>needs </a:t>
            </a:r>
            <a:r>
              <a:rPr sz="1650" i="1" spc="-25" dirty="0">
                <a:latin typeface="Tahoma"/>
                <a:cs typeface="Tahoma"/>
              </a:rPr>
              <a:t>play </a:t>
            </a:r>
            <a:r>
              <a:rPr sz="1650" i="1" spc="-30" dirty="0">
                <a:latin typeface="Tahoma"/>
                <a:cs typeface="Tahoma"/>
              </a:rPr>
              <a:t>a significant role in perceptual selectivity. Usual things often   look </a:t>
            </a:r>
            <a:r>
              <a:rPr sz="1650" i="1" spc="-25" dirty="0">
                <a:latin typeface="Tahoma"/>
                <a:cs typeface="Tahoma"/>
              </a:rPr>
              <a:t>real </a:t>
            </a:r>
            <a:r>
              <a:rPr sz="1650" i="1" spc="-30" dirty="0">
                <a:latin typeface="Tahoma"/>
                <a:cs typeface="Tahoma"/>
              </a:rPr>
              <a:t>because of deprived needs. </a:t>
            </a:r>
            <a:r>
              <a:rPr sz="1650" i="1" spc="-25" dirty="0">
                <a:latin typeface="Tahoma"/>
                <a:cs typeface="Tahoma"/>
              </a:rPr>
              <a:t>E.g. </a:t>
            </a:r>
            <a:r>
              <a:rPr sz="1650" i="1" spc="-30" dirty="0">
                <a:latin typeface="Tahoma"/>
                <a:cs typeface="Tahoma"/>
              </a:rPr>
              <a:t>a thirsty person in </a:t>
            </a:r>
            <a:r>
              <a:rPr sz="1650" i="1" spc="-25" dirty="0">
                <a:latin typeface="Tahoma"/>
                <a:cs typeface="Tahoma"/>
              </a:rPr>
              <a:t>desert </a:t>
            </a:r>
            <a:r>
              <a:rPr sz="1650" i="1" spc="-30" dirty="0">
                <a:latin typeface="Tahoma"/>
                <a:cs typeface="Tahoma"/>
              </a:rPr>
              <a:t>gets illusion </a:t>
            </a:r>
            <a:r>
              <a:rPr sz="1650" i="1" spc="-25" dirty="0">
                <a:latin typeface="Tahoma"/>
                <a:cs typeface="Tahoma"/>
              </a:rPr>
              <a:t>of  </a:t>
            </a:r>
            <a:r>
              <a:rPr sz="1650" i="1" spc="-30" dirty="0">
                <a:latin typeface="Tahoma"/>
                <a:cs typeface="Tahoma"/>
              </a:rPr>
              <a:t>water.</a:t>
            </a:r>
            <a:endParaRPr sz="16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ourier New"/>
              <a:buChar char="o"/>
            </a:pPr>
            <a:endParaRPr sz="2550">
              <a:latin typeface="Tahoma"/>
              <a:cs typeface="Tahoma"/>
            </a:endParaRPr>
          </a:p>
          <a:p>
            <a:pPr marL="368300" marR="20320" indent="-342900" algn="just">
              <a:lnSpc>
                <a:spcPts val="2000"/>
              </a:lnSpc>
              <a:buClr>
                <a:srgbClr val="000000"/>
              </a:buClr>
              <a:buFont typeface="Courier New"/>
              <a:buChar char="o"/>
              <a:tabLst>
                <a:tab pos="368300" algn="l"/>
              </a:tabLst>
            </a:pP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Age difference: </a:t>
            </a:r>
            <a:r>
              <a:rPr sz="1650" i="1" spc="-35" dirty="0">
                <a:latin typeface="Tahoma"/>
                <a:cs typeface="Tahoma"/>
              </a:rPr>
              <a:t>young ones </a:t>
            </a:r>
            <a:r>
              <a:rPr sz="1650" i="1" spc="-30" dirty="0">
                <a:latin typeface="Tahoma"/>
                <a:cs typeface="Tahoma"/>
              </a:rPr>
              <a:t>take cycling </a:t>
            </a:r>
            <a:r>
              <a:rPr sz="1650" i="1" spc="-25" dirty="0">
                <a:latin typeface="Tahoma"/>
                <a:cs typeface="Tahoma"/>
              </a:rPr>
              <a:t>as </a:t>
            </a:r>
            <a:r>
              <a:rPr sz="1650" i="1" spc="-30" dirty="0">
                <a:latin typeface="Tahoma"/>
                <a:cs typeface="Tahoma"/>
              </a:rPr>
              <a:t>fun, whereas older may take </a:t>
            </a:r>
            <a:r>
              <a:rPr sz="1650" i="1" spc="-20" dirty="0">
                <a:latin typeface="Tahoma"/>
                <a:cs typeface="Tahoma"/>
              </a:rPr>
              <a:t>it </a:t>
            </a:r>
            <a:r>
              <a:rPr sz="1650" i="1" spc="-30" dirty="0">
                <a:latin typeface="Tahoma"/>
                <a:cs typeface="Tahoma"/>
              </a:rPr>
              <a:t>as   helpful cardiovascular</a:t>
            </a:r>
            <a:r>
              <a:rPr sz="1650" i="1" spc="-5" dirty="0">
                <a:latin typeface="Tahoma"/>
                <a:cs typeface="Tahoma"/>
              </a:rPr>
              <a:t> </a:t>
            </a:r>
            <a:r>
              <a:rPr sz="1650" i="1" spc="-30" dirty="0">
                <a:latin typeface="Tahoma"/>
                <a:cs typeface="Tahoma"/>
              </a:rPr>
              <a:t>exercise</a:t>
            </a:r>
            <a:endParaRPr sz="165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850505" cy="763905"/>
            <a:chOff x="685800" y="3810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810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4.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Perceptual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Organization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1328420"/>
            <a:ext cx="7249159" cy="6375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Perceptual organization </a:t>
            </a:r>
            <a:r>
              <a:rPr sz="2000" dirty="0">
                <a:latin typeface="Tahoma"/>
                <a:cs typeface="Tahoma"/>
              </a:rPr>
              <a:t>is the process </a:t>
            </a:r>
            <a:r>
              <a:rPr sz="2000" spc="-5" dirty="0">
                <a:latin typeface="Tahoma"/>
                <a:cs typeface="Tahoma"/>
              </a:rPr>
              <a:t>by which people group  stimuli into recognizable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patterns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2298699"/>
            <a:ext cx="207010" cy="90931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dirty="0">
                <a:latin typeface="Wingdings"/>
                <a:cs typeface="Wingdings"/>
              </a:rPr>
              <a:t>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7439" y="2310129"/>
            <a:ext cx="7227570" cy="139700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spc="-5" dirty="0">
                <a:latin typeface="Tahoma"/>
                <a:cs typeface="Tahoma"/>
              </a:rPr>
              <a:t>Example: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spc="-5" dirty="0">
                <a:latin typeface="Tahoma"/>
                <a:cs typeface="Tahoma"/>
              </a:rPr>
              <a:t>What mental </a:t>
            </a:r>
            <a:r>
              <a:rPr sz="1600" spc="-10" dirty="0">
                <a:latin typeface="Tahoma"/>
                <a:cs typeface="Tahoma"/>
              </a:rPr>
              <a:t>picture </a:t>
            </a:r>
            <a:r>
              <a:rPr sz="1600" dirty="0">
                <a:latin typeface="Tahoma"/>
                <a:cs typeface="Tahoma"/>
              </a:rPr>
              <a:t>do </a:t>
            </a:r>
            <a:r>
              <a:rPr sz="1600" spc="-5" dirty="0">
                <a:latin typeface="Tahoma"/>
                <a:cs typeface="Tahoma"/>
              </a:rPr>
              <a:t>you have </a:t>
            </a:r>
            <a:r>
              <a:rPr sz="1600" spc="-10" dirty="0">
                <a:latin typeface="Tahoma"/>
                <a:cs typeface="Tahoma"/>
              </a:rPr>
              <a:t>for </a:t>
            </a:r>
            <a:r>
              <a:rPr sz="1600" dirty="0">
                <a:latin typeface="Tahoma"/>
                <a:cs typeface="Tahoma"/>
              </a:rPr>
              <a:t>a </a:t>
            </a:r>
            <a:r>
              <a:rPr sz="1600" spc="-5" dirty="0">
                <a:latin typeface="Tahoma"/>
                <a:cs typeface="Tahoma"/>
              </a:rPr>
              <a:t>wooden </a:t>
            </a:r>
            <a:r>
              <a:rPr sz="1600" spc="-10" dirty="0">
                <a:latin typeface="Tahoma"/>
                <a:cs typeface="Tahoma"/>
              </a:rPr>
              <a:t>object with </a:t>
            </a:r>
            <a:r>
              <a:rPr sz="1600" dirty="0">
                <a:latin typeface="Tahoma"/>
                <a:cs typeface="Tahoma"/>
              </a:rPr>
              <a:t>4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legs?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400"/>
              </a:spcBef>
            </a:pPr>
            <a:r>
              <a:rPr sz="1600" spc="-5" dirty="0">
                <a:latin typeface="Tahoma"/>
                <a:cs typeface="Tahoma"/>
              </a:rPr>
              <a:t>When people </a:t>
            </a:r>
            <a:r>
              <a:rPr sz="1600" spc="-10" dirty="0">
                <a:latin typeface="Tahoma"/>
                <a:cs typeface="Tahoma"/>
              </a:rPr>
              <a:t>actually see the </a:t>
            </a:r>
            <a:r>
              <a:rPr sz="1600" spc="-5" dirty="0">
                <a:latin typeface="Tahoma"/>
                <a:cs typeface="Tahoma"/>
              </a:rPr>
              <a:t>above wooden object </a:t>
            </a:r>
            <a:r>
              <a:rPr sz="1600" spc="-10" dirty="0">
                <a:latin typeface="Tahoma"/>
                <a:cs typeface="Tahoma"/>
              </a:rPr>
              <a:t>having </a:t>
            </a:r>
            <a:r>
              <a:rPr sz="1600" spc="-5" dirty="0">
                <a:latin typeface="Tahoma"/>
                <a:cs typeface="Tahoma"/>
              </a:rPr>
              <a:t>these </a:t>
            </a:r>
            <a:r>
              <a:rPr sz="1600" spc="-10" dirty="0">
                <a:latin typeface="Tahoma"/>
                <a:cs typeface="Tahoma"/>
              </a:rPr>
              <a:t>characteristics,  they </a:t>
            </a:r>
            <a:r>
              <a:rPr sz="1600" dirty="0">
                <a:latin typeface="Tahoma"/>
                <a:cs typeface="Tahoma"/>
              </a:rPr>
              <a:t>are </a:t>
            </a:r>
            <a:r>
              <a:rPr sz="1600" spc="-5" dirty="0">
                <a:latin typeface="Tahoma"/>
                <a:cs typeface="Tahoma"/>
              </a:rPr>
              <a:t>able to organize </a:t>
            </a:r>
            <a:r>
              <a:rPr sz="1600" spc="-10" dirty="0">
                <a:latin typeface="Tahoma"/>
                <a:cs typeface="Tahoma"/>
              </a:rPr>
              <a:t>information into </a:t>
            </a:r>
            <a:r>
              <a:rPr sz="1600" spc="-5" dirty="0">
                <a:latin typeface="Tahoma"/>
                <a:cs typeface="Tahoma"/>
              </a:rPr>
              <a:t>meaningful whole and </a:t>
            </a:r>
            <a:r>
              <a:rPr sz="1600" spc="-10" dirty="0">
                <a:latin typeface="Tahoma"/>
                <a:cs typeface="Tahoma"/>
              </a:rPr>
              <a:t>recognize the  </a:t>
            </a:r>
            <a:r>
              <a:rPr sz="1600" spc="-5" dirty="0">
                <a:latin typeface="Tahoma"/>
                <a:cs typeface="Tahoma"/>
              </a:rPr>
              <a:t>object to </a:t>
            </a:r>
            <a:r>
              <a:rPr sz="1600" dirty="0">
                <a:latin typeface="Tahoma"/>
                <a:cs typeface="Tahoma"/>
              </a:rPr>
              <a:t>be a</a:t>
            </a:r>
            <a:r>
              <a:rPr sz="1600" spc="-5" dirty="0">
                <a:latin typeface="Tahoma"/>
                <a:cs typeface="Tahoma"/>
              </a:rPr>
              <a:t> chair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9140" y="4061180"/>
            <a:ext cx="6894830" cy="148907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420"/>
              </a:spcBef>
              <a:buFont typeface="Wingdings"/>
              <a:buChar char=""/>
              <a:tabLst>
                <a:tab pos="380365" algn="l"/>
                <a:tab pos="381000" algn="l"/>
              </a:tabLst>
            </a:pPr>
            <a:r>
              <a:rPr sz="1600" spc="-10" dirty="0">
                <a:latin typeface="Tahoma"/>
                <a:cs typeface="Tahoma"/>
              </a:rPr>
              <a:t>Following </a:t>
            </a:r>
            <a:r>
              <a:rPr sz="1600" spc="-5" dirty="0">
                <a:latin typeface="Tahoma"/>
                <a:cs typeface="Tahoma"/>
              </a:rPr>
              <a:t>factors </a:t>
            </a:r>
            <a:r>
              <a:rPr sz="1600" spc="-10" dirty="0">
                <a:latin typeface="Tahoma"/>
                <a:cs typeface="Tahoma"/>
              </a:rPr>
              <a:t>help understand </a:t>
            </a:r>
            <a:r>
              <a:rPr sz="1600" spc="-5" dirty="0">
                <a:latin typeface="Tahoma"/>
                <a:cs typeface="Tahoma"/>
              </a:rPr>
              <a:t>the perceptual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organization:</a:t>
            </a:r>
            <a:endParaRPr sz="1600">
              <a:latin typeface="Tahoma"/>
              <a:cs typeface="Tahoma"/>
            </a:endParaRPr>
          </a:p>
          <a:p>
            <a:pPr marL="381000" indent="-34290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SzPct val="96969"/>
              <a:buFont typeface="Courier New"/>
              <a:buChar char="o"/>
              <a:tabLst>
                <a:tab pos="380365" algn="l"/>
                <a:tab pos="381000" algn="l"/>
              </a:tabLst>
            </a:pPr>
            <a:r>
              <a:rPr sz="1650" i="1" spc="-35" dirty="0">
                <a:solidFill>
                  <a:srgbClr val="BF0000"/>
                </a:solidFill>
                <a:latin typeface="Tahoma"/>
                <a:cs typeface="Tahoma"/>
              </a:rPr>
              <a:t>Ambiguous</a:t>
            </a:r>
            <a:r>
              <a:rPr sz="1650" i="1" spc="-80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1650" i="1" spc="-25" dirty="0">
                <a:solidFill>
                  <a:srgbClr val="BF0000"/>
                </a:solidFill>
                <a:latin typeface="Tahoma"/>
                <a:cs typeface="Tahoma"/>
              </a:rPr>
              <a:t>figures</a:t>
            </a:r>
            <a:endParaRPr sz="1650">
              <a:latin typeface="Tahoma"/>
              <a:cs typeface="Tahoma"/>
            </a:endParaRPr>
          </a:p>
          <a:p>
            <a:pPr marL="381000" indent="-34290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SzPct val="96969"/>
              <a:buFont typeface="Courier New"/>
              <a:buChar char="o"/>
              <a:tabLst>
                <a:tab pos="380365" algn="l"/>
                <a:tab pos="381000" algn="l"/>
              </a:tabLst>
            </a:pPr>
            <a:r>
              <a:rPr sz="1650" i="1" spc="-30" dirty="0">
                <a:solidFill>
                  <a:srgbClr val="BF0000"/>
                </a:solidFill>
                <a:latin typeface="Tahoma"/>
                <a:cs typeface="Tahoma"/>
              </a:rPr>
              <a:t>Figure</a:t>
            </a:r>
            <a:r>
              <a:rPr sz="1650" i="1" spc="-95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1650" i="1" spc="-30" dirty="0">
                <a:solidFill>
                  <a:srgbClr val="BF0000"/>
                </a:solidFill>
                <a:latin typeface="Tahoma"/>
                <a:cs typeface="Tahoma"/>
              </a:rPr>
              <a:t>background</a:t>
            </a:r>
            <a:endParaRPr sz="1650">
              <a:latin typeface="Tahoma"/>
              <a:cs typeface="Tahoma"/>
            </a:endParaRPr>
          </a:p>
          <a:p>
            <a:pPr marL="381000" indent="-34290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SzPct val="96969"/>
              <a:buFont typeface="Courier New"/>
              <a:buChar char="o"/>
              <a:tabLst>
                <a:tab pos="380365" algn="l"/>
                <a:tab pos="381000" algn="l"/>
              </a:tabLst>
            </a:pPr>
            <a:r>
              <a:rPr sz="1650" i="1" spc="-30" dirty="0">
                <a:solidFill>
                  <a:srgbClr val="BF0000"/>
                </a:solidFill>
                <a:latin typeface="Tahoma"/>
                <a:cs typeface="Tahoma"/>
              </a:rPr>
              <a:t>Perceptual grouping </a:t>
            </a:r>
            <a:r>
              <a:rPr sz="1600" spc="-5" dirty="0">
                <a:latin typeface="Tahoma"/>
                <a:cs typeface="Tahoma"/>
              </a:rPr>
              <a:t>(</a:t>
            </a:r>
            <a:r>
              <a:rPr sz="1600" b="1" spc="-5" dirty="0">
                <a:latin typeface="Tahoma"/>
                <a:cs typeface="Tahoma"/>
              </a:rPr>
              <a:t>including: </a:t>
            </a:r>
            <a:r>
              <a:rPr sz="1600" spc="-10" dirty="0">
                <a:latin typeface="Tahoma"/>
                <a:cs typeface="Tahoma"/>
              </a:rPr>
              <a:t>similarity, closure, continuity </a:t>
            </a:r>
            <a:r>
              <a:rPr sz="1600" spc="-5" dirty="0">
                <a:latin typeface="Tahoma"/>
                <a:cs typeface="Tahoma"/>
              </a:rPr>
              <a:t>and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area)</a:t>
            </a:r>
            <a:endParaRPr sz="1600">
              <a:latin typeface="Tahoma"/>
              <a:cs typeface="Tahoma"/>
            </a:endParaRPr>
          </a:p>
          <a:p>
            <a:pPr marL="381000" indent="-34290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SzPct val="96969"/>
              <a:buFont typeface="Courier New"/>
              <a:buChar char="o"/>
              <a:tabLst>
                <a:tab pos="380365" algn="l"/>
                <a:tab pos="381000" algn="l"/>
              </a:tabLst>
            </a:pPr>
            <a:r>
              <a:rPr sz="1650" i="1" spc="-30" dirty="0">
                <a:solidFill>
                  <a:srgbClr val="BF0000"/>
                </a:solidFill>
                <a:latin typeface="Tahoma"/>
                <a:cs typeface="Tahoma"/>
              </a:rPr>
              <a:t>Perceptual</a:t>
            </a:r>
            <a:r>
              <a:rPr sz="1650" i="1" spc="-25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1650" i="1" spc="-35" dirty="0">
                <a:solidFill>
                  <a:srgbClr val="BF0000"/>
                </a:solidFill>
                <a:latin typeface="Tahoma"/>
                <a:cs typeface="Tahoma"/>
              </a:rPr>
              <a:t>constancy</a:t>
            </a:r>
            <a:endParaRPr sz="165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850505" cy="763905"/>
            <a:chOff x="685800" y="3810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810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5.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Interpreting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1328420"/>
            <a:ext cx="7312660" cy="1958998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401320" indent="-342900">
              <a:lnSpc>
                <a:spcPct val="100800"/>
              </a:lnSpc>
              <a:spcBef>
                <a:spcPts val="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After </a:t>
            </a:r>
            <a:r>
              <a:rPr sz="2000" dirty="0">
                <a:latin typeface="Tahoma"/>
                <a:cs typeface="Tahoma"/>
              </a:rPr>
              <a:t>data has been </a:t>
            </a:r>
            <a:r>
              <a:rPr sz="2000" spc="-5" dirty="0">
                <a:latin typeface="Tahoma"/>
                <a:cs typeface="Tahoma"/>
              </a:rPr>
              <a:t>received and organised,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perceiver  interprets </a:t>
            </a:r>
            <a:r>
              <a:rPr sz="2000" spc="5" dirty="0">
                <a:latin typeface="Tahoma"/>
                <a:cs typeface="Tahoma"/>
              </a:rPr>
              <a:t>or </a:t>
            </a:r>
            <a:r>
              <a:rPr sz="2000" dirty="0">
                <a:latin typeface="Tahoma"/>
                <a:cs typeface="Tahoma"/>
              </a:rPr>
              <a:t>assigns </a:t>
            </a:r>
            <a:r>
              <a:rPr sz="2000" spc="-5" dirty="0">
                <a:latin typeface="Tahoma"/>
                <a:cs typeface="Tahoma"/>
              </a:rPr>
              <a:t>meaning </a:t>
            </a:r>
            <a:r>
              <a:rPr sz="2000" spc="5" dirty="0">
                <a:latin typeface="Tahoma"/>
                <a:cs typeface="Tahoma"/>
              </a:rPr>
              <a:t>to </a:t>
            </a:r>
            <a:r>
              <a:rPr sz="2000" dirty="0">
                <a:latin typeface="Tahoma"/>
                <a:cs typeface="Tahoma"/>
              </a:rPr>
              <a:t>the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>
                <a:latin typeface="Tahoma"/>
                <a:cs typeface="Tahoma"/>
              </a:rPr>
              <a:t>information</a:t>
            </a:r>
            <a:r>
              <a:rPr sz="2000" spc="-5" smtClean="0">
                <a:latin typeface="Tahoma"/>
                <a:cs typeface="Tahoma"/>
              </a:rPr>
              <a:t>.</a:t>
            </a:r>
            <a:endParaRPr lang="en-US" sz="2000" spc="-5" dirty="0" smtClean="0">
              <a:latin typeface="Tahoma"/>
              <a:cs typeface="Tahoma"/>
            </a:endParaRPr>
          </a:p>
          <a:p>
            <a:pPr marL="355600" marR="401320" indent="-342900">
              <a:lnSpc>
                <a:spcPct val="100800"/>
              </a:lnSpc>
              <a:spcBef>
                <a:spcPts val="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endParaRPr lang="en-US" sz="2000" spc="-5" dirty="0">
              <a:latin typeface="Tahoma"/>
              <a:cs typeface="Tahoma"/>
            </a:endParaRPr>
          </a:p>
          <a:p>
            <a:pPr marL="355600" marR="401320" indent="-342900">
              <a:lnSpc>
                <a:spcPct val="100800"/>
              </a:lnSpc>
              <a:spcBef>
                <a:spcPts val="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endParaRPr sz="2000">
              <a:latin typeface="Tahoma"/>
              <a:cs typeface="Tahoma"/>
            </a:endParaRPr>
          </a:p>
          <a:p>
            <a:pPr marL="355600" marR="204470" indent="-342900">
              <a:lnSpc>
                <a:spcPct val="100400"/>
              </a:lnSpc>
              <a:spcBef>
                <a:spcPts val="50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10" dirty="0">
                <a:latin typeface="Tahoma"/>
                <a:cs typeface="Tahoma"/>
              </a:rPr>
              <a:t>In </a:t>
            </a:r>
            <a:r>
              <a:rPr sz="2000" dirty="0">
                <a:latin typeface="Tahoma"/>
                <a:cs typeface="Tahoma"/>
              </a:rPr>
              <a:t>fact, </a:t>
            </a:r>
            <a:r>
              <a:rPr sz="2000" spc="-5" dirty="0">
                <a:latin typeface="Tahoma"/>
                <a:cs typeface="Tahoma"/>
              </a:rPr>
              <a:t>perception </a:t>
            </a:r>
            <a:r>
              <a:rPr sz="2000" dirty="0">
                <a:latin typeface="Tahoma"/>
                <a:cs typeface="Tahoma"/>
              </a:rPr>
              <a:t>is said to have taken </a:t>
            </a:r>
            <a:r>
              <a:rPr sz="2000" spc="-5" dirty="0">
                <a:latin typeface="Tahoma"/>
                <a:cs typeface="Tahoma"/>
              </a:rPr>
              <a:t>place only </a:t>
            </a:r>
            <a:r>
              <a:rPr sz="2000" dirty="0">
                <a:latin typeface="Tahoma"/>
                <a:cs typeface="Tahoma"/>
              </a:rPr>
              <a:t>after </a:t>
            </a:r>
            <a:r>
              <a:rPr sz="2000" spc="-5" dirty="0">
                <a:latin typeface="Tahoma"/>
                <a:cs typeface="Tahoma"/>
              </a:rPr>
              <a:t>the  </a:t>
            </a:r>
            <a:r>
              <a:rPr sz="2000" dirty="0">
                <a:latin typeface="Tahoma"/>
                <a:cs typeface="Tahoma"/>
              </a:rPr>
              <a:t>data have </a:t>
            </a:r>
            <a:r>
              <a:rPr sz="2000">
                <a:latin typeface="Tahoma"/>
                <a:cs typeface="Tahoma"/>
              </a:rPr>
              <a:t>been</a:t>
            </a:r>
            <a:r>
              <a:rPr sz="2000" spc="-10">
                <a:latin typeface="Tahoma"/>
                <a:cs typeface="Tahoma"/>
              </a:rPr>
              <a:t> </a:t>
            </a:r>
            <a:r>
              <a:rPr sz="2000" spc="-5" smtClean="0">
                <a:latin typeface="Tahoma"/>
                <a:cs typeface="Tahoma"/>
              </a:rPr>
              <a:t>interpreted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3220"/>
            <a:ext cx="8013065" cy="273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400"/>
              </a:lnSpc>
              <a:spcBef>
                <a:spcPts val="90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latin typeface="Tahoma"/>
                <a:cs typeface="Tahoma"/>
              </a:rPr>
              <a:t>Helps understand </a:t>
            </a:r>
            <a:r>
              <a:rPr sz="2200" spc="-10" dirty="0">
                <a:latin typeface="Tahoma"/>
                <a:cs typeface="Tahoma"/>
              </a:rPr>
              <a:t>the difference between perceived </a:t>
            </a:r>
            <a:r>
              <a:rPr sz="2200" spc="-5" dirty="0">
                <a:latin typeface="Tahoma"/>
                <a:cs typeface="Tahoma"/>
              </a:rPr>
              <a:t>world and  real world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latin typeface="Tahoma"/>
                <a:cs typeface="Tahoma"/>
              </a:rPr>
              <a:t>Plays </a:t>
            </a:r>
            <a:r>
              <a:rPr sz="2200" spc="-10" dirty="0">
                <a:latin typeface="Tahoma"/>
                <a:cs typeface="Tahoma"/>
              </a:rPr>
              <a:t>decisive </a:t>
            </a:r>
            <a:r>
              <a:rPr sz="2200" spc="-5" dirty="0">
                <a:latin typeface="Tahoma"/>
                <a:cs typeface="Tahoma"/>
              </a:rPr>
              <a:t>role in </a:t>
            </a:r>
            <a:r>
              <a:rPr sz="2200" spc="-10" dirty="0">
                <a:latin typeface="Tahoma"/>
                <a:cs typeface="Tahoma"/>
              </a:rPr>
              <a:t>employee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hiring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latin typeface="Tahoma"/>
                <a:cs typeface="Tahoma"/>
              </a:rPr>
              <a:t>Key role </a:t>
            </a:r>
            <a:r>
              <a:rPr sz="2200" dirty="0">
                <a:latin typeface="Tahoma"/>
                <a:cs typeface="Tahoma"/>
              </a:rPr>
              <a:t>in </a:t>
            </a:r>
            <a:r>
              <a:rPr sz="2200" spc="-5" dirty="0">
                <a:latin typeface="Tahoma"/>
                <a:cs typeface="Tahoma"/>
              </a:rPr>
              <a:t>performance</a:t>
            </a:r>
            <a:r>
              <a:rPr sz="2200" spc="-6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appraisal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latin typeface="Tahoma"/>
                <a:cs typeface="Tahoma"/>
              </a:rPr>
              <a:t>Helps determine loyalty of</a:t>
            </a:r>
            <a:r>
              <a:rPr sz="2200" spc="-4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employees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latin typeface="Tahoma"/>
                <a:cs typeface="Tahoma"/>
              </a:rPr>
              <a:t>Treating employees under Theory</a:t>
            </a:r>
            <a:r>
              <a:rPr sz="2200" spc="-35" dirty="0">
                <a:latin typeface="Tahoma"/>
                <a:cs typeface="Tahoma"/>
              </a:rPr>
              <a:t> </a:t>
            </a:r>
            <a:r>
              <a:rPr sz="2200" dirty="0">
                <a:latin typeface="Tahoma"/>
                <a:cs typeface="Tahoma"/>
              </a:rPr>
              <a:t>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10" dirty="0">
                <a:latin typeface="Tahoma"/>
                <a:cs typeface="Tahoma"/>
              </a:rPr>
              <a:t>Individual decision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making</a:t>
            </a:r>
            <a:endParaRPr sz="22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38200" y="228600"/>
            <a:ext cx="7850505" cy="1068705"/>
            <a:chOff x="838200" y="228600"/>
            <a:chExt cx="7850505" cy="1068705"/>
          </a:xfrm>
        </p:grpSpPr>
        <p:sp>
          <p:nvSpPr>
            <p:cNvPr id="4" name="object 4"/>
            <p:cNvSpPr/>
            <p:nvPr/>
          </p:nvSpPr>
          <p:spPr>
            <a:xfrm>
              <a:off x="914400" y="304800"/>
              <a:ext cx="7772400" cy="990600"/>
            </a:xfrm>
            <a:custGeom>
              <a:avLst/>
              <a:gdLst/>
              <a:ahLst/>
              <a:cxnLst/>
              <a:rect l="l" t="t" r="r" b="b"/>
              <a:pathLst>
                <a:path w="7772400" h="990600">
                  <a:moveTo>
                    <a:pt x="0" y="0"/>
                  </a:moveTo>
                  <a:lnTo>
                    <a:pt x="7772400" y="0"/>
                  </a:lnTo>
                  <a:lnTo>
                    <a:pt x="7772400" y="9906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304800"/>
              <a:ext cx="7772400" cy="990600"/>
            </a:xfrm>
            <a:custGeom>
              <a:avLst/>
              <a:gdLst/>
              <a:ahLst/>
              <a:cxnLst/>
              <a:rect l="l" t="t" r="r" b="b"/>
              <a:pathLst>
                <a:path w="7772400" h="990600">
                  <a:moveTo>
                    <a:pt x="0" y="0"/>
                  </a:moveTo>
                  <a:lnTo>
                    <a:pt x="7772400" y="0"/>
                  </a:lnTo>
                  <a:lnTo>
                    <a:pt x="7772400" y="990600"/>
                  </a:lnTo>
                  <a:lnTo>
                    <a:pt x="0" y="990600"/>
                  </a:lnTo>
                  <a:lnTo>
                    <a:pt x="0" y="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8200" y="228600"/>
              <a:ext cx="7773670" cy="990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772400" cy="9906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28194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222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Perception: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Implications for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8129"/>
            <a:ext cx="8307705" cy="790575"/>
            <a:chOff x="457200" y="278129"/>
            <a:chExt cx="8307705" cy="790575"/>
          </a:xfrm>
        </p:grpSpPr>
        <p:sp>
          <p:nvSpPr>
            <p:cNvPr id="3" name="object 3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8229600" y="0"/>
                  </a:moveTo>
                  <a:lnTo>
                    <a:pt x="0" y="0"/>
                  </a:lnTo>
                  <a:lnTo>
                    <a:pt x="0" y="712470"/>
                  </a:lnTo>
                  <a:lnTo>
                    <a:pt x="8229600" y="71247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4114800" y="712470"/>
                  </a:moveTo>
                  <a:lnTo>
                    <a:pt x="0" y="712470"/>
                  </a:lnTo>
                  <a:lnTo>
                    <a:pt x="0" y="0"/>
                  </a:lnTo>
                  <a:lnTo>
                    <a:pt x="8229600" y="0"/>
                  </a:lnTo>
                  <a:lnTo>
                    <a:pt x="8229600" y="712470"/>
                  </a:lnTo>
                  <a:lnTo>
                    <a:pt x="4114800" y="71247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278129"/>
              <a:ext cx="8229600" cy="7124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8129"/>
            <a:ext cx="8229600" cy="71247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24460" rIns="0" bIns="0" rtlCol="0">
            <a:spAutoFit/>
          </a:bodyPr>
          <a:lstStyle/>
          <a:p>
            <a:pPr marL="182245">
              <a:lnSpc>
                <a:spcPct val="100000"/>
              </a:lnSpc>
              <a:spcBef>
                <a:spcPts val="98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Managing Perceptual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855470"/>
            <a:ext cx="252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875" dirty="0">
                <a:solidFill>
                  <a:srgbClr val="BF0000"/>
                </a:solidFill>
                <a:latin typeface="Wingdings"/>
                <a:cs typeface="Wingdings"/>
              </a:rPr>
              <a:t>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5539" y="1860480"/>
            <a:ext cx="7616190" cy="131889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just">
              <a:lnSpc>
                <a:spcPct val="80200"/>
              </a:lnSpc>
              <a:spcBef>
                <a:spcPts val="605"/>
              </a:spcBef>
            </a:pP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Have a high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level of self-awareness: </a:t>
            </a:r>
            <a:r>
              <a:rPr sz="2000" spc="-5" dirty="0">
                <a:latin typeface="Tahoma"/>
                <a:cs typeface="Tahoma"/>
              </a:rPr>
              <a:t>Individual needs, experience,  and </a:t>
            </a:r>
            <a:r>
              <a:rPr sz="2000" dirty="0">
                <a:latin typeface="Tahoma"/>
                <a:cs typeface="Tahoma"/>
              </a:rPr>
              <a:t>expectations can </a:t>
            </a:r>
            <a:r>
              <a:rPr sz="2000" spc="-5" dirty="0">
                <a:latin typeface="Tahoma"/>
                <a:cs typeface="Tahoma"/>
              </a:rPr>
              <a:t>all affect perceptions. </a:t>
            </a:r>
            <a:r>
              <a:rPr sz="2000" dirty="0">
                <a:latin typeface="Tahoma"/>
                <a:cs typeface="Tahoma"/>
              </a:rPr>
              <a:t>The successful  manager knows </a:t>
            </a:r>
            <a:r>
              <a:rPr sz="2000" spc="-5" dirty="0">
                <a:latin typeface="Tahoma"/>
                <a:cs typeface="Tahoma"/>
              </a:rPr>
              <a:t>this and </a:t>
            </a:r>
            <a:r>
              <a:rPr sz="2000" dirty="0">
                <a:latin typeface="Tahoma"/>
                <a:cs typeface="Tahoma"/>
              </a:rPr>
              <a:t>is </a:t>
            </a:r>
            <a:r>
              <a:rPr sz="2000" spc="-5" dirty="0">
                <a:latin typeface="Tahoma"/>
                <a:cs typeface="Tahoma"/>
              </a:rPr>
              <a:t>able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identify when </a:t>
            </a:r>
            <a:r>
              <a:rPr sz="2000" dirty="0">
                <a:latin typeface="Tahoma"/>
                <a:cs typeface="Tahoma"/>
              </a:rPr>
              <a:t>he or she </a:t>
            </a:r>
            <a:r>
              <a:rPr sz="2000" spc="-5" dirty="0">
                <a:latin typeface="Tahoma"/>
                <a:cs typeface="Tahoma"/>
              </a:rPr>
              <a:t>is  inappropriately distorting </a:t>
            </a:r>
            <a:r>
              <a:rPr sz="2000" dirty="0">
                <a:latin typeface="Tahoma"/>
                <a:cs typeface="Tahoma"/>
              </a:rPr>
              <a:t>a situation because of such </a:t>
            </a:r>
            <a:r>
              <a:rPr sz="2000" spc="-5" dirty="0">
                <a:latin typeface="Tahoma"/>
                <a:cs typeface="Tahoma"/>
              </a:rPr>
              <a:t>perceptual  tendencies.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40" y="3450590"/>
            <a:ext cx="252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2875" dirty="0">
                <a:solidFill>
                  <a:srgbClr val="BF0000"/>
                </a:solidFill>
                <a:latin typeface="Wingdings"/>
                <a:cs typeface="Wingdings"/>
              </a:rPr>
              <a:t>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5539" y="3455600"/>
            <a:ext cx="7616190" cy="156400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 algn="just">
              <a:lnSpc>
                <a:spcPct val="79900"/>
              </a:lnSpc>
              <a:spcBef>
                <a:spcPts val="615"/>
              </a:spcBef>
            </a:pP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Seek information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from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various sources to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confirm </a:t>
            </a:r>
            <a:r>
              <a:rPr sz="2050" i="1" spc="-20" dirty="0">
                <a:solidFill>
                  <a:srgbClr val="BF0000"/>
                </a:solidFill>
                <a:latin typeface="Tahoma"/>
                <a:cs typeface="Tahoma"/>
              </a:rPr>
              <a:t>or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disconfirm 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personal impressions of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a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decision situation: </a:t>
            </a:r>
            <a:r>
              <a:rPr sz="2000" dirty="0">
                <a:latin typeface="Tahoma"/>
                <a:cs typeface="Tahoma"/>
              </a:rPr>
              <a:t>The successful  manager </a:t>
            </a:r>
            <a:r>
              <a:rPr sz="2000" spc="-5" dirty="0">
                <a:latin typeface="Tahoma"/>
                <a:cs typeface="Tahoma"/>
              </a:rPr>
              <a:t>minimizes the </a:t>
            </a:r>
            <a:r>
              <a:rPr sz="2000" dirty="0">
                <a:latin typeface="Tahoma"/>
                <a:cs typeface="Tahoma"/>
              </a:rPr>
              <a:t>biases of personal </a:t>
            </a:r>
            <a:r>
              <a:rPr sz="2000" spc="-5" dirty="0">
                <a:latin typeface="Tahoma"/>
                <a:cs typeface="Tahoma"/>
              </a:rPr>
              <a:t>perceptions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spc="-5" dirty="0">
                <a:latin typeface="Tahoma"/>
                <a:cs typeface="Tahoma"/>
              </a:rPr>
              <a:t>seeking  </a:t>
            </a:r>
            <a:r>
              <a:rPr sz="2000" dirty="0">
                <a:latin typeface="Tahoma"/>
                <a:cs typeface="Tahoma"/>
              </a:rPr>
              <a:t>out the </a:t>
            </a:r>
            <a:r>
              <a:rPr sz="2000" spc="-5" dirty="0">
                <a:latin typeface="Tahoma"/>
                <a:cs typeface="Tahoma"/>
              </a:rPr>
              <a:t>viewpoints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others. </a:t>
            </a:r>
            <a:r>
              <a:rPr sz="2000" dirty="0">
                <a:latin typeface="Tahoma"/>
                <a:cs typeface="Tahoma"/>
              </a:rPr>
              <a:t>These </a:t>
            </a:r>
            <a:r>
              <a:rPr sz="2000" spc="-5" dirty="0">
                <a:latin typeface="Tahoma"/>
                <a:cs typeface="Tahoma"/>
              </a:rPr>
              <a:t>insights </a:t>
            </a:r>
            <a:r>
              <a:rPr sz="2000" dirty="0">
                <a:latin typeface="Tahoma"/>
                <a:cs typeface="Tahoma"/>
              </a:rPr>
              <a:t>are used to </a:t>
            </a:r>
            <a:r>
              <a:rPr sz="2000" spc="-5" dirty="0">
                <a:latin typeface="Tahoma"/>
                <a:cs typeface="Tahoma"/>
              </a:rPr>
              <a:t>gain  additional perspective </a:t>
            </a:r>
            <a:r>
              <a:rPr sz="2000" dirty="0">
                <a:latin typeface="Tahoma"/>
                <a:cs typeface="Tahoma"/>
              </a:rPr>
              <a:t>on situations and the </a:t>
            </a:r>
            <a:r>
              <a:rPr sz="2000" spc="-5" dirty="0">
                <a:latin typeface="Tahoma"/>
                <a:cs typeface="Tahoma"/>
              </a:rPr>
              <a:t>problems </a:t>
            </a:r>
            <a:r>
              <a:rPr sz="2000" dirty="0">
                <a:latin typeface="Tahoma"/>
                <a:cs typeface="Tahoma"/>
              </a:rPr>
              <a:t>or  </a:t>
            </a:r>
            <a:r>
              <a:rPr sz="2000" spc="-5" dirty="0">
                <a:latin typeface="Tahoma"/>
                <a:cs typeface="Tahoma"/>
              </a:rPr>
              <a:t>opportunities they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represent.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8129"/>
            <a:ext cx="8307705" cy="790575"/>
            <a:chOff x="457200" y="278129"/>
            <a:chExt cx="8307705" cy="790575"/>
          </a:xfrm>
        </p:grpSpPr>
        <p:sp>
          <p:nvSpPr>
            <p:cNvPr id="3" name="object 3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8229600" y="0"/>
                  </a:moveTo>
                  <a:lnTo>
                    <a:pt x="0" y="0"/>
                  </a:lnTo>
                  <a:lnTo>
                    <a:pt x="0" y="712470"/>
                  </a:lnTo>
                  <a:lnTo>
                    <a:pt x="8229600" y="71247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4114800" y="712470"/>
                  </a:moveTo>
                  <a:lnTo>
                    <a:pt x="0" y="712470"/>
                  </a:lnTo>
                  <a:lnTo>
                    <a:pt x="0" y="0"/>
                  </a:lnTo>
                  <a:lnTo>
                    <a:pt x="8229600" y="0"/>
                  </a:lnTo>
                  <a:lnTo>
                    <a:pt x="8229600" y="712470"/>
                  </a:lnTo>
                  <a:lnTo>
                    <a:pt x="4114800" y="71247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278129"/>
              <a:ext cx="8229600" cy="7124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8129"/>
            <a:ext cx="8229600" cy="71247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24460" rIns="0" bIns="0" rtlCol="0">
            <a:spAutoFit/>
          </a:bodyPr>
          <a:lstStyle/>
          <a:p>
            <a:pPr marL="182245">
              <a:lnSpc>
                <a:spcPct val="100000"/>
              </a:lnSpc>
              <a:spcBef>
                <a:spcPts val="98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Managing Perceptual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2167820"/>
            <a:ext cx="8073390" cy="131889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265" marR="5080" indent="-457200" algn="just">
              <a:lnSpc>
                <a:spcPct val="79700"/>
              </a:lnSpc>
              <a:spcBef>
                <a:spcPts val="620"/>
              </a:spcBef>
            </a:pP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»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Be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empathetic-that </a:t>
            </a:r>
            <a:r>
              <a:rPr sz="2050" i="1" spc="-15" dirty="0">
                <a:solidFill>
                  <a:srgbClr val="BF0000"/>
                </a:solidFill>
                <a:latin typeface="Tahoma"/>
                <a:cs typeface="Tahoma"/>
              </a:rPr>
              <a:t>is, </a:t>
            </a:r>
            <a:r>
              <a:rPr sz="2050" i="1" spc="-35" dirty="0">
                <a:solidFill>
                  <a:srgbClr val="BF0000"/>
                </a:solidFill>
                <a:latin typeface="Tahoma"/>
                <a:cs typeface="Tahoma"/>
              </a:rPr>
              <a:t>be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able to see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a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situation </a:t>
            </a:r>
            <a:r>
              <a:rPr sz="2050" i="1" spc="-20" dirty="0">
                <a:solidFill>
                  <a:srgbClr val="BF0000"/>
                </a:solidFill>
                <a:latin typeface="Tahoma"/>
                <a:cs typeface="Tahoma"/>
              </a:rPr>
              <a:t>as it is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perceived  </a:t>
            </a:r>
            <a:r>
              <a:rPr sz="2050" i="1" spc="-35" dirty="0">
                <a:solidFill>
                  <a:srgbClr val="BF0000"/>
                </a:solidFill>
                <a:latin typeface="Tahoma"/>
                <a:cs typeface="Tahoma"/>
              </a:rPr>
              <a:t>by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other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people: </a:t>
            </a:r>
            <a:r>
              <a:rPr sz="2000" spc="-5" dirty="0">
                <a:latin typeface="Tahoma"/>
                <a:cs typeface="Tahoma"/>
              </a:rPr>
              <a:t>Different people will define </a:t>
            </a:r>
            <a:r>
              <a:rPr sz="2000" dirty="0">
                <a:latin typeface="Tahoma"/>
                <a:cs typeface="Tahoma"/>
              </a:rPr>
              <a:t>the same situation  somewhat </a:t>
            </a:r>
            <a:r>
              <a:rPr sz="2000" spc="-5" dirty="0">
                <a:latin typeface="Tahoma"/>
                <a:cs typeface="Tahoma"/>
              </a:rPr>
              <a:t>differently. </a:t>
            </a:r>
            <a:r>
              <a:rPr sz="2000" dirty="0">
                <a:latin typeface="Tahoma"/>
                <a:cs typeface="Tahoma"/>
              </a:rPr>
              <a:t>The successful manager rises </a:t>
            </a:r>
            <a:r>
              <a:rPr sz="2000" spc="-5" dirty="0">
                <a:latin typeface="Tahoma"/>
                <a:cs typeface="Tahoma"/>
              </a:rPr>
              <a:t>above  personal impressions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understand problems </a:t>
            </a:r>
            <a:r>
              <a:rPr sz="2000" spc="5" dirty="0">
                <a:latin typeface="Tahoma"/>
                <a:cs typeface="Tahoma"/>
              </a:rPr>
              <a:t>as </a:t>
            </a:r>
            <a:r>
              <a:rPr sz="2000" dirty="0">
                <a:latin typeface="Tahoma"/>
                <a:cs typeface="Tahoma"/>
              </a:rPr>
              <a:t>seen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spc="-5" dirty="0">
                <a:latin typeface="Tahoma"/>
                <a:cs typeface="Tahoma"/>
              </a:rPr>
              <a:t>other  people.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3771900"/>
            <a:ext cx="1714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»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5539" y="3764210"/>
            <a:ext cx="7616190" cy="156400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 algn="just">
              <a:lnSpc>
                <a:spcPct val="79900"/>
              </a:lnSpc>
              <a:spcBef>
                <a:spcPts val="615"/>
              </a:spcBef>
            </a:pP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Influence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perceptions </a:t>
            </a:r>
            <a:r>
              <a:rPr sz="2050" i="1" spc="-20" dirty="0">
                <a:solidFill>
                  <a:srgbClr val="BF0000"/>
                </a:solidFill>
                <a:latin typeface="Tahoma"/>
                <a:cs typeface="Tahoma"/>
              </a:rPr>
              <a:t>of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other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people when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they are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drawing 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incorrect or incomplete impressions of events in the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work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setting:  </a:t>
            </a:r>
            <a:r>
              <a:rPr sz="2000" spc="-5" dirty="0">
                <a:latin typeface="Tahoma"/>
                <a:cs typeface="Tahoma"/>
              </a:rPr>
              <a:t>People </a:t>
            </a:r>
            <a:r>
              <a:rPr sz="2000" dirty="0">
                <a:latin typeface="Tahoma"/>
                <a:cs typeface="Tahoma"/>
              </a:rPr>
              <a:t>act </a:t>
            </a:r>
            <a:r>
              <a:rPr sz="2000" spc="-5" dirty="0">
                <a:latin typeface="Tahoma"/>
                <a:cs typeface="Tahoma"/>
              </a:rPr>
              <a:t>in </a:t>
            </a:r>
            <a:r>
              <a:rPr sz="2000" dirty="0">
                <a:latin typeface="Tahoma"/>
                <a:cs typeface="Tahoma"/>
              </a:rPr>
              <a:t>terms of </a:t>
            </a:r>
            <a:r>
              <a:rPr sz="2000" spc="-5" dirty="0">
                <a:latin typeface="Tahoma"/>
                <a:cs typeface="Tahoma"/>
              </a:rPr>
              <a:t>their perceptions. </a:t>
            </a:r>
            <a:r>
              <a:rPr sz="2000" dirty="0">
                <a:latin typeface="Tahoma"/>
                <a:cs typeface="Tahoma"/>
              </a:rPr>
              <a:t>The successful manager is  </a:t>
            </a:r>
            <a:r>
              <a:rPr sz="2000" spc="-5" dirty="0">
                <a:latin typeface="Tahoma"/>
                <a:cs typeface="Tahoma"/>
              </a:rPr>
              <a:t>able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influence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perceptions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others </a:t>
            </a:r>
            <a:r>
              <a:rPr sz="2000" dirty="0">
                <a:latin typeface="Tahoma"/>
                <a:cs typeface="Tahoma"/>
              </a:rPr>
              <a:t>so that work </a:t>
            </a:r>
            <a:r>
              <a:rPr sz="2000" spc="-5" dirty="0">
                <a:latin typeface="Tahoma"/>
                <a:cs typeface="Tahoma"/>
              </a:rPr>
              <a:t>events and  </a:t>
            </a:r>
            <a:r>
              <a:rPr sz="2000" dirty="0">
                <a:latin typeface="Tahoma"/>
                <a:cs typeface="Tahoma"/>
              </a:rPr>
              <a:t>situations are </a:t>
            </a:r>
            <a:r>
              <a:rPr sz="2000" spc="-5" dirty="0">
                <a:latin typeface="Tahoma"/>
                <a:cs typeface="Tahoma"/>
              </a:rPr>
              <a:t>interpreted </a:t>
            </a:r>
            <a:r>
              <a:rPr sz="2000" spc="5" dirty="0">
                <a:latin typeface="Tahoma"/>
                <a:cs typeface="Tahoma"/>
              </a:rPr>
              <a:t>as </a:t>
            </a:r>
            <a:r>
              <a:rPr sz="2000" dirty="0">
                <a:latin typeface="Tahoma"/>
                <a:cs typeface="Tahoma"/>
              </a:rPr>
              <a:t>accurately as </a:t>
            </a:r>
            <a:r>
              <a:rPr sz="2000" spc="-5" dirty="0">
                <a:latin typeface="Tahoma"/>
                <a:cs typeface="Tahoma"/>
              </a:rPr>
              <a:t>possible and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the  advantage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all concerned.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8129"/>
            <a:ext cx="8307705" cy="790575"/>
            <a:chOff x="457200" y="278129"/>
            <a:chExt cx="8307705" cy="790575"/>
          </a:xfrm>
        </p:grpSpPr>
        <p:sp>
          <p:nvSpPr>
            <p:cNvPr id="3" name="object 3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8229600" y="0"/>
                  </a:moveTo>
                  <a:lnTo>
                    <a:pt x="0" y="0"/>
                  </a:lnTo>
                  <a:lnTo>
                    <a:pt x="0" y="712470"/>
                  </a:lnTo>
                  <a:lnTo>
                    <a:pt x="8229600" y="71247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4114800" y="712470"/>
                  </a:moveTo>
                  <a:lnTo>
                    <a:pt x="0" y="712470"/>
                  </a:lnTo>
                  <a:lnTo>
                    <a:pt x="0" y="0"/>
                  </a:lnTo>
                  <a:lnTo>
                    <a:pt x="8229600" y="0"/>
                  </a:lnTo>
                  <a:lnTo>
                    <a:pt x="8229600" y="712470"/>
                  </a:lnTo>
                  <a:lnTo>
                    <a:pt x="4114800" y="71247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278129"/>
              <a:ext cx="8229600" cy="7124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8129"/>
            <a:ext cx="8229600" cy="71247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24460" rIns="0" bIns="0" rtlCol="0">
            <a:spAutoFit/>
          </a:bodyPr>
          <a:lstStyle/>
          <a:p>
            <a:pPr marL="182245">
              <a:lnSpc>
                <a:spcPct val="100000"/>
              </a:lnSpc>
              <a:spcBef>
                <a:spcPts val="98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Managing Perceptual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2167820"/>
            <a:ext cx="8072755" cy="131889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265" marR="5080" indent="-457200" algn="just">
              <a:lnSpc>
                <a:spcPct val="79700"/>
              </a:lnSpc>
              <a:spcBef>
                <a:spcPts val="620"/>
              </a:spcBef>
            </a:pP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»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Avoid </a:t>
            </a:r>
            <a:r>
              <a:rPr sz="2050" i="1" spc="-35" dirty="0">
                <a:solidFill>
                  <a:srgbClr val="BF0000"/>
                </a:solidFill>
                <a:latin typeface="Tahoma"/>
                <a:cs typeface="Tahoma"/>
              </a:rPr>
              <a:t>common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perceptual distortions that bias our views of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people  and </a:t>
            </a:r>
            <a:r>
              <a:rPr sz="2050" i="1" spc="-20" dirty="0">
                <a:solidFill>
                  <a:srgbClr val="BF0000"/>
                </a:solidFill>
                <a:latin typeface="Tahoma"/>
                <a:cs typeface="Tahoma"/>
              </a:rPr>
              <a:t>situations: </a:t>
            </a:r>
            <a:r>
              <a:rPr sz="2000" dirty="0">
                <a:latin typeface="Tahoma"/>
                <a:cs typeface="Tahoma"/>
              </a:rPr>
              <a:t>These </a:t>
            </a:r>
            <a:r>
              <a:rPr sz="2000" spc="-5" dirty="0">
                <a:latin typeface="Tahoma"/>
                <a:cs typeface="Tahoma"/>
              </a:rPr>
              <a:t>distortions include </a:t>
            </a:r>
            <a:r>
              <a:rPr sz="2000" dirty="0">
                <a:latin typeface="Tahoma"/>
                <a:cs typeface="Tahoma"/>
              </a:rPr>
              <a:t>the use </a:t>
            </a:r>
            <a:r>
              <a:rPr sz="2000" spc="5" dirty="0">
                <a:latin typeface="Tahoma"/>
                <a:cs typeface="Tahoma"/>
              </a:rPr>
              <a:t>of </a:t>
            </a:r>
            <a:r>
              <a:rPr sz="2000" dirty="0">
                <a:latin typeface="Tahoma"/>
                <a:cs typeface="Tahoma"/>
              </a:rPr>
              <a:t>stereotypes  </a:t>
            </a:r>
            <a:r>
              <a:rPr sz="2000" spc="-5" dirty="0">
                <a:latin typeface="Tahoma"/>
                <a:cs typeface="Tahoma"/>
              </a:rPr>
              <a:t>and halo </a:t>
            </a:r>
            <a:r>
              <a:rPr sz="2000" dirty="0">
                <a:latin typeface="Tahoma"/>
                <a:cs typeface="Tahoma"/>
              </a:rPr>
              <a:t>effects, as </a:t>
            </a:r>
            <a:r>
              <a:rPr sz="2000" spc="-5" dirty="0">
                <a:latin typeface="Tahoma"/>
                <a:cs typeface="Tahoma"/>
              </a:rPr>
              <a:t>well </a:t>
            </a:r>
            <a:r>
              <a:rPr sz="2000" spc="5" dirty="0">
                <a:latin typeface="Tahoma"/>
                <a:cs typeface="Tahoma"/>
              </a:rPr>
              <a:t>as </a:t>
            </a:r>
            <a:r>
              <a:rPr sz="2000" dirty="0">
                <a:latin typeface="Tahoma"/>
                <a:cs typeface="Tahoma"/>
              </a:rPr>
              <a:t>selective </a:t>
            </a:r>
            <a:r>
              <a:rPr sz="2000" spc="-5" dirty="0">
                <a:latin typeface="Tahoma"/>
                <a:cs typeface="Tahoma"/>
              </a:rPr>
              <a:t>perception and projection.  </a:t>
            </a:r>
            <a:r>
              <a:rPr sz="2000" dirty="0">
                <a:latin typeface="Tahoma"/>
                <a:cs typeface="Tahoma"/>
              </a:rPr>
              <a:t>Successful </a:t>
            </a:r>
            <a:r>
              <a:rPr sz="2000" spc="-5" dirty="0">
                <a:latin typeface="Tahoma"/>
                <a:cs typeface="Tahoma"/>
              </a:rPr>
              <a:t>managers are self-disciplined and sufficiently </a:t>
            </a:r>
            <a:r>
              <a:rPr sz="2000" dirty="0">
                <a:latin typeface="Tahoma"/>
                <a:cs typeface="Tahoma"/>
              </a:rPr>
              <a:t>self-aware  so that the </a:t>
            </a:r>
            <a:r>
              <a:rPr sz="2000" spc="-5" dirty="0">
                <a:latin typeface="Tahoma"/>
                <a:cs typeface="Tahoma"/>
              </a:rPr>
              <a:t>adverse impacts </a:t>
            </a:r>
            <a:r>
              <a:rPr sz="2000" dirty="0">
                <a:latin typeface="Tahoma"/>
                <a:cs typeface="Tahoma"/>
              </a:rPr>
              <a:t>of these </a:t>
            </a:r>
            <a:r>
              <a:rPr sz="2000" spc="-5" dirty="0">
                <a:latin typeface="Tahoma"/>
                <a:cs typeface="Tahoma"/>
              </a:rPr>
              <a:t>distortions </a:t>
            </a:r>
            <a:r>
              <a:rPr sz="2000" dirty="0">
                <a:latin typeface="Tahoma"/>
                <a:cs typeface="Tahoma"/>
              </a:rPr>
              <a:t>are</a:t>
            </a:r>
            <a:r>
              <a:rPr sz="2000" spc="5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minimized.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3771900"/>
            <a:ext cx="1714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»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5539" y="3764210"/>
            <a:ext cx="7615555" cy="131889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just">
              <a:lnSpc>
                <a:spcPct val="80200"/>
              </a:lnSpc>
              <a:spcBef>
                <a:spcPts val="605"/>
              </a:spcBef>
            </a:pP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Avoid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inappropriate attributions: </a:t>
            </a:r>
            <a:r>
              <a:rPr sz="2000" spc="-5" dirty="0">
                <a:latin typeface="Tahoma"/>
                <a:cs typeface="Tahoma"/>
              </a:rPr>
              <a:t>Everyone </a:t>
            </a:r>
            <a:r>
              <a:rPr sz="2000" dirty="0">
                <a:latin typeface="Tahoma"/>
                <a:cs typeface="Tahoma"/>
              </a:rPr>
              <a:t>has a </a:t>
            </a:r>
            <a:r>
              <a:rPr sz="2000" spc="-5" dirty="0">
                <a:latin typeface="Tahoma"/>
                <a:cs typeface="Tahoma"/>
              </a:rPr>
              <a:t>tendency </a:t>
            </a:r>
            <a:r>
              <a:rPr sz="2000" spc="5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try  and explain why </a:t>
            </a:r>
            <a:r>
              <a:rPr sz="2000" dirty="0">
                <a:latin typeface="Tahoma"/>
                <a:cs typeface="Tahoma"/>
              </a:rPr>
              <a:t>events </a:t>
            </a:r>
            <a:r>
              <a:rPr sz="2000" spc="-5" dirty="0">
                <a:latin typeface="Tahoma"/>
                <a:cs typeface="Tahoma"/>
              </a:rPr>
              <a:t>happened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5" dirty="0">
                <a:latin typeface="Tahoma"/>
                <a:cs typeface="Tahoma"/>
              </a:rPr>
              <a:t>way </a:t>
            </a:r>
            <a:r>
              <a:rPr sz="2000" dirty="0">
                <a:latin typeface="Tahoma"/>
                <a:cs typeface="Tahoma"/>
              </a:rPr>
              <a:t>they </a:t>
            </a:r>
            <a:r>
              <a:rPr sz="2000" spc="-5" dirty="0">
                <a:latin typeface="Tahoma"/>
                <a:cs typeface="Tahoma"/>
              </a:rPr>
              <a:t>did </a:t>
            </a:r>
            <a:r>
              <a:rPr sz="2000" spc="5" dirty="0">
                <a:latin typeface="Tahoma"/>
                <a:cs typeface="Tahoma"/>
              </a:rPr>
              <a:t>or </a:t>
            </a:r>
            <a:r>
              <a:rPr sz="2000" spc="-5" dirty="0">
                <a:latin typeface="Tahoma"/>
                <a:cs typeface="Tahoma"/>
              </a:rPr>
              <a:t>why people  behaved </a:t>
            </a:r>
            <a:r>
              <a:rPr sz="2000" spc="5" dirty="0">
                <a:latin typeface="Tahoma"/>
                <a:cs typeface="Tahoma"/>
              </a:rPr>
              <a:t>as </a:t>
            </a:r>
            <a:r>
              <a:rPr sz="2000" dirty="0">
                <a:latin typeface="Tahoma"/>
                <a:cs typeface="Tahoma"/>
              </a:rPr>
              <a:t>they </a:t>
            </a:r>
            <a:r>
              <a:rPr sz="2000" spc="-10" dirty="0">
                <a:latin typeface="Tahoma"/>
                <a:cs typeface="Tahoma"/>
              </a:rPr>
              <a:t>did. </a:t>
            </a:r>
            <a:r>
              <a:rPr sz="2000" dirty="0">
                <a:latin typeface="Tahoma"/>
                <a:cs typeface="Tahoma"/>
              </a:rPr>
              <a:t>The successful </a:t>
            </a:r>
            <a:r>
              <a:rPr sz="2000" spc="-5" dirty="0">
                <a:latin typeface="Tahoma"/>
                <a:cs typeface="Tahoma"/>
              </a:rPr>
              <a:t>manager </a:t>
            </a:r>
            <a:r>
              <a:rPr sz="2000" dirty="0">
                <a:latin typeface="Tahoma"/>
                <a:cs typeface="Tahoma"/>
              </a:rPr>
              <a:t>is </a:t>
            </a:r>
            <a:r>
              <a:rPr sz="2000" spc="-5" dirty="0">
                <a:latin typeface="Tahoma"/>
                <a:cs typeface="Tahoma"/>
              </a:rPr>
              <a:t>careful </a:t>
            </a:r>
            <a:r>
              <a:rPr sz="2000" dirty="0">
                <a:latin typeface="Tahoma"/>
                <a:cs typeface="Tahoma"/>
              </a:rPr>
              <a:t>to establish  the real </a:t>
            </a:r>
            <a:r>
              <a:rPr sz="2000" spc="-5" dirty="0">
                <a:latin typeface="Tahoma"/>
                <a:cs typeface="Tahoma"/>
              </a:rPr>
              <a:t>reasons </a:t>
            </a:r>
            <a:r>
              <a:rPr sz="2000" dirty="0">
                <a:latin typeface="Tahoma"/>
                <a:cs typeface="Tahoma"/>
              </a:rPr>
              <a:t>why </a:t>
            </a:r>
            <a:r>
              <a:rPr sz="2000" spc="-5" dirty="0">
                <a:latin typeface="Tahoma"/>
                <a:cs typeface="Tahoma"/>
              </a:rPr>
              <a:t>things happen and avoid quick </a:t>
            </a:r>
            <a:r>
              <a:rPr sz="2000" dirty="0">
                <a:latin typeface="Tahoma"/>
                <a:cs typeface="Tahoma"/>
              </a:rPr>
              <a:t>or  </a:t>
            </a:r>
            <a:r>
              <a:rPr sz="2000" spc="-5" dirty="0">
                <a:latin typeface="Tahoma"/>
                <a:cs typeface="Tahoma"/>
              </a:rPr>
              <a:t>inappropriate attributions </a:t>
            </a:r>
            <a:r>
              <a:rPr sz="2000" dirty="0">
                <a:latin typeface="Tahoma"/>
                <a:cs typeface="Tahoma"/>
              </a:rPr>
              <a:t>of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casualty.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8129"/>
            <a:ext cx="8307705" cy="790575"/>
            <a:chOff x="457200" y="278129"/>
            <a:chExt cx="8307705" cy="790575"/>
          </a:xfrm>
        </p:grpSpPr>
        <p:sp>
          <p:nvSpPr>
            <p:cNvPr id="3" name="object 3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8229600" y="0"/>
                  </a:moveTo>
                  <a:lnTo>
                    <a:pt x="0" y="0"/>
                  </a:lnTo>
                  <a:lnTo>
                    <a:pt x="0" y="712470"/>
                  </a:lnTo>
                  <a:lnTo>
                    <a:pt x="8229600" y="71247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400" y="354329"/>
              <a:ext cx="8229600" cy="712470"/>
            </a:xfrm>
            <a:custGeom>
              <a:avLst/>
              <a:gdLst/>
              <a:ahLst/>
              <a:cxnLst/>
              <a:rect l="l" t="t" r="r" b="b"/>
              <a:pathLst>
                <a:path w="8229600" h="712469">
                  <a:moveTo>
                    <a:pt x="4114800" y="712470"/>
                  </a:moveTo>
                  <a:lnTo>
                    <a:pt x="0" y="712470"/>
                  </a:lnTo>
                  <a:lnTo>
                    <a:pt x="0" y="0"/>
                  </a:lnTo>
                  <a:lnTo>
                    <a:pt x="8229600" y="0"/>
                  </a:lnTo>
                  <a:lnTo>
                    <a:pt x="8229600" y="712470"/>
                  </a:lnTo>
                  <a:lnTo>
                    <a:pt x="4114800" y="71247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278129"/>
              <a:ext cx="8229600" cy="7124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8129"/>
            <a:ext cx="8229600" cy="71247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24460" rIns="0" bIns="0" rtlCol="0">
            <a:spAutoFit/>
          </a:bodyPr>
          <a:lstStyle/>
          <a:p>
            <a:pPr marL="182245">
              <a:lnSpc>
                <a:spcPct val="100000"/>
              </a:lnSpc>
              <a:spcBef>
                <a:spcPts val="98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Managing Perceptual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551870"/>
            <a:ext cx="8073390" cy="3894454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69900" marR="5080" indent="-457200" algn="just">
              <a:lnSpc>
                <a:spcPct val="80300"/>
              </a:lnSpc>
              <a:spcBef>
                <a:spcPts val="605"/>
              </a:spcBef>
            </a:pP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»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Diversity </a:t>
            </a:r>
            <a:r>
              <a:rPr sz="2050" i="1" spc="-30" dirty="0">
                <a:solidFill>
                  <a:srgbClr val="BF0000"/>
                </a:solidFill>
                <a:latin typeface="Tahoma"/>
                <a:cs typeface="Tahoma"/>
              </a:rPr>
              <a:t>management programmes: </a:t>
            </a:r>
            <a:r>
              <a:rPr sz="2000" dirty="0">
                <a:latin typeface="Tahoma"/>
                <a:cs typeface="Tahoma"/>
              </a:rPr>
              <a:t>As </a:t>
            </a:r>
            <a:r>
              <a:rPr sz="2000" spc="-5" dirty="0">
                <a:latin typeface="Tahoma"/>
                <a:cs typeface="Tahoma"/>
              </a:rPr>
              <a:t>firms globalize </a:t>
            </a:r>
            <a:r>
              <a:rPr sz="2000" dirty="0">
                <a:latin typeface="Tahoma"/>
                <a:cs typeface="Tahoma"/>
              </a:rPr>
              <a:t>themselves,  </a:t>
            </a:r>
            <a:r>
              <a:rPr sz="2000" spc="-5" dirty="0">
                <a:latin typeface="Tahoma"/>
                <a:cs typeface="Tahoma"/>
              </a:rPr>
              <a:t>diversity </a:t>
            </a:r>
            <a:r>
              <a:rPr sz="2000" dirty="0">
                <a:latin typeface="Tahoma"/>
                <a:cs typeface="Tahoma"/>
              </a:rPr>
              <a:t>management assumes </a:t>
            </a:r>
            <a:r>
              <a:rPr sz="2000" spc="-5" dirty="0">
                <a:latin typeface="Tahoma"/>
                <a:cs typeface="Tahoma"/>
              </a:rPr>
              <a:t>greater relevance.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challenge  </a:t>
            </a:r>
            <a:r>
              <a:rPr sz="2000" dirty="0">
                <a:latin typeface="Tahoma"/>
                <a:cs typeface="Tahoma"/>
              </a:rPr>
              <a:t>for </a:t>
            </a:r>
            <a:r>
              <a:rPr sz="2000" spc="-5" dirty="0">
                <a:latin typeface="Tahoma"/>
                <a:cs typeface="Tahoma"/>
              </a:rPr>
              <a:t>corporate executives </a:t>
            </a:r>
            <a:r>
              <a:rPr sz="2000" dirty="0">
                <a:latin typeface="Tahoma"/>
                <a:cs typeface="Tahoma"/>
              </a:rPr>
              <a:t>is to </a:t>
            </a:r>
            <a:r>
              <a:rPr sz="2000" spc="-5" dirty="0">
                <a:latin typeface="Tahoma"/>
                <a:cs typeface="Tahoma"/>
              </a:rPr>
              <a:t>leverage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benefits </a:t>
            </a:r>
            <a:r>
              <a:rPr sz="2000" spc="5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this diversity  while minimizing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perceptual and behavioral problems </a:t>
            </a:r>
            <a:r>
              <a:rPr sz="2000" dirty="0">
                <a:latin typeface="Tahoma"/>
                <a:cs typeface="Tahoma"/>
              </a:rPr>
              <a:t>that tend  to accompany </a:t>
            </a:r>
            <a:r>
              <a:rPr sz="2000" spc="-5" dirty="0">
                <a:latin typeface="Tahoma"/>
                <a:cs typeface="Tahoma"/>
              </a:rPr>
              <a:t>heterogeneity. OB </a:t>
            </a:r>
            <a:r>
              <a:rPr sz="2000" dirty="0">
                <a:latin typeface="Tahoma"/>
                <a:cs typeface="Tahoma"/>
              </a:rPr>
              <a:t>experts have </a:t>
            </a:r>
            <a:r>
              <a:rPr sz="2000" spc="-5" dirty="0">
                <a:latin typeface="Tahoma"/>
                <a:cs typeface="Tahoma"/>
              </a:rPr>
              <a:t>designed diversity  </a:t>
            </a:r>
            <a:r>
              <a:rPr sz="2000" dirty="0">
                <a:latin typeface="Tahoma"/>
                <a:cs typeface="Tahoma"/>
              </a:rPr>
              <a:t>management </a:t>
            </a:r>
            <a:r>
              <a:rPr sz="2000" spc="-5" dirty="0">
                <a:latin typeface="Tahoma"/>
                <a:cs typeface="Tahoma"/>
              </a:rPr>
              <a:t>programmes. Typically, </a:t>
            </a:r>
            <a:r>
              <a:rPr sz="2000" dirty="0">
                <a:latin typeface="Tahoma"/>
                <a:cs typeface="Tahoma"/>
              </a:rPr>
              <a:t>these </a:t>
            </a:r>
            <a:r>
              <a:rPr sz="2000" spc="-5" dirty="0">
                <a:latin typeface="Tahoma"/>
                <a:cs typeface="Tahoma"/>
              </a:rPr>
              <a:t>training programmes  serve </a:t>
            </a:r>
            <a:r>
              <a:rPr sz="2000" dirty="0">
                <a:latin typeface="Tahoma"/>
                <a:cs typeface="Tahoma"/>
              </a:rPr>
              <a:t>two </a:t>
            </a:r>
            <a:r>
              <a:rPr sz="2000" spc="-5" dirty="0">
                <a:latin typeface="Tahoma"/>
                <a:cs typeface="Tahoma"/>
              </a:rPr>
              <a:t>purposes. First, they </a:t>
            </a:r>
            <a:r>
              <a:rPr sz="2000" dirty="0">
                <a:latin typeface="Tahoma"/>
                <a:cs typeface="Tahoma"/>
              </a:rPr>
              <a:t>communicate the </a:t>
            </a:r>
            <a:r>
              <a:rPr sz="2000" spc="-5" dirty="0">
                <a:latin typeface="Tahoma"/>
                <a:cs typeface="Tahoma"/>
              </a:rPr>
              <a:t>value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diversity.  Second, </a:t>
            </a:r>
            <a:r>
              <a:rPr sz="2000" dirty="0">
                <a:latin typeface="Tahoma"/>
                <a:cs typeface="Tahoma"/>
              </a:rPr>
              <a:t>these </a:t>
            </a:r>
            <a:r>
              <a:rPr sz="2000" spc="-5" dirty="0">
                <a:latin typeface="Tahoma"/>
                <a:cs typeface="Tahoma"/>
              </a:rPr>
              <a:t>programmes help participants </a:t>
            </a:r>
            <a:r>
              <a:rPr sz="2000" dirty="0">
                <a:latin typeface="Tahoma"/>
                <a:cs typeface="Tahoma"/>
              </a:rPr>
              <a:t>become aware </a:t>
            </a:r>
            <a:r>
              <a:rPr sz="2000" spc="5" dirty="0">
                <a:latin typeface="Tahoma"/>
                <a:cs typeface="Tahoma"/>
              </a:rPr>
              <a:t>of  </a:t>
            </a:r>
            <a:r>
              <a:rPr sz="2000" spc="-5" dirty="0">
                <a:latin typeface="Tahoma"/>
                <a:cs typeface="Tahoma"/>
              </a:rPr>
              <a:t>their personal </a:t>
            </a:r>
            <a:r>
              <a:rPr sz="2000" dirty="0">
                <a:latin typeface="Tahoma"/>
                <a:cs typeface="Tahoma"/>
              </a:rPr>
              <a:t>biases </a:t>
            </a:r>
            <a:r>
              <a:rPr sz="2000" spc="-5" dirty="0">
                <a:latin typeface="Tahoma"/>
                <a:cs typeface="Tahoma"/>
              </a:rPr>
              <a:t>and </a:t>
            </a:r>
            <a:r>
              <a:rPr sz="2000" spc="-10" dirty="0">
                <a:latin typeface="Tahoma"/>
                <a:cs typeface="Tahoma"/>
              </a:rPr>
              <a:t>give </a:t>
            </a:r>
            <a:r>
              <a:rPr sz="2000" spc="-5" dirty="0">
                <a:latin typeface="Tahoma"/>
                <a:cs typeface="Tahoma"/>
              </a:rPr>
              <a:t>them more </a:t>
            </a:r>
            <a:r>
              <a:rPr sz="2000" dirty="0">
                <a:latin typeface="Tahoma"/>
                <a:cs typeface="Tahoma"/>
              </a:rPr>
              <a:t>accurate </a:t>
            </a:r>
            <a:r>
              <a:rPr sz="2000" spc="-5" dirty="0">
                <a:latin typeface="Tahoma"/>
                <a:cs typeface="Tahoma"/>
              </a:rPr>
              <a:t>information  about people </a:t>
            </a:r>
            <a:r>
              <a:rPr sz="2000" dirty="0">
                <a:latin typeface="Tahoma"/>
                <a:cs typeface="Tahoma"/>
              </a:rPr>
              <a:t>with </a:t>
            </a:r>
            <a:r>
              <a:rPr sz="2000" spc="-5" dirty="0">
                <a:latin typeface="Tahoma"/>
                <a:cs typeface="Tahoma"/>
              </a:rPr>
              <a:t>different backgrounds, thus avoiding perceptual  distortions.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ahoma"/>
              <a:cs typeface="Tahoma"/>
            </a:endParaRPr>
          </a:p>
          <a:p>
            <a:pPr marL="469900" marR="5715" indent="-457200" algn="just">
              <a:lnSpc>
                <a:spcPct val="80200"/>
              </a:lnSpc>
            </a:pP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» </a:t>
            </a:r>
            <a:r>
              <a:rPr sz="2050" i="1" spc="-35" dirty="0">
                <a:solidFill>
                  <a:srgbClr val="BF0000"/>
                </a:solidFill>
                <a:latin typeface="Tahoma"/>
                <a:cs typeface="Tahoma"/>
              </a:rPr>
              <a:t>Know </a:t>
            </a: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yourself: </a:t>
            </a:r>
            <a:r>
              <a:rPr sz="2000" spc="-5" dirty="0">
                <a:latin typeface="Tahoma"/>
                <a:cs typeface="Tahoma"/>
              </a:rPr>
              <a:t>Apply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Johari window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know </a:t>
            </a:r>
            <a:r>
              <a:rPr sz="2000" dirty="0">
                <a:latin typeface="Tahoma"/>
                <a:cs typeface="Tahoma"/>
              </a:rPr>
              <a:t>the real self. </a:t>
            </a:r>
            <a:r>
              <a:rPr sz="2000" spc="-5" dirty="0">
                <a:latin typeface="Tahoma"/>
                <a:cs typeface="Tahoma"/>
              </a:rPr>
              <a:t>A  powerful </a:t>
            </a:r>
            <a:r>
              <a:rPr sz="2000" spc="5" dirty="0">
                <a:latin typeface="Tahoma"/>
                <a:cs typeface="Tahoma"/>
              </a:rPr>
              <a:t>way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minimize perceptual </a:t>
            </a:r>
            <a:r>
              <a:rPr sz="2000" dirty="0">
                <a:latin typeface="Tahoma"/>
                <a:cs typeface="Tahoma"/>
              </a:rPr>
              <a:t>biases </a:t>
            </a:r>
            <a:r>
              <a:rPr sz="2000" spc="-5" dirty="0">
                <a:latin typeface="Tahoma"/>
                <a:cs typeface="Tahoma"/>
              </a:rPr>
              <a:t>is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know and become  more </a:t>
            </a:r>
            <a:r>
              <a:rPr sz="2000" dirty="0">
                <a:latin typeface="Tahoma"/>
                <a:cs typeface="Tahoma"/>
              </a:rPr>
              <a:t>aware of one’s </a:t>
            </a:r>
            <a:r>
              <a:rPr sz="2000" spc="-5" dirty="0">
                <a:latin typeface="Tahoma"/>
                <a:cs typeface="Tahoma"/>
              </a:rPr>
              <a:t>values, beliefs, and</a:t>
            </a:r>
            <a:r>
              <a:rPr sz="2000" spc="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prejudice.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7419" y="236220"/>
            <a:ext cx="5480050" cy="11252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75"/>
              </a:spcBef>
            </a:pPr>
            <a:r>
              <a:rPr sz="3600" dirty="0">
                <a:solidFill>
                  <a:srgbClr val="CC6600"/>
                </a:solidFill>
              </a:rPr>
              <a:t>After </a:t>
            </a:r>
            <a:r>
              <a:rPr sz="3600" spc="-5" dirty="0">
                <a:solidFill>
                  <a:srgbClr val="CC6600"/>
                </a:solidFill>
              </a:rPr>
              <a:t>studying this</a:t>
            </a:r>
            <a:r>
              <a:rPr sz="3600" spc="-75" dirty="0">
                <a:solidFill>
                  <a:srgbClr val="CC6600"/>
                </a:solidFill>
              </a:rPr>
              <a:t> </a:t>
            </a:r>
            <a:r>
              <a:rPr sz="3600" dirty="0">
                <a:solidFill>
                  <a:srgbClr val="CC6600"/>
                </a:solidFill>
              </a:rPr>
              <a:t>module,  </a:t>
            </a:r>
            <a:r>
              <a:rPr sz="3600" spc="-5" dirty="0">
                <a:solidFill>
                  <a:srgbClr val="CC6600"/>
                </a:solidFill>
              </a:rPr>
              <a:t>you should </a:t>
            </a:r>
            <a:r>
              <a:rPr sz="3600" dirty="0">
                <a:solidFill>
                  <a:srgbClr val="CC6600"/>
                </a:solidFill>
              </a:rPr>
              <a:t>be able</a:t>
            </a:r>
            <a:r>
              <a:rPr sz="3600" spc="-10" dirty="0">
                <a:solidFill>
                  <a:srgbClr val="CC6600"/>
                </a:solidFill>
              </a:rPr>
              <a:t> </a:t>
            </a:r>
            <a:r>
              <a:rPr sz="3600" spc="-5" dirty="0">
                <a:solidFill>
                  <a:srgbClr val="CC6600"/>
                </a:solidFill>
              </a:rPr>
              <a:t>to: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69339" y="1832609"/>
            <a:ext cx="7242809" cy="203835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469900" marR="125095" indent="-457200">
              <a:lnSpc>
                <a:spcPct val="102099"/>
              </a:lnSpc>
              <a:spcBef>
                <a:spcPts val="40"/>
              </a:spcBef>
              <a:buClr>
                <a:srgbClr val="CC6600"/>
              </a:buClr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understand how </a:t>
            </a:r>
            <a:r>
              <a:rPr sz="2400" b="1" dirty="0">
                <a:latin typeface="Arial"/>
                <a:cs typeface="Arial"/>
              </a:rPr>
              <a:t>two </a:t>
            </a:r>
            <a:r>
              <a:rPr sz="2400" b="1" spc="-5" dirty="0">
                <a:latin typeface="Arial"/>
                <a:cs typeface="Arial"/>
              </a:rPr>
              <a:t>people can see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same  </a:t>
            </a:r>
            <a:r>
              <a:rPr sz="2400" b="1" dirty="0">
                <a:latin typeface="Arial"/>
                <a:cs typeface="Arial"/>
              </a:rPr>
              <a:t>thing </a:t>
            </a:r>
            <a:r>
              <a:rPr sz="2400" b="1" spc="-5" dirty="0">
                <a:latin typeface="Arial"/>
                <a:cs typeface="Arial"/>
              </a:rPr>
              <a:t>and interpret </a:t>
            </a:r>
            <a:r>
              <a:rPr sz="2400" b="1" dirty="0">
                <a:latin typeface="Arial"/>
                <a:cs typeface="Arial"/>
              </a:rPr>
              <a:t>it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differently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2400"/>
              </a:lnSpc>
              <a:spcBef>
                <a:spcPts val="590"/>
              </a:spcBef>
              <a:buClr>
                <a:srgbClr val="CC6600"/>
              </a:buClr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describe how shortcuts can assist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or distort  our judgment of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others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Clr>
                <a:srgbClr val="CC6600"/>
              </a:buClr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Perception: implications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managers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1617" y="0"/>
            <a:ext cx="689610" cy="6863080"/>
            <a:chOff x="-1617" y="0"/>
            <a:chExt cx="689610" cy="686308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68707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685800" cy="6859270"/>
            </a:xfrm>
            <a:custGeom>
              <a:avLst/>
              <a:gdLst/>
              <a:ahLst/>
              <a:cxnLst/>
              <a:rect l="l" t="t" r="r" b="b"/>
              <a:pathLst>
                <a:path w="685800" h="6859270">
                  <a:moveTo>
                    <a:pt x="0" y="6859270"/>
                  </a:moveTo>
                  <a:lnTo>
                    <a:pt x="0" y="0"/>
                  </a:lnTo>
                  <a:lnTo>
                    <a:pt x="685800" y="0"/>
                  </a:lnTo>
                  <a:lnTo>
                    <a:pt x="685800" y="6859270"/>
                  </a:lnTo>
                  <a:lnTo>
                    <a:pt x="0" y="6859270"/>
                  </a:lnTo>
                  <a:close/>
                </a:path>
              </a:pathLst>
            </a:custGeom>
            <a:ln w="3234">
              <a:solidFill>
                <a:srgbClr val="00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77675" y="2701929"/>
            <a:ext cx="332105" cy="1763395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L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A R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 I N</a:t>
            </a:r>
            <a:r>
              <a:rPr sz="20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675" y="259957"/>
            <a:ext cx="332105" cy="2150745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J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C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 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V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8200" y="2895600"/>
            <a:ext cx="7850505" cy="763905"/>
            <a:chOff x="838200" y="28956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914400" y="29718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4400" y="29718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8200" y="28956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8200" y="28956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80"/>
              </a:spcBef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Is Perception, 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Is It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Important?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0" y="1524000"/>
            <a:ext cx="3743325" cy="4657725"/>
            <a:chOff x="4572000" y="1524000"/>
            <a:chExt cx="3743325" cy="4657725"/>
          </a:xfrm>
        </p:grpSpPr>
        <p:sp>
          <p:nvSpPr>
            <p:cNvPr id="4" name="object 4"/>
            <p:cNvSpPr/>
            <p:nvPr/>
          </p:nvSpPr>
          <p:spPr>
            <a:xfrm>
              <a:off x="4648200" y="1600199"/>
              <a:ext cx="3657600" cy="4572000"/>
            </a:xfrm>
            <a:custGeom>
              <a:avLst/>
              <a:gdLst/>
              <a:ahLst/>
              <a:cxnLst/>
              <a:rect l="l" t="t" r="r" b="b"/>
              <a:pathLst>
                <a:path w="3657600" h="4572000">
                  <a:moveTo>
                    <a:pt x="3657600" y="0"/>
                  </a:moveTo>
                  <a:lnTo>
                    <a:pt x="0" y="0"/>
                  </a:lnTo>
                  <a:lnTo>
                    <a:pt x="0" y="4495800"/>
                  </a:lnTo>
                  <a:lnTo>
                    <a:pt x="0" y="4572000"/>
                  </a:lnTo>
                  <a:lnTo>
                    <a:pt x="3657600" y="4572000"/>
                  </a:lnTo>
                  <a:lnTo>
                    <a:pt x="3657600" y="4495800"/>
                  </a:lnTo>
                  <a:lnTo>
                    <a:pt x="3657600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48200" y="1600200"/>
              <a:ext cx="3657600" cy="4572000"/>
            </a:xfrm>
            <a:custGeom>
              <a:avLst/>
              <a:gdLst/>
              <a:ahLst/>
              <a:cxnLst/>
              <a:rect l="l" t="t" r="r" b="b"/>
              <a:pathLst>
                <a:path w="3657600" h="4572000">
                  <a:moveTo>
                    <a:pt x="0" y="0"/>
                  </a:moveTo>
                  <a:lnTo>
                    <a:pt x="3657600" y="0"/>
                  </a:lnTo>
                  <a:lnTo>
                    <a:pt x="3657600" y="4572000"/>
                  </a:lnTo>
                  <a:lnTo>
                    <a:pt x="0" y="4572000"/>
                  </a:lnTo>
                  <a:lnTo>
                    <a:pt x="0" y="0"/>
                  </a:lnTo>
                  <a:close/>
                </a:path>
              </a:pathLst>
            </a:custGeom>
            <a:ln w="19048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0" y="1524000"/>
              <a:ext cx="3657600" cy="4572000"/>
            </a:xfrm>
            <a:custGeom>
              <a:avLst/>
              <a:gdLst/>
              <a:ahLst/>
              <a:cxnLst/>
              <a:rect l="l" t="t" r="r" b="b"/>
              <a:pathLst>
                <a:path w="3657600" h="4572000">
                  <a:moveTo>
                    <a:pt x="0" y="0"/>
                  </a:moveTo>
                  <a:lnTo>
                    <a:pt x="3657600" y="0"/>
                  </a:lnTo>
                  <a:lnTo>
                    <a:pt x="3657600" y="4572000"/>
                  </a:lnTo>
                  <a:lnTo>
                    <a:pt x="0" y="4572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72000" y="1524000"/>
            <a:ext cx="3657600" cy="4572000"/>
          </a:xfrm>
          <a:prstGeom prst="rect">
            <a:avLst/>
          </a:prstGeom>
          <a:ln w="19048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320675" marR="138430" indent="-172720">
              <a:lnSpc>
                <a:spcPts val="3360"/>
              </a:lnSpc>
              <a:spcBef>
                <a:spcPts val="440"/>
              </a:spcBef>
              <a:buSzPct val="93103"/>
              <a:buFont typeface="Wingdings"/>
              <a:buChar char=""/>
              <a:tabLst>
                <a:tab pos="428625" algn="l"/>
              </a:tabLst>
            </a:pPr>
            <a:r>
              <a:rPr sz="2900" i="1" spc="-50" dirty="0">
                <a:solidFill>
                  <a:srgbClr val="BF0000"/>
                </a:solidFill>
                <a:latin typeface="Tahoma"/>
                <a:cs typeface="Tahoma"/>
              </a:rPr>
              <a:t>People’s </a:t>
            </a:r>
            <a:r>
              <a:rPr sz="2900" i="1" spc="-55" dirty="0">
                <a:solidFill>
                  <a:srgbClr val="BF0000"/>
                </a:solidFill>
                <a:latin typeface="Tahoma"/>
                <a:cs typeface="Tahoma"/>
              </a:rPr>
              <a:t>behavior </a:t>
            </a:r>
            <a:r>
              <a:rPr sz="2900" i="1" spc="-40" dirty="0">
                <a:solidFill>
                  <a:srgbClr val="BF0000"/>
                </a:solidFill>
                <a:latin typeface="Tahoma"/>
                <a:cs typeface="Tahoma"/>
              </a:rPr>
              <a:t>is  </a:t>
            </a:r>
            <a:r>
              <a:rPr sz="2900" i="1" spc="-60" dirty="0">
                <a:solidFill>
                  <a:srgbClr val="BF0000"/>
                </a:solidFill>
                <a:latin typeface="Tahoma"/>
                <a:cs typeface="Tahoma"/>
              </a:rPr>
              <a:t>based on </a:t>
            </a:r>
            <a:r>
              <a:rPr sz="2900" i="1" spc="-45" dirty="0">
                <a:solidFill>
                  <a:srgbClr val="BF0000"/>
                </a:solidFill>
                <a:latin typeface="Tahoma"/>
                <a:cs typeface="Tahoma"/>
              </a:rPr>
              <a:t>their  </a:t>
            </a:r>
            <a:r>
              <a:rPr sz="2900" i="1" spc="-50" dirty="0">
                <a:solidFill>
                  <a:srgbClr val="BF0000"/>
                </a:solidFill>
                <a:latin typeface="Tahoma"/>
                <a:cs typeface="Tahoma"/>
              </a:rPr>
              <a:t>perception </a:t>
            </a:r>
            <a:r>
              <a:rPr sz="2900" i="1" spc="-45" dirty="0">
                <a:solidFill>
                  <a:srgbClr val="BF0000"/>
                </a:solidFill>
                <a:latin typeface="Tahoma"/>
                <a:cs typeface="Tahoma"/>
              </a:rPr>
              <a:t>of </a:t>
            </a:r>
            <a:r>
              <a:rPr sz="2900" i="1" spc="-60" dirty="0">
                <a:solidFill>
                  <a:srgbClr val="BF0000"/>
                </a:solidFill>
                <a:latin typeface="Tahoma"/>
                <a:cs typeface="Tahoma"/>
              </a:rPr>
              <a:t>what  </a:t>
            </a:r>
            <a:r>
              <a:rPr sz="2900" i="1" spc="-45" dirty="0">
                <a:solidFill>
                  <a:srgbClr val="BF0000"/>
                </a:solidFill>
                <a:latin typeface="Tahoma"/>
                <a:cs typeface="Tahoma"/>
              </a:rPr>
              <a:t>reality </a:t>
            </a:r>
            <a:r>
              <a:rPr sz="2900" i="1" spc="-40" dirty="0">
                <a:solidFill>
                  <a:srgbClr val="BF0000"/>
                </a:solidFill>
                <a:latin typeface="Tahoma"/>
                <a:cs typeface="Tahoma"/>
              </a:rPr>
              <a:t>is, </a:t>
            </a:r>
            <a:r>
              <a:rPr sz="2900" i="1" spc="-50" dirty="0">
                <a:solidFill>
                  <a:srgbClr val="BF0000"/>
                </a:solidFill>
                <a:latin typeface="Tahoma"/>
                <a:cs typeface="Tahoma"/>
              </a:rPr>
              <a:t>not </a:t>
            </a:r>
            <a:r>
              <a:rPr sz="2900" i="1" spc="-55" dirty="0">
                <a:solidFill>
                  <a:srgbClr val="BF0000"/>
                </a:solidFill>
                <a:latin typeface="Tahoma"/>
                <a:cs typeface="Tahoma"/>
              </a:rPr>
              <a:t>on  </a:t>
            </a:r>
            <a:r>
              <a:rPr sz="2900" i="1" spc="-45" dirty="0">
                <a:solidFill>
                  <a:srgbClr val="BF0000"/>
                </a:solidFill>
                <a:latin typeface="Tahoma"/>
                <a:cs typeface="Tahoma"/>
              </a:rPr>
              <a:t>reality</a:t>
            </a:r>
            <a:r>
              <a:rPr sz="2900" i="1" spc="-40" dirty="0">
                <a:solidFill>
                  <a:srgbClr val="BF0000"/>
                </a:solidFill>
                <a:latin typeface="Tahoma"/>
                <a:cs typeface="Tahoma"/>
              </a:rPr>
              <a:t> itself.</a:t>
            </a:r>
            <a:endParaRPr sz="2900">
              <a:latin typeface="Tahoma"/>
              <a:cs typeface="Tahoma"/>
            </a:endParaRPr>
          </a:p>
          <a:p>
            <a:pPr marL="320675" marR="1149985" indent="-172720">
              <a:lnSpc>
                <a:spcPct val="96500"/>
              </a:lnSpc>
              <a:spcBef>
                <a:spcPts val="1660"/>
              </a:spcBef>
              <a:buSzPct val="93103"/>
              <a:buFont typeface="Wingdings"/>
              <a:buChar char=""/>
              <a:tabLst>
                <a:tab pos="428625" algn="l"/>
              </a:tabLst>
            </a:pPr>
            <a:r>
              <a:rPr sz="2900" i="1" spc="-70" dirty="0">
                <a:solidFill>
                  <a:srgbClr val="BF0000"/>
                </a:solidFill>
                <a:latin typeface="Tahoma"/>
                <a:cs typeface="Tahoma"/>
              </a:rPr>
              <a:t>Human </a:t>
            </a:r>
            <a:r>
              <a:rPr sz="2900" i="1" spc="-60" dirty="0">
                <a:solidFill>
                  <a:srgbClr val="BF0000"/>
                </a:solidFill>
                <a:latin typeface="Tahoma"/>
                <a:cs typeface="Tahoma"/>
              </a:rPr>
              <a:t>mind  </a:t>
            </a:r>
            <a:r>
              <a:rPr sz="2900" i="1" spc="-55" dirty="0">
                <a:solidFill>
                  <a:srgbClr val="BF0000"/>
                </a:solidFill>
                <a:latin typeface="Tahoma"/>
                <a:cs typeface="Tahoma"/>
              </a:rPr>
              <a:t>assembles,  </a:t>
            </a:r>
            <a:r>
              <a:rPr sz="2900" i="1" spc="-50" dirty="0">
                <a:solidFill>
                  <a:srgbClr val="BF0000"/>
                </a:solidFill>
                <a:latin typeface="Tahoma"/>
                <a:cs typeface="Tahoma"/>
              </a:rPr>
              <a:t>organizes</a:t>
            </a:r>
            <a:r>
              <a:rPr sz="2900" i="1" spc="-114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900" i="1" spc="-65" dirty="0">
                <a:solidFill>
                  <a:srgbClr val="BF0000"/>
                </a:solidFill>
                <a:latin typeface="Tahoma"/>
                <a:cs typeface="Tahoma"/>
              </a:rPr>
              <a:t>and  </a:t>
            </a:r>
            <a:r>
              <a:rPr sz="2900" i="1" spc="-50" dirty="0">
                <a:solidFill>
                  <a:srgbClr val="BF0000"/>
                </a:solidFill>
                <a:latin typeface="Tahoma"/>
                <a:cs typeface="Tahoma"/>
              </a:rPr>
              <a:t>categorizes  information</a:t>
            </a:r>
            <a:endParaRPr sz="29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400" y="1203959"/>
            <a:ext cx="3266440" cy="296672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400" spc="-5" dirty="0">
                <a:latin typeface="Arial"/>
                <a:cs typeface="Arial"/>
              </a:rPr>
              <a:t>Perception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00"/>
              </a:spcBef>
            </a:pPr>
            <a:r>
              <a:rPr sz="2400" spc="-5" dirty="0">
                <a:latin typeface="Tahoma"/>
                <a:cs typeface="Tahoma"/>
              </a:rPr>
              <a:t>A process by which  </a:t>
            </a:r>
            <a:r>
              <a:rPr sz="2400" dirty="0">
                <a:latin typeface="Tahoma"/>
                <a:cs typeface="Tahoma"/>
              </a:rPr>
              <a:t>individuals organize</a:t>
            </a:r>
            <a:r>
              <a:rPr sz="2400" spc="-6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and  interpret </a:t>
            </a:r>
            <a:r>
              <a:rPr sz="2400" dirty="0">
                <a:latin typeface="Tahoma"/>
                <a:cs typeface="Tahoma"/>
              </a:rPr>
              <a:t>their </a:t>
            </a:r>
            <a:r>
              <a:rPr sz="2400" spc="-5" dirty="0">
                <a:latin typeface="Tahoma"/>
                <a:cs typeface="Tahoma"/>
              </a:rPr>
              <a:t>sensory  impressions in order </a:t>
            </a:r>
            <a:r>
              <a:rPr sz="2400" dirty="0">
                <a:latin typeface="Tahoma"/>
                <a:cs typeface="Tahoma"/>
              </a:rPr>
              <a:t>to  </a:t>
            </a:r>
            <a:r>
              <a:rPr sz="2400" spc="-5" dirty="0">
                <a:latin typeface="Tahoma"/>
                <a:cs typeface="Tahoma"/>
              </a:rPr>
              <a:t>give meaning </a:t>
            </a:r>
            <a:r>
              <a:rPr sz="2400" dirty="0">
                <a:latin typeface="Tahoma"/>
                <a:cs typeface="Tahoma"/>
              </a:rPr>
              <a:t>to their  environment.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239000" cy="6096000"/>
            <a:chOff x="685800" y="381000"/>
            <a:chExt cx="7239000" cy="6096000"/>
          </a:xfrm>
        </p:grpSpPr>
        <p:sp>
          <p:nvSpPr>
            <p:cNvPr id="3" name="object 3"/>
            <p:cNvSpPr/>
            <p:nvPr/>
          </p:nvSpPr>
          <p:spPr>
            <a:xfrm>
              <a:off x="2380616" y="457200"/>
              <a:ext cx="5544183" cy="601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2209800" cy="1371600"/>
            </a:xfrm>
            <a:custGeom>
              <a:avLst/>
              <a:gdLst/>
              <a:ahLst/>
              <a:cxnLst/>
              <a:rect l="l" t="t" r="r" b="b"/>
              <a:pathLst>
                <a:path w="2209800" h="1371600">
                  <a:moveTo>
                    <a:pt x="2209800" y="0"/>
                  </a:moveTo>
                  <a:lnTo>
                    <a:pt x="0" y="0"/>
                  </a:lnTo>
                  <a:lnTo>
                    <a:pt x="0" y="1371600"/>
                  </a:lnTo>
                  <a:lnTo>
                    <a:pt x="2209800" y="1371600"/>
                  </a:lnTo>
                  <a:lnTo>
                    <a:pt x="22098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000" y="457200"/>
              <a:ext cx="2209800" cy="1371600"/>
            </a:xfrm>
            <a:custGeom>
              <a:avLst/>
              <a:gdLst/>
              <a:ahLst/>
              <a:cxnLst/>
              <a:rect l="l" t="t" r="r" b="b"/>
              <a:pathLst>
                <a:path w="2209800" h="1371600">
                  <a:moveTo>
                    <a:pt x="1104900" y="1371600"/>
                  </a:moveTo>
                  <a:lnTo>
                    <a:pt x="0" y="1371600"/>
                  </a:lnTo>
                  <a:lnTo>
                    <a:pt x="0" y="0"/>
                  </a:lnTo>
                  <a:lnTo>
                    <a:pt x="2209800" y="0"/>
                  </a:lnTo>
                  <a:lnTo>
                    <a:pt x="2209800" y="1371600"/>
                  </a:lnTo>
                  <a:lnTo>
                    <a:pt x="1104900" y="13716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00" y="381000"/>
              <a:ext cx="2209800" cy="1371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2209800" cy="13716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73355" rIns="0" bIns="0" rtlCol="0">
            <a:spAutoFit/>
          </a:bodyPr>
          <a:lstStyle/>
          <a:p>
            <a:pPr marL="294005" marR="196215" algn="ctr">
              <a:lnSpc>
                <a:spcPct val="92900"/>
              </a:lnSpc>
              <a:spcBef>
                <a:spcPts val="1365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r>
              <a:rPr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That  Influence  Perception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06070" y="5825490"/>
            <a:ext cx="33807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ahoma"/>
                <a:cs typeface="Tahoma"/>
              </a:rPr>
              <a:t>All these factors will </a:t>
            </a:r>
            <a:r>
              <a:rPr sz="1500" spc="-5" dirty="0">
                <a:latin typeface="Tahoma"/>
                <a:cs typeface="Tahoma"/>
              </a:rPr>
              <a:t>be </a:t>
            </a:r>
            <a:r>
              <a:rPr sz="1500" dirty="0">
                <a:latin typeface="Tahoma"/>
                <a:cs typeface="Tahoma"/>
              </a:rPr>
              <a:t>discussed in </a:t>
            </a:r>
            <a:r>
              <a:rPr sz="1500" spc="-5" dirty="0">
                <a:latin typeface="Tahoma"/>
                <a:cs typeface="Tahoma"/>
              </a:rPr>
              <a:t>the  </a:t>
            </a:r>
            <a:r>
              <a:rPr sz="1500" dirty="0">
                <a:latin typeface="Tahoma"/>
                <a:cs typeface="Tahoma"/>
              </a:rPr>
              <a:t>subsequently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850505" cy="763905"/>
            <a:chOff x="685800" y="3810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810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Perception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process: 6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Steps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1172209"/>
            <a:ext cx="6365875" cy="25209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Stimuli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Organising </a:t>
            </a:r>
            <a:r>
              <a:rPr sz="2400" b="1" dirty="0">
                <a:latin typeface="Arial"/>
                <a:cs typeface="Arial"/>
              </a:rPr>
              <a:t>(or </a:t>
            </a:r>
            <a:r>
              <a:rPr sz="2400" b="1" spc="-5" dirty="0">
                <a:latin typeface="Arial"/>
                <a:cs typeface="Arial"/>
              </a:rPr>
              <a:t>Receiving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Stimuli)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Selective </a:t>
            </a:r>
            <a:r>
              <a:rPr sz="2400" b="1" dirty="0">
                <a:latin typeface="Arial"/>
                <a:cs typeface="Arial"/>
              </a:rPr>
              <a:t>Attention (or </a:t>
            </a:r>
            <a:r>
              <a:rPr sz="2400" b="1" spc="-5" dirty="0">
                <a:latin typeface="Arial"/>
                <a:cs typeface="Arial"/>
              </a:rPr>
              <a:t>Selecting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Stimuli)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Perceptual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Organisation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Interpreting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Response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850505" cy="763905"/>
            <a:chOff x="685800" y="3810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810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1.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Stimuli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1404620"/>
            <a:ext cx="7493000" cy="44500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461645" indent="-342900">
              <a:lnSpc>
                <a:spcPct val="100800"/>
              </a:lnSpc>
              <a:spcBef>
                <a:spcPts val="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We </a:t>
            </a:r>
            <a:r>
              <a:rPr sz="2000" spc="-5" dirty="0">
                <a:latin typeface="Tahoma"/>
                <a:cs typeface="Tahoma"/>
              </a:rPr>
              <a:t>live in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world </a:t>
            </a:r>
            <a:r>
              <a:rPr sz="2000" dirty="0">
                <a:latin typeface="Tahoma"/>
                <a:cs typeface="Tahoma"/>
              </a:rPr>
              <a:t>of objects, </a:t>
            </a:r>
            <a:r>
              <a:rPr sz="2000" spc="-5" dirty="0">
                <a:latin typeface="Tahoma"/>
                <a:cs typeface="Tahoma"/>
              </a:rPr>
              <a:t>therefore </a:t>
            </a:r>
            <a:r>
              <a:rPr sz="2000" dirty="0">
                <a:latin typeface="Tahoma"/>
                <a:cs typeface="Tahoma"/>
              </a:rPr>
              <a:t>we are constantly  </a:t>
            </a:r>
            <a:r>
              <a:rPr sz="2000" spc="-5" dirty="0">
                <a:latin typeface="Tahoma"/>
                <a:cs typeface="Tahoma"/>
              </a:rPr>
              <a:t>bombarded </a:t>
            </a:r>
            <a:r>
              <a:rPr sz="2000" dirty="0">
                <a:latin typeface="Tahoma"/>
                <a:cs typeface="Tahoma"/>
              </a:rPr>
              <a:t>with </a:t>
            </a:r>
            <a:r>
              <a:rPr sz="2000" spc="-5" dirty="0">
                <a:latin typeface="Tahoma"/>
                <a:cs typeface="Tahoma"/>
              </a:rPr>
              <a:t>stimuli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We are </a:t>
            </a:r>
            <a:r>
              <a:rPr sz="2000" spc="-5" dirty="0">
                <a:latin typeface="Tahoma"/>
                <a:cs typeface="Tahoma"/>
              </a:rPr>
              <a:t>often </a:t>
            </a:r>
            <a:r>
              <a:rPr sz="2000" dirty="0">
                <a:latin typeface="Tahoma"/>
                <a:cs typeface="Tahoma"/>
              </a:rPr>
              <a:t>subject </a:t>
            </a:r>
            <a:r>
              <a:rPr sz="2000" spc="5" dirty="0">
                <a:latin typeface="Tahoma"/>
                <a:cs typeface="Tahoma"/>
              </a:rPr>
              <a:t>to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influence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stimuli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Stimuli </a:t>
            </a:r>
            <a:r>
              <a:rPr sz="2000" dirty="0">
                <a:latin typeface="Tahoma"/>
                <a:cs typeface="Tahoma"/>
              </a:rPr>
              <a:t>can be external </a:t>
            </a:r>
            <a:r>
              <a:rPr sz="2000" spc="-5" dirty="0">
                <a:latin typeface="Tahoma"/>
                <a:cs typeface="Tahoma"/>
              </a:rPr>
              <a:t>and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internal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750">
              <a:latin typeface="Tahoma"/>
              <a:cs typeface="Tahoma"/>
            </a:endParaRPr>
          </a:p>
          <a:p>
            <a:pPr marL="355600" marR="151765" indent="-342900">
              <a:lnSpc>
                <a:spcPct val="100400"/>
              </a:lnSpc>
              <a:buClr>
                <a:srgbClr val="000000"/>
              </a:buClr>
              <a:buSzPct val="97560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External: </a:t>
            </a:r>
            <a:r>
              <a:rPr sz="2000" spc="-5" dirty="0">
                <a:latin typeface="Tahoma"/>
                <a:cs typeface="Tahoma"/>
              </a:rPr>
              <a:t>sound </a:t>
            </a:r>
            <a:r>
              <a:rPr sz="2000" dirty="0">
                <a:latin typeface="Tahoma"/>
                <a:cs typeface="Tahoma"/>
              </a:rPr>
              <a:t>waves, </a:t>
            </a:r>
            <a:r>
              <a:rPr sz="2000" spc="-5" dirty="0">
                <a:latin typeface="Tahoma"/>
                <a:cs typeface="Tahoma"/>
              </a:rPr>
              <a:t>light </a:t>
            </a:r>
            <a:r>
              <a:rPr sz="2000" dirty="0">
                <a:latin typeface="Tahoma"/>
                <a:cs typeface="Tahoma"/>
              </a:rPr>
              <a:t>waves, </a:t>
            </a:r>
            <a:r>
              <a:rPr sz="2000" spc="-5" dirty="0">
                <a:latin typeface="Tahoma"/>
                <a:cs typeface="Tahoma"/>
              </a:rPr>
              <a:t>mechanical energy </a:t>
            </a:r>
            <a:r>
              <a:rPr sz="2000" dirty="0">
                <a:latin typeface="Tahoma"/>
                <a:cs typeface="Tahoma"/>
              </a:rPr>
              <a:t>or  </a:t>
            </a:r>
            <a:r>
              <a:rPr sz="2000" spc="-5" dirty="0">
                <a:latin typeface="Tahoma"/>
                <a:cs typeface="Tahoma"/>
              </a:rPr>
              <a:t>pressure, and chemical energy </a:t>
            </a:r>
            <a:r>
              <a:rPr sz="2000" dirty="0">
                <a:latin typeface="Tahoma"/>
                <a:cs typeface="Tahoma"/>
              </a:rPr>
              <a:t>from objects that we can smell  </a:t>
            </a:r>
            <a:r>
              <a:rPr sz="2000" spc="-5" dirty="0">
                <a:latin typeface="Tahoma"/>
                <a:cs typeface="Tahoma"/>
              </a:rPr>
              <a:t>and </a:t>
            </a:r>
            <a:r>
              <a:rPr sz="2000" dirty="0">
                <a:latin typeface="Tahoma"/>
                <a:cs typeface="Tahoma"/>
              </a:rPr>
              <a:t>taste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SzPct val="97560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50" i="1" spc="-25" dirty="0">
                <a:solidFill>
                  <a:srgbClr val="BF0000"/>
                </a:solidFill>
                <a:latin typeface="Tahoma"/>
                <a:cs typeface="Tahoma"/>
              </a:rPr>
              <a:t>Internal: </a:t>
            </a:r>
            <a:r>
              <a:rPr sz="2000" spc="-5" dirty="0">
                <a:latin typeface="Tahoma"/>
                <a:cs typeface="Tahoma"/>
              </a:rPr>
              <a:t>energy generated by </a:t>
            </a:r>
            <a:r>
              <a:rPr sz="2000" dirty="0">
                <a:latin typeface="Tahoma"/>
                <a:cs typeface="Tahoma"/>
              </a:rPr>
              <a:t>muscles, food </a:t>
            </a:r>
            <a:r>
              <a:rPr sz="2000" spc="-5" dirty="0">
                <a:latin typeface="Tahoma"/>
                <a:cs typeface="Tahoma"/>
              </a:rPr>
              <a:t>passing through 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digestive </a:t>
            </a:r>
            <a:r>
              <a:rPr sz="2000" dirty="0">
                <a:latin typeface="Tahoma"/>
                <a:cs typeface="Tahoma"/>
              </a:rPr>
              <a:t>system, </a:t>
            </a:r>
            <a:r>
              <a:rPr sz="2000" spc="-5" dirty="0">
                <a:latin typeface="Tahoma"/>
                <a:cs typeface="Tahoma"/>
              </a:rPr>
              <a:t>and glands secreting behavior-influencing  hormones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850505" cy="763905"/>
            <a:chOff x="685800" y="3810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810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Organising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Receiving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Stimuli)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221229"/>
            <a:ext cx="7361555" cy="272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111125" indent="-342900">
              <a:lnSpc>
                <a:spcPct val="100400"/>
              </a:lnSpc>
              <a:spcBef>
                <a:spcPts val="9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Stimuli </a:t>
            </a:r>
            <a:r>
              <a:rPr sz="2000" dirty="0">
                <a:latin typeface="Tahoma"/>
                <a:cs typeface="Tahoma"/>
              </a:rPr>
              <a:t>enter </a:t>
            </a:r>
            <a:r>
              <a:rPr sz="2000" spc="-5" dirty="0">
                <a:latin typeface="Tahoma"/>
                <a:cs typeface="Tahoma"/>
              </a:rPr>
              <a:t>in our organism through </a:t>
            </a:r>
            <a:r>
              <a:rPr sz="2000" dirty="0">
                <a:latin typeface="Tahoma"/>
                <a:cs typeface="Tahoma"/>
              </a:rPr>
              <a:t>sensory organs: </a:t>
            </a:r>
            <a:r>
              <a:rPr sz="2000" spc="-5" dirty="0">
                <a:latin typeface="Tahoma"/>
                <a:cs typeface="Tahoma"/>
              </a:rPr>
              <a:t>vision,  hearing, smell, touch, </a:t>
            </a:r>
            <a:r>
              <a:rPr sz="2000" dirty="0">
                <a:latin typeface="Tahoma"/>
                <a:cs typeface="Tahoma"/>
              </a:rPr>
              <a:t>taste </a:t>
            </a:r>
            <a:r>
              <a:rPr sz="2000" spc="-5" dirty="0">
                <a:latin typeface="Tahoma"/>
                <a:cs typeface="Tahoma"/>
              </a:rPr>
              <a:t>and</a:t>
            </a:r>
            <a:r>
              <a:rPr sz="2000" spc="4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kinaesthetics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"/>
            </a:pPr>
            <a:endParaRPr sz="2800">
              <a:latin typeface="Tahoma"/>
              <a:cs typeface="Tahoma"/>
            </a:endParaRPr>
          </a:p>
          <a:p>
            <a:pPr marL="355600" marR="529590" indent="-342900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Tahoma"/>
                <a:cs typeface="Tahoma"/>
              </a:rPr>
              <a:t>In </a:t>
            </a:r>
            <a:r>
              <a:rPr sz="2000" dirty="0">
                <a:latin typeface="Tahoma"/>
                <a:cs typeface="Tahoma"/>
              </a:rPr>
              <a:t>other words – </a:t>
            </a:r>
            <a:r>
              <a:rPr sz="2000" spc="-5" dirty="0">
                <a:latin typeface="Tahoma"/>
                <a:cs typeface="Tahoma"/>
              </a:rPr>
              <a:t>stimuli are received by </a:t>
            </a:r>
            <a:r>
              <a:rPr sz="2000" dirty="0">
                <a:latin typeface="Tahoma"/>
                <a:cs typeface="Tahoma"/>
              </a:rPr>
              <a:t>us </a:t>
            </a:r>
            <a:r>
              <a:rPr sz="2000" spc="-5" dirty="0">
                <a:latin typeface="Tahoma"/>
                <a:cs typeface="Tahoma"/>
              </a:rPr>
              <a:t>through </a:t>
            </a:r>
            <a:r>
              <a:rPr sz="2000" dirty="0">
                <a:latin typeface="Tahoma"/>
                <a:cs typeface="Tahoma"/>
              </a:rPr>
              <a:t>these  organs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"/>
            </a:pPr>
            <a:endParaRPr sz="285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Sensory organs </a:t>
            </a:r>
            <a:r>
              <a:rPr sz="2000" spc="-5" dirty="0">
                <a:latin typeface="Tahoma"/>
                <a:cs typeface="Tahoma"/>
              </a:rPr>
              <a:t>perceive </a:t>
            </a:r>
            <a:r>
              <a:rPr sz="2000" dirty="0">
                <a:latin typeface="Tahoma"/>
                <a:cs typeface="Tahoma"/>
              </a:rPr>
              <a:t>not </a:t>
            </a:r>
            <a:r>
              <a:rPr sz="2000" spc="-5" dirty="0">
                <a:latin typeface="Tahoma"/>
                <a:cs typeface="Tahoma"/>
              </a:rPr>
              <a:t>only physical objects but </a:t>
            </a:r>
            <a:r>
              <a:rPr sz="2000" dirty="0">
                <a:latin typeface="Tahoma"/>
                <a:cs typeface="Tahoma"/>
              </a:rPr>
              <a:t>also the  </a:t>
            </a:r>
            <a:r>
              <a:rPr sz="2000" spc="-5" dirty="0">
                <a:latin typeface="Tahoma"/>
                <a:cs typeface="Tahoma"/>
              </a:rPr>
              <a:t>events </a:t>
            </a:r>
            <a:r>
              <a:rPr sz="2000" dirty="0">
                <a:latin typeface="Tahoma"/>
                <a:cs typeface="Tahoma"/>
              </a:rPr>
              <a:t>or the </a:t>
            </a:r>
            <a:r>
              <a:rPr sz="2000" spc="-5" dirty="0">
                <a:latin typeface="Tahoma"/>
                <a:cs typeface="Tahoma"/>
              </a:rPr>
              <a:t>objects </a:t>
            </a:r>
            <a:r>
              <a:rPr sz="2000" dirty="0">
                <a:latin typeface="Tahoma"/>
                <a:cs typeface="Tahoma"/>
              </a:rPr>
              <a:t>that have </a:t>
            </a:r>
            <a:r>
              <a:rPr sz="2000" spc="-5" dirty="0">
                <a:latin typeface="Tahoma"/>
                <a:cs typeface="Tahoma"/>
              </a:rPr>
              <a:t>been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repressed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381000"/>
            <a:ext cx="7850505" cy="763905"/>
            <a:chOff x="685800" y="381000"/>
            <a:chExt cx="7850505" cy="763905"/>
          </a:xfrm>
        </p:grpSpPr>
        <p:sp>
          <p:nvSpPr>
            <p:cNvPr id="3" name="object 3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7772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772400" y="6858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B1B1B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0" y="457200"/>
              <a:ext cx="7772400" cy="685800"/>
            </a:xfrm>
            <a:custGeom>
              <a:avLst/>
              <a:gdLst/>
              <a:ahLst/>
              <a:cxnLst/>
              <a:rect l="l" t="t" r="r" b="b"/>
              <a:pathLst>
                <a:path w="7772400" h="685800">
                  <a:moveTo>
                    <a:pt x="3886200" y="685800"/>
                  </a:moveTo>
                  <a:lnTo>
                    <a:pt x="0" y="685800"/>
                  </a:lnTo>
                  <a:lnTo>
                    <a:pt x="0" y="0"/>
                  </a:lnTo>
                  <a:lnTo>
                    <a:pt x="7772400" y="0"/>
                  </a:lnTo>
                  <a:lnTo>
                    <a:pt x="7772400" y="685800"/>
                  </a:lnTo>
                  <a:lnTo>
                    <a:pt x="3886200" y="685800"/>
                  </a:lnTo>
                  <a:close/>
                </a:path>
              </a:pathLst>
            </a:custGeom>
            <a:ln w="3234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81000"/>
              <a:ext cx="7772400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  <a:ln w="3234">
            <a:solidFill>
              <a:srgbClr val="5E5E5E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69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3. Selective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Attention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Selecting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Stimuli)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697990"/>
            <a:ext cx="6541134" cy="1007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8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Not all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stimuli received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human organism are  </a:t>
            </a:r>
            <a:r>
              <a:rPr sz="2000" dirty="0">
                <a:latin typeface="Tahoma"/>
                <a:cs typeface="Tahoma"/>
              </a:rPr>
              <a:t>accepted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dirty="0">
                <a:latin typeface="Tahoma"/>
                <a:cs typeface="Tahoma"/>
              </a:rPr>
              <a:t>it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Some stimuli </a:t>
            </a:r>
            <a:r>
              <a:rPr sz="2000" spc="-5" dirty="0">
                <a:latin typeface="Tahoma"/>
                <a:cs typeface="Tahoma"/>
              </a:rPr>
              <a:t>are </a:t>
            </a:r>
            <a:r>
              <a:rPr sz="2000" dirty="0">
                <a:latin typeface="Tahoma"/>
                <a:cs typeface="Tahoma"/>
              </a:rPr>
              <a:t>noticed </a:t>
            </a:r>
            <a:r>
              <a:rPr sz="2000" spc="-5" dirty="0">
                <a:latin typeface="Tahoma"/>
                <a:cs typeface="Tahoma"/>
              </a:rPr>
              <a:t>and </a:t>
            </a:r>
            <a:r>
              <a:rPr sz="2000" dirty="0">
                <a:latin typeface="Tahoma"/>
                <a:cs typeface="Tahoma"/>
              </a:rPr>
              <a:t>some </a:t>
            </a:r>
            <a:r>
              <a:rPr sz="2000" spc="-5" dirty="0">
                <a:latin typeface="Tahoma"/>
                <a:cs typeface="Tahoma"/>
              </a:rPr>
              <a:t>are </a:t>
            </a:r>
            <a:r>
              <a:rPr sz="2000" dirty="0">
                <a:latin typeface="Tahoma"/>
                <a:cs typeface="Tahoma"/>
              </a:rPr>
              <a:t>screened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out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3036570"/>
            <a:ext cx="195580" cy="58166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500" dirty="0">
                <a:latin typeface="Wingdings"/>
                <a:cs typeface="Wingdings"/>
              </a:rPr>
              <a:t></a:t>
            </a:r>
            <a:endParaRPr sz="15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500" dirty="0">
                <a:latin typeface="Wingdings"/>
                <a:cs typeface="Wingdings"/>
              </a:rPr>
              <a:t>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1239" y="3048000"/>
            <a:ext cx="6809740" cy="131826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Example:</a:t>
            </a:r>
            <a:endParaRPr sz="1500">
              <a:latin typeface="Tahoma"/>
              <a:cs typeface="Tahoma"/>
            </a:endParaRPr>
          </a:p>
          <a:p>
            <a:pPr marL="12700" marR="5080">
              <a:lnSpc>
                <a:spcPct val="100600"/>
              </a:lnSpc>
              <a:spcBef>
                <a:spcPts val="380"/>
              </a:spcBef>
            </a:pP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A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nurse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working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in a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post-operative care might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ignore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smell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of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recently  disinfected instruments or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sound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of coworkers talking nearby, but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she would  immediately notice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flashing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red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light bulb on the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nurse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station</a:t>
            </a:r>
            <a:r>
              <a:rPr sz="1500" spc="-20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console.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Boy happily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studying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with full concentration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even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while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the </a:t>
            </a:r>
            <a:r>
              <a:rPr sz="1500" spc="-10" dirty="0">
                <a:solidFill>
                  <a:srgbClr val="BF0000"/>
                </a:solidFill>
                <a:latin typeface="Tahoma"/>
                <a:cs typeface="Tahoma"/>
              </a:rPr>
              <a:t>TV </a:t>
            </a:r>
            <a:r>
              <a:rPr sz="1500" dirty="0">
                <a:solidFill>
                  <a:srgbClr val="BF0000"/>
                </a:solidFill>
                <a:latin typeface="Tahoma"/>
                <a:cs typeface="Tahoma"/>
              </a:rPr>
              <a:t>is</a:t>
            </a:r>
            <a:r>
              <a:rPr sz="1500" spc="10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BF0000"/>
                </a:solidFill>
                <a:latin typeface="Tahoma"/>
                <a:cs typeface="Tahoma"/>
              </a:rPr>
              <a:t>on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340" y="4100829"/>
            <a:ext cx="1955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Wingdings"/>
                <a:cs typeface="Wingdings"/>
              </a:rPr>
              <a:t>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340" y="4776470"/>
            <a:ext cx="6997065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397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The process of </a:t>
            </a:r>
            <a:r>
              <a:rPr sz="2000" spc="-5" dirty="0">
                <a:latin typeface="Tahoma"/>
                <a:cs typeface="Tahoma"/>
              </a:rPr>
              <a:t>filtering information received </a:t>
            </a:r>
            <a:r>
              <a:rPr sz="2000" spc="-10" dirty="0">
                <a:latin typeface="Tahoma"/>
                <a:cs typeface="Tahoma"/>
              </a:rPr>
              <a:t>by </a:t>
            </a:r>
            <a:r>
              <a:rPr sz="2000" dirty="0">
                <a:latin typeface="Tahoma"/>
                <a:cs typeface="Tahoma"/>
              </a:rPr>
              <a:t>or sense </a:t>
            </a:r>
            <a:r>
              <a:rPr sz="2000" spc="-5" dirty="0">
                <a:latin typeface="Tahoma"/>
                <a:cs typeface="Tahoma"/>
              </a:rPr>
              <a:t>is  called </a:t>
            </a:r>
            <a:r>
              <a:rPr sz="2000" dirty="0">
                <a:latin typeface="Tahoma"/>
                <a:cs typeface="Tahoma"/>
              </a:rPr>
              <a:t>selective attention (or </a:t>
            </a:r>
            <a:r>
              <a:rPr sz="2000" spc="-5" dirty="0">
                <a:latin typeface="Tahoma"/>
                <a:cs typeface="Tahoma"/>
              </a:rPr>
              <a:t>selecting stimuli)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ct val="100800"/>
              </a:lnSpc>
              <a:spcBef>
                <a:spcPts val="50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Several factors </a:t>
            </a:r>
            <a:r>
              <a:rPr sz="2000" spc="-5" dirty="0">
                <a:latin typeface="Tahoma"/>
                <a:cs typeface="Tahoma"/>
              </a:rPr>
              <a:t>influence selective </a:t>
            </a:r>
            <a:r>
              <a:rPr sz="2000" dirty="0">
                <a:latin typeface="Tahoma"/>
                <a:cs typeface="Tahoma"/>
              </a:rPr>
              <a:t>attention; some of these  factors are </a:t>
            </a:r>
            <a:r>
              <a:rPr sz="2000" b="1" spc="-5" dirty="0">
                <a:latin typeface="Tahoma"/>
                <a:cs typeface="Tahoma"/>
              </a:rPr>
              <a:t>external </a:t>
            </a:r>
            <a:r>
              <a:rPr sz="2000" spc="-5" dirty="0">
                <a:latin typeface="Tahoma"/>
                <a:cs typeface="Tahoma"/>
              </a:rPr>
              <a:t>and other are </a:t>
            </a:r>
            <a:r>
              <a:rPr sz="2000" b="1" spc="-5" dirty="0">
                <a:latin typeface="Tahoma"/>
                <a:cs typeface="Tahoma"/>
              </a:rPr>
              <a:t>internal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our</a:t>
            </a:r>
            <a:r>
              <a:rPr sz="2000" spc="1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body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86000" y="6019800"/>
            <a:ext cx="1143000" cy="1270"/>
          </a:xfrm>
          <a:custGeom>
            <a:avLst/>
            <a:gdLst/>
            <a:ahLst/>
            <a:cxnLst/>
            <a:rect l="l" t="t" r="r" b="b"/>
            <a:pathLst>
              <a:path w="1143000" h="1270">
                <a:moveTo>
                  <a:pt x="0" y="0"/>
                </a:moveTo>
                <a:lnTo>
                  <a:pt x="1143000" y="1269"/>
                </a:lnTo>
              </a:path>
            </a:pathLst>
          </a:custGeom>
          <a:ln w="5714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10000" y="6248400"/>
            <a:ext cx="4876800" cy="33782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6990" rIns="0" bIns="0" rtlCol="0">
            <a:spAutoFit/>
          </a:bodyPr>
          <a:lstStyle/>
          <a:p>
            <a:pPr marL="488950">
              <a:lnSpc>
                <a:spcPct val="100000"/>
              </a:lnSpc>
              <a:spcBef>
                <a:spcPts val="37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Lets discuss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of these external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823617" y="6111647"/>
            <a:ext cx="788035" cy="414655"/>
            <a:chOff x="2823617" y="6111647"/>
            <a:chExt cx="788035" cy="414655"/>
          </a:xfrm>
        </p:grpSpPr>
        <p:sp>
          <p:nvSpPr>
            <p:cNvPr id="15" name="object 15"/>
            <p:cNvSpPr/>
            <p:nvPr/>
          </p:nvSpPr>
          <p:spPr>
            <a:xfrm>
              <a:off x="2828290" y="6116319"/>
              <a:ext cx="778510" cy="405130"/>
            </a:xfrm>
            <a:custGeom>
              <a:avLst/>
              <a:gdLst/>
              <a:ahLst/>
              <a:cxnLst/>
              <a:rect l="l" t="t" r="r" b="b"/>
              <a:pathLst>
                <a:path w="778510" h="405129">
                  <a:moveTo>
                    <a:pt x="101600" y="0"/>
                  </a:moveTo>
                  <a:lnTo>
                    <a:pt x="0" y="0"/>
                  </a:lnTo>
                  <a:lnTo>
                    <a:pt x="0" y="354329"/>
                  </a:lnTo>
                  <a:lnTo>
                    <a:pt x="676910" y="354329"/>
                  </a:lnTo>
                  <a:lnTo>
                    <a:pt x="676910" y="405129"/>
                  </a:lnTo>
                  <a:lnTo>
                    <a:pt x="778510" y="303529"/>
                  </a:lnTo>
                  <a:lnTo>
                    <a:pt x="676910" y="203199"/>
                  </a:lnTo>
                  <a:lnTo>
                    <a:pt x="676910" y="253999"/>
                  </a:lnTo>
                  <a:lnTo>
                    <a:pt x="101600" y="25399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28290" y="6116319"/>
              <a:ext cx="778510" cy="405130"/>
            </a:xfrm>
            <a:custGeom>
              <a:avLst/>
              <a:gdLst/>
              <a:ahLst/>
              <a:cxnLst/>
              <a:rect l="l" t="t" r="r" b="b"/>
              <a:pathLst>
                <a:path w="778510" h="405129">
                  <a:moveTo>
                    <a:pt x="101600" y="0"/>
                  </a:moveTo>
                  <a:lnTo>
                    <a:pt x="101600" y="253999"/>
                  </a:lnTo>
                  <a:lnTo>
                    <a:pt x="676910" y="253999"/>
                  </a:lnTo>
                  <a:lnTo>
                    <a:pt x="676910" y="203199"/>
                  </a:lnTo>
                  <a:lnTo>
                    <a:pt x="778510" y="303529"/>
                  </a:lnTo>
                  <a:lnTo>
                    <a:pt x="676910" y="405129"/>
                  </a:lnTo>
                  <a:lnTo>
                    <a:pt x="676910" y="354329"/>
                  </a:lnTo>
                  <a:lnTo>
                    <a:pt x="0" y="354329"/>
                  </a:lnTo>
                  <a:lnTo>
                    <a:pt x="0" y="0"/>
                  </a:lnTo>
                  <a:lnTo>
                    <a:pt x="101600" y="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404620"/>
            <a:ext cx="4848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Quick </a:t>
            </a:r>
            <a:r>
              <a:rPr dirty="0">
                <a:solidFill>
                  <a:srgbClr val="000000"/>
                </a:solidFill>
              </a:rPr>
              <a:t>snap-shot of </a:t>
            </a:r>
            <a:r>
              <a:rPr spc="-5" dirty="0">
                <a:solidFill>
                  <a:srgbClr val="000000"/>
                </a:solidFill>
              </a:rPr>
              <a:t>external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factors: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106929"/>
            <a:ext cx="178435" cy="2983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300"/>
              </a:lnSpc>
              <a:spcBef>
                <a:spcPts val="95"/>
              </a:spcBef>
            </a:pPr>
            <a:r>
              <a:rPr sz="2000" dirty="0">
                <a:latin typeface="Courier New"/>
                <a:cs typeface="Courier New"/>
              </a:rPr>
              <a:t>o  o  o  o  o  o  o  o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2141220"/>
            <a:ext cx="2536190" cy="2983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45565">
              <a:lnSpc>
                <a:spcPct val="121300"/>
              </a:lnSpc>
              <a:spcBef>
                <a:spcPts val="95"/>
              </a:spcBef>
            </a:pP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Nature  </a:t>
            </a: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Location  </a:t>
            </a: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Colour  Size  Contrast  </a:t>
            </a: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Mov</a:t>
            </a: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m</a:t>
            </a:r>
            <a:r>
              <a:rPr sz="2000" spc="5" dirty="0">
                <a:solidFill>
                  <a:srgbClr val="BF0000"/>
                </a:solidFill>
                <a:latin typeface="Tahoma"/>
                <a:cs typeface="Tahoma"/>
              </a:rPr>
              <a:t>e</a:t>
            </a:r>
            <a:r>
              <a:rPr sz="2000" spc="-15" dirty="0">
                <a:solidFill>
                  <a:srgbClr val="BF0000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t  </a:t>
            </a: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Repetition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Novelty </a:t>
            </a:r>
            <a:r>
              <a:rPr sz="2000" dirty="0">
                <a:solidFill>
                  <a:srgbClr val="BF0000"/>
                </a:solidFill>
                <a:latin typeface="Tahoma"/>
                <a:cs typeface="Tahoma"/>
              </a:rPr>
              <a:t>and</a:t>
            </a:r>
            <a:r>
              <a:rPr sz="2000" spc="-25" dirty="0">
                <a:solidFill>
                  <a:srgbClr val="BF000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BF0000"/>
                </a:solidFill>
                <a:latin typeface="Tahoma"/>
                <a:cs typeface="Tahoma"/>
              </a:rPr>
              <a:t>familiarity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1300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 e r c e p t i o n</vt:lpstr>
      <vt:lpstr>After studying this module,  you should be able to:</vt:lpstr>
      <vt:lpstr>What Is Perception, and Why Is It Important?</vt:lpstr>
      <vt:lpstr>Factors That  Influence  Perception</vt:lpstr>
      <vt:lpstr>Perception process: 6 Steps</vt:lpstr>
      <vt:lpstr>1. Stimuli</vt:lpstr>
      <vt:lpstr>2. Organising (or Receiving Stimuli)</vt:lpstr>
      <vt:lpstr>3. Selective Attention (or Selecting Stimuli)</vt:lpstr>
      <vt:lpstr>Quick snap-shot of external factors:</vt:lpstr>
      <vt:lpstr>3. Selective Attention (or Selecting Stimuli)</vt:lpstr>
      <vt:lpstr>Quick snap-shot of internal factors:</vt:lpstr>
      <vt:lpstr>Quick snap-shot of internal factors:</vt:lpstr>
      <vt:lpstr>4. Perceptual Organization</vt:lpstr>
      <vt:lpstr>5. Interpreting</vt:lpstr>
      <vt:lpstr>Perception: Implications for Managers</vt:lpstr>
      <vt:lpstr>Managing Perceptual Process</vt:lpstr>
      <vt:lpstr>Managing Perceptual Process</vt:lpstr>
      <vt:lpstr>Managing Perceptual Process</vt:lpstr>
      <vt:lpstr>Managing Perceptual Process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 11e - Stephen P. Robbins</dc:title>
  <dc:subject>Chapter 5</dc:subject>
  <dc:creator>Charlie Cook, University of West Alabama</dc:creator>
  <cp:lastModifiedBy>Zafar ul haq</cp:lastModifiedBy>
  <cp:revision>1</cp:revision>
  <dcterms:created xsi:type="dcterms:W3CDTF">2020-11-21T08:42:57Z</dcterms:created>
  <dcterms:modified xsi:type="dcterms:W3CDTF">2020-11-21T08:51:00Z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2010-10-07T00:00:00Z</vt:filetime>
  </property>
  <property fmtid="{D5CDD505-2E9C-101B-9397-08002B2CF9AE}" pid="3" name="Creator">
    <vt:lpwstr>Impress</vt:lpwstr>
  </property>
  <property fmtid="{D5CDD505-2E9C-101B-9397-08002B2CF9AE}" pid="4" name="LastSaved">
    <vt:filetime>2020-11-21T00:00:00Z</vt:filetime>
  </property>
</Properties>
</file>