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2" r:id="rId5"/>
    <p:sldId id="258" r:id="rId6"/>
    <p:sldId id="263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MEDICAL PARASITOLOGY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HUMA IMTIAZ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07882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Medical parasitology:</a:t>
            </a:r>
            <a:r>
              <a:rPr lang="en-GB" dirty="0" smtClean="0"/>
              <a:t> </a:t>
            </a:r>
          </a:p>
          <a:p>
            <a:r>
              <a:rPr lang="en-GB" dirty="0" smtClean="0"/>
              <a:t>The study and medical implications of parasites that infect humans.</a:t>
            </a:r>
          </a:p>
          <a:p>
            <a:r>
              <a:rPr lang="en-US" dirty="0" smtClean="0"/>
              <a:t>It deals with the study of parasites, which infect and produce diseases in human beings.</a:t>
            </a:r>
          </a:p>
          <a:p>
            <a:r>
              <a:rPr lang="en-US" dirty="0" smtClean="0"/>
              <a:t>Study parasites and parasitic diseases.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Key 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GB" b="1" dirty="0" smtClean="0"/>
              <a:t>A </a:t>
            </a:r>
            <a:r>
              <a:rPr lang="en-GB" b="1" dirty="0"/>
              <a:t>parasite:</a:t>
            </a:r>
            <a:r>
              <a:rPr lang="en-GB" dirty="0"/>
              <a:t> </a:t>
            </a:r>
            <a:r>
              <a:rPr lang="en-GB" dirty="0" smtClean="0"/>
              <a:t>a </a:t>
            </a:r>
            <a:r>
              <a:rPr lang="en-GB" dirty="0"/>
              <a:t>living organism that acquires some of its basic nutritional requirements through its intimate contact with another living </a:t>
            </a:r>
            <a:r>
              <a:rPr lang="en-GB" dirty="0" smtClean="0"/>
              <a:t>organism.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 </a:t>
            </a:r>
            <a:r>
              <a:rPr lang="en-GB" dirty="0"/>
              <a:t>Parasites may be simple unicellular protozoa or complex multicellular metazoa</a:t>
            </a:r>
          </a:p>
          <a:p>
            <a:pPr>
              <a:lnSpc>
                <a:spcPct val="80000"/>
              </a:lnSpc>
            </a:pPr>
            <a:endParaRPr lang="en-GB" b="1" dirty="0" smtClean="0"/>
          </a:p>
          <a:p>
            <a:pPr>
              <a:lnSpc>
                <a:spcPct val="110000"/>
              </a:lnSpc>
            </a:pPr>
            <a:r>
              <a:rPr lang="en-GB" b="1" dirty="0" smtClean="0"/>
              <a:t>Eukaryote</a:t>
            </a:r>
            <a:r>
              <a:rPr lang="en-GB" b="1" dirty="0"/>
              <a:t>:</a:t>
            </a:r>
            <a:r>
              <a:rPr lang="en-GB" dirty="0"/>
              <a:t> a cell with a well-defined chromosome in a membrane-bound nucleus. All parasitic organisms are eukaryotes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dirty="0"/>
          </a:p>
          <a:p>
            <a:pPr>
              <a:lnSpc>
                <a:spcPct val="80000"/>
              </a:lnSpc>
              <a:buFontTx/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78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b="1" dirty="0" smtClean="0"/>
              <a:t>Protozoa:  </a:t>
            </a:r>
            <a:r>
              <a:rPr lang="en-GB" dirty="0" smtClean="0"/>
              <a:t>unicellular organisms, e.g. Plasmodium (malaria) </a:t>
            </a:r>
          </a:p>
          <a:p>
            <a:pPr>
              <a:lnSpc>
                <a:spcPct val="80000"/>
              </a:lnSpc>
            </a:pPr>
            <a:r>
              <a:rPr lang="en-GB" b="1" dirty="0" smtClean="0"/>
              <a:t>Metazoa: </a:t>
            </a:r>
            <a:r>
              <a:rPr lang="en-GB" dirty="0" smtClean="0"/>
              <a:t> multicellular organisms, e.g. </a:t>
            </a:r>
            <a:r>
              <a:rPr lang="en-GB" dirty="0" err="1" smtClean="0"/>
              <a:t>helminths</a:t>
            </a:r>
            <a:r>
              <a:rPr lang="en-GB" dirty="0" smtClean="0"/>
              <a:t> (worms) and arthropods (ticks, lice)</a:t>
            </a:r>
          </a:p>
          <a:p>
            <a:pPr>
              <a:lnSpc>
                <a:spcPct val="80000"/>
              </a:lnSpc>
            </a:pPr>
            <a:r>
              <a:rPr lang="en-GB" b="1" dirty="0" smtClean="0"/>
              <a:t>An </a:t>
            </a:r>
            <a:r>
              <a:rPr lang="en-GB" b="1" dirty="0" err="1" smtClean="0"/>
              <a:t>endoparasite</a:t>
            </a:r>
            <a:r>
              <a:rPr lang="en-GB" b="1" dirty="0" smtClean="0"/>
              <a:t>:</a:t>
            </a:r>
            <a:r>
              <a:rPr lang="en-GB" dirty="0" smtClean="0"/>
              <a:t> “a parasite that lives within another living organism” – e.g. malaria, </a:t>
            </a:r>
            <a:r>
              <a:rPr lang="en-GB" dirty="0" err="1" smtClean="0"/>
              <a:t>Giardia</a:t>
            </a:r>
            <a:endParaRPr lang="en-GB" dirty="0" smtClean="0"/>
          </a:p>
          <a:p>
            <a:pPr>
              <a:lnSpc>
                <a:spcPct val="80000"/>
              </a:lnSpc>
            </a:pPr>
            <a:r>
              <a:rPr lang="en-GB" b="1" dirty="0" smtClean="0"/>
              <a:t>An </a:t>
            </a:r>
            <a:r>
              <a:rPr lang="en-GB" b="1" dirty="0" err="1" smtClean="0"/>
              <a:t>ectoparasite</a:t>
            </a:r>
            <a:r>
              <a:rPr lang="en-GB" b="1" dirty="0" smtClean="0"/>
              <a:t>:</a:t>
            </a:r>
            <a:r>
              <a:rPr lang="en-GB" dirty="0" smtClean="0"/>
              <a:t> “a parasite that lives on the external surface of another living organism” – e.g. lice, ticks</a:t>
            </a:r>
            <a:endParaRPr lang="en-GB" b="1" dirty="0" smtClean="0"/>
          </a:p>
          <a:p>
            <a:pPr>
              <a:lnSpc>
                <a:spcPct val="80000"/>
              </a:lnSpc>
            </a:pP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GB" b="1" dirty="0" smtClean="0"/>
          </a:p>
          <a:p>
            <a:pPr>
              <a:lnSpc>
                <a:spcPct val="80000"/>
              </a:lnSpc>
            </a:pPr>
            <a:r>
              <a:rPr lang="en-GB" b="1" dirty="0" smtClean="0"/>
              <a:t>Host</a:t>
            </a:r>
            <a:r>
              <a:rPr lang="en-GB" b="1" dirty="0"/>
              <a:t>:</a:t>
            </a:r>
            <a:r>
              <a:rPr lang="en-GB" dirty="0"/>
              <a:t> “the organism in, or on, which the parasite lives and causes harm”</a:t>
            </a:r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r>
              <a:rPr lang="en-GB" b="1" dirty="0"/>
              <a:t>Definitive host:</a:t>
            </a:r>
            <a:r>
              <a:rPr lang="en-GB" dirty="0"/>
              <a:t> “the organism in which the adult or sexually mature stage of  the parasite lives”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dirty="0"/>
          </a:p>
          <a:p>
            <a:pPr>
              <a:lnSpc>
                <a:spcPct val="80000"/>
              </a:lnSpc>
            </a:pPr>
            <a:r>
              <a:rPr lang="en-GB" b="1" dirty="0"/>
              <a:t>Intermediate host:</a:t>
            </a:r>
            <a:r>
              <a:rPr lang="en-GB" dirty="0"/>
              <a:t> “the organism in which the parasite lives during a period of its development only”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dirty="0"/>
          </a:p>
          <a:p>
            <a:pPr>
              <a:lnSpc>
                <a:spcPct val="80000"/>
              </a:lnSpc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4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b="1" dirty="0" err="1" smtClean="0"/>
              <a:t>Zoonosis</a:t>
            </a:r>
            <a:r>
              <a:rPr lang="en-GB" b="1" dirty="0" smtClean="0"/>
              <a:t>:</a:t>
            </a:r>
            <a:r>
              <a:rPr lang="en-GB" dirty="0" smtClean="0"/>
              <a:t> “a parasitic disease in which an animal is normally the host - but which also infects man”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dirty="0" smtClean="0"/>
          </a:p>
          <a:p>
            <a:pPr>
              <a:lnSpc>
                <a:spcPct val="80000"/>
              </a:lnSpc>
            </a:pPr>
            <a:r>
              <a:rPr lang="en-GB" b="1" dirty="0" smtClean="0"/>
              <a:t>Vector:</a:t>
            </a:r>
            <a:r>
              <a:rPr lang="en-GB" dirty="0" smtClean="0"/>
              <a:t> “a living carrier (e.g.an arthropod) that transports a pathogenic organism from an infected to a non-infected host”. A typical example is the female</a:t>
            </a:r>
            <a:r>
              <a:rPr lang="en-GB" i="1" dirty="0" smtClean="0"/>
              <a:t> Anopheles</a:t>
            </a:r>
            <a:r>
              <a:rPr lang="en-GB" dirty="0" smtClean="0"/>
              <a:t> mosquito that transmits malaria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1"/>
          <p:cNvSpPr txBox="1">
            <a:spLocks noChangeArrowheads="1"/>
          </p:cNvSpPr>
          <p:nvPr/>
        </p:nvSpPr>
        <p:spPr>
          <a:xfrm>
            <a:off x="931863" y="363062"/>
            <a:ext cx="7197725" cy="97155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Classification of Protozoan</a:t>
            </a:r>
            <a:endParaRPr lang="en-US" b="1" dirty="0"/>
          </a:p>
        </p:txBody>
      </p:sp>
      <p:graphicFrame>
        <p:nvGraphicFramePr>
          <p:cNvPr id="46" name="Group 79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00164415"/>
              </p:ext>
            </p:extLst>
          </p:nvPr>
        </p:nvGraphicFramePr>
        <p:xfrm>
          <a:off x="609600" y="1645762"/>
          <a:ext cx="7489825" cy="5222240"/>
        </p:xfrm>
        <a:graphic>
          <a:graphicData uri="http://schemas.openxmlformats.org/drawingml/2006/table">
            <a:tbl>
              <a:tblPr/>
              <a:tblGrid>
                <a:gridCol w="990600"/>
                <a:gridCol w="271463"/>
                <a:gridCol w="1349375"/>
                <a:gridCol w="231775"/>
                <a:gridCol w="1370012"/>
                <a:gridCol w="328613"/>
                <a:gridCol w="1290637"/>
                <a:gridCol w="265113"/>
                <a:gridCol w="1392237"/>
              </a:tblGrid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Sub kingdom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Phylum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Sub-phylum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Class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Species- examples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Protozoa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Sarcomastig-ophora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further divided into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Sarcodina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-- -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move by pseudopodia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Rhizopods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E. histolytica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Mastigophora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move by flagella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Flagellates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G. lamblia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Apicomplexa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no organelle of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locomotion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Sporozoa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P. falciparum,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P. vivax,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P. malariae,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P. ovale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Ciliophora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move by cillia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Ciliates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B. coli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" name="Line 724"/>
          <p:cNvSpPr>
            <a:spLocks noChangeShapeType="1"/>
          </p:cNvSpPr>
          <p:nvPr/>
        </p:nvSpPr>
        <p:spPr bwMode="auto">
          <a:xfrm>
            <a:off x="6442075" y="5585937"/>
            <a:ext cx="287338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" name="Group 794"/>
          <p:cNvGrpSpPr>
            <a:grpSpLocks/>
          </p:cNvGrpSpPr>
          <p:nvPr/>
        </p:nvGrpSpPr>
        <p:grpSpPr bwMode="auto">
          <a:xfrm>
            <a:off x="1112838" y="2633187"/>
            <a:ext cx="5614988" cy="2952750"/>
            <a:chOff x="1247" y="1661"/>
            <a:chExt cx="3537" cy="1860"/>
          </a:xfrm>
        </p:grpSpPr>
        <p:sp>
          <p:nvSpPr>
            <p:cNvPr id="49" name="Line 713"/>
            <p:cNvSpPr>
              <a:spLocks noChangeShapeType="1"/>
            </p:cNvSpPr>
            <p:nvPr/>
          </p:nvSpPr>
          <p:spPr bwMode="auto">
            <a:xfrm>
              <a:off x="1564" y="1661"/>
              <a:ext cx="181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716"/>
            <p:cNvSpPr>
              <a:spLocks noChangeShapeType="1"/>
            </p:cNvSpPr>
            <p:nvPr/>
          </p:nvSpPr>
          <p:spPr bwMode="auto">
            <a:xfrm>
              <a:off x="4603" y="1707"/>
              <a:ext cx="181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718"/>
            <p:cNvSpPr>
              <a:spLocks noChangeShapeType="1"/>
            </p:cNvSpPr>
            <p:nvPr/>
          </p:nvSpPr>
          <p:spPr bwMode="auto">
            <a:xfrm>
              <a:off x="3605" y="2206"/>
              <a:ext cx="181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719"/>
            <p:cNvSpPr>
              <a:spLocks noChangeShapeType="1"/>
            </p:cNvSpPr>
            <p:nvPr/>
          </p:nvSpPr>
          <p:spPr bwMode="auto">
            <a:xfrm>
              <a:off x="4603" y="2206"/>
              <a:ext cx="181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720"/>
            <p:cNvSpPr>
              <a:spLocks noChangeShapeType="1"/>
            </p:cNvSpPr>
            <p:nvPr/>
          </p:nvSpPr>
          <p:spPr bwMode="auto">
            <a:xfrm>
              <a:off x="2517" y="1933"/>
              <a:ext cx="226" cy="317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721"/>
            <p:cNvSpPr>
              <a:spLocks noChangeShapeType="1"/>
            </p:cNvSpPr>
            <p:nvPr/>
          </p:nvSpPr>
          <p:spPr bwMode="auto">
            <a:xfrm>
              <a:off x="2562" y="1707"/>
              <a:ext cx="181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722"/>
            <p:cNvSpPr>
              <a:spLocks noChangeShapeType="1"/>
            </p:cNvSpPr>
            <p:nvPr/>
          </p:nvSpPr>
          <p:spPr bwMode="auto">
            <a:xfrm>
              <a:off x="1428" y="1933"/>
              <a:ext cx="318" cy="772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723"/>
            <p:cNvSpPr>
              <a:spLocks noChangeShapeType="1"/>
            </p:cNvSpPr>
            <p:nvPr/>
          </p:nvSpPr>
          <p:spPr bwMode="auto">
            <a:xfrm>
              <a:off x="2698" y="2886"/>
              <a:ext cx="998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748"/>
            <p:cNvSpPr>
              <a:spLocks noChangeShapeType="1"/>
            </p:cNvSpPr>
            <p:nvPr/>
          </p:nvSpPr>
          <p:spPr bwMode="auto">
            <a:xfrm>
              <a:off x="3605" y="1707"/>
              <a:ext cx="181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750"/>
            <p:cNvSpPr>
              <a:spLocks noChangeShapeType="1"/>
            </p:cNvSpPr>
            <p:nvPr/>
          </p:nvSpPr>
          <p:spPr bwMode="auto">
            <a:xfrm>
              <a:off x="2698" y="3521"/>
              <a:ext cx="998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760"/>
            <p:cNvSpPr>
              <a:spLocks noChangeShapeType="1"/>
            </p:cNvSpPr>
            <p:nvPr/>
          </p:nvSpPr>
          <p:spPr bwMode="auto">
            <a:xfrm>
              <a:off x="1247" y="1933"/>
              <a:ext cx="499" cy="1497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761"/>
            <p:cNvSpPr>
              <a:spLocks noChangeShapeType="1"/>
            </p:cNvSpPr>
            <p:nvPr/>
          </p:nvSpPr>
          <p:spPr bwMode="auto">
            <a:xfrm>
              <a:off x="4603" y="2841"/>
              <a:ext cx="181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84182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189037" y="404813"/>
            <a:ext cx="7197725" cy="971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 </a:t>
            </a:r>
            <a:r>
              <a:rPr lang="en-GB" b="1" dirty="0"/>
              <a:t>C</a:t>
            </a:r>
            <a:r>
              <a:rPr lang="en-GB" b="1" dirty="0" smtClean="0"/>
              <a:t>lassification of metazoan</a:t>
            </a:r>
            <a:endParaRPr lang="en-US" b="1" dirty="0"/>
          </a:p>
        </p:txBody>
      </p:sp>
      <p:graphicFrame>
        <p:nvGraphicFramePr>
          <p:cNvPr id="4" name="Group 15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6822274"/>
              </p:ext>
            </p:extLst>
          </p:nvPr>
        </p:nvGraphicFramePr>
        <p:xfrm>
          <a:off x="891597" y="1262063"/>
          <a:ext cx="7488238" cy="3187828"/>
        </p:xfrm>
        <a:graphic>
          <a:graphicData uri="http://schemas.openxmlformats.org/drawingml/2006/table">
            <a:tbl>
              <a:tblPr/>
              <a:tblGrid>
                <a:gridCol w="969963"/>
                <a:gridCol w="415925"/>
                <a:gridCol w="1803400"/>
                <a:gridCol w="347662"/>
                <a:gridCol w="1935163"/>
                <a:gridCol w="403225"/>
                <a:gridCol w="16129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Sub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kingdom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Phylum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Class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Genus – examples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Metazoa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Nematodes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Round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worms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Ascaris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 (roundworm)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Platyhelminthes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Flat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worms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Cestodes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Taenia (tapeworm)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Trematodes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Fasciolopsis</a:t>
                      </a: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(liver fluke)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</a:tr>
            </a:tbl>
          </a:graphicData>
        </a:graphic>
      </p:graphicFrame>
      <p:sp>
        <p:nvSpPr>
          <p:cNvPr id="5" name="Line 90"/>
          <p:cNvSpPr>
            <a:spLocks noChangeShapeType="1"/>
          </p:cNvSpPr>
          <p:nvPr/>
        </p:nvSpPr>
        <p:spPr bwMode="auto">
          <a:xfrm>
            <a:off x="1981200" y="2209800"/>
            <a:ext cx="287337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91"/>
          <p:cNvSpPr>
            <a:spLocks noChangeShapeType="1"/>
          </p:cNvSpPr>
          <p:nvPr/>
        </p:nvSpPr>
        <p:spPr bwMode="auto">
          <a:xfrm>
            <a:off x="4114800" y="3276600"/>
            <a:ext cx="287337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92"/>
          <p:cNvSpPr>
            <a:spLocks noChangeShapeType="1"/>
          </p:cNvSpPr>
          <p:nvPr/>
        </p:nvSpPr>
        <p:spPr bwMode="auto">
          <a:xfrm>
            <a:off x="6400800" y="3200400"/>
            <a:ext cx="287338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3"/>
          <p:cNvSpPr>
            <a:spLocks noChangeShapeType="1"/>
          </p:cNvSpPr>
          <p:nvPr/>
        </p:nvSpPr>
        <p:spPr bwMode="auto">
          <a:xfrm>
            <a:off x="3733800" y="3886200"/>
            <a:ext cx="433387" cy="43338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4"/>
          <p:cNvSpPr>
            <a:spLocks noChangeShapeType="1"/>
          </p:cNvSpPr>
          <p:nvPr/>
        </p:nvSpPr>
        <p:spPr bwMode="auto">
          <a:xfrm>
            <a:off x="4114800" y="2209800"/>
            <a:ext cx="2376488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95"/>
          <p:cNvSpPr>
            <a:spLocks noChangeShapeType="1"/>
          </p:cNvSpPr>
          <p:nvPr/>
        </p:nvSpPr>
        <p:spPr bwMode="auto">
          <a:xfrm>
            <a:off x="1828800" y="2895600"/>
            <a:ext cx="287337" cy="360363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96"/>
          <p:cNvSpPr>
            <a:spLocks noChangeShapeType="1"/>
          </p:cNvSpPr>
          <p:nvPr/>
        </p:nvSpPr>
        <p:spPr bwMode="auto">
          <a:xfrm>
            <a:off x="6400800" y="4114800"/>
            <a:ext cx="287338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77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57250"/>
            <a:ext cx="8763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380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MEDICAL PARASITOLOGY</vt:lpstr>
      <vt:lpstr>Key Definitions</vt:lpstr>
      <vt:lpstr>Key Definitions</vt:lpstr>
      <vt:lpstr>Key Definitions</vt:lpstr>
      <vt:lpstr>Key Definitions</vt:lpstr>
      <vt:lpstr>Key Definitions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Parasitology</dc:title>
  <dc:creator>Aman Ullah</dc:creator>
  <cp:lastModifiedBy>Imran Khan</cp:lastModifiedBy>
  <cp:revision>14</cp:revision>
  <dcterms:created xsi:type="dcterms:W3CDTF">2006-08-16T00:00:00Z</dcterms:created>
  <dcterms:modified xsi:type="dcterms:W3CDTF">2020-03-09T11:14:41Z</dcterms:modified>
</cp:coreProperties>
</file>