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B7DCD-E225-46CB-B838-4470F6A7D4E1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F4A56-D2A7-40A2-ACE1-DD6A025DD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2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962400"/>
            <a:ext cx="6560234" cy="1752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Paragraph writing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57857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33400" y="304800"/>
            <a:ext cx="8229600" cy="1143000"/>
          </a:xfrm>
        </p:spPr>
        <p:txBody>
          <a:bodyPr/>
          <a:lstStyle/>
          <a:p>
            <a:r>
              <a:rPr lang="en-US" dirty="0"/>
              <a:t>Concluding Sentence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last sentence in your paragraph is called </a:t>
            </a:r>
            <a:r>
              <a:rPr lang="en-US" dirty="0" smtClean="0"/>
              <a:t>a Concluding </a:t>
            </a:r>
            <a:r>
              <a:rPr lang="en-US" dirty="0"/>
              <a:t>Sentence. The Concluding </a:t>
            </a:r>
            <a:r>
              <a:rPr lang="en-US" dirty="0" smtClean="0"/>
              <a:t>Sentence does </a:t>
            </a:r>
            <a:r>
              <a:rPr lang="en-US" dirty="0"/>
              <a:t>NOT introduce anything new. It </a:t>
            </a:r>
            <a:r>
              <a:rPr lang="en-US" dirty="0" smtClean="0"/>
              <a:t>either summarizes </a:t>
            </a:r>
            <a:r>
              <a:rPr lang="en-US" dirty="0"/>
              <a:t>what you already talked about </a:t>
            </a:r>
            <a:r>
              <a:rPr lang="en-US" dirty="0" smtClean="0"/>
              <a:t>or paraphrases </a:t>
            </a:r>
            <a:r>
              <a:rPr lang="en-US" dirty="0"/>
              <a:t>the Topic Sentence.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443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of Concluding Sentence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• Raw vegetables have always been </a:t>
            </a:r>
            <a:r>
              <a:rPr lang="en-US" dirty="0" smtClean="0"/>
              <a:t>considered one </a:t>
            </a:r>
            <a:r>
              <a:rPr lang="en-US" dirty="0"/>
              <a:t>of our best friends when it comes to </a:t>
            </a:r>
            <a:r>
              <a:rPr lang="en-US" dirty="0" smtClean="0"/>
              <a:t>our diet</a:t>
            </a:r>
            <a:r>
              <a:rPr lang="en-US" dirty="0"/>
              <a:t>, but we should always </a:t>
            </a:r>
            <a:r>
              <a:rPr lang="en-US" dirty="0" smtClean="0"/>
              <a:t>familiarize ourselves </a:t>
            </a:r>
            <a:r>
              <a:rPr lang="en-US" dirty="0"/>
              <a:t>with the ingredients inside </a:t>
            </a:r>
            <a:r>
              <a:rPr lang="en-US" dirty="0" smtClean="0"/>
              <a:t>them and </a:t>
            </a:r>
            <a:r>
              <a:rPr lang="en-US" dirty="0"/>
              <a:t>the best way to eat them: cooked </a:t>
            </a:r>
            <a:r>
              <a:rPr lang="en-US" dirty="0" smtClean="0"/>
              <a:t>or uncooked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902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304800"/>
            <a:ext cx="8229600" cy="1143000"/>
          </a:xfrm>
        </p:spPr>
        <p:txBody>
          <a:bodyPr/>
          <a:lstStyle/>
          <a:p>
            <a:r>
              <a:rPr lang="en-US" dirty="0" smtClean="0"/>
              <a:t>KINDS OF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sz="3600" dirty="0" smtClean="0"/>
              <a:t>Narrative </a:t>
            </a:r>
            <a:r>
              <a:rPr lang="en-US" sz="3600" dirty="0"/>
              <a:t>Paragraph</a:t>
            </a:r>
          </a:p>
          <a:p>
            <a:r>
              <a:rPr lang="en-US" dirty="0"/>
              <a:t>• In a Narrative Paragraph, you will share </a:t>
            </a:r>
            <a:r>
              <a:rPr lang="en-US" dirty="0" smtClean="0"/>
              <a:t>your story </a:t>
            </a:r>
            <a:r>
              <a:rPr lang="en-US" dirty="0"/>
              <a:t>or what happened with your </a:t>
            </a:r>
            <a:r>
              <a:rPr lang="en-US" dirty="0" smtClean="0"/>
              <a:t>reader. Again</a:t>
            </a:r>
            <a:r>
              <a:rPr lang="en-US" dirty="0"/>
              <a:t>, to get your readers involved in </a:t>
            </a:r>
            <a:r>
              <a:rPr lang="en-US" dirty="0" smtClean="0"/>
              <a:t>your story </a:t>
            </a:r>
            <a:r>
              <a:rPr lang="en-US" dirty="0"/>
              <a:t>in a better way, try using the </a:t>
            </a:r>
            <a:r>
              <a:rPr lang="en-US" dirty="0" smtClean="0"/>
              <a:t>Journalists’ Questions</a:t>
            </a:r>
            <a:r>
              <a:rPr lang="en-US" dirty="0"/>
              <a:t>: why, who, where, what, </a:t>
            </a:r>
            <a:r>
              <a:rPr lang="en-US" dirty="0" smtClean="0"/>
              <a:t>when, where</a:t>
            </a:r>
            <a:r>
              <a:rPr lang="en-US" dirty="0"/>
              <a:t>. Try to write the events in your </a:t>
            </a:r>
            <a:r>
              <a:rPr lang="en-US" dirty="0" smtClean="0"/>
              <a:t>story chronologically </a:t>
            </a:r>
            <a:r>
              <a:rPr lang="en-US" dirty="0"/>
              <a:t>(in order of their occurrence).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714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200" y="381000"/>
            <a:ext cx="8229600" cy="1143000"/>
          </a:xfrm>
        </p:spPr>
        <p:txBody>
          <a:bodyPr/>
          <a:lstStyle/>
          <a:p>
            <a:r>
              <a:rPr lang="en-US" dirty="0"/>
              <a:t>Descriptive Paragraph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• In a Descriptive Paragraph, you should try </a:t>
            </a:r>
            <a:r>
              <a:rPr lang="en-US" dirty="0" smtClean="0"/>
              <a:t>to engage </a:t>
            </a:r>
            <a:r>
              <a:rPr lang="en-US" dirty="0"/>
              <a:t>your reader by answering </a:t>
            </a:r>
            <a:r>
              <a:rPr lang="en-US" dirty="0" smtClean="0"/>
              <a:t>the Journalists</a:t>
            </a:r>
            <a:r>
              <a:rPr lang="en-US" dirty="0"/>
              <a:t>’ Questions: why, who, </a:t>
            </a:r>
            <a:r>
              <a:rPr lang="en-US" dirty="0" smtClean="0"/>
              <a:t>where, what</a:t>
            </a:r>
            <a:r>
              <a:rPr lang="en-US" dirty="0"/>
              <a:t>, when, where. If applicable, you </a:t>
            </a:r>
            <a:r>
              <a:rPr lang="en-US" dirty="0" smtClean="0"/>
              <a:t>should also </a:t>
            </a:r>
            <a:r>
              <a:rPr lang="en-US" dirty="0"/>
              <a:t>describe how you, as the writer, </a:t>
            </a:r>
            <a:r>
              <a:rPr lang="en-US" dirty="0" smtClean="0"/>
              <a:t>felt. You should </a:t>
            </a:r>
            <a:r>
              <a:rPr lang="en-US" dirty="0"/>
              <a:t>use active voice (normal) verbs in </a:t>
            </a:r>
            <a:r>
              <a:rPr lang="en-US" dirty="0" smtClean="0"/>
              <a:t>this kind </a:t>
            </a:r>
            <a:r>
              <a:rPr lang="en-US" dirty="0"/>
              <a:t>of paragraph. In sentences with </a:t>
            </a:r>
            <a:r>
              <a:rPr lang="en-US" dirty="0" smtClean="0"/>
              <a:t>active voice </a:t>
            </a:r>
            <a:r>
              <a:rPr lang="en-US" dirty="0"/>
              <a:t>verbs we know who the doer of </a:t>
            </a:r>
            <a:r>
              <a:rPr lang="en-US" dirty="0" smtClean="0"/>
              <a:t>the action </a:t>
            </a:r>
            <a:r>
              <a:rPr lang="en-US" dirty="0"/>
              <a:t>is. For example: George washed my </a:t>
            </a:r>
            <a:r>
              <a:rPr lang="en-US" dirty="0" smtClean="0"/>
              <a:t>car yesterday.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58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09600" y="381000"/>
            <a:ext cx="8229600" cy="1143000"/>
          </a:xfrm>
        </p:spPr>
        <p:txBody>
          <a:bodyPr/>
          <a:lstStyle/>
          <a:p>
            <a:r>
              <a:rPr lang="en-US" dirty="0"/>
              <a:t>Definition Paragraph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• In a Definition Paragraph you </a:t>
            </a:r>
            <a:r>
              <a:rPr lang="en-US" dirty="0" smtClean="0"/>
              <a:t>explain something </a:t>
            </a:r>
            <a:r>
              <a:rPr lang="en-US" dirty="0"/>
              <a:t>to the reader: an unfamiliar </a:t>
            </a:r>
            <a:r>
              <a:rPr lang="en-US" dirty="0" smtClean="0"/>
              <a:t>term, concept</a:t>
            </a:r>
            <a:r>
              <a:rPr lang="en-US" dirty="0"/>
              <a:t>, or a cultural event, etc. You can </a:t>
            </a:r>
            <a:r>
              <a:rPr lang="en-US" dirty="0" smtClean="0"/>
              <a:t>do this </a:t>
            </a:r>
            <a:r>
              <a:rPr lang="en-US" dirty="0"/>
              <a:t>by likening it to something your </a:t>
            </a:r>
            <a:r>
              <a:rPr lang="en-US" dirty="0" smtClean="0"/>
              <a:t>audience is </a:t>
            </a:r>
            <a:r>
              <a:rPr lang="en-US" dirty="0"/>
              <a:t>familiar with, or by giving synonyms </a:t>
            </a:r>
            <a:r>
              <a:rPr lang="en-US" dirty="0" smtClean="0"/>
              <a:t>and explanations </a:t>
            </a:r>
            <a:r>
              <a:rPr lang="en-US" dirty="0"/>
              <a:t>for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403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228600"/>
            <a:ext cx="8229600" cy="1143000"/>
          </a:xfrm>
        </p:spPr>
        <p:txBody>
          <a:bodyPr/>
          <a:lstStyle/>
          <a:p>
            <a:r>
              <a:rPr lang="en-US" dirty="0"/>
              <a:t>Classification Paragraph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Classification Paragraph, you need to </a:t>
            </a:r>
            <a:r>
              <a:rPr lang="en-US" dirty="0" smtClean="0"/>
              <a:t>put items </a:t>
            </a:r>
            <a:r>
              <a:rPr lang="en-US" dirty="0"/>
              <a:t>into different groups or categories </a:t>
            </a:r>
            <a:r>
              <a:rPr lang="en-US" dirty="0" smtClean="0"/>
              <a:t>where they </a:t>
            </a:r>
            <a:r>
              <a:rPr lang="en-US" dirty="0"/>
              <a:t>belong based on a criteria or rule. </a:t>
            </a:r>
            <a:r>
              <a:rPr lang="en-US" dirty="0" smtClean="0"/>
              <a:t>You should </a:t>
            </a:r>
            <a:r>
              <a:rPr lang="en-US" dirty="0"/>
              <a:t>start by identifying what it is that you </a:t>
            </a:r>
            <a:r>
              <a:rPr lang="en-US" dirty="0" smtClean="0"/>
              <a:t>are classifying</a:t>
            </a:r>
            <a:r>
              <a:rPr lang="en-US" dirty="0"/>
              <a:t>. You can categorize things from </a:t>
            </a:r>
            <a:r>
              <a:rPr lang="en-US" dirty="0" smtClean="0"/>
              <a:t>the most </a:t>
            </a:r>
            <a:r>
              <a:rPr lang="en-US" dirty="0"/>
              <a:t>educational to the least educational, </a:t>
            </a:r>
            <a:r>
              <a:rPr lang="en-US" dirty="0" smtClean="0"/>
              <a:t>or from </a:t>
            </a:r>
            <a:r>
              <a:rPr lang="en-US" dirty="0"/>
              <a:t>the most watched TV show to the </a:t>
            </a:r>
            <a:r>
              <a:rPr lang="en-US" dirty="0" smtClean="0"/>
              <a:t>least watched </a:t>
            </a:r>
            <a:r>
              <a:rPr lang="en-US" dirty="0"/>
              <a:t>TV show, but make sure that </a:t>
            </a:r>
            <a:r>
              <a:rPr lang="en-US" dirty="0" smtClean="0"/>
              <a:t>your categories </a:t>
            </a:r>
            <a:r>
              <a:rPr lang="en-US" dirty="0"/>
              <a:t>are consistent. In this type </a:t>
            </a:r>
            <a:r>
              <a:rPr lang="en-US" dirty="0" smtClean="0"/>
              <a:t>of paragraph </a:t>
            </a:r>
            <a:r>
              <a:rPr lang="en-US" dirty="0"/>
              <a:t>you do both comparing and defining. </a:t>
            </a:r>
          </a:p>
        </p:txBody>
      </p:sp>
    </p:spTree>
    <p:extLst>
      <p:ext uri="{BB962C8B-B14F-4D97-AF65-F5344CB8AC3E}">
        <p14:creationId xmlns:p14="http://schemas.microsoft.com/office/powerpoint/2010/main" val="1042234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81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PREPARED BY: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NAEEM ULLAH KAKA KHEL</a:t>
            </a:r>
          </a:p>
          <a:p>
            <a:r>
              <a:rPr lang="en-US" dirty="0" smtClean="0"/>
              <a:t>LECTURER ENGLISH</a:t>
            </a:r>
          </a:p>
          <a:p>
            <a:r>
              <a:rPr lang="en-US" dirty="0" smtClean="0"/>
              <a:t>IQRA NATIONAL UNIVERSITY</a:t>
            </a:r>
          </a:p>
          <a:p>
            <a:r>
              <a:rPr lang="en-US" dirty="0" smtClean="0"/>
              <a:t>Email: Naeemullah819@gmail.com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936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200" y="228600"/>
            <a:ext cx="8229600" cy="1143000"/>
          </a:xfrm>
        </p:spPr>
        <p:txBody>
          <a:bodyPr/>
          <a:lstStyle/>
          <a:p>
            <a:r>
              <a:rPr lang="en-US" dirty="0"/>
              <a:t>Definition of Paragraph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• A paragraph is made of a few sentences that </a:t>
            </a:r>
            <a:r>
              <a:rPr lang="en-US" dirty="0" smtClean="0"/>
              <a:t>talk about </a:t>
            </a:r>
            <a:r>
              <a:rPr lang="en-US" dirty="0"/>
              <a:t>ONE single topic. You should have </a:t>
            </a:r>
            <a:r>
              <a:rPr lang="en-US" dirty="0" smtClean="0"/>
              <a:t>at least five </a:t>
            </a:r>
            <a:r>
              <a:rPr lang="en-US" dirty="0"/>
              <a:t>to seven sentences in </a:t>
            </a:r>
            <a:r>
              <a:rPr lang="en-US" dirty="0" smtClean="0"/>
              <a:t>your paragraph</a:t>
            </a:r>
            <a:r>
              <a:rPr lang="en-US" dirty="0"/>
              <a:t>.</a:t>
            </a:r>
          </a:p>
          <a:p>
            <a:r>
              <a:rPr lang="en-US" dirty="0"/>
              <a:t>• Your topic can have some evidence or </a:t>
            </a:r>
            <a:r>
              <a:rPr lang="en-US" dirty="0" smtClean="0"/>
              <a:t>examples to </a:t>
            </a:r>
            <a:r>
              <a:rPr lang="en-US" dirty="0"/>
              <a:t>support it, but these should all be related </a:t>
            </a:r>
            <a:r>
              <a:rPr lang="en-US" dirty="0" smtClean="0"/>
              <a:t>to each </a:t>
            </a:r>
            <a:r>
              <a:rPr lang="en-US" dirty="0"/>
              <a:t>other. Do not introduce any new topic.</a:t>
            </a:r>
          </a:p>
          <a:p>
            <a:r>
              <a:rPr lang="en-US" dirty="0"/>
              <a:t>• Each paragraph should have coherence </a:t>
            </a:r>
            <a:r>
              <a:rPr lang="en-US" dirty="0" smtClean="0"/>
              <a:t>and cohesion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996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 Parts of a Paragraph: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sz="3900" dirty="0" smtClean="0"/>
              <a:t>Topic Sentence</a:t>
            </a:r>
          </a:p>
          <a:p>
            <a:pPr marL="0" indent="0">
              <a:buNone/>
            </a:pPr>
            <a:endParaRPr lang="en-US" sz="3900" dirty="0"/>
          </a:p>
          <a:p>
            <a:r>
              <a:rPr lang="en-US" dirty="0"/>
              <a:t>A Topic Sentence is a sentence that tells the </a:t>
            </a:r>
            <a:r>
              <a:rPr lang="en-US" dirty="0" smtClean="0"/>
              <a:t>reader what </a:t>
            </a:r>
            <a:r>
              <a:rPr lang="en-US" dirty="0"/>
              <a:t>your paragraph is about. You can write </a:t>
            </a:r>
            <a:r>
              <a:rPr lang="en-US" dirty="0" smtClean="0"/>
              <a:t>your topic </a:t>
            </a:r>
            <a:r>
              <a:rPr lang="en-US" dirty="0"/>
              <a:t>sentence in the beginning, middle, or end </a:t>
            </a:r>
            <a:r>
              <a:rPr lang="en-US" dirty="0" smtClean="0"/>
              <a:t>of your </a:t>
            </a:r>
            <a:r>
              <a:rPr lang="en-US" dirty="0"/>
              <a:t>paragraph. If you are a new writer, it might </a:t>
            </a:r>
            <a:r>
              <a:rPr lang="en-US" dirty="0" smtClean="0"/>
              <a:t>be easier </a:t>
            </a:r>
            <a:r>
              <a:rPr lang="en-US" dirty="0"/>
              <a:t>for you to start your paragraph with </a:t>
            </a:r>
            <a:r>
              <a:rPr lang="en-US" dirty="0" smtClean="0"/>
              <a:t>your topic </a:t>
            </a:r>
            <a:r>
              <a:rPr lang="en-US" dirty="0"/>
              <a:t>sentence and take it from there.</a:t>
            </a:r>
          </a:p>
          <a:p>
            <a:r>
              <a:rPr lang="en-US" dirty="0"/>
              <a:t>Remember this formula:</a:t>
            </a:r>
          </a:p>
          <a:p>
            <a:r>
              <a:rPr lang="en-US" dirty="0"/>
              <a:t>Topic Sentence= Topic + Controlling Idea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396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47800" y="381000"/>
            <a:ext cx="8229600" cy="1143000"/>
          </a:xfrm>
        </p:spPr>
        <p:txBody>
          <a:bodyPr/>
          <a:lstStyle/>
          <a:p>
            <a:r>
              <a:rPr lang="en-US" dirty="0"/>
              <a:t>Controlling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• As the name suggests, controlling </a:t>
            </a:r>
            <a:r>
              <a:rPr lang="en-US" dirty="0" smtClean="0"/>
              <a:t>idea controls </a:t>
            </a:r>
            <a:r>
              <a:rPr lang="en-US" dirty="0"/>
              <a:t>your thoughts and ideas. </a:t>
            </a:r>
            <a:r>
              <a:rPr lang="en-US" dirty="0" smtClean="0"/>
              <a:t>The controlling </a:t>
            </a:r>
            <a:r>
              <a:rPr lang="en-US" dirty="0"/>
              <a:t>idea tells your reader what </a:t>
            </a:r>
            <a:r>
              <a:rPr lang="en-US" dirty="0" smtClean="0"/>
              <a:t>specific aspect </a:t>
            </a:r>
            <a:r>
              <a:rPr lang="en-US" dirty="0"/>
              <a:t>of this topic you are going to </a:t>
            </a:r>
            <a:r>
              <a:rPr lang="en-US" dirty="0" smtClean="0"/>
              <a:t>write about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783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of Topic Sentence and</a:t>
            </a:r>
            <a:br>
              <a:rPr lang="en-US" dirty="0"/>
            </a:br>
            <a:r>
              <a:rPr lang="en-US" dirty="0"/>
              <a:t>Controlling Idea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• Look at the following word:</a:t>
            </a:r>
          </a:p>
          <a:p>
            <a:pPr marL="0" indent="0">
              <a:buNone/>
            </a:pPr>
            <a:r>
              <a:rPr lang="en-US" dirty="0" smtClean="0"/>
              <a:t>                        </a:t>
            </a:r>
            <a:r>
              <a:rPr lang="en-US" dirty="0"/>
              <a:t>Raw Vegetables</a:t>
            </a:r>
          </a:p>
          <a:p>
            <a:r>
              <a:rPr lang="en-US" dirty="0"/>
              <a:t>• If I say raw vegetable, nobody will know what I will write about raw vegetables. </a:t>
            </a:r>
            <a:r>
              <a:rPr lang="en-US" dirty="0" smtClean="0"/>
              <a:t>I could </a:t>
            </a:r>
            <a:r>
              <a:rPr lang="en-US" dirty="0"/>
              <a:t>write about how they are planted, what they are used for, different </a:t>
            </a:r>
            <a:r>
              <a:rPr lang="en-US" dirty="0" smtClean="0"/>
              <a:t>recipes calling </a:t>
            </a:r>
            <a:r>
              <a:rPr lang="en-US" dirty="0"/>
              <a:t>for raw vegetables, the vitamins in them, etc.</a:t>
            </a:r>
          </a:p>
          <a:p>
            <a:r>
              <a:rPr lang="en-US" dirty="0"/>
              <a:t>• By writing a controlling idea, I can clarify what I am talking about.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299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Look at the following 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Raw </a:t>
            </a:r>
            <a:r>
              <a:rPr lang="en-US" dirty="0"/>
              <a:t>vegetables might not be as healthy as we thought they were.</a:t>
            </a:r>
          </a:p>
          <a:p>
            <a:r>
              <a:rPr lang="en-US" dirty="0"/>
              <a:t>• Here I made it clear that I am going to </a:t>
            </a:r>
            <a:r>
              <a:rPr lang="en-US" dirty="0" smtClean="0"/>
              <a:t>talk about </a:t>
            </a:r>
            <a:r>
              <a:rPr lang="en-US" dirty="0"/>
              <a:t>the health related aspect of </a:t>
            </a:r>
            <a:r>
              <a:rPr lang="en-US" dirty="0" smtClean="0"/>
              <a:t>raw vegetables</a:t>
            </a:r>
            <a:r>
              <a:rPr lang="en-US" dirty="0"/>
              <a:t>. So, my topic is “raw </a:t>
            </a:r>
            <a:r>
              <a:rPr lang="en-US" dirty="0" smtClean="0"/>
              <a:t>vegetables”                    and </a:t>
            </a:r>
            <a:r>
              <a:rPr lang="en-US" dirty="0"/>
              <a:t>my controlling idea is “might </a:t>
            </a:r>
            <a:r>
              <a:rPr lang="en-US" dirty="0" smtClean="0"/>
              <a:t>not be </a:t>
            </a:r>
            <a:r>
              <a:rPr lang="en-US" dirty="0"/>
              <a:t>as healthy as we thought they were”. I </a:t>
            </a:r>
            <a:r>
              <a:rPr lang="en-US" dirty="0" smtClean="0"/>
              <a:t>                      also </a:t>
            </a:r>
            <a:r>
              <a:rPr lang="en-US" dirty="0"/>
              <a:t>started my sentence with a </a:t>
            </a:r>
            <a:r>
              <a:rPr lang="en-US" dirty="0" smtClean="0"/>
              <a:t>shocking claim </a:t>
            </a:r>
            <a:r>
              <a:rPr lang="en-US" dirty="0"/>
              <a:t>that raw vegetables might actually </a:t>
            </a:r>
            <a:r>
              <a:rPr lang="en-US" dirty="0" smtClean="0"/>
              <a:t>be harmful</a:t>
            </a:r>
            <a:r>
              <a:rPr lang="en-US" dirty="0"/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3706982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66800" y="228600"/>
            <a:ext cx="8229600" cy="1143000"/>
          </a:xfrm>
        </p:spPr>
        <p:txBody>
          <a:bodyPr/>
          <a:lstStyle/>
          <a:p>
            <a:r>
              <a:rPr lang="en-US" dirty="0"/>
              <a:t>Supporting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your paragraph has five sentences, usually </a:t>
            </a:r>
            <a:r>
              <a:rPr lang="en-US" dirty="0" smtClean="0"/>
              <a:t>the three </a:t>
            </a:r>
            <a:r>
              <a:rPr lang="en-US" dirty="0"/>
              <a:t>sentences after the Topic Sentence </a:t>
            </a:r>
            <a:r>
              <a:rPr lang="en-US" dirty="0" smtClean="0"/>
              <a:t>are called </a:t>
            </a:r>
            <a:r>
              <a:rPr lang="en-US" dirty="0"/>
              <a:t>the Supporting Details (Sentences). </a:t>
            </a:r>
            <a:r>
              <a:rPr lang="en-US" dirty="0" smtClean="0"/>
              <a:t>These sentences </a:t>
            </a:r>
            <a:r>
              <a:rPr lang="en-US" dirty="0"/>
              <a:t>give explanation, evidence, </a:t>
            </a:r>
            <a:r>
              <a:rPr lang="en-US" dirty="0" smtClean="0"/>
              <a:t>and reason </a:t>
            </a:r>
            <a:r>
              <a:rPr lang="en-US" dirty="0"/>
              <a:t>for your claim.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900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of Supporting Sentence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• Take the example of our paragraph about </a:t>
            </a:r>
            <a:r>
              <a:rPr lang="en-US" dirty="0" smtClean="0"/>
              <a:t>Raw Vegetables</a:t>
            </a:r>
            <a:r>
              <a:rPr lang="en-US" dirty="0"/>
              <a:t>. I can write three supporting </a:t>
            </a:r>
            <a:r>
              <a:rPr lang="en-US" dirty="0" smtClean="0"/>
              <a:t>sentences bringing </a:t>
            </a:r>
            <a:r>
              <a:rPr lang="en-US" dirty="0"/>
              <a:t>evidence to support my claim that </a:t>
            </a:r>
            <a:r>
              <a:rPr lang="en-US" dirty="0" smtClean="0"/>
              <a:t>raw vegetables </a:t>
            </a:r>
            <a:r>
              <a:rPr lang="en-US" dirty="0"/>
              <a:t>might not be as healthy for you.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307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096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 Read the first supporting sentence below: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all agree that raw vegetables are full of vitamins </a:t>
            </a:r>
            <a:r>
              <a:rPr lang="en-US" dirty="0" smtClean="0"/>
              <a:t>and minerals</a:t>
            </a:r>
            <a:r>
              <a:rPr lang="en-US" dirty="0"/>
              <a:t>, but some of these raw vegetables can also </a:t>
            </a:r>
            <a:r>
              <a:rPr lang="en-US" dirty="0" smtClean="0"/>
              <a:t>carry toxic </a:t>
            </a:r>
            <a:r>
              <a:rPr lang="en-US" dirty="0"/>
              <a:t>ingredients that can cause severe harm to your health </a:t>
            </a:r>
            <a:r>
              <a:rPr lang="en-US" dirty="0" smtClean="0"/>
              <a:t>if you </a:t>
            </a:r>
            <a:r>
              <a:rPr lang="en-US" dirty="0"/>
              <a:t>don’t cook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03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26</TotalTime>
  <Words>727</Words>
  <Application>Microsoft Office PowerPoint</Application>
  <PresentationFormat>On-screen Show (4:3)</PresentationFormat>
  <Paragraphs>45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Foundry</vt:lpstr>
      <vt:lpstr>PowerPoint Presentation</vt:lpstr>
      <vt:lpstr>Definition of Paragraph</vt:lpstr>
      <vt:lpstr>Different Parts of a Paragraph:</vt:lpstr>
      <vt:lpstr>Controlling Idea</vt:lpstr>
      <vt:lpstr>Example of Topic Sentence and Controlling Idea </vt:lpstr>
      <vt:lpstr> Look at the following example:</vt:lpstr>
      <vt:lpstr>Supporting Details</vt:lpstr>
      <vt:lpstr>Example of Supporting Sentence</vt:lpstr>
      <vt:lpstr> Read the first supporting sentence below:</vt:lpstr>
      <vt:lpstr>Concluding Sentence</vt:lpstr>
      <vt:lpstr>Example of Concluding Sentence</vt:lpstr>
      <vt:lpstr>KINDS OF PARAGRAPH</vt:lpstr>
      <vt:lpstr>Descriptive Paragraph</vt:lpstr>
      <vt:lpstr>Definition Paragraph</vt:lpstr>
      <vt:lpstr>Classification Paragraph</vt:lpstr>
      <vt:lpstr>PREPARED BY: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Naeem Ullah KakaKhel</dc:creator>
  <cp:lastModifiedBy>ismail - [2010]</cp:lastModifiedBy>
  <cp:revision>4</cp:revision>
  <dcterms:created xsi:type="dcterms:W3CDTF">2006-08-16T00:00:00Z</dcterms:created>
  <dcterms:modified xsi:type="dcterms:W3CDTF">2019-10-07T05:34:45Z</dcterms:modified>
</cp:coreProperties>
</file>