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7" r:id="rId2"/>
    <p:sldId id="257" r:id="rId3"/>
    <p:sldId id="258" r:id="rId4"/>
    <p:sldId id="259" r:id="rId5"/>
    <p:sldId id="260" r:id="rId6"/>
    <p:sldId id="279" r:id="rId7"/>
    <p:sldId id="280" r:id="rId8"/>
    <p:sldId id="262" r:id="rId9"/>
    <p:sldId id="263" r:id="rId10"/>
    <p:sldId id="264" r:id="rId11"/>
    <p:sldId id="265" r:id="rId12"/>
    <p:sldId id="281" r:id="rId13"/>
    <p:sldId id="267" r:id="rId14"/>
    <p:sldId id="268" r:id="rId15"/>
    <p:sldId id="26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p:cViewPr varScale="1">
        <p:scale>
          <a:sx n="50" d="100"/>
          <a:sy n="50" d="100"/>
        </p:scale>
        <p:origin x="-1554"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9CD2A88A-02E5-4778-AFD6-4E9E254CAC06}" type="datetimeFigureOut">
              <a:rPr lang="en-US" smtClean="0"/>
              <a:pPr/>
              <a:t>8/13/2020</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EDEAA54D-F58D-4284-970E-EA275A34A90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CD2A88A-02E5-4778-AFD6-4E9E254CAC06}" type="datetimeFigureOut">
              <a:rPr lang="en-US" smtClean="0"/>
              <a:pPr/>
              <a:t>8/13/2020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EAA54D-F58D-4284-970E-EA275A34A90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CD2A88A-02E5-4778-AFD6-4E9E254CAC06}" type="datetimeFigureOut">
              <a:rPr lang="en-US" smtClean="0"/>
              <a:pPr/>
              <a:t>8/13/2020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EAA54D-F58D-4284-970E-EA275A34A90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9CD2A88A-02E5-4778-AFD6-4E9E254CAC06}" type="datetimeFigureOut">
              <a:rPr lang="en-US" smtClean="0"/>
              <a:pPr/>
              <a:t>8/13/2020</a:t>
            </a:fld>
            <a:endParaRPr lang="en-US"/>
          </a:p>
        </p:txBody>
      </p:sp>
      <p:sp>
        <p:nvSpPr>
          <p:cNvPr id="9" name="Slide Number Placeholder 8"/>
          <p:cNvSpPr>
            <a:spLocks noGrp="1"/>
          </p:cNvSpPr>
          <p:nvPr>
            <p:ph type="sldNum" sz="quarter" idx="15"/>
          </p:nvPr>
        </p:nvSpPr>
        <p:spPr/>
        <p:txBody>
          <a:bodyPr rtlCol="0"/>
          <a:lstStyle/>
          <a:p>
            <a:fld id="{EDEAA54D-F58D-4284-970E-EA275A34A900}"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9CD2A88A-02E5-4778-AFD6-4E9E254CAC06}" type="datetimeFigureOut">
              <a:rPr lang="en-US" smtClean="0"/>
              <a:pPr/>
              <a:t>8/13/2020</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EDEAA54D-F58D-4284-970E-EA275A34A90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CD2A88A-02E5-4778-AFD6-4E9E254CAC06}" type="datetimeFigureOut">
              <a:rPr lang="en-US" smtClean="0"/>
              <a:pPr/>
              <a:t>8/13/2020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EAA54D-F58D-4284-970E-EA275A34A900}"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9CD2A88A-02E5-4778-AFD6-4E9E254CAC06}" type="datetimeFigureOut">
              <a:rPr lang="en-US" smtClean="0"/>
              <a:pPr/>
              <a:t>8/13/2020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EAA54D-F58D-4284-970E-EA275A34A900}"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9CD2A88A-02E5-4778-AFD6-4E9E254CAC06}" type="datetimeFigureOut">
              <a:rPr lang="en-US" smtClean="0"/>
              <a:pPr/>
              <a:t>8/13/2020</a:t>
            </a:fld>
            <a:endParaRPr lang="en-US"/>
          </a:p>
        </p:txBody>
      </p:sp>
      <p:sp>
        <p:nvSpPr>
          <p:cNvPr id="7" name="Slide Number Placeholder 6"/>
          <p:cNvSpPr>
            <a:spLocks noGrp="1"/>
          </p:cNvSpPr>
          <p:nvPr>
            <p:ph type="sldNum" sz="quarter" idx="11"/>
          </p:nvPr>
        </p:nvSpPr>
        <p:spPr/>
        <p:txBody>
          <a:bodyPr rtlCol="0"/>
          <a:lstStyle/>
          <a:p>
            <a:fld id="{EDEAA54D-F58D-4284-970E-EA275A34A900}"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D2A88A-02E5-4778-AFD6-4E9E254CAC06}" type="datetimeFigureOut">
              <a:rPr lang="en-US" smtClean="0"/>
              <a:pPr/>
              <a:t>8/13/2020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EAA54D-F58D-4284-970E-EA275A34A90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9CD2A88A-02E5-4778-AFD6-4E9E254CAC06}" type="datetimeFigureOut">
              <a:rPr lang="en-US" smtClean="0"/>
              <a:pPr/>
              <a:t>8/13/2020</a:t>
            </a:fld>
            <a:endParaRPr lang="en-US"/>
          </a:p>
        </p:txBody>
      </p:sp>
      <p:sp>
        <p:nvSpPr>
          <p:cNvPr id="22" name="Slide Number Placeholder 21"/>
          <p:cNvSpPr>
            <a:spLocks noGrp="1"/>
          </p:cNvSpPr>
          <p:nvPr>
            <p:ph type="sldNum" sz="quarter" idx="15"/>
          </p:nvPr>
        </p:nvSpPr>
        <p:spPr/>
        <p:txBody>
          <a:bodyPr rtlCol="0"/>
          <a:lstStyle/>
          <a:p>
            <a:fld id="{EDEAA54D-F58D-4284-970E-EA275A34A900}"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9CD2A88A-02E5-4778-AFD6-4E9E254CAC06}" type="datetimeFigureOut">
              <a:rPr lang="en-US" smtClean="0"/>
              <a:pPr/>
              <a:t>8/13/2020</a:t>
            </a:fld>
            <a:endParaRPr lang="en-US"/>
          </a:p>
        </p:txBody>
      </p:sp>
      <p:sp>
        <p:nvSpPr>
          <p:cNvPr id="18" name="Slide Number Placeholder 17"/>
          <p:cNvSpPr>
            <a:spLocks noGrp="1"/>
          </p:cNvSpPr>
          <p:nvPr>
            <p:ph type="sldNum" sz="quarter" idx="11"/>
          </p:nvPr>
        </p:nvSpPr>
        <p:spPr/>
        <p:txBody>
          <a:bodyPr rtlCol="0"/>
          <a:lstStyle/>
          <a:p>
            <a:fld id="{EDEAA54D-F58D-4284-970E-EA275A34A900}"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9CD2A88A-02E5-4778-AFD6-4E9E254CAC06}" type="datetimeFigureOut">
              <a:rPr lang="en-US" smtClean="0"/>
              <a:pPr/>
              <a:t>8/13/2020</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EDEAA54D-F58D-4284-970E-EA275A34A90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normAutofit/>
          </a:bodyPr>
          <a:lstStyle/>
          <a:p>
            <a:pPr marR="0" algn="l"/>
            <a:r>
              <a:rPr lang="en-US" sz="4000" b="1" dirty="0" smtClean="0"/>
              <a:t>PRINCIPLES OF USE OF PERSONAL PROTECTIVE EQUIPMENTS</a:t>
            </a:r>
            <a:br>
              <a:rPr lang="en-US" sz="4000" b="1" dirty="0" smtClean="0"/>
            </a:br>
            <a:r>
              <a:rPr lang="en-US" sz="4000" b="1" dirty="0" smtClean="0"/>
              <a:t>(PPE)</a:t>
            </a:r>
            <a:r>
              <a:rPr lang="en-US" b="1" dirty="0" smtClean="0"/>
              <a:t/>
            </a:r>
            <a:br>
              <a:rPr lang="en-US" b="1" dirty="0" smtClean="0"/>
            </a:br>
            <a:r>
              <a:rPr lang="en-US" sz="4000" b="1" dirty="0" smtClean="0"/>
              <a:t/>
            </a:r>
            <a:br>
              <a:rPr lang="en-US" sz="4000" b="1" dirty="0" smtClean="0"/>
            </a:br>
            <a:r>
              <a:rPr lang="en-US" sz="4000" dirty="0"/>
              <a:t/>
            </a:r>
            <a:br>
              <a:rPr lang="en-US" sz="4000" dirty="0"/>
            </a:br>
            <a:r>
              <a:rPr lang="en-US" sz="4000" b="1" dirty="0" smtClean="0"/>
              <a:t/>
            </a:r>
            <a:br>
              <a:rPr lang="en-US" sz="4000" b="1" dirty="0" smtClean="0"/>
            </a:br>
            <a:r>
              <a:rPr lang="en-US" sz="4000" b="1" dirty="0" smtClean="0"/>
              <a:t>                      </a:t>
            </a:r>
            <a:endParaRPr lang="en-US"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To Undo !</a:t>
            </a:r>
            <a:endParaRPr lang="en-US" b="1" dirty="0"/>
          </a:p>
        </p:txBody>
      </p:sp>
      <p:sp>
        <p:nvSpPr>
          <p:cNvPr id="3" name="Content Placeholder 2"/>
          <p:cNvSpPr>
            <a:spLocks noGrp="1"/>
          </p:cNvSpPr>
          <p:nvPr>
            <p:ph sz="quarter" idx="1"/>
          </p:nvPr>
        </p:nvSpPr>
        <p:spPr/>
        <p:txBody>
          <a:bodyPr>
            <a:normAutofit fontScale="92500" lnSpcReduction="10000"/>
          </a:bodyPr>
          <a:lstStyle/>
          <a:p>
            <a:pPr>
              <a:buNone/>
            </a:pPr>
            <a:r>
              <a:rPr lang="en-US" dirty="0" smtClean="0"/>
              <a:t>Recommended sequence of removal of PPE  </a:t>
            </a:r>
          </a:p>
          <a:p>
            <a:r>
              <a:rPr lang="en-US" dirty="0" smtClean="0"/>
              <a:t>Since gloves are considered the most contaminated (compared to masks and gowns) remove first.</a:t>
            </a:r>
          </a:p>
          <a:p>
            <a:r>
              <a:rPr lang="en-US" dirty="0" smtClean="0"/>
              <a:t> The gown can then be removed by handling the portion of the gown that the gloves were on top of (i.e. the most distal portion of the sleeves) as this portion would be considered clean. This is the reason for the order recommended by the CDC.</a:t>
            </a:r>
          </a:p>
          <a:p>
            <a:pPr>
              <a:buNone/>
            </a:pPr>
            <a:r>
              <a:rPr lang="en-US" dirty="0" smtClean="0"/>
              <a:t> </a:t>
            </a:r>
          </a:p>
          <a:p>
            <a:r>
              <a:rPr lang="en-US" dirty="0" smtClean="0"/>
              <a:t>After removing PPE, discard immediately and properly to prevent contamination of the clean area. </a:t>
            </a:r>
          </a:p>
          <a:p>
            <a:r>
              <a:rPr lang="en-US" dirty="0" smtClean="0"/>
              <a:t>Always remember to perform hand hygiene immediately after removing PPE.</a:t>
            </a:r>
            <a:br>
              <a:rPr lang="en-US" dirty="0" smtClean="0"/>
            </a:br>
            <a:endParaRPr 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Removing PPE</a:t>
            </a:r>
            <a:br>
              <a:rPr lang="en-US" b="1" dirty="0" smtClean="0"/>
            </a:br>
            <a:endParaRPr lang="en-US" dirty="0"/>
          </a:p>
        </p:txBody>
      </p:sp>
      <p:sp>
        <p:nvSpPr>
          <p:cNvPr id="3" name="Content Placeholder 2"/>
          <p:cNvSpPr>
            <a:spLocks noGrp="1"/>
          </p:cNvSpPr>
          <p:nvPr>
            <p:ph sz="quarter" idx="1"/>
          </p:nvPr>
        </p:nvSpPr>
        <p:spPr/>
        <p:txBody>
          <a:bodyPr>
            <a:normAutofit/>
          </a:bodyPr>
          <a:lstStyle/>
          <a:p>
            <a:r>
              <a:rPr lang="en-US" dirty="0" smtClean="0"/>
              <a:t>Remove PPE in an area where you are not in danger of exposure to the infectious agent, such as a separate room, a porch, a garage, or entryway. Then identify the clean areas and contaminated areas of the PPE.</a:t>
            </a:r>
          </a:p>
          <a:p>
            <a:r>
              <a:rPr lang="en-US" dirty="0" smtClean="0"/>
              <a:t>Clean areas: have not been in contact with infectious agent</a:t>
            </a:r>
          </a:p>
          <a:p>
            <a:r>
              <a:rPr lang="en-US" dirty="0" smtClean="0"/>
              <a:t>Contaminated areas: have been in contact with infectious agent</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Removing PPE</a:t>
            </a:r>
            <a:br>
              <a:rPr lang="en-US" b="1" dirty="0" smtClean="0"/>
            </a:br>
            <a:endParaRPr lang="en-US" dirty="0"/>
          </a:p>
        </p:txBody>
      </p:sp>
      <p:sp>
        <p:nvSpPr>
          <p:cNvPr id="3" name="Content Placeholder 2"/>
          <p:cNvSpPr>
            <a:spLocks noGrp="1"/>
          </p:cNvSpPr>
          <p:nvPr>
            <p:ph sz="quarter" idx="1"/>
          </p:nvPr>
        </p:nvSpPr>
        <p:spPr/>
        <p:txBody>
          <a:bodyPr/>
          <a:lstStyle/>
          <a:p>
            <a:r>
              <a:rPr lang="en-US" dirty="0" smtClean="0"/>
              <a:t>To limit self-contamination, remove PPE in the following order:</a:t>
            </a:r>
          </a:p>
          <a:p>
            <a:r>
              <a:rPr lang="en-US" dirty="0" smtClean="0"/>
              <a:t>1. Gloves</a:t>
            </a:r>
          </a:p>
          <a:p>
            <a:r>
              <a:rPr lang="en-US" dirty="0" smtClean="0"/>
              <a:t>2. Goggles (or face shield)</a:t>
            </a:r>
          </a:p>
          <a:p>
            <a:r>
              <a:rPr lang="en-US" dirty="0" smtClean="0"/>
              <a:t>3. Gown (or apron/coverall)</a:t>
            </a:r>
          </a:p>
          <a:p>
            <a:r>
              <a:rPr lang="en-US" dirty="0" smtClean="0"/>
              <a:t>4. Shoe and/or hair covers (if worn)</a:t>
            </a:r>
          </a:p>
          <a:p>
            <a:r>
              <a:rPr lang="en-US" dirty="0" smtClean="0"/>
              <a:t>5. Mask/ respirator</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Keys to Workplace Safety</a:t>
            </a:r>
            <a:br>
              <a:rPr lang="en-US" b="1" dirty="0" smtClean="0"/>
            </a:br>
            <a:endParaRPr lang="en-US" dirty="0"/>
          </a:p>
        </p:txBody>
      </p:sp>
      <p:sp>
        <p:nvSpPr>
          <p:cNvPr id="3" name="Content Placeholder 2"/>
          <p:cNvSpPr>
            <a:spLocks noGrp="1"/>
          </p:cNvSpPr>
          <p:nvPr>
            <p:ph sz="quarter" idx="1"/>
          </p:nvPr>
        </p:nvSpPr>
        <p:spPr/>
        <p:txBody>
          <a:bodyPr>
            <a:normAutofit/>
          </a:bodyPr>
          <a:lstStyle/>
          <a:p>
            <a:pPr>
              <a:buNone/>
            </a:pPr>
            <a:r>
              <a:rPr lang="en-US" dirty="0" smtClean="0"/>
              <a:t>Provide supplies for hand hygiene.</a:t>
            </a:r>
          </a:p>
          <a:p>
            <a:r>
              <a:rPr lang="en-US" dirty="0" smtClean="0"/>
              <a:t>All rest rooms must have hot water, soap, and paper towels for proper hand washing.</a:t>
            </a:r>
          </a:p>
          <a:p>
            <a:r>
              <a:rPr lang="en-US" dirty="0" smtClean="0"/>
              <a:t>Hand sanitizer should be available to all visitors and staff; placed at entrances, desks, hallways, staff lounge and waiting areas.</a:t>
            </a:r>
          </a:p>
          <a:p>
            <a:pPr>
              <a:buNone/>
            </a:pPr>
            <a:r>
              <a:rPr lang="en-US" dirty="0" smtClean="0"/>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 Post visual alerts</a:t>
            </a:r>
            <a:br>
              <a:rPr lang="en-US" b="1" dirty="0" smtClean="0"/>
            </a:br>
            <a:endParaRPr lang="en-US" dirty="0"/>
          </a:p>
        </p:txBody>
      </p:sp>
      <p:sp>
        <p:nvSpPr>
          <p:cNvPr id="3" name="Content Placeholder 2"/>
          <p:cNvSpPr>
            <a:spLocks noGrp="1"/>
          </p:cNvSpPr>
          <p:nvPr>
            <p:ph sz="quarter" idx="1"/>
          </p:nvPr>
        </p:nvSpPr>
        <p:spPr/>
        <p:txBody>
          <a:bodyPr>
            <a:normAutofit/>
          </a:bodyPr>
          <a:lstStyle/>
          <a:p>
            <a:r>
              <a:rPr lang="en-US" dirty="0" smtClean="0"/>
              <a:t>Place signs and posters at the entrances and in strategic places (e.g., restrooms, elevators, cafeterias) to provide staff and visitors with instructions (in appropriate languages) about respiratory hygiene and cough etiquette.</a:t>
            </a:r>
          </a:p>
          <a:p>
            <a:pPr>
              <a:buNone/>
            </a:pPr>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Provide PPE in the Workplace</a:t>
            </a:r>
            <a:endParaRPr lang="en-US" dirty="0"/>
          </a:p>
        </p:txBody>
      </p:sp>
      <p:sp>
        <p:nvSpPr>
          <p:cNvPr id="3" name="Content Placeholder 2"/>
          <p:cNvSpPr>
            <a:spLocks noGrp="1"/>
          </p:cNvSpPr>
          <p:nvPr>
            <p:ph sz="quarter" idx="1"/>
          </p:nvPr>
        </p:nvSpPr>
        <p:spPr/>
        <p:txBody>
          <a:bodyPr>
            <a:normAutofit/>
          </a:bodyPr>
          <a:lstStyle/>
          <a:p>
            <a:pPr>
              <a:buNone/>
            </a:pPr>
            <a:r>
              <a:rPr lang="en-US" b="1" dirty="0" smtClean="0"/>
              <a:t> </a:t>
            </a:r>
          </a:p>
          <a:p>
            <a:r>
              <a:rPr lang="en-US" dirty="0" smtClean="0"/>
              <a:t>Inform staff of the types of PPE that are available in the workplace and where they are located. </a:t>
            </a:r>
          </a:p>
          <a:p>
            <a:r>
              <a:rPr lang="en-US" dirty="0" smtClean="0"/>
              <a:t>PPE should be stored in a secure location, but should be easily accessible by staff when needed. </a:t>
            </a:r>
          </a:p>
          <a:p>
            <a:r>
              <a:rPr lang="en-US" dirty="0" smtClean="0"/>
              <a:t>A policy should be devised to track PPE use, when to replace PPE supply, and how to properly dispose of used PPE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What is PPE?</a:t>
            </a:r>
            <a:endParaRPr lang="en-US" sz="4000" b="1" dirty="0"/>
          </a:p>
        </p:txBody>
      </p:sp>
      <p:sp>
        <p:nvSpPr>
          <p:cNvPr id="3" name="Content Placeholder 2"/>
          <p:cNvSpPr>
            <a:spLocks noGrp="1"/>
          </p:cNvSpPr>
          <p:nvPr>
            <p:ph sz="quarter" idx="1"/>
          </p:nvPr>
        </p:nvSpPr>
        <p:spPr/>
        <p:txBody>
          <a:bodyPr>
            <a:normAutofit/>
          </a:bodyPr>
          <a:lstStyle/>
          <a:p>
            <a:r>
              <a:rPr lang="en-US" b="1" dirty="0" smtClean="0"/>
              <a:t>Personal Protective Equipment (PPE)</a:t>
            </a:r>
          </a:p>
          <a:p>
            <a:r>
              <a:rPr lang="en-US" dirty="0" smtClean="0"/>
              <a:t>PPE is a precautionary step to protect yourself and the people around you.</a:t>
            </a:r>
          </a:p>
          <a:p>
            <a:r>
              <a:rPr lang="en-US" dirty="0" smtClean="0"/>
              <a:t> PPE is specialized clothing or equipment worn for protection against dangerous or infectious materials.</a:t>
            </a:r>
          </a:p>
          <a:p>
            <a:r>
              <a:rPr lang="en-US" dirty="0" smtClean="0"/>
              <a:t> PPE prevents contact with an infectious agent by creating a barrier between the potentially infectious material and the public health practitioner.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Purpose of PPE</a:t>
            </a:r>
            <a:endParaRPr lang="en-US" sz="4000" b="1" dirty="0"/>
          </a:p>
        </p:txBody>
      </p:sp>
      <p:sp>
        <p:nvSpPr>
          <p:cNvPr id="3" name="Content Placeholder 2"/>
          <p:cNvSpPr>
            <a:spLocks noGrp="1"/>
          </p:cNvSpPr>
          <p:nvPr>
            <p:ph sz="quarter" idx="1"/>
          </p:nvPr>
        </p:nvSpPr>
        <p:spPr/>
        <p:txBody>
          <a:bodyPr>
            <a:normAutofit/>
          </a:bodyPr>
          <a:lstStyle/>
          <a:p>
            <a:pPr>
              <a:buNone/>
            </a:pPr>
            <a:r>
              <a:rPr lang="en-US" dirty="0" smtClean="0"/>
              <a:t>Public health practitioners should wear PPE to:</a:t>
            </a:r>
          </a:p>
          <a:p>
            <a:r>
              <a:rPr lang="en-US" dirty="0" smtClean="0"/>
              <a:t>Stop the spread of illness/infection</a:t>
            </a:r>
          </a:p>
          <a:p>
            <a:r>
              <a:rPr lang="en-US" dirty="0" smtClean="0"/>
              <a:t>Protect their health</a:t>
            </a:r>
          </a:p>
          <a:p>
            <a:r>
              <a:rPr lang="en-US" dirty="0" smtClean="0"/>
              <a:t>Protect their client's health</a:t>
            </a:r>
          </a:p>
          <a:p>
            <a:r>
              <a:rPr lang="en-US" dirty="0" smtClean="0"/>
              <a:t>Protect their family's health</a:t>
            </a:r>
          </a:p>
          <a:p>
            <a:r>
              <a:rPr lang="en-US" dirty="0" smtClean="0"/>
              <a:t>Protect the community's health</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PPE  available</a:t>
            </a:r>
            <a:endParaRPr lang="en-US" sz="4000" b="1" dirty="0"/>
          </a:p>
        </p:txBody>
      </p:sp>
      <p:sp>
        <p:nvSpPr>
          <p:cNvPr id="3" name="Content Placeholder 2"/>
          <p:cNvSpPr>
            <a:spLocks noGrp="1"/>
          </p:cNvSpPr>
          <p:nvPr>
            <p:ph sz="quarter" idx="1"/>
          </p:nvPr>
        </p:nvSpPr>
        <p:spPr/>
        <p:txBody>
          <a:bodyPr>
            <a:normAutofit/>
          </a:bodyPr>
          <a:lstStyle/>
          <a:p>
            <a:pPr>
              <a:buNone/>
            </a:pPr>
            <a:r>
              <a:rPr lang="en-US" dirty="0" smtClean="0"/>
              <a:t> </a:t>
            </a:r>
          </a:p>
          <a:p>
            <a:r>
              <a:rPr lang="en-US" dirty="0" smtClean="0"/>
              <a:t>Gowns, aprons, coveralls</a:t>
            </a:r>
            <a:endParaRPr lang="en-US" b="1" dirty="0" smtClean="0"/>
          </a:p>
          <a:p>
            <a:r>
              <a:rPr lang="en-US" dirty="0" smtClean="0"/>
              <a:t>Shoe covers </a:t>
            </a:r>
          </a:p>
          <a:p>
            <a:r>
              <a:rPr lang="en-US" dirty="0" smtClean="0"/>
              <a:t>Hair covers</a:t>
            </a:r>
          </a:p>
          <a:p>
            <a:r>
              <a:rPr lang="en-US" dirty="0" smtClean="0"/>
              <a:t>Respirators/Masks</a:t>
            </a:r>
          </a:p>
          <a:p>
            <a:r>
              <a:rPr lang="en-US" dirty="0" smtClean="0"/>
              <a:t>Goggles or Face shields</a:t>
            </a:r>
          </a:p>
          <a:p>
            <a:r>
              <a:rPr lang="en-US" dirty="0" smtClean="0"/>
              <a:t>Gloves</a:t>
            </a:r>
          </a:p>
          <a:p>
            <a:pPr>
              <a:buNone/>
            </a:pPr>
            <a:endParaRPr lang="en-US" b="1" dirty="0" smtClean="0"/>
          </a:p>
          <a:p>
            <a:pPr>
              <a:buNone/>
            </a:pPr>
            <a:endParaRPr lang="en-US" b="1" dirty="0" smtClean="0"/>
          </a:p>
          <a:p>
            <a:pPr>
              <a:buNone/>
            </a:pPr>
            <a:endParaRPr lang="en-US" b="1" dirty="0" smtClean="0"/>
          </a:p>
          <a:p>
            <a:pPr>
              <a:buNone/>
            </a:pPr>
            <a:endParaRPr lang="en-US" b="1" dirty="0" smtClean="0"/>
          </a:p>
          <a:p>
            <a:pPr>
              <a:buNone/>
            </a:pPr>
            <a:endParaRPr lang="en-US" b="1"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PPE Gadgets</a:t>
            </a:r>
            <a:endParaRPr lang="en-US" b="1" dirty="0"/>
          </a:p>
        </p:txBody>
      </p:sp>
      <p:sp>
        <p:nvSpPr>
          <p:cNvPr id="3" name="Content Placeholder 2"/>
          <p:cNvSpPr>
            <a:spLocks noGrp="1"/>
          </p:cNvSpPr>
          <p:nvPr>
            <p:ph sz="quarter" idx="1"/>
          </p:nvPr>
        </p:nvSpPr>
        <p:spPr>
          <a:xfrm>
            <a:off x="457200" y="1600200"/>
            <a:ext cx="8229600" cy="5257800"/>
          </a:xfrm>
        </p:spPr>
        <p:txBody>
          <a:bodyPr>
            <a:normAutofit/>
          </a:bodyPr>
          <a:lstStyle/>
          <a:p>
            <a:pPr>
              <a:buNone/>
            </a:pPr>
            <a:r>
              <a:rPr lang="en-US" b="1" dirty="0" smtClean="0"/>
              <a:t>Masks</a:t>
            </a:r>
          </a:p>
          <a:p>
            <a:r>
              <a:rPr lang="en-US" dirty="0" smtClean="0"/>
              <a:t>There are several types of masks to prevent the spread of infectious disease.</a:t>
            </a:r>
          </a:p>
          <a:p>
            <a:r>
              <a:rPr lang="en-US" dirty="0" smtClean="0"/>
              <a:t> They vary in shape (rectangular, round) and method of securing (elastic, ties</a:t>
            </a:r>
          </a:p>
          <a:p>
            <a:r>
              <a:rPr lang="en-US" dirty="0" smtClean="0"/>
              <a:t>Note that masks are not respirators. They do not protect you from airborne transmitted diseases, just droplet transmitted disease. </a:t>
            </a:r>
          </a:p>
          <a:p>
            <a:endParaRPr lang="en-US" dirty="0" smtClean="0"/>
          </a:p>
          <a:p>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PPE…. Gadgets</a:t>
            </a:r>
            <a:endParaRPr lang="en-US" b="1" dirty="0"/>
          </a:p>
        </p:txBody>
      </p:sp>
      <p:sp>
        <p:nvSpPr>
          <p:cNvPr id="3" name="Content Placeholder 2"/>
          <p:cNvSpPr>
            <a:spLocks noGrp="1"/>
          </p:cNvSpPr>
          <p:nvPr>
            <p:ph sz="quarter" idx="1"/>
          </p:nvPr>
        </p:nvSpPr>
        <p:spPr/>
        <p:txBody>
          <a:bodyPr>
            <a:normAutofit/>
          </a:bodyPr>
          <a:lstStyle/>
          <a:p>
            <a:pPr>
              <a:buNone/>
            </a:pPr>
            <a:r>
              <a:rPr lang="en-US" b="1" dirty="0" smtClean="0"/>
              <a:t>Goggles</a:t>
            </a:r>
          </a:p>
          <a:p>
            <a:r>
              <a:rPr lang="en-US" dirty="0" smtClean="0"/>
              <a:t>Goggles or face shields protect the mucous membranes of the eyes, nose and mouth during situations where blood, body fluid, secretions, or excretions may splash or spray.</a:t>
            </a:r>
          </a:p>
          <a:p>
            <a:r>
              <a:rPr lang="en-US" dirty="0" smtClean="0"/>
              <a:t> Eye glasses do not provide an adequate level of protection. </a:t>
            </a:r>
          </a:p>
          <a:p>
            <a:r>
              <a:rPr lang="en-US" dirty="0" smtClean="0"/>
              <a:t>Goggles cover the top, front </a:t>
            </a:r>
            <a:r>
              <a:rPr lang="en-US" i="1" dirty="0" smtClean="0"/>
              <a:t>and sides</a:t>
            </a:r>
            <a:r>
              <a:rPr lang="en-US" dirty="0" smtClean="0"/>
              <a:t> of the eye area, providing the proper protection from splashes and sprays that eyeglasses do not. Some brands of goggles can be decontaminated and reused</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PPE  Gadgets….Conti</a:t>
            </a:r>
            <a:endParaRPr lang="en-US" b="1" dirty="0"/>
          </a:p>
        </p:txBody>
      </p:sp>
      <p:sp>
        <p:nvSpPr>
          <p:cNvPr id="3" name="Content Placeholder 2"/>
          <p:cNvSpPr>
            <a:spLocks noGrp="1"/>
          </p:cNvSpPr>
          <p:nvPr>
            <p:ph sz="quarter" idx="1"/>
          </p:nvPr>
        </p:nvSpPr>
        <p:spPr/>
        <p:txBody>
          <a:bodyPr/>
          <a:lstStyle/>
          <a:p>
            <a:r>
              <a:rPr lang="en-US" b="1" dirty="0" smtClean="0"/>
              <a:t>Gloves</a:t>
            </a:r>
          </a:p>
          <a:p>
            <a:pPr>
              <a:buNone/>
            </a:pPr>
            <a:r>
              <a:rPr lang="en-US" dirty="0" smtClean="0"/>
              <a:t>    It is important to select the right size gloves to provide proper protection from infectious agents. Remember to change gloves if they become torn or heavily contaminated during use. Gloves are not a substitute for hand hygiene!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PPE ….Gadgets</a:t>
            </a:r>
            <a:endParaRPr lang="en-US" b="1" dirty="0"/>
          </a:p>
        </p:txBody>
      </p:sp>
      <p:sp>
        <p:nvSpPr>
          <p:cNvPr id="3" name="Content Placeholder 2"/>
          <p:cNvSpPr>
            <a:spLocks noGrp="1"/>
          </p:cNvSpPr>
          <p:nvPr>
            <p:ph sz="quarter" idx="1"/>
          </p:nvPr>
        </p:nvSpPr>
        <p:spPr/>
        <p:txBody>
          <a:bodyPr>
            <a:normAutofit fontScale="85000" lnSpcReduction="20000"/>
          </a:bodyPr>
          <a:lstStyle/>
          <a:p>
            <a:pPr>
              <a:buNone/>
            </a:pPr>
            <a:r>
              <a:rPr lang="en-US" b="1" dirty="0" smtClean="0"/>
              <a:t>      Respirators</a:t>
            </a:r>
          </a:p>
          <a:p>
            <a:pPr algn="just"/>
            <a:r>
              <a:rPr lang="en-US" dirty="0" smtClean="0"/>
              <a:t>Several types of respirators can be worn to control the spread of infectious disease. Respirators vary in size, shape (oval or round), and level of respiratory protection offered (N95 versus N100). </a:t>
            </a:r>
          </a:p>
          <a:p>
            <a:pPr algn="just"/>
            <a:r>
              <a:rPr lang="en-US" dirty="0" smtClean="0"/>
              <a:t>Unlike masks, respirators must be fit-tested before use to ensure they fit properly. Respirators must have a mask-to-face seal and must be checked annually to make sure they are providing adequate protection. Fit-testing is the procedure used to check for a correct mask-to-face seal and involves testing to ensure there is no air leakage between the mask and the face. Using a respirator that has not been fit-tested for your face provides only droplet based transmission protection, which only reduces the risk of transmission via large particle droplets generated by coughing, sneezing or talking. It will not protect you from airborne transmitted diseases. </a:t>
            </a:r>
          </a:p>
          <a:p>
            <a:pPr>
              <a:buNone/>
            </a:pPr>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How to Go About it !</a:t>
            </a:r>
            <a:endParaRPr lang="en-US" b="1" dirty="0"/>
          </a:p>
        </p:txBody>
      </p:sp>
      <p:sp>
        <p:nvSpPr>
          <p:cNvPr id="3" name="Content Placeholder 2"/>
          <p:cNvSpPr>
            <a:spLocks noGrp="1"/>
          </p:cNvSpPr>
          <p:nvPr>
            <p:ph sz="quarter" idx="1"/>
          </p:nvPr>
        </p:nvSpPr>
        <p:spPr/>
        <p:txBody>
          <a:bodyPr>
            <a:normAutofit fontScale="92500" lnSpcReduction="10000"/>
          </a:bodyPr>
          <a:lstStyle/>
          <a:p>
            <a:pPr>
              <a:buNone/>
            </a:pPr>
            <a:r>
              <a:rPr lang="en-US" b="1" dirty="0" smtClean="0"/>
              <a:t>Donning PPE</a:t>
            </a:r>
          </a:p>
          <a:p>
            <a:endParaRPr lang="en-US" dirty="0" smtClean="0"/>
          </a:p>
          <a:p>
            <a:r>
              <a:rPr lang="en-US" dirty="0" smtClean="0"/>
              <a:t>Per CDC guidance, PPE should be donned in the following order:</a:t>
            </a:r>
          </a:p>
          <a:p>
            <a:r>
              <a:rPr lang="en-US" dirty="0" smtClean="0"/>
              <a:t>Gown (or apron/coverall)</a:t>
            </a:r>
          </a:p>
          <a:p>
            <a:r>
              <a:rPr lang="en-US" dirty="0" smtClean="0"/>
              <a:t>Shoe and/or hair covers (if worn)</a:t>
            </a:r>
          </a:p>
          <a:p>
            <a:r>
              <a:rPr lang="en-US" dirty="0" smtClean="0"/>
              <a:t>Mask/respirator</a:t>
            </a:r>
          </a:p>
          <a:p>
            <a:r>
              <a:rPr lang="en-US" dirty="0" smtClean="0"/>
              <a:t>Goggles (or face shield in lieu of mask and goggles)</a:t>
            </a:r>
          </a:p>
          <a:p>
            <a:r>
              <a:rPr lang="en-US" dirty="0" smtClean="0"/>
              <a:t>Gloves (if you are wearing a gown, tuck the gown cuffs securely under each glove)</a:t>
            </a:r>
          </a:p>
          <a:p>
            <a:pPr>
              <a:buNone/>
            </a:pPr>
            <a:endParaRPr lang="en-US" dirty="0" smtClean="0"/>
          </a:p>
          <a:p>
            <a:pPr>
              <a:buNone/>
            </a:pPr>
            <a:r>
              <a:rPr lang="en-US" dirty="0" smtClean="0"/>
              <a:t/>
            </a:r>
            <a:br>
              <a:rPr lang="en-US" dirty="0" smtClean="0"/>
            </a:br>
            <a:endParaRPr lang="en-US"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106</TotalTime>
  <Words>417</Words>
  <Application>Microsoft Office PowerPoint</Application>
  <PresentationFormat>On-screen Show (4:3)</PresentationFormat>
  <Paragraphs>84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Oriel</vt:lpstr>
      <vt:lpstr>PRINCIPLES OF USE OF PERSONAL PROTECTIVE EQUIPMENTS (PPE)                          </vt:lpstr>
      <vt:lpstr>What is PPE?</vt:lpstr>
      <vt:lpstr>Purpose of PPE</vt:lpstr>
      <vt:lpstr>PPE  available</vt:lpstr>
      <vt:lpstr>PPE Gadgets</vt:lpstr>
      <vt:lpstr>PPE…. Gadgets</vt:lpstr>
      <vt:lpstr>PPE  Gadgets….Conti</vt:lpstr>
      <vt:lpstr>PPE ….Gadgets</vt:lpstr>
      <vt:lpstr>How to Go About it !</vt:lpstr>
      <vt:lpstr>To Undo !</vt:lpstr>
      <vt:lpstr>Removing PPE </vt:lpstr>
      <vt:lpstr>Removing PPE </vt:lpstr>
      <vt:lpstr>Keys to Workplace Safety </vt:lpstr>
      <vt:lpstr> Post visual alerts </vt:lpstr>
      <vt:lpstr>Provide PPE in the Workplace</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USE OF PERSONAL PROTECTIVE CLORTHING (PPE) AND ITS EFFECTS ON SAFETY OF  HEALTHCARE PERSONNEL                        Dr. Javed Khan</dc:title>
  <dc:creator>hadia</dc:creator>
  <cp:lastModifiedBy>Jabar</cp:lastModifiedBy>
  <cp:revision>10</cp:revision>
  <dcterms:created xsi:type="dcterms:W3CDTF">2014-02-27T06:21:25Z</dcterms:created>
  <dcterms:modified xsi:type="dcterms:W3CDTF">2020-08-13T04:46:35Z</dcterms:modified>
</cp:coreProperties>
</file>