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9" r:id="rId3"/>
    <p:sldId id="257" r:id="rId4"/>
    <p:sldId id="259" r:id="rId5"/>
    <p:sldId id="258" r:id="rId6"/>
    <p:sldId id="262" r:id="rId7"/>
    <p:sldId id="261" r:id="rId8"/>
    <p:sldId id="263" r:id="rId9"/>
    <p:sldId id="280" r:id="rId10"/>
    <p:sldId id="279" r:id="rId11"/>
    <p:sldId id="290" r:id="rId12"/>
    <p:sldId id="264" r:id="rId13"/>
    <p:sldId id="291" r:id="rId14"/>
    <p:sldId id="292" r:id="rId15"/>
    <p:sldId id="260" r:id="rId16"/>
    <p:sldId id="278" r:id="rId17"/>
    <p:sldId id="293" r:id="rId18"/>
    <p:sldId id="289" r:id="rId19"/>
    <p:sldId id="294" r:id="rId20"/>
    <p:sldId id="266" r:id="rId21"/>
    <p:sldId id="265" r:id="rId22"/>
    <p:sldId id="295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8" r:id="rId32"/>
    <p:sldId id="269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22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BEFFDA-DE95-44C5-988B-AC783EB6E58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90AE7F-8877-4170-9AF6-403E6B22D7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2703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Drive Change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Business Value addition for stakeholder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   </a:t>
            </a:r>
            <a:r>
              <a:rPr lang="en-US" b="1" dirty="0" smtClean="0"/>
              <a:t>Tangible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Monetary, Share value, New Product)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  </a:t>
            </a:r>
            <a:r>
              <a:rPr lang="en-US" b="1" dirty="0" smtClean="0"/>
              <a:t> Intangible  </a:t>
            </a:r>
            <a:r>
              <a:rPr lang="en-US" dirty="0" smtClean="0"/>
              <a:t>( Goodwill, Brand recognition, Reputation 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Project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22842"/>
            <a:ext cx="60769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0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2703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Management Initiation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5" y="1282680"/>
            <a:ext cx="10612176" cy="53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93141"/>
              </p:ext>
            </p:extLst>
          </p:nvPr>
        </p:nvGraphicFramePr>
        <p:xfrm>
          <a:off x="1103314" y="2052638"/>
          <a:ext cx="9121342" cy="428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671"/>
                <a:gridCol w="4560671"/>
              </a:tblGrid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 Advancement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Process Improvement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 Forces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 Opportunity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Raw Material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Need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Need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Consideration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Need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 Requirement</a:t>
                      </a:r>
                      <a:endParaRPr lang="en-US" dirty="0"/>
                    </a:p>
                  </a:txBody>
                  <a:tcPr/>
                </a:tc>
              </a:tr>
              <a:tr h="536098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Stakeholders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Organizational Transformation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49" y="603662"/>
            <a:ext cx="109728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 Life Organization Need for </a:t>
            </a:r>
            <a:br>
              <a:rPr lang="en-US" sz="3600" dirty="0" smtClean="0"/>
            </a:br>
            <a:r>
              <a:rPr lang="en-US" sz="3600" dirty="0" smtClean="0"/>
              <a:t>Project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4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49" y="603662"/>
            <a:ext cx="10972800" cy="12192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4" y="914401"/>
            <a:ext cx="10979461" cy="5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ject program and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95" y="1261640"/>
            <a:ext cx="5434998" cy="54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in Allign with your organizational strategy</a:t>
            </a:r>
          </a:p>
          <a:p>
            <a:endParaRPr lang="en-US" dirty="0"/>
          </a:p>
          <a:p>
            <a:r>
              <a:rPr lang="en-US" dirty="0" smtClean="0"/>
              <a:t>Portfolio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/>
              <a:t>Portfolio management aligns portfolios with organizational strategies by selecting the right programs or </a:t>
            </a:r>
            <a:r>
              <a:rPr lang="en-US" dirty="0" smtClean="0"/>
              <a:t>projects, prioritizing </a:t>
            </a:r>
            <a:r>
              <a:rPr lang="en-US" dirty="0"/>
              <a:t>the work, and providing the needed resources.</a:t>
            </a:r>
          </a:p>
          <a:p>
            <a:r>
              <a:rPr lang="en-US" dirty="0"/>
              <a:t>Program management harmonizes its program components and controls interdependencies in order to realize</a:t>
            </a:r>
          </a:p>
          <a:p>
            <a:r>
              <a:rPr lang="en-US" dirty="0" smtClean="0"/>
              <a:t>Project </a:t>
            </a:r>
            <a:r>
              <a:rPr lang="en-US" dirty="0"/>
              <a:t>management enables the achievement of organizational goals and objectives.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Management </a:t>
            </a:r>
            <a:r>
              <a:rPr lang="en-US" dirty="0"/>
              <a:t>&amp;</a:t>
            </a:r>
            <a:r>
              <a:rPr lang="en-US" dirty="0" smtClean="0"/>
              <a:t>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0095" y="6210795"/>
            <a:ext cx="52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PMBOK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633413"/>
            <a:ext cx="71723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7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657" y="1524000"/>
            <a:ext cx="969026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Organizational Project Management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20095" y="6210795"/>
            <a:ext cx="52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PMBOK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financial measures </a:t>
            </a:r>
            <a:r>
              <a:rPr lang="en-US" dirty="0" smtClean="0"/>
              <a:t>may include </a:t>
            </a:r>
            <a:r>
              <a:rPr lang="en-US" dirty="0"/>
              <a:t>but are not limited to:</a:t>
            </a:r>
          </a:p>
          <a:p>
            <a:r>
              <a:rPr lang="en-US" dirty="0" smtClean="0"/>
              <a:t>Net </a:t>
            </a:r>
            <a:r>
              <a:rPr lang="en-US" dirty="0"/>
              <a:t>present value (NPV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Return </a:t>
            </a:r>
            <a:r>
              <a:rPr lang="en-US" dirty="0"/>
              <a:t>on investment (ROI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Internal </a:t>
            </a:r>
            <a:r>
              <a:rPr lang="en-US" dirty="0"/>
              <a:t>rate of return (IRR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Payback </a:t>
            </a:r>
            <a:r>
              <a:rPr lang="en-US" dirty="0"/>
              <a:t>period (PBP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Benefit-cost </a:t>
            </a:r>
            <a:r>
              <a:rPr lang="en-US" dirty="0"/>
              <a:t>ratio (BCR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Corporate Social Responsibility ( CSR)</a:t>
            </a:r>
          </a:p>
          <a:p>
            <a:r>
              <a:rPr lang="en-US" dirty="0" smtClean="0"/>
              <a:t>Social wellbeing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Selection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2" y="125934"/>
            <a:ext cx="11609829" cy="544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i="1" dirty="0" smtClean="0"/>
              <a:t>Zaighum Abbas                      </a:t>
            </a:r>
            <a:r>
              <a:rPr lang="en-US" sz="1800" dirty="0" smtClean="0"/>
              <a:t>MS (Project Management)</a:t>
            </a:r>
          </a:p>
          <a:p>
            <a:r>
              <a:rPr lang="en-US" sz="1800" dirty="0" smtClean="0"/>
              <a:t>                          SZABIST Islamabad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MS </a:t>
            </a:r>
            <a:r>
              <a:rPr lang="en-US" sz="1800" dirty="0"/>
              <a:t>(Management Sciences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                                                                       COMSATS University Islamabad (Attock campus)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84" y="160165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A project life cycle is the series of phases that a project passes through from its start to its completion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Lifecycle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128156" y="3087584"/>
            <a:ext cx="2018805" cy="33488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645727" y="3087585"/>
            <a:ext cx="2111828" cy="34794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218711" y="3087584"/>
            <a:ext cx="2022764" cy="33488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9419" y="3426030"/>
            <a:ext cx="133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IT PL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726" y="3230089"/>
            <a:ext cx="219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CONSTRUCTION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           PL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8712" y="3358737"/>
            <a:ext cx="188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PHARMA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56" y="4034236"/>
            <a:ext cx="2018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Requirement Gathering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Development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Testing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5727" y="4239491"/>
            <a:ext cx="2111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Feasibility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Planning &amp;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Turnover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8711" y="4239492"/>
            <a:ext cx="2141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Discovery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Screening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Pre Clinical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Registration workup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Post Submission Activities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2105890"/>
            <a:ext cx="10972800" cy="4572000"/>
          </a:xfrm>
        </p:spPr>
        <p:txBody>
          <a:bodyPr/>
          <a:lstStyle/>
          <a:p>
            <a:r>
              <a:rPr lang="en-US" dirty="0" smtClean="0"/>
              <a:t>Initiation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Execution</a:t>
            </a:r>
          </a:p>
          <a:p>
            <a:r>
              <a:rPr lang="en-US" dirty="0" smtClean="0"/>
              <a:t>Monitoring and control</a:t>
            </a:r>
          </a:p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411775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 Process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project management process group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07" y="168275"/>
            <a:ext cx="9422517" cy="564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6" y="1423527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The initiation process group consist of those processes which are performed to  define a new project or new phase of existing project by obtaining authorization to start the project or phase.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Key Elements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Project Charter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Stakeholder Register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56261" y="1363666"/>
            <a:ext cx="1131718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process consists of those processes which performed to establish the total scope of the effort, define objectives and develop the course of actions required to attain those objectives.</a:t>
            </a:r>
          </a:p>
          <a:p>
            <a:pPr marL="0" indent="0">
              <a:buNone/>
            </a:pPr>
            <a:r>
              <a:rPr lang="en-US" b="1" u="sng" dirty="0"/>
              <a:t>Key </a:t>
            </a:r>
            <a:r>
              <a:rPr lang="en-US" b="1" u="sng" dirty="0" smtClean="0"/>
              <a:t>Elements</a:t>
            </a:r>
          </a:p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latin typeface="Arial Black" pitchFamily="34" charset="0"/>
              </a:rPr>
              <a:t>Project 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Scope </a:t>
            </a:r>
            <a:r>
              <a:rPr lang="en-US" dirty="0" smtClean="0"/>
              <a:t>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Requirements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Schedule </a:t>
            </a:r>
            <a:r>
              <a:rPr lang="en-US" dirty="0"/>
              <a:t>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 </a:t>
            </a:r>
            <a:r>
              <a:rPr lang="en-US" dirty="0"/>
              <a:t>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Quality </a:t>
            </a:r>
            <a:r>
              <a:rPr lang="en-US" dirty="0"/>
              <a:t>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Resources management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Communication </a:t>
            </a:r>
            <a:r>
              <a:rPr lang="en-US" dirty="0"/>
              <a:t>management </a:t>
            </a:r>
            <a:r>
              <a:rPr lang="en-US" dirty="0" smtClean="0"/>
              <a:t>plan                              cont.……………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1" y="3111335"/>
            <a:ext cx="48451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8.    Risk </a:t>
            </a:r>
            <a:r>
              <a:rPr lang="en-US" dirty="0"/>
              <a:t>management </a:t>
            </a:r>
            <a:r>
              <a:rPr lang="en-US" dirty="0" smtClean="0"/>
              <a:t>plan </a:t>
            </a:r>
          </a:p>
          <a:p>
            <a:pPr marL="342900" indent="-342900">
              <a:buAutoNum type="arabicPeriod" startAt="9"/>
            </a:pPr>
            <a:r>
              <a:rPr lang="en-US" dirty="0" smtClean="0"/>
              <a:t> Procurement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</a:p>
          <a:p>
            <a:pPr marL="342900" indent="-342900">
              <a:buAutoNum type="arabicPeriod" startAt="9"/>
            </a:pPr>
            <a:r>
              <a:rPr lang="en-US" dirty="0" smtClean="0"/>
              <a:t> Stakeholders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</a:p>
          <a:p>
            <a:pPr marL="342900" indent="-342900">
              <a:buAutoNum type="arabicPeriod" startAt="9"/>
            </a:pPr>
            <a:r>
              <a:rPr lang="en-US" dirty="0"/>
              <a:t> </a:t>
            </a:r>
            <a:r>
              <a:rPr lang="en-US" dirty="0" smtClean="0"/>
              <a:t>Integration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</a:p>
          <a:p>
            <a:pPr marL="342900" indent="-342900">
              <a:buAutoNum type="arabicPeriod" startAt="9"/>
            </a:pPr>
            <a:r>
              <a:rPr lang="en-US" dirty="0"/>
              <a:t> </a:t>
            </a:r>
            <a:r>
              <a:rPr lang="en-US" dirty="0" smtClean="0"/>
              <a:t>Change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</a:p>
          <a:p>
            <a:pPr marL="342900" indent="-342900">
              <a:buAutoNum type="arabicPeriod" startAt="9"/>
            </a:pPr>
            <a:r>
              <a:rPr lang="en-US" dirty="0"/>
              <a:t> </a:t>
            </a:r>
            <a:r>
              <a:rPr lang="en-US" dirty="0" smtClean="0"/>
              <a:t>Configuration </a:t>
            </a:r>
            <a:r>
              <a:rPr lang="en-US" dirty="0"/>
              <a:t>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11543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31789" y="1363665"/>
            <a:ext cx="954881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u="sng" dirty="0" smtClean="0"/>
              <a:t>Key Elements</a:t>
            </a:r>
          </a:p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latin typeface="Arial Black" pitchFamily="34" charset="0"/>
              </a:rPr>
              <a:t>Baselines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Scope baselines (scope statement +WBS+WBS Dictionary)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Schedule </a:t>
            </a:r>
            <a:r>
              <a:rPr lang="en-US" dirty="0"/>
              <a:t>baselines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 </a:t>
            </a:r>
            <a:r>
              <a:rPr lang="en-US" dirty="0"/>
              <a:t>baselines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i="1" u="sng" dirty="0">
                <a:latin typeface="Arial Black" pitchFamily="34" charset="0"/>
              </a:rPr>
              <a:t>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Lesson learned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Risk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Stakeholder Register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31789" y="1363665"/>
            <a:ext cx="95488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This process of leading and performing the work defined in the project management plan and implement the approved changes to achieve the project objectives.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Key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provides </a:t>
            </a:r>
            <a:r>
              <a:rPr lang="en-US" dirty="0"/>
              <a:t>overall management of the project work and deliverables, thus improving the probability of project success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performance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Issue log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(Direct &amp; Manage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31789" y="1363665"/>
            <a:ext cx="95488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Monitor </a:t>
            </a:r>
            <a:r>
              <a:rPr lang="en-US" dirty="0"/>
              <a:t>and Control Project Work is the process of tracking, reviewing, and reporting the overall progress to meet</a:t>
            </a:r>
          </a:p>
          <a:p>
            <a:pPr marL="0" indent="0">
              <a:buNone/>
            </a:pPr>
            <a:r>
              <a:rPr lang="en-US" dirty="0"/>
              <a:t>the performance objectives defined in the project management plan.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Key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process is </a:t>
            </a:r>
            <a:r>
              <a:rPr lang="en-US" dirty="0" smtClean="0"/>
              <a:t>performed throughout </a:t>
            </a:r>
            <a:r>
              <a:rPr lang="en-US" dirty="0"/>
              <a:t>the </a:t>
            </a:r>
            <a:r>
              <a:rPr lang="en-US" dirty="0" smtClean="0"/>
              <a:t>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performance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request (Corrective action, preventive action, correction)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Analysis ( Cost benefit analysis, Earned value analysis, Variance analysis, Root cause analysis, Trend analysis, Alternative analysis)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and Control</a:t>
            </a:r>
          </a:p>
        </p:txBody>
      </p:sp>
    </p:spTree>
    <p:extLst>
      <p:ext uri="{BB962C8B-B14F-4D97-AF65-F5344CB8AC3E}">
        <p14:creationId xmlns:p14="http://schemas.microsoft.com/office/powerpoint/2010/main" val="1687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31789" y="1363665"/>
            <a:ext cx="95488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Close Project or Phase is the process of finalizing all activities for the project, phase, or contract. 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Key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process is performed once or at predefined points in the </a:t>
            </a:r>
            <a:r>
              <a:rPr lang="en-US" dirty="0" smtClean="0"/>
              <a:t>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updated Project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product, service, or results transition.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Closure of agreements.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Release of resources.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project’s objectives have been achieved;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objectives will not or cannot be met;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Funding </a:t>
            </a:r>
            <a:r>
              <a:rPr lang="en-US" dirty="0"/>
              <a:t>is exhausted or no longer available for allocation to the project;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need for the project no longer exists (e.g., the customer no longer wants the project completed, a </a:t>
            </a:r>
            <a:r>
              <a:rPr lang="en-US" dirty="0" smtClean="0"/>
              <a:t>change in </a:t>
            </a:r>
            <a:r>
              <a:rPr lang="en-US" dirty="0"/>
              <a:t>strategy or priority ends the project, the organizational management provides direction to end the project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Resources (HR, raw material)are no more available.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project is terminated for legal cause or convenience.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</a:t>
            </a:r>
            <a:r>
              <a:rPr lang="en-US" dirty="0"/>
              <a:t>P</a:t>
            </a:r>
            <a:r>
              <a:rPr lang="en-US" dirty="0" smtClean="0"/>
              <a:t>roject 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 is a temporary endavor which produce unique product, service or result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Unique ( Attributes)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Endavor (Effort)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Temorary= start and end or time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Product, Service ,or Result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17715"/>
              </p:ext>
            </p:extLst>
          </p:nvPr>
        </p:nvGraphicFramePr>
        <p:xfrm>
          <a:off x="609600" y="1524000"/>
          <a:ext cx="10972800" cy="4772629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486400"/>
                <a:gridCol w="5486400"/>
              </a:tblGrid>
              <a:tr h="846973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Successful Project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Unsuccessful Project Management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business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Absence of management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Satisfy stakeholder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Missed deadlines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 the right products at the right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overruns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 problems and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 quality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 to risks in a timely manner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Rework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 the use of organizational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Uncontrolled expansion of the project</a:t>
                      </a:r>
                      <a:endParaRPr lang="en-US" dirty="0"/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the influence of constraints on the 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reputation for the organization</a:t>
                      </a:r>
                    </a:p>
                  </a:txBody>
                  <a:tcPr/>
                </a:tc>
              </a:tr>
              <a:tr h="49070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change in a better manner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Unsatisfied stakeholders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VS </a:t>
            </a:r>
            <a:r>
              <a:rPr lang="en-US" dirty="0"/>
              <a:t>U</a:t>
            </a:r>
            <a:r>
              <a:rPr lang="en-US" dirty="0" smtClean="0"/>
              <a:t>nsuccessful Projects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7" y="1702122"/>
            <a:ext cx="5569527" cy="48300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27574"/>
              </p:ext>
            </p:extLst>
          </p:nvPr>
        </p:nvGraphicFramePr>
        <p:xfrm>
          <a:off x="609600" y="1524000"/>
          <a:ext cx="11234611" cy="436751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748211"/>
                <a:gridCol w="5486400"/>
              </a:tblGrid>
              <a:tr h="873503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Integration Management</a:t>
                      </a:r>
                      <a:endParaRPr kumimoji="0" lang="en-US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Resource Management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73503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Scope Management</a:t>
                      </a:r>
                      <a:endParaRPr kumimoji="0" lang="en-US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Communications Management</a:t>
                      </a:r>
                      <a:endParaRPr lang="en-US" dirty="0"/>
                    </a:p>
                  </a:txBody>
                  <a:tcPr/>
                </a:tc>
              </a:tr>
              <a:tr h="873503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Schedule 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kumimoji="0" lang="en-US" sz="2800" b="1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Management ?</a:t>
                      </a:r>
                      <a:endParaRPr kumimoji="0" lang="en-US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3503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Cost 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Procurement Management</a:t>
                      </a:r>
                      <a:endParaRPr lang="en-US" dirty="0"/>
                    </a:p>
                  </a:txBody>
                  <a:tcPr/>
                </a:tc>
              </a:tr>
              <a:tr h="873503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Quality Management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Stakeholder Management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</a:t>
            </a:r>
            <a:r>
              <a:rPr lang="en-US" dirty="0"/>
              <a:t>KNOWLEDGE AREAS</a:t>
            </a:r>
          </a:p>
        </p:txBody>
      </p:sp>
    </p:spTree>
    <p:extLst>
      <p:ext uri="{BB962C8B-B14F-4D97-AF65-F5344CB8AC3E}">
        <p14:creationId xmlns:p14="http://schemas.microsoft.com/office/powerpoint/2010/main" val="14493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4"/>
            <a:ext cx="11430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96" y="688959"/>
            <a:ext cx="4309165" cy="26962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33" y="3798490"/>
            <a:ext cx="4402528" cy="264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06" y="1207688"/>
            <a:ext cx="53478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</a:t>
            </a:r>
          </a:p>
          <a:p>
            <a:r>
              <a:rPr lang="en-US" dirty="0" smtClean="0"/>
              <a:t>Organise</a:t>
            </a:r>
          </a:p>
          <a:p>
            <a:r>
              <a:rPr lang="en-US" dirty="0" smtClean="0"/>
              <a:t>Lead </a:t>
            </a:r>
          </a:p>
          <a:p>
            <a:r>
              <a:rPr lang="en-US" dirty="0" smtClean="0"/>
              <a:t>Control (Monitoring and Control)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20"/>
            <a:ext cx="920447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management is the application of knowledge, skills, tools, and techniques to project activities to meet </a:t>
            </a:r>
            <a:r>
              <a:rPr lang="en-US" dirty="0" smtClean="0"/>
              <a:t>the project requirements.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Knowledge ( Project Management knowledge areas, process groups and processes)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Skills ( Interpersonal skills, </a:t>
            </a:r>
            <a:r>
              <a:rPr lang="en-US" dirty="0"/>
              <a:t>L</a:t>
            </a:r>
            <a:r>
              <a:rPr lang="en-US" dirty="0" smtClean="0"/>
              <a:t>eadership skills, communication skills, team management skills, stakeholder management skills, Networking skills)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Tools and Techniques ( meetings with stakeholders, expert judgments, Alternative identification, Decomposition 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are concerned with on going production of products and services.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perations </a:t>
            </a:r>
            <a:r>
              <a:rPr lang="en-US" dirty="0"/>
              <a:t>continue efficiently by using the optimal resources needed to meet customer demands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American Inst (Project Management Institute)</a:t>
            </a:r>
          </a:p>
          <a:p>
            <a:pPr marL="0" indent="0">
              <a:buNone/>
            </a:pPr>
            <a:r>
              <a:rPr lang="en-US" dirty="0" smtClean="0"/>
              <a:t>Generally recognized Good practices (compile in book called  PMBOK)</a:t>
            </a:r>
          </a:p>
          <a:p>
            <a:pPr marL="0" indent="0">
              <a:buNone/>
            </a:pPr>
            <a:r>
              <a:rPr lang="en-US" dirty="0" smtClean="0"/>
              <a:t>Standard of Project Mangament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PMP ( certification)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PMI   &amp;   PMP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PMP Certified Forecasted Demand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3" y="1395437"/>
            <a:ext cx="9850054" cy="406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1357</TotalTime>
  <Words>1030</Words>
  <Application>Microsoft Office PowerPoint</Application>
  <PresentationFormat>Custom</PresentationFormat>
  <Paragraphs>215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Paper</vt:lpstr>
      <vt:lpstr>PowerPoint Presentation</vt:lpstr>
      <vt:lpstr>Project Management</vt:lpstr>
      <vt:lpstr>Project</vt:lpstr>
      <vt:lpstr>Projects</vt:lpstr>
      <vt:lpstr>Mangement</vt:lpstr>
      <vt:lpstr>Project Management</vt:lpstr>
      <vt:lpstr>Operations </vt:lpstr>
      <vt:lpstr>PMI   &amp;   PMP</vt:lpstr>
      <vt:lpstr>PMP Certified Forecasted Demand</vt:lpstr>
      <vt:lpstr>Purpose of Project Management</vt:lpstr>
      <vt:lpstr>Project Management Initiation</vt:lpstr>
      <vt:lpstr>Real Life Organization Need for  Project Management</vt:lpstr>
      <vt:lpstr>PowerPoint Presentation</vt:lpstr>
      <vt:lpstr>PowerPoint Presentation</vt:lpstr>
      <vt:lpstr>Strategic Management &amp; PM</vt:lpstr>
      <vt:lpstr>PowerPoint Presentation</vt:lpstr>
      <vt:lpstr>Organizational Project Management</vt:lpstr>
      <vt:lpstr>Project Selection Criteria</vt:lpstr>
      <vt:lpstr>PowerPoint Presentation</vt:lpstr>
      <vt:lpstr>Project Lifecycle</vt:lpstr>
      <vt:lpstr>Project Management Process Groups</vt:lpstr>
      <vt:lpstr>PowerPoint Presentation</vt:lpstr>
      <vt:lpstr>Initiation</vt:lpstr>
      <vt:lpstr>Planning</vt:lpstr>
      <vt:lpstr>Planning</vt:lpstr>
      <vt:lpstr>Execution (Direct &amp; Manage Work)</vt:lpstr>
      <vt:lpstr>Monitoring and Control</vt:lpstr>
      <vt:lpstr>Closing</vt:lpstr>
      <vt:lpstr>Reasons For Project Closure</vt:lpstr>
      <vt:lpstr>Successful VS Unsuccessful Projects Management</vt:lpstr>
      <vt:lpstr>Constraint</vt:lpstr>
      <vt:lpstr>PROJECT MANAGEMENT KNOWLEDGE AREAS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hp</dc:creator>
  <cp:lastModifiedBy>ismail - [2010]</cp:lastModifiedBy>
  <cp:revision>83</cp:revision>
  <dcterms:created xsi:type="dcterms:W3CDTF">2019-07-13T21:08:59Z</dcterms:created>
  <dcterms:modified xsi:type="dcterms:W3CDTF">2020-03-01T19:26:53Z</dcterms:modified>
</cp:coreProperties>
</file>