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551" r:id="rId2"/>
    <p:sldId id="561" r:id="rId3"/>
    <p:sldId id="552" r:id="rId4"/>
    <p:sldId id="553" r:id="rId5"/>
    <p:sldId id="554" r:id="rId6"/>
    <p:sldId id="555" r:id="rId7"/>
    <p:sldId id="556" r:id="rId8"/>
    <p:sldId id="557" r:id="rId9"/>
    <p:sldId id="558" r:id="rId10"/>
    <p:sldId id="568" r:id="rId11"/>
    <p:sldId id="559" r:id="rId12"/>
    <p:sldId id="560" r:id="rId13"/>
    <p:sldId id="562" r:id="rId14"/>
    <p:sldId id="563" r:id="rId15"/>
    <p:sldId id="564" r:id="rId16"/>
    <p:sldId id="565" r:id="rId17"/>
    <p:sldId id="569" r:id="rId18"/>
    <p:sldId id="566" r:id="rId19"/>
    <p:sldId id="5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429" autoAdjust="0"/>
  </p:normalViewPr>
  <p:slideViewPr>
    <p:cSldViewPr>
      <p:cViewPr>
        <p:scale>
          <a:sx n="75" d="100"/>
          <a:sy n="75" d="100"/>
        </p:scale>
        <p:origin x="-10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03-Jun-20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9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C16EE2-1D9B-4258-A1AD-BBDE1A15A8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7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7"/>
            <a:ext cx="2667000" cy="217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988328"/>
            <a:ext cx="8763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entagon 6"/>
          <p:cNvSpPr/>
          <p:nvPr userDrawn="1"/>
        </p:nvSpPr>
        <p:spPr>
          <a:xfrm>
            <a:off x="8337656" y="6477000"/>
            <a:ext cx="457198" cy="304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319464" y="6479275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%20program%20lecture%2019/2D_simple_program.c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C%20program%20lecture%2019/selection_sort.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%20program%20lecture%2019/selection_sort.c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r>
              <a:rPr lang="en-US" b="1" dirty="0" smtClean="0"/>
              <a:t>Programming Fundamentals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7432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Lecture 12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914400" y="4724400"/>
            <a:ext cx="571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Dr. Fazal-e-Malik</a:t>
            </a:r>
          </a:p>
          <a:p>
            <a:r>
              <a:rPr lang="en-US" dirty="0"/>
              <a:t>Assistant Professor , Computer Science Department,</a:t>
            </a:r>
          </a:p>
          <a:p>
            <a:r>
              <a:rPr lang="en-US" dirty="0"/>
              <a:t>Iqra National University, Peshawar.</a:t>
            </a:r>
          </a:p>
        </p:txBody>
      </p:sp>
    </p:spTree>
    <p:extLst>
      <p:ext uri="{BB962C8B-B14F-4D97-AF65-F5344CB8AC3E}">
        <p14:creationId xmlns:p14="http://schemas.microsoft.com/office/powerpoint/2010/main" val="38114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52538"/>
            <a:ext cx="5943600" cy="514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3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838200"/>
            <a:ext cx="3886199" cy="3100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191" y="838200"/>
            <a:ext cx="3760409" cy="309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981450"/>
            <a:ext cx="259080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3928702"/>
            <a:ext cx="276225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5230504" y="3124200"/>
            <a:ext cx="609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25304" y="5992504"/>
            <a:ext cx="609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37496" y="5554640"/>
            <a:ext cx="609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60608" y="5191125"/>
            <a:ext cx="609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4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20012"/>
            <a:ext cx="1678365" cy="314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432" y="1647308"/>
            <a:ext cx="1635982" cy="314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47308"/>
            <a:ext cx="1619029" cy="3153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47308"/>
            <a:ext cx="1627506" cy="3153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655785"/>
            <a:ext cx="1322348" cy="314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10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Dimensional Arrays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is also possible for arrays to have two or more dimensions </a:t>
            </a:r>
            <a:endParaRPr lang="en-US" dirty="0" smtClean="0"/>
          </a:p>
          <a:p>
            <a:r>
              <a:rPr lang="en-US" dirty="0" smtClean="0"/>
              <a:t>For example you want to input roll no and mark of </a:t>
            </a:r>
            <a:r>
              <a:rPr lang="en-US" dirty="0"/>
              <a:t>4</a:t>
            </a:r>
            <a:r>
              <a:rPr lang="en-US" dirty="0" smtClean="0"/>
              <a:t> students.</a:t>
            </a:r>
          </a:p>
          <a:p>
            <a:r>
              <a:rPr lang="en-US" dirty="0" smtClean="0"/>
              <a:t>Since we know 1D array, so for this problem we can have two 1D array</a:t>
            </a:r>
          </a:p>
          <a:p>
            <a:pPr lvl="1"/>
            <a:r>
              <a:rPr lang="en-US" dirty="0" smtClean="0"/>
              <a:t>One for roll number</a:t>
            </a:r>
          </a:p>
          <a:p>
            <a:pPr lvl="1"/>
            <a:r>
              <a:rPr lang="en-US" dirty="0" smtClean="0"/>
              <a:t>Second for marks</a:t>
            </a:r>
          </a:p>
          <a:p>
            <a:r>
              <a:rPr lang="en-US" dirty="0" smtClean="0"/>
              <a:t>One 2D array can be used to store these values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708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153400" cy="373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04800" y="1905000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eft Brace 5"/>
          <p:cNvSpPr/>
          <p:nvPr/>
        </p:nvSpPr>
        <p:spPr>
          <a:xfrm>
            <a:off x="381000" y="2514600"/>
            <a:ext cx="533400" cy="1371600"/>
          </a:xfrm>
          <a:prstGeom prst="leftBrace">
            <a:avLst>
              <a:gd name="adj1" fmla="val 28802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381000" y="3962400"/>
            <a:ext cx="533400" cy="685800"/>
          </a:xfrm>
          <a:prstGeom prst="leftBrace">
            <a:avLst>
              <a:gd name="adj1" fmla="val 28802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5791200" y="4419600"/>
            <a:ext cx="845593" cy="1912960"/>
            <a:chOff x="5791200" y="4419600"/>
            <a:chExt cx="845593" cy="1912960"/>
          </a:xfrm>
        </p:grpSpPr>
        <p:grpSp>
          <p:nvGrpSpPr>
            <p:cNvPr id="41" name="Group 40"/>
            <p:cNvGrpSpPr/>
            <p:nvPr/>
          </p:nvGrpSpPr>
          <p:grpSpPr>
            <a:xfrm>
              <a:off x="5791200" y="4815380"/>
              <a:ext cx="845593" cy="1517180"/>
              <a:chOff x="5791200" y="4815380"/>
              <a:chExt cx="845593" cy="151718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5791200" y="4815380"/>
                <a:ext cx="8382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91200" y="5199792"/>
                <a:ext cx="8382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798593" y="5580792"/>
                <a:ext cx="8382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791200" y="5951560"/>
                <a:ext cx="8382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5791200" y="4419600"/>
              <a:ext cx="838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accent3">
                      <a:lumMod val="75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108545" y="4419600"/>
            <a:ext cx="1690048" cy="1912960"/>
            <a:chOff x="4108545" y="4419600"/>
            <a:chExt cx="1690048" cy="1912960"/>
          </a:xfrm>
        </p:grpSpPr>
        <p:grpSp>
          <p:nvGrpSpPr>
            <p:cNvPr id="40" name="Group 39"/>
            <p:cNvGrpSpPr/>
            <p:nvPr/>
          </p:nvGrpSpPr>
          <p:grpSpPr>
            <a:xfrm>
              <a:off x="4953000" y="4815380"/>
              <a:ext cx="845593" cy="1517180"/>
              <a:chOff x="4953000" y="4815380"/>
              <a:chExt cx="845593" cy="151718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953000" y="4815380"/>
                <a:ext cx="8382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953000" y="5199792"/>
                <a:ext cx="8382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960393" y="5580792"/>
                <a:ext cx="8382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953000" y="5951560"/>
                <a:ext cx="8382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4953000" y="4419600"/>
              <a:ext cx="838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0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108545" y="4790365"/>
              <a:ext cx="844455" cy="1542195"/>
              <a:chOff x="4108545" y="4790365"/>
              <a:chExt cx="844455" cy="15421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108545" y="4790365"/>
                <a:ext cx="8382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rgbClr val="FF0000"/>
                    </a:solidFill>
                  </a:rPr>
                  <a:t>0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14800" y="5189560"/>
                <a:ext cx="8382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108545" y="5552365"/>
                <a:ext cx="8382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114800" y="5951560"/>
                <a:ext cx="8382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2057400" y="1028700"/>
            <a:ext cx="838200" cy="723900"/>
            <a:chOff x="2057400" y="1028700"/>
            <a:chExt cx="838200" cy="723900"/>
          </a:xfrm>
        </p:grpSpPr>
        <p:sp>
          <p:nvSpPr>
            <p:cNvPr id="22" name="Rectangle 21"/>
            <p:cNvSpPr/>
            <p:nvPr/>
          </p:nvSpPr>
          <p:spPr>
            <a:xfrm>
              <a:off x="2057400" y="1028700"/>
              <a:ext cx="8382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</a:rPr>
                <a:t>row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22" idx="2"/>
            </p:cNvCxnSpPr>
            <p:nvPr/>
          </p:nvCxnSpPr>
          <p:spPr>
            <a:xfrm>
              <a:off x="2476500" y="1409700"/>
              <a:ext cx="0" cy="3429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2878540" y="1028700"/>
            <a:ext cx="1464860" cy="723900"/>
            <a:chOff x="2878540" y="1028700"/>
            <a:chExt cx="1464860" cy="723900"/>
          </a:xfrm>
        </p:grpSpPr>
        <p:sp>
          <p:nvSpPr>
            <p:cNvPr id="23" name="Rectangle 22"/>
            <p:cNvSpPr/>
            <p:nvPr/>
          </p:nvSpPr>
          <p:spPr>
            <a:xfrm>
              <a:off x="2878540" y="1028700"/>
              <a:ext cx="146486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column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2895600" y="1409700"/>
              <a:ext cx="357685" cy="342900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004214" y="6332561"/>
            <a:ext cx="2454890" cy="449239"/>
            <a:chOff x="3004214" y="6332561"/>
            <a:chExt cx="2454890" cy="449239"/>
          </a:xfrm>
        </p:grpSpPr>
        <p:sp>
          <p:nvSpPr>
            <p:cNvPr id="33" name="Rectangle 32"/>
            <p:cNvSpPr/>
            <p:nvPr/>
          </p:nvSpPr>
          <p:spPr>
            <a:xfrm>
              <a:off x="3004214" y="6400800"/>
              <a:ext cx="1948786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Roll Number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4763069" y="6332561"/>
              <a:ext cx="696035" cy="357574"/>
            </a:xfrm>
            <a:custGeom>
              <a:avLst/>
              <a:gdLst>
                <a:gd name="connsiteX0" fmla="*/ 0 w 696035"/>
                <a:gd name="connsiteY0" fmla="*/ 313899 h 357574"/>
                <a:gd name="connsiteX1" fmla="*/ 382137 w 696035"/>
                <a:gd name="connsiteY1" fmla="*/ 354842 h 357574"/>
                <a:gd name="connsiteX2" fmla="*/ 627797 w 696035"/>
                <a:gd name="connsiteY2" fmla="*/ 245660 h 357574"/>
                <a:gd name="connsiteX3" fmla="*/ 696035 w 696035"/>
                <a:gd name="connsiteY3" fmla="*/ 0 h 357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035" h="357574">
                  <a:moveTo>
                    <a:pt x="0" y="313899"/>
                  </a:moveTo>
                  <a:cubicBezTo>
                    <a:pt x="138752" y="340057"/>
                    <a:pt x="277504" y="366215"/>
                    <a:pt x="382137" y="354842"/>
                  </a:cubicBezTo>
                  <a:cubicBezTo>
                    <a:pt x="486770" y="343469"/>
                    <a:pt x="575481" y="304800"/>
                    <a:pt x="627797" y="245660"/>
                  </a:cubicBezTo>
                  <a:cubicBezTo>
                    <a:pt x="680113" y="186520"/>
                    <a:pt x="688074" y="93260"/>
                    <a:pt x="696035" y="0"/>
                  </a:cubicBezTo>
                </a:path>
              </a:pathLst>
            </a:cu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210247" y="6332561"/>
            <a:ext cx="1485953" cy="484495"/>
            <a:chOff x="6210247" y="6332561"/>
            <a:chExt cx="1485953" cy="484495"/>
          </a:xfrm>
        </p:grpSpPr>
        <p:sp>
          <p:nvSpPr>
            <p:cNvPr id="34" name="Rectangle 33"/>
            <p:cNvSpPr/>
            <p:nvPr/>
          </p:nvSpPr>
          <p:spPr>
            <a:xfrm>
              <a:off x="6721807" y="6436056"/>
              <a:ext cx="974393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Marks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>
              <a:off x="6210247" y="6332561"/>
              <a:ext cx="572690" cy="384815"/>
            </a:xfrm>
            <a:custGeom>
              <a:avLst/>
              <a:gdLst>
                <a:gd name="connsiteX0" fmla="*/ 572690 w 572690"/>
                <a:gd name="connsiteY0" fmla="*/ 313899 h 384815"/>
                <a:gd name="connsiteX1" fmla="*/ 149610 w 572690"/>
                <a:gd name="connsiteY1" fmla="*/ 382138 h 384815"/>
                <a:gd name="connsiteX2" fmla="*/ 13132 w 572690"/>
                <a:gd name="connsiteY2" fmla="*/ 232012 h 384815"/>
                <a:gd name="connsiteX3" fmla="*/ 13132 w 572690"/>
                <a:gd name="connsiteY3" fmla="*/ 0 h 384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2690" h="384815">
                  <a:moveTo>
                    <a:pt x="572690" y="313899"/>
                  </a:moveTo>
                  <a:cubicBezTo>
                    <a:pt x="407780" y="354842"/>
                    <a:pt x="242870" y="395786"/>
                    <a:pt x="149610" y="382138"/>
                  </a:cubicBezTo>
                  <a:cubicBezTo>
                    <a:pt x="56350" y="368490"/>
                    <a:pt x="35878" y="295702"/>
                    <a:pt x="13132" y="232012"/>
                  </a:cubicBezTo>
                  <a:cubicBezTo>
                    <a:pt x="-9614" y="168322"/>
                    <a:pt x="1759" y="84161"/>
                    <a:pt x="13132" y="0"/>
                  </a:cubicBezTo>
                </a:path>
              </a:pathLst>
            </a:cu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752600" y="5005880"/>
            <a:ext cx="3200400" cy="785320"/>
            <a:chOff x="1752600" y="5005880"/>
            <a:chExt cx="3200400" cy="785320"/>
          </a:xfrm>
        </p:grpSpPr>
        <p:sp>
          <p:nvSpPr>
            <p:cNvPr id="46" name="Rectangle 45"/>
            <p:cNvSpPr/>
            <p:nvPr/>
          </p:nvSpPr>
          <p:spPr>
            <a:xfrm>
              <a:off x="1752600" y="5410200"/>
              <a:ext cx="1676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stud[0][0]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/>
            <p:cNvCxnSpPr>
              <a:endCxn id="8" idx="1"/>
            </p:cNvCxnSpPr>
            <p:nvPr/>
          </p:nvCxnSpPr>
          <p:spPr>
            <a:xfrm flipV="1">
              <a:off x="3253285" y="5005880"/>
              <a:ext cx="1699715" cy="546485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6629400" y="5005880"/>
            <a:ext cx="2256003" cy="655370"/>
            <a:chOff x="6629400" y="5005880"/>
            <a:chExt cx="2256003" cy="655370"/>
          </a:xfrm>
        </p:grpSpPr>
        <p:sp>
          <p:nvSpPr>
            <p:cNvPr id="45" name="Rectangle 44"/>
            <p:cNvSpPr/>
            <p:nvPr/>
          </p:nvSpPr>
          <p:spPr>
            <a:xfrm>
              <a:off x="7209003" y="5280250"/>
              <a:ext cx="1676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stud[0][1]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/>
            <p:cNvCxnSpPr>
              <a:endCxn id="9" idx="3"/>
            </p:cNvCxnSpPr>
            <p:nvPr/>
          </p:nvCxnSpPr>
          <p:spPr>
            <a:xfrm flipH="1" flipV="1">
              <a:off x="6629400" y="5005880"/>
              <a:ext cx="731576" cy="464870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1752600" y="5380060"/>
            <a:ext cx="3200400" cy="411140"/>
            <a:chOff x="1752600" y="5380060"/>
            <a:chExt cx="3200400" cy="411140"/>
          </a:xfrm>
        </p:grpSpPr>
        <p:sp>
          <p:nvSpPr>
            <p:cNvPr id="47" name="Rectangle 46"/>
            <p:cNvSpPr/>
            <p:nvPr/>
          </p:nvSpPr>
          <p:spPr>
            <a:xfrm>
              <a:off x="1752600" y="5410200"/>
              <a:ext cx="1676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stud[1][0]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Arrow Connector 57"/>
            <p:cNvCxnSpPr>
              <a:endCxn id="19" idx="3"/>
            </p:cNvCxnSpPr>
            <p:nvPr/>
          </p:nvCxnSpPr>
          <p:spPr>
            <a:xfrm flipV="1">
              <a:off x="3253285" y="5380060"/>
              <a:ext cx="1699715" cy="190500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6629400" y="5298744"/>
            <a:ext cx="2282160" cy="381000"/>
            <a:chOff x="6629400" y="5298744"/>
            <a:chExt cx="2282160" cy="381000"/>
          </a:xfrm>
        </p:grpSpPr>
        <p:sp>
          <p:nvSpPr>
            <p:cNvPr id="50" name="Rectangle 49"/>
            <p:cNvSpPr/>
            <p:nvPr/>
          </p:nvSpPr>
          <p:spPr>
            <a:xfrm>
              <a:off x="7235160" y="5298744"/>
              <a:ext cx="1676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stud[1][1]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Straight Arrow Connector 63"/>
            <p:cNvCxnSpPr>
              <a:endCxn id="11" idx="3"/>
            </p:cNvCxnSpPr>
            <p:nvPr/>
          </p:nvCxnSpPr>
          <p:spPr>
            <a:xfrm flipH="1" flipV="1">
              <a:off x="6629400" y="5390292"/>
              <a:ext cx="731576" cy="85018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1752600" y="5382904"/>
            <a:ext cx="3207793" cy="388388"/>
            <a:chOff x="1752600" y="5382904"/>
            <a:chExt cx="3207793" cy="388388"/>
          </a:xfrm>
        </p:grpSpPr>
        <p:sp>
          <p:nvSpPr>
            <p:cNvPr id="48" name="Rectangle 47"/>
            <p:cNvSpPr/>
            <p:nvPr/>
          </p:nvSpPr>
          <p:spPr>
            <a:xfrm>
              <a:off x="1752600" y="5382904"/>
              <a:ext cx="1676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stud[2][0]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60" name="Straight Arrow Connector 59"/>
            <p:cNvCxnSpPr>
              <a:endCxn id="12" idx="1"/>
            </p:cNvCxnSpPr>
            <p:nvPr/>
          </p:nvCxnSpPr>
          <p:spPr>
            <a:xfrm>
              <a:off x="3253285" y="5570560"/>
              <a:ext cx="1707108" cy="200732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629400" y="5279408"/>
            <a:ext cx="2251311" cy="491884"/>
            <a:chOff x="6636793" y="5279408"/>
            <a:chExt cx="2251311" cy="491884"/>
          </a:xfrm>
        </p:grpSpPr>
        <p:sp>
          <p:nvSpPr>
            <p:cNvPr id="51" name="Rectangle 50"/>
            <p:cNvSpPr/>
            <p:nvPr/>
          </p:nvSpPr>
          <p:spPr>
            <a:xfrm>
              <a:off x="7211704" y="5279408"/>
              <a:ext cx="1676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stud[2][1]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Arrow Connector 65"/>
            <p:cNvCxnSpPr>
              <a:endCxn id="13" idx="3"/>
            </p:cNvCxnSpPr>
            <p:nvPr/>
          </p:nvCxnSpPr>
          <p:spPr>
            <a:xfrm flipH="1">
              <a:off x="6636793" y="5470750"/>
              <a:ext cx="724183" cy="300542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766248" y="5396552"/>
            <a:ext cx="3186752" cy="745508"/>
            <a:chOff x="1766248" y="5396552"/>
            <a:chExt cx="3186752" cy="745508"/>
          </a:xfrm>
        </p:grpSpPr>
        <p:sp>
          <p:nvSpPr>
            <p:cNvPr id="49" name="Rectangle 48"/>
            <p:cNvSpPr/>
            <p:nvPr/>
          </p:nvSpPr>
          <p:spPr>
            <a:xfrm>
              <a:off x="1766248" y="5396552"/>
              <a:ext cx="1676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stud[3][0]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61"/>
            <p:cNvCxnSpPr>
              <a:endCxn id="14" idx="1"/>
            </p:cNvCxnSpPr>
            <p:nvPr/>
          </p:nvCxnSpPr>
          <p:spPr>
            <a:xfrm>
              <a:off x="3253285" y="5580792"/>
              <a:ext cx="1699715" cy="561268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629400" y="5257800"/>
            <a:ext cx="2209800" cy="884260"/>
            <a:chOff x="6629400" y="5257800"/>
            <a:chExt cx="2209800" cy="884260"/>
          </a:xfrm>
        </p:grpSpPr>
        <p:sp>
          <p:nvSpPr>
            <p:cNvPr id="52" name="Rectangle 51"/>
            <p:cNvSpPr/>
            <p:nvPr/>
          </p:nvSpPr>
          <p:spPr>
            <a:xfrm>
              <a:off x="7162800" y="5257800"/>
              <a:ext cx="1676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stud[3][1]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Straight Arrow Connector 67"/>
            <p:cNvCxnSpPr>
              <a:endCxn id="15" idx="3"/>
            </p:cNvCxnSpPr>
            <p:nvPr/>
          </p:nvCxnSpPr>
          <p:spPr>
            <a:xfrm flipH="1">
              <a:off x="6629400" y="5470750"/>
              <a:ext cx="731576" cy="671310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ectangle 76"/>
          <p:cNvSpPr/>
          <p:nvPr/>
        </p:nvSpPr>
        <p:spPr>
          <a:xfrm>
            <a:off x="4953000" y="481538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798593" y="481538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958118" y="5198661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791147" y="5195243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6</a:t>
            </a:r>
            <a:r>
              <a:rPr lang="en-US" sz="2400" dirty="0" smtClean="0">
                <a:solidFill>
                  <a:schemeClr val="tx1"/>
                </a:solidFill>
              </a:rPr>
              <a:t>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960393" y="5580792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798593" y="5580792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960393" y="5961792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798593" y="5961792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92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hlinkClick r:id="rId3" action="ppaction://hlinkfile"/>
          </p:cNvPr>
          <p:cNvSpPr/>
          <p:nvPr/>
        </p:nvSpPr>
        <p:spPr>
          <a:xfrm>
            <a:off x="304800" y="6142060"/>
            <a:ext cx="1752600" cy="48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 to 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367524" y="2876881"/>
            <a:ext cx="7014475" cy="3600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Cout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&lt;&lt;“\n Enter roll no. and marks \t ”  ;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367525" y="3263112"/>
            <a:ext cx="7014474" cy="327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&gt;stud[i][0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, stud[i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][1] 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426808" y="4090051"/>
            <a:ext cx="7171092" cy="327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Cout&lt;&lt;“\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n”,s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tud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[i][0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, stud[i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][1] 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751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</a:t>
            </a:r>
            <a:r>
              <a:rPr lang="en-US" dirty="0"/>
              <a:t>a 2-Dimensional Array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60" y="1219200"/>
            <a:ext cx="509884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0"/>
            <a:ext cx="8153400" cy="36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21" y="3886200"/>
            <a:ext cx="7769679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4419600"/>
            <a:ext cx="79057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8382000" y="3847865"/>
            <a:ext cx="457200" cy="324371"/>
            <a:chOff x="7467600" y="3409429"/>
            <a:chExt cx="457200" cy="32437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467600" y="3581400"/>
              <a:ext cx="76200" cy="15240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543800" y="3409429"/>
              <a:ext cx="381000" cy="32437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8382000" y="4400029"/>
            <a:ext cx="457200" cy="324371"/>
            <a:chOff x="7467600" y="3409429"/>
            <a:chExt cx="457200" cy="324371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467600" y="3581400"/>
              <a:ext cx="76200" cy="15240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7543800" y="3409429"/>
              <a:ext cx="381000" cy="32437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87" y="5181599"/>
            <a:ext cx="7789013" cy="37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21" y="5791200"/>
            <a:ext cx="7769679" cy="28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8305800" y="5105400"/>
            <a:ext cx="533400" cy="457201"/>
            <a:chOff x="8305800" y="5105400"/>
            <a:chExt cx="533400" cy="45720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8305800" y="5105400"/>
              <a:ext cx="533400" cy="45720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8305800" y="5105400"/>
              <a:ext cx="533400" cy="45720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8305800" y="5714999"/>
            <a:ext cx="533400" cy="457201"/>
            <a:chOff x="8305800" y="5105400"/>
            <a:chExt cx="533400" cy="457201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8305800" y="5105400"/>
              <a:ext cx="533400" cy="45720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8305800" y="5105400"/>
              <a:ext cx="533400" cy="45720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7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762000"/>
          </a:xfrm>
        </p:spPr>
        <p:txBody>
          <a:bodyPr/>
          <a:lstStyle/>
          <a:p>
            <a:r>
              <a:rPr lang="en-US" dirty="0" smtClean="0"/>
              <a:t>Write a program that adds two 4 x 4 matrices.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212954"/>
              </p:ext>
            </p:extLst>
          </p:nvPr>
        </p:nvGraphicFramePr>
        <p:xfrm>
          <a:off x="381000" y="2743200"/>
          <a:ext cx="2133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  <a:gridCol w="533400"/>
              </a:tblGrid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831106"/>
              </p:ext>
            </p:extLst>
          </p:nvPr>
        </p:nvGraphicFramePr>
        <p:xfrm>
          <a:off x="3124200" y="2743200"/>
          <a:ext cx="2133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  <a:gridCol w="533400"/>
              </a:tblGrid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590800" y="3456296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+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381000" y="2743200"/>
            <a:ext cx="228600" cy="1828800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ket 9"/>
          <p:cNvSpPr/>
          <p:nvPr/>
        </p:nvSpPr>
        <p:spPr>
          <a:xfrm>
            <a:off x="3048000" y="2770496"/>
            <a:ext cx="228600" cy="1828800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2286000" y="2715904"/>
            <a:ext cx="190500" cy="182880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ket 11"/>
          <p:cNvSpPr/>
          <p:nvPr/>
        </p:nvSpPr>
        <p:spPr>
          <a:xfrm>
            <a:off x="4999060" y="2743200"/>
            <a:ext cx="190500" cy="182880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290993"/>
              </p:ext>
            </p:extLst>
          </p:nvPr>
        </p:nvGraphicFramePr>
        <p:xfrm>
          <a:off x="5951560" y="2743200"/>
          <a:ext cx="2133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  <a:gridCol w="533400"/>
              </a:tblGrid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4" name="Left Bracket 13"/>
          <p:cNvSpPr/>
          <p:nvPr/>
        </p:nvSpPr>
        <p:spPr>
          <a:xfrm>
            <a:off x="5943600" y="2770496"/>
            <a:ext cx="228600" cy="1828800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ket 14"/>
          <p:cNvSpPr/>
          <p:nvPr/>
        </p:nvSpPr>
        <p:spPr>
          <a:xfrm>
            <a:off x="7894660" y="2743200"/>
            <a:ext cx="190500" cy="182880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34000" y="3429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8" name="Rectangle 17">
            <a:hlinkClick r:id="rId2" action="ppaction://hlinkfile"/>
          </p:cNvPr>
          <p:cNvSpPr/>
          <p:nvPr/>
        </p:nvSpPr>
        <p:spPr>
          <a:xfrm>
            <a:off x="6202340" y="5410200"/>
            <a:ext cx="195106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Write a program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333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69342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71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</a:t>
            </a:r>
            <a:r>
              <a:rPr lang="en-US" dirty="0"/>
              <a:t>a 2-Dimensional Array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60" y="1219200"/>
            <a:ext cx="509884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0"/>
            <a:ext cx="8153400" cy="36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21" y="3886200"/>
            <a:ext cx="7769679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4419600"/>
            <a:ext cx="79057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8382000" y="3847865"/>
            <a:ext cx="457200" cy="324371"/>
            <a:chOff x="7467600" y="3409429"/>
            <a:chExt cx="457200" cy="32437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467600" y="3581400"/>
              <a:ext cx="76200" cy="15240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543800" y="3409429"/>
              <a:ext cx="381000" cy="32437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8382000" y="4400029"/>
            <a:ext cx="457200" cy="324371"/>
            <a:chOff x="7467600" y="3409429"/>
            <a:chExt cx="457200" cy="324371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467600" y="3581400"/>
              <a:ext cx="76200" cy="15240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7543800" y="3409429"/>
              <a:ext cx="381000" cy="32437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87" y="5181599"/>
            <a:ext cx="7789013" cy="37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21" y="5791200"/>
            <a:ext cx="7769679" cy="28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8305800" y="5105400"/>
            <a:ext cx="533400" cy="457201"/>
            <a:chOff x="8305800" y="5105400"/>
            <a:chExt cx="533400" cy="45720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8305800" y="5105400"/>
              <a:ext cx="533400" cy="45720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8305800" y="5105400"/>
              <a:ext cx="533400" cy="45720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8305800" y="5714999"/>
            <a:ext cx="533400" cy="457201"/>
            <a:chOff x="8305800" y="5105400"/>
            <a:chExt cx="533400" cy="457201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8305800" y="5105400"/>
              <a:ext cx="533400" cy="45720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8305800" y="5105400"/>
              <a:ext cx="533400" cy="45720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889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map of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748" y="1392347"/>
            <a:ext cx="8229600" cy="325585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Remember student array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s[4][2];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But actually memory allocated is continuous </a:t>
            </a:r>
            <a:endParaRPr lang="en-US" sz="28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3276600" y="1886808"/>
            <a:ext cx="2528248" cy="1923192"/>
            <a:chOff x="4108545" y="4419600"/>
            <a:chExt cx="2528248" cy="1923192"/>
          </a:xfrm>
        </p:grpSpPr>
        <p:grpSp>
          <p:nvGrpSpPr>
            <p:cNvPr id="4" name="Group 3"/>
            <p:cNvGrpSpPr/>
            <p:nvPr/>
          </p:nvGrpSpPr>
          <p:grpSpPr>
            <a:xfrm>
              <a:off x="5791200" y="4419600"/>
              <a:ext cx="845593" cy="1912960"/>
              <a:chOff x="5791200" y="4419600"/>
              <a:chExt cx="845593" cy="191296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5791200" y="4815380"/>
                <a:ext cx="845593" cy="1517180"/>
                <a:chOff x="5791200" y="4815380"/>
                <a:chExt cx="845593" cy="1517180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5791200" y="4815380"/>
                  <a:ext cx="8382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5791200" y="5199792"/>
                  <a:ext cx="8382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5798593" y="5580792"/>
                  <a:ext cx="8382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5791200" y="5951560"/>
                  <a:ext cx="8382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Rectangle 5"/>
              <p:cNvSpPr/>
              <p:nvPr/>
            </p:nvSpPr>
            <p:spPr>
              <a:xfrm>
                <a:off x="5791200" y="4419600"/>
                <a:ext cx="8382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accent3">
                        <a:lumMod val="75000"/>
                      </a:schemeClr>
                    </a:solidFill>
                  </a:rPr>
                  <a:t>1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108545" y="4419600"/>
              <a:ext cx="1690048" cy="1912960"/>
              <a:chOff x="4108545" y="4419600"/>
              <a:chExt cx="1690048" cy="191296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4953000" y="4815380"/>
                <a:ext cx="845593" cy="1517180"/>
                <a:chOff x="4953000" y="4815380"/>
                <a:chExt cx="845593" cy="1517180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4953000" y="4815380"/>
                  <a:ext cx="8382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4953000" y="5199792"/>
                  <a:ext cx="8382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960393" y="5580792"/>
                  <a:ext cx="8382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953000" y="5951560"/>
                  <a:ext cx="8382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12"/>
              <p:cNvSpPr/>
              <p:nvPr/>
            </p:nvSpPr>
            <p:spPr>
              <a:xfrm>
                <a:off x="4953000" y="4419600"/>
                <a:ext cx="838200" cy="381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0</a:t>
                </a:r>
                <a:endParaRPr lang="en-US" sz="2800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4108545" y="4790365"/>
                <a:ext cx="844455" cy="1542195"/>
                <a:chOff x="4108545" y="4790365"/>
                <a:chExt cx="844455" cy="1542195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4108545" y="4790365"/>
                  <a:ext cx="838200" cy="381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srgbClr val="FF0000"/>
                      </a:solidFill>
                    </a:rPr>
                    <a:t>0</a:t>
                  </a:r>
                  <a:endParaRPr lang="en-US" sz="28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114800" y="5189560"/>
                  <a:ext cx="838200" cy="381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4108545" y="5552365"/>
                  <a:ext cx="838200" cy="381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4114800" y="5951560"/>
                  <a:ext cx="838200" cy="381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rgbClr val="FF0000"/>
                      </a:solidFill>
                    </a:rPr>
                    <a:t>3</a:t>
                  </a:r>
                </a:p>
              </p:txBody>
            </p:sp>
          </p:grpSp>
        </p:grpSp>
        <p:sp>
          <p:nvSpPr>
            <p:cNvPr id="23" name="Rectangle 22"/>
            <p:cNvSpPr/>
            <p:nvPr/>
          </p:nvSpPr>
          <p:spPr>
            <a:xfrm>
              <a:off x="4953000" y="481538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798593" y="481538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85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958118" y="5198661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147" y="5195243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</a:t>
              </a:r>
              <a:r>
                <a:rPr lang="en-US" sz="2400" dirty="0" smtClean="0">
                  <a:solidFill>
                    <a:schemeClr val="tx1"/>
                  </a:solidFill>
                </a:rPr>
                <a:t>5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960393" y="5580792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798593" y="5580792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89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960393" y="5961792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14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798593" y="5961792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92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143000" y="4648200"/>
            <a:ext cx="6926240" cy="762000"/>
            <a:chOff x="1143000" y="4800600"/>
            <a:chExt cx="6926240" cy="762000"/>
          </a:xfrm>
        </p:grpSpPr>
        <p:sp>
          <p:nvSpPr>
            <p:cNvPr id="35" name="Rectangle 34"/>
            <p:cNvSpPr/>
            <p:nvPr/>
          </p:nvSpPr>
          <p:spPr>
            <a:xfrm>
              <a:off x="1314736" y="5178182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160329" y="5178182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85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997391" y="518160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830420" y="5178182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</a:t>
              </a:r>
              <a:r>
                <a:rPr lang="en-US" sz="2400" dirty="0" smtClean="0">
                  <a:solidFill>
                    <a:schemeClr val="tx1"/>
                  </a:solidFill>
                </a:rPr>
                <a:t>5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668620" y="5178182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506820" y="5178182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89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364923" y="517704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14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203123" y="517704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92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143000" y="4834726"/>
              <a:ext cx="1066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s[0][0]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984616" y="4833584"/>
              <a:ext cx="1066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s[0][1]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811440" y="4835856"/>
              <a:ext cx="1066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s[1][0]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630304" y="4814248"/>
              <a:ext cx="1066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s[1][</a:t>
              </a:r>
              <a:r>
                <a:rPr lang="en-US" sz="2000" dirty="0">
                  <a:solidFill>
                    <a:srgbClr val="FF0000"/>
                  </a:solidFill>
                </a:rPr>
                <a:t>1</a:t>
              </a:r>
              <a:r>
                <a:rPr lang="en-US" sz="2000" dirty="0" smtClean="0">
                  <a:solidFill>
                    <a:srgbClr val="FF0000"/>
                  </a:solidFill>
                </a:rPr>
                <a:t>]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87840" y="4814248"/>
              <a:ext cx="1066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s[2][0]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298744" y="4800600"/>
              <a:ext cx="1066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s[2][</a:t>
              </a:r>
              <a:r>
                <a:rPr lang="en-US" sz="2000" dirty="0">
                  <a:solidFill>
                    <a:srgbClr val="FF0000"/>
                  </a:solidFill>
                </a:rPr>
                <a:t>1</a:t>
              </a:r>
              <a:r>
                <a:rPr lang="en-US" sz="2000" dirty="0" smtClean="0">
                  <a:solidFill>
                    <a:srgbClr val="FF0000"/>
                  </a:solidFill>
                </a:rPr>
                <a:t>]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164240" y="4800600"/>
              <a:ext cx="1066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s[3][0]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002440" y="4800600"/>
              <a:ext cx="10668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s[3][</a:t>
              </a:r>
              <a:r>
                <a:rPr lang="en-US" sz="2000" dirty="0">
                  <a:solidFill>
                    <a:srgbClr val="FF0000"/>
                  </a:solidFill>
                </a:rPr>
                <a:t>1</a:t>
              </a:r>
              <a:r>
                <a:rPr lang="en-US" sz="2000" dirty="0" smtClean="0">
                  <a:solidFill>
                    <a:srgbClr val="FF0000"/>
                  </a:solidFill>
                </a:rPr>
                <a:t>]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915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Sorting techniques – a program</a:t>
            </a:r>
          </a:p>
          <a:p>
            <a:r>
              <a:rPr lang="en-US" dirty="0" smtClean="0"/>
              <a:t>2 Dimensional Array</a:t>
            </a:r>
          </a:p>
          <a:p>
            <a:r>
              <a:rPr lang="en-US" dirty="0"/>
              <a:t>Initializing 2 Dimensional array</a:t>
            </a:r>
          </a:p>
          <a:p>
            <a:r>
              <a:rPr lang="en-US" dirty="0"/>
              <a:t>Memory map of 2-D array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0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Sorting means arranging element of array in ascending or descending order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After arranging </a:t>
            </a:r>
            <a:r>
              <a:rPr lang="en-US" sz="2800" dirty="0"/>
              <a:t>array elements </a:t>
            </a:r>
            <a:r>
              <a:rPr lang="en-US" sz="2800" dirty="0" smtClean="0"/>
              <a:t>in ascending order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After arranging array elements in descending order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2758715" y="2209800"/>
            <a:ext cx="4193221" cy="1091252"/>
            <a:chOff x="1156929" y="4841544"/>
            <a:chExt cx="4644103" cy="1357952"/>
          </a:xfrm>
        </p:grpSpPr>
        <p:sp>
          <p:nvSpPr>
            <p:cNvPr id="5" name="Rectangle 4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24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34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12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44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56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2408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17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0105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56929" y="5666096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 500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752599" y="5666096"/>
              <a:ext cx="95193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   504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60405" y="5666096"/>
              <a:ext cx="76200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508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19947" y="5666096"/>
              <a:ext cx="76200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79489" y="5666096"/>
              <a:ext cx="76200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516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39031" y="5666096"/>
              <a:ext cx="76200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520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18274" y="3810000"/>
            <a:ext cx="4193221" cy="1091252"/>
            <a:chOff x="1156929" y="4841544"/>
            <a:chExt cx="4644103" cy="1357952"/>
          </a:xfrm>
        </p:grpSpPr>
        <p:sp>
          <p:nvSpPr>
            <p:cNvPr id="24" name="Rectangle 23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12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17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24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3</a:t>
              </a:r>
              <a:r>
                <a:rPr lang="en-US" sz="2400" dirty="0" smtClean="0">
                  <a:solidFill>
                    <a:srgbClr val="FF0000"/>
                  </a:solidFill>
                </a:rPr>
                <a:t>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44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2408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56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0105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156929" y="5666096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 500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752599" y="5666096"/>
              <a:ext cx="95193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   504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760405" y="5666096"/>
              <a:ext cx="76200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508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519947" y="5666096"/>
              <a:ext cx="76200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79489" y="5666096"/>
              <a:ext cx="76200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516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039031" y="5666096"/>
              <a:ext cx="76200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520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810322" y="5334000"/>
            <a:ext cx="4193221" cy="1091252"/>
            <a:chOff x="1156929" y="4841544"/>
            <a:chExt cx="4644103" cy="1357952"/>
          </a:xfrm>
        </p:grpSpPr>
        <p:sp>
          <p:nvSpPr>
            <p:cNvPr id="43" name="Rectangle 42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56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44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34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24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17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02408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12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00105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156929" y="5666096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 500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752599" y="5666096"/>
              <a:ext cx="95193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   504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60405" y="5666096"/>
              <a:ext cx="76200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508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519947" y="5666096"/>
              <a:ext cx="76200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279489" y="5666096"/>
              <a:ext cx="76200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516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039031" y="5666096"/>
              <a:ext cx="762001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520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682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</a:p>
          <a:p>
            <a:r>
              <a:rPr lang="en-US" dirty="0" smtClean="0"/>
              <a:t>Bubble sort</a:t>
            </a:r>
          </a:p>
          <a:p>
            <a:r>
              <a:rPr lang="en-US" dirty="0" smtClean="0"/>
              <a:t>Insertion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4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82" y="838200"/>
            <a:ext cx="3798343" cy="301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027" y="970130"/>
            <a:ext cx="3595281" cy="293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56" y="3918045"/>
            <a:ext cx="3551491" cy="278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073" y="3886099"/>
            <a:ext cx="3483235" cy="2895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4634552" y="1752600"/>
            <a:ext cx="609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26901" y="5029199"/>
            <a:ext cx="506699" cy="3047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13130" y="5372100"/>
            <a:ext cx="512537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81800" y="5753100"/>
            <a:ext cx="512537" cy="3457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1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 – Selection sort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770189" y="1234111"/>
            <a:ext cx="3221411" cy="670889"/>
            <a:chOff x="1180531" y="4841544"/>
            <a:chExt cx="3839286" cy="949656"/>
          </a:xfrm>
        </p:grpSpPr>
        <p:sp>
          <p:nvSpPr>
            <p:cNvPr id="7" name="Rectangle 6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44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33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55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32" y="1448431"/>
            <a:ext cx="4612868" cy="396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4267200" y="2021013"/>
            <a:ext cx="106680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</a:rPr>
              <a:t>i = 0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52749" y="2392156"/>
            <a:ext cx="68802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 =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1600" y="2619359"/>
            <a:ext cx="123961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( 44 &gt; 33)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770189" y="2895600"/>
            <a:ext cx="3221411" cy="670889"/>
            <a:chOff x="1180531" y="4841544"/>
            <a:chExt cx="3839286" cy="949656"/>
          </a:xfrm>
        </p:grpSpPr>
        <p:sp>
          <p:nvSpPr>
            <p:cNvPr id="31" name="Rectangle 30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33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44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55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4693693" y="3429000"/>
            <a:ext cx="68802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 = 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83270" y="3748457"/>
            <a:ext cx="123961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( 33 &gt; 55)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16328" y="2606476"/>
            <a:ext cx="61980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409557" y="3748457"/>
            <a:ext cx="61980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702792" y="4052502"/>
            <a:ext cx="68802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 =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192369" y="4371959"/>
            <a:ext cx="123961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( 33 &gt; 22)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18656" y="4371959"/>
            <a:ext cx="61980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true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750865" y="4800600"/>
            <a:ext cx="3221411" cy="670889"/>
            <a:chOff x="1180531" y="4841544"/>
            <a:chExt cx="3839286" cy="949656"/>
          </a:xfrm>
        </p:grpSpPr>
        <p:sp>
          <p:nvSpPr>
            <p:cNvPr id="49" name="Rectangle 48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44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55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33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4702023" y="5271702"/>
            <a:ext cx="68802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 = 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191600" y="5591159"/>
            <a:ext cx="123961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( 22 &gt; 11)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417887" y="5591159"/>
            <a:ext cx="61980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true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5731541" y="5867400"/>
            <a:ext cx="3221411" cy="670889"/>
            <a:chOff x="1180531" y="4841544"/>
            <a:chExt cx="3839286" cy="949656"/>
          </a:xfrm>
        </p:grpSpPr>
        <p:sp>
          <p:nvSpPr>
            <p:cNvPr id="63" name="Rectangle 62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44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55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33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249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9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32" y="1448431"/>
            <a:ext cx="4612868" cy="396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4267200" y="2021013"/>
            <a:ext cx="106680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</a:rPr>
              <a:t>i = 1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93693" y="2392156"/>
            <a:ext cx="68802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 = 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1600" y="2619359"/>
            <a:ext cx="123961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( 44 &gt; 55)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93693" y="2895600"/>
            <a:ext cx="68802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 =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83270" y="3215057"/>
            <a:ext cx="123961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( 44 &gt; 33)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16328" y="2606476"/>
            <a:ext cx="61980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409557" y="3215057"/>
            <a:ext cx="61980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702792" y="4052502"/>
            <a:ext cx="68802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 = 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192369" y="4371959"/>
            <a:ext cx="123961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( 33 &gt; 22)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18656" y="4371959"/>
            <a:ext cx="61980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true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5771092" y="1295400"/>
            <a:ext cx="3221411" cy="670889"/>
            <a:chOff x="1180531" y="4841544"/>
            <a:chExt cx="3839286" cy="949656"/>
          </a:xfrm>
        </p:grpSpPr>
        <p:sp>
          <p:nvSpPr>
            <p:cNvPr id="74" name="Rectangle 73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44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55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33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777552" y="3510888"/>
            <a:ext cx="3221411" cy="670889"/>
            <a:chOff x="1180531" y="4841544"/>
            <a:chExt cx="3839286" cy="949656"/>
          </a:xfrm>
        </p:grpSpPr>
        <p:sp>
          <p:nvSpPr>
            <p:cNvPr id="85" name="Rectangle 84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33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55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44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60500" y="4698367"/>
            <a:ext cx="3221411" cy="670889"/>
            <a:chOff x="1180531" y="4841544"/>
            <a:chExt cx="3839286" cy="949656"/>
          </a:xfrm>
        </p:grpSpPr>
        <p:sp>
          <p:nvSpPr>
            <p:cNvPr id="96" name="Rectangle 95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55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44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33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013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32" y="1448431"/>
            <a:ext cx="4612868" cy="396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4267200" y="2021013"/>
            <a:ext cx="106680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</a:rPr>
              <a:t>i = 2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52749" y="2392156"/>
            <a:ext cx="68802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 =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1600" y="2619359"/>
            <a:ext cx="123961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( 55&gt; 44)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93693" y="3429000"/>
            <a:ext cx="68802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 =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83270" y="3748457"/>
            <a:ext cx="123961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( 44 &gt; 33)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16328" y="2606476"/>
            <a:ext cx="61980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409557" y="3748457"/>
            <a:ext cx="61980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true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5760500" y="1219200"/>
            <a:ext cx="3221411" cy="670889"/>
            <a:chOff x="1180531" y="4841544"/>
            <a:chExt cx="3839286" cy="949656"/>
          </a:xfrm>
        </p:grpSpPr>
        <p:sp>
          <p:nvSpPr>
            <p:cNvPr id="74" name="Rectangle 73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55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44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33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755944" y="2819400"/>
            <a:ext cx="3221411" cy="670889"/>
            <a:chOff x="1180531" y="4841544"/>
            <a:chExt cx="3839286" cy="949656"/>
          </a:xfrm>
        </p:grpSpPr>
        <p:sp>
          <p:nvSpPr>
            <p:cNvPr id="85" name="Rectangle 84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44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55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33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15163" y="4177098"/>
            <a:ext cx="3221411" cy="670889"/>
            <a:chOff x="1180531" y="4841544"/>
            <a:chExt cx="3839286" cy="949656"/>
          </a:xfrm>
        </p:grpSpPr>
        <p:sp>
          <p:nvSpPr>
            <p:cNvPr id="96" name="Rectangle 95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33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55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44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713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41" grpId="0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32" y="1448431"/>
            <a:ext cx="4612868" cy="396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4267200" y="2021013"/>
            <a:ext cx="106680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</a:rPr>
              <a:t>i = 3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52749" y="2392156"/>
            <a:ext cx="688020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 =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1600" y="2619359"/>
            <a:ext cx="123961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( 55 &gt; 44)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16328" y="2606476"/>
            <a:ext cx="619809" cy="428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true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5810777" y="1066800"/>
            <a:ext cx="3221411" cy="670889"/>
            <a:chOff x="1180531" y="4841544"/>
            <a:chExt cx="3839286" cy="949656"/>
          </a:xfrm>
        </p:grpSpPr>
        <p:sp>
          <p:nvSpPr>
            <p:cNvPr id="74" name="Rectangle 73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33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55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44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818496" y="3062911"/>
            <a:ext cx="3221411" cy="670889"/>
            <a:chOff x="1180531" y="4841544"/>
            <a:chExt cx="3839286" cy="949656"/>
          </a:xfrm>
        </p:grpSpPr>
        <p:sp>
          <p:nvSpPr>
            <p:cNvPr id="85" name="Rectangle 84"/>
            <p:cNvSpPr/>
            <p:nvPr/>
          </p:nvSpPr>
          <p:spPr>
            <a:xfrm>
              <a:off x="1203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965562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22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3182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33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95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44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257817" y="5257800"/>
              <a:ext cx="762000" cy="5334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55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180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942531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70879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72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234786" y="4841544"/>
              <a:ext cx="762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Rectangle 2">
            <a:hlinkClick r:id="rId3" action="ppaction://hlinkfile"/>
          </p:cNvPr>
          <p:cNvSpPr/>
          <p:nvPr/>
        </p:nvSpPr>
        <p:spPr>
          <a:xfrm>
            <a:off x="6316096" y="54102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Go to program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522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43" grpId="0"/>
      <p:bldP spid="3" grpId="0" animBg="1"/>
    </p:bld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2926</TotalTime>
  <Words>701</Words>
  <Application>Microsoft Office PowerPoint</Application>
  <PresentationFormat>On-screen Show (4:3)</PresentationFormat>
  <Paragraphs>372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myPresentation1</vt:lpstr>
      <vt:lpstr>Programming Fundamentals </vt:lpstr>
      <vt:lpstr>Today’s lecture outline</vt:lpstr>
      <vt:lpstr>Sorting program</vt:lpstr>
      <vt:lpstr>Sorting techniques</vt:lpstr>
      <vt:lpstr>Selection sort</vt:lpstr>
      <vt:lpstr>C program – Selection sort</vt:lpstr>
      <vt:lpstr>Cont.</vt:lpstr>
      <vt:lpstr>Cont..</vt:lpstr>
      <vt:lpstr>Cont…</vt:lpstr>
      <vt:lpstr>Program </vt:lpstr>
      <vt:lpstr>Bubble sort</vt:lpstr>
      <vt:lpstr>Insertion sort</vt:lpstr>
      <vt:lpstr>Two Dimensional Arrays </vt:lpstr>
      <vt:lpstr>Example program</vt:lpstr>
      <vt:lpstr>Initializing a 2-Dimensional Array </vt:lpstr>
      <vt:lpstr>Example program </vt:lpstr>
      <vt:lpstr>Program</vt:lpstr>
      <vt:lpstr>Initializing a 2-Dimensional Array </vt:lpstr>
      <vt:lpstr>Memory map of 2D array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</dc:title>
  <dc:creator>Najmus Saqib</dc:creator>
  <cp:lastModifiedBy>Malik</cp:lastModifiedBy>
  <cp:revision>175</cp:revision>
  <dcterms:created xsi:type="dcterms:W3CDTF">2006-08-16T00:00:00Z</dcterms:created>
  <dcterms:modified xsi:type="dcterms:W3CDTF">2020-06-03T16:06:55Z</dcterms:modified>
</cp:coreProperties>
</file>