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2"/>
  </p:notesMasterIdLst>
  <p:sldIdLst>
    <p:sldId id="551" r:id="rId2"/>
    <p:sldId id="553" r:id="rId3"/>
    <p:sldId id="554" r:id="rId4"/>
    <p:sldId id="555" r:id="rId5"/>
    <p:sldId id="556" r:id="rId6"/>
    <p:sldId id="557" r:id="rId7"/>
    <p:sldId id="558" r:id="rId8"/>
    <p:sldId id="559" r:id="rId9"/>
    <p:sldId id="560" r:id="rId10"/>
    <p:sldId id="561" r:id="rId11"/>
    <p:sldId id="562" r:id="rId12"/>
    <p:sldId id="563" r:id="rId13"/>
    <p:sldId id="564" r:id="rId14"/>
    <p:sldId id="565" r:id="rId15"/>
    <p:sldId id="566" r:id="rId16"/>
    <p:sldId id="567" r:id="rId17"/>
    <p:sldId id="568" r:id="rId18"/>
    <p:sldId id="569" r:id="rId19"/>
    <p:sldId id="570" r:id="rId20"/>
    <p:sldId id="57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5429" autoAdjust="0"/>
  </p:normalViewPr>
  <p:slideViewPr>
    <p:cSldViewPr>
      <p:cViewPr>
        <p:scale>
          <a:sx n="75" d="100"/>
          <a:sy n="75" d="100"/>
        </p:scale>
        <p:origin x="-1008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01T06:15:37.456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75 372,'0'0,"0"-25,0 25,0 0,-25-24,25 24,0 0,0 24,0 1,25 25,-25 0,0-1,0 1,-25 25,25-26,0 26,-24-25,24 24,-25-49,25 0,0 0,0 0,0-25,0 0,0-25,0 0</inkml:trace>
  <inkml:trace contextRef="#ctx0" brushRef="#br0" timeOffset="660">324 397,'0'0,"0"0,0-25,0 25,0 0,0 25,-25-25,1 50,-1 0,0-26,-25 51,25-50,-25 25,25-1,0-24,1-25,24 25,-25-50,25 25,0 0,0 0,0 0,0 0,25 25,-1 0,-24-25,25 0,0 25,0-1,0-24,0 25,25-25,-25 25,0 0,-25 0,24 0,-24 0,25-1,-25-24,0 0,0 25,0-25,0 0,25 0</inkml:trace>
  <inkml:trace contextRef="#ctx0" brushRef="#br0" timeOffset="1753">499 521,'0'0,"0"25,24-25,1 0,0 0,25 0,0 0,0 0,-25-25,24 25,-24 0,-25 0,25-24,-25 48</inkml:trace>
  <inkml:trace contextRef="#ctx0" brushRef="#br0" timeOffset="2224">523 745,'0'0,"0"0,0 0,25 0,25 0,0 0,-25 0,25-25,-25 25,-1 0,-24 0,25 0,0 0,-25 0,0-25,25 1</inkml:trace>
  <inkml:trace contextRef="#ctx0" brushRef="#br0" timeOffset="3567">1196 298,'0'0,"0"0,0 25,0-25,0 0,0 0,0 24,0 1,25 25,-25 0,0-1,24 1,-24 25,0-1,0-24,0 0,0-26,0 1,0-25,0 0,25 0</inkml:trace>
  <inkml:trace contextRef="#ctx0" brushRef="#br0" timeOffset="4424">1768 521,'0'0,"0"-24,-25 24,25-25,0 25,0 0,0 25,0-1,50 51</inkml:trace>
  <inkml:trace contextRef="#ctx0" brushRef="#br0" timeOffset="5009">1768 894,'0'25,"-25"-25,25 25,0-25,0 0,0 0,-25 0,25 0,0-50,-24 75,24-50,0 25,0-25,0 25,0 0,24-25,-24 25,25-24,-25 24,25 24,-25 1,0 0,0 25,0-25,0 0,-25-50,25 25,0-25,-25 0,25 25,0-25,25 25,-25 0,-25 0,25 25,0 0,-24-25,24 0,0-25,0 0,24 0,-24 0,25 1,-25 48,25-24,-25 25,25 0,-25-25,0 25,0-25,25 25,-25 0,0 0,-25-25,25 24,-25 1,25-25,-25 25,25-25,-25 25,1-50,24 50,-25-25,0 0,25-25,0 25</inkml:trace>
  <inkml:trace contextRef="#ctx0" brushRef="#br0" timeOffset="6669">2167 298,'0'0,"0"0,0-25,0 0,0 25,0-25,-25 25,25 0,0-25,0 1,0 24,0-25,0 25,0 0,-25 25,50-1,-25 26,25 25,-25-26,24 26,1 24,0-24,-25-25,25 24,-25-24,-25-25,25-25,0 24,0-24</inkml:trace>
  <inkml:trace contextRef="#ctx0" brushRef="#br0" timeOffset="7440">2640 124,'0'0,"-25"0,25 0,-25 25,25 0,-25 24,25 1,-50-25,25 49,-25-24,26 0,-1-25,-25 24,25-49,0 50,25-25,-25 0,25-25,25 0,-25 25,25-50,-25 0,25 0,0 25,0 0,0 25,-1 0,26 24,-25-24,0 0,0-25,-25 0,25 25,0 0,-25 0,25-1,-25-24,0-24,25 48,-25 1,24-25,-24 0,0 0,-24-25</inkml:trace>
  <inkml:trace contextRef="#ctx0" brushRef="#br0" timeOffset="8988">3262 198,'0'0,"0"0,0 0,0 0,0-24,0 24,-25 0,25 0,-25 24,25 26,-50-25,26 0,-1 0,-25-1,50 51,-25-50,0 0,0-50,0 50,0 0,25-1,0-24,0 25,25-25,-25 0,25 25,0-25,0-25,25 75,-25-50,24 0,1 25,-25-25,0 0,0 25,-25-25,25-25,-25 50,0-25</inkml:trace>
  <inkml:trace contextRef="#ctx0" brushRef="#br0" timeOffset="10010">3461 273,'25'0,"-25"0,0 0,25 0,0 25,25-25,24-25,1 25,0 0,-26-25,-24 25,-25-25,0 0</inkml:trace>
  <inkml:trace contextRef="#ctx0" brushRef="#br0" timeOffset="10519">3536 571,'25'25,"0"-25,0-25,24 25,1-25,0 25,0-49,-25 49,24 0,-24 0,0 0,-25-25,0 50,0-25</inkml:trace>
  <inkml:trace contextRef="#ctx0" brushRef="#br0" timeOffset="11402">4183 24,'-25'25,"50"-25,-25 0,0 0,25-25,50 25,-1 25,1-50,-25 1,0 24,-1 0,-24 49,-25-49,-25 25,-24-25,-1 50,0-25,25 24,-25 1,50-25,-25-50,25 25,25 0,25-25,0 25,25 25,-26-50,1 25,0 0,-50 25,25 25,0 24,-25 1,-25-1,0-24,0 25,-50-50,26 24,-1-24,-25 0,25-25,1-25,-1 0,25 0,0 1,0-1,0 0,25 25,-25 0,25 0,0-25,25 0</inkml:trace>
  <inkml:trace contextRef="#ctx0" brushRef="#br0" timeOffset="13317">5204 124,'0'0,"-25"0,25-25,0 50,0-25,0 0,-25 0,50 0,-25 0</inkml:trace>
  <inkml:trace contextRef="#ctx0" brushRef="#br0" timeOffset="13828">5179 596,'-25'-50,"25"50,0-25,0 25,0 0,0 0,0 25,0-50,-25 25,25 0,-25 25,25-25,0 50,0-50,0 25,0-25,0 0,0-25,0 0,25 25,0-25,25 50,-50 0,25-25,-50 25,0 49,0-49,0 25,-25-25,25-25,-24 49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6-01T06:15:52.345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50 223,'0'0,"0"-25,0 25,0 0,0 0,0 0,-25 25,25-25,0-25,-25 25,50 49,-25-24,0 25,25 24,0 25,-1 0,1-25,0 0,-25 1,0-1,0-74,-25 25</inkml:trace>
  <inkml:trace contextRef="#ctx0" brushRef="#br0" timeOffset="573">447 272,'-25'0,"25"25,-25 0,1 24,-26 1,25-26,0 1,0 0,1-25,24 0,0 0,-25-25,25 0,0 1,25 24,-1 0,1 24,25-24,0 75,-1-51,-24 26,0-1,0-24,0 0,-1-25,-24 0,25 0,0 25</inkml:trace>
  <inkml:trace contextRef="#ctx0" brushRef="#br0" timeOffset="1534">844 396,'0'-25,"0"25,0 0,25 0,25 0,-1 0,26 0,-1 0,1 0,-25 0,-1 0,-24-25,-25 25,0 50</inkml:trace>
  <inkml:trace contextRef="#ctx0" brushRef="#br0" timeOffset="2040">993 124,'0'24,"0"-48,0 98,0-74,0 0,25 74,0-49,0 49,0 25,-1-49,-24 24,25-25,-25 1,0-25,25-1</inkml:trace>
  <inkml:trace contextRef="#ctx0" brushRef="#br0" timeOffset="2775">1589 371,'0'-25,"0"1,25 24,0 0,25 0,24 0,-24-50,24 50,-24-25,-1 1,-24 24,-25-25,25 25</inkml:trace>
  <inkml:trace contextRef="#ctx0" brushRef="#br0" timeOffset="3309">1689 0,'0'0,"0"25,0-1,24 1,-24 25,25 24,0-25,-25 1,0-1,25 50,-25-74,25 25,-25-26,0 1,25-25,-25 25,0-50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6AA9C-C781-4F26-B6CB-D244D58BD789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C16EE2-1D9B-4258-A1AD-BBDE1A15A8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891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_________________________________________________________________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C16EE2-1D9B-4258-A1AD-BBDE1A15A8F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875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7"/>
            <a:ext cx="2667000" cy="2177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09800" y="6400797"/>
            <a:ext cx="4713516" cy="2286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3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9800" y="6400797"/>
            <a:ext cx="4713516" cy="2286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28600" y="988328"/>
            <a:ext cx="8763000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entagon 6"/>
          <p:cNvSpPr/>
          <p:nvPr userDrawn="1"/>
        </p:nvSpPr>
        <p:spPr>
          <a:xfrm>
            <a:off x="8337656" y="6477000"/>
            <a:ext cx="457198" cy="3048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8319464" y="6479275"/>
            <a:ext cx="609598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fld id="{1E32015C-E597-49C4-B278-585ED5F3176A}" type="slidenum">
              <a:rPr lang="en-US" sz="1400" b="1" kern="120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pPr/>
              <a:t>‹#›</a:t>
            </a:fld>
            <a:endParaRPr lang="en-US" sz="1400" b="1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customXml" Target="../ink/ink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95400"/>
            <a:ext cx="7772400" cy="1470025"/>
          </a:xfrm>
        </p:spPr>
        <p:txBody>
          <a:bodyPr/>
          <a:lstStyle/>
          <a:p>
            <a:r>
              <a:rPr lang="en-US" b="1" dirty="0" smtClean="0"/>
              <a:t>Programming Fundamentals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743200"/>
            <a:ext cx="6400800" cy="762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Lecture </a:t>
            </a:r>
            <a:r>
              <a:rPr lang="en-US" sz="3600" b="1" dirty="0" smtClean="0"/>
              <a:t>10</a:t>
            </a:r>
            <a:endParaRPr lang="en-US" sz="3600" b="1" dirty="0"/>
          </a:p>
        </p:txBody>
      </p:sp>
      <p:sp>
        <p:nvSpPr>
          <p:cNvPr id="4" name="Rectangle 3"/>
          <p:cNvSpPr/>
          <p:nvPr/>
        </p:nvSpPr>
        <p:spPr>
          <a:xfrm>
            <a:off x="914400" y="4724400"/>
            <a:ext cx="5715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Dr. Fazal-e-Malik</a:t>
            </a:r>
          </a:p>
          <a:p>
            <a:r>
              <a:rPr lang="en-US" dirty="0"/>
              <a:t>Assistant Professor , Computer Science Department,</a:t>
            </a:r>
          </a:p>
          <a:p>
            <a:r>
              <a:rPr lang="en-US" dirty="0"/>
              <a:t>Iqra National University, Peshawar.</a:t>
            </a:r>
          </a:p>
        </p:txBody>
      </p:sp>
    </p:spTree>
    <p:extLst>
      <p:ext uri="{BB962C8B-B14F-4D97-AF65-F5344CB8AC3E}">
        <p14:creationId xmlns:p14="http://schemas.microsoft.com/office/powerpoint/2010/main" val="381142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Flowchart –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case</a:t>
            </a:r>
            <a:r>
              <a:rPr lang="en-US" dirty="0" smtClean="0"/>
              <a:t> control structure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1371600"/>
            <a:ext cx="4422795" cy="521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83232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code – case control structure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066800"/>
            <a:ext cx="4953000" cy="546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Straight Arrow Connector 5"/>
          <p:cNvCxnSpPr>
            <a:endCxn id="7" idx="1"/>
          </p:cNvCxnSpPr>
          <p:nvPr/>
        </p:nvCxnSpPr>
        <p:spPr>
          <a:xfrm flipV="1">
            <a:off x="3721925" y="2133600"/>
            <a:ext cx="1828800" cy="4572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5550725" y="1828800"/>
            <a:ext cx="1676400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switch(2)</a:t>
            </a:r>
            <a:endParaRPr lang="en-US" sz="2400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928750" y="3288475"/>
            <a:ext cx="9906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905000" y="3962400"/>
            <a:ext cx="9906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>
            <a:off x="3593275" y="2814450"/>
            <a:ext cx="228600" cy="590800"/>
            <a:chOff x="3593275" y="2814450"/>
            <a:chExt cx="228600" cy="590800"/>
          </a:xfrm>
        </p:grpSpPr>
        <p:cxnSp>
          <p:nvCxnSpPr>
            <p:cNvPr id="17" name="Straight Arrow Connector 16"/>
            <p:cNvCxnSpPr/>
            <p:nvPr/>
          </p:nvCxnSpPr>
          <p:spPr>
            <a:xfrm rot="5400000">
              <a:off x="3556855" y="2966056"/>
              <a:ext cx="304800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ounded Rectangle 20"/>
            <p:cNvSpPr/>
            <p:nvPr/>
          </p:nvSpPr>
          <p:spPr>
            <a:xfrm>
              <a:off x="3593275" y="3100450"/>
              <a:ext cx="228600" cy="304800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593275" y="3793175"/>
            <a:ext cx="570615" cy="304800"/>
            <a:chOff x="3593275" y="3793175"/>
            <a:chExt cx="570615" cy="304800"/>
          </a:xfrm>
        </p:grpSpPr>
        <p:cxnSp>
          <p:nvCxnSpPr>
            <p:cNvPr id="19" name="Straight Arrow Connector 18"/>
            <p:cNvCxnSpPr/>
            <p:nvPr/>
          </p:nvCxnSpPr>
          <p:spPr>
            <a:xfrm rot="10800000">
              <a:off x="3833751" y="3962400"/>
              <a:ext cx="330139" cy="495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ounded Rectangle 22"/>
            <p:cNvSpPr/>
            <p:nvPr/>
          </p:nvSpPr>
          <p:spPr>
            <a:xfrm>
              <a:off x="3593275" y="3793175"/>
              <a:ext cx="228600" cy="304800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Freeform 28"/>
          <p:cNvSpPr/>
          <p:nvPr/>
        </p:nvSpPr>
        <p:spPr>
          <a:xfrm>
            <a:off x="4144488" y="2291938"/>
            <a:ext cx="3327071" cy="1706088"/>
          </a:xfrm>
          <a:custGeom>
            <a:avLst/>
            <a:gdLst>
              <a:gd name="connsiteX0" fmla="*/ 0 w 3327071"/>
              <a:gd name="connsiteY0" fmla="*/ 1674421 h 1706088"/>
              <a:gd name="connsiteX1" fmla="*/ 1045029 w 3327071"/>
              <a:gd name="connsiteY1" fmla="*/ 1674421 h 1706088"/>
              <a:gd name="connsiteX2" fmla="*/ 2517569 w 3327071"/>
              <a:gd name="connsiteY2" fmla="*/ 1662545 h 1706088"/>
              <a:gd name="connsiteX3" fmla="*/ 3301341 w 3327071"/>
              <a:gd name="connsiteY3" fmla="*/ 1413164 h 1706088"/>
              <a:gd name="connsiteX4" fmla="*/ 2671948 w 3327071"/>
              <a:gd name="connsiteY4" fmla="*/ 0 h 1706088"/>
              <a:gd name="connsiteX5" fmla="*/ 2671948 w 3327071"/>
              <a:gd name="connsiteY5" fmla="*/ 0 h 1706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27071" h="1706088">
                <a:moveTo>
                  <a:pt x="0" y="1674421"/>
                </a:moveTo>
                <a:lnTo>
                  <a:pt x="1045029" y="1674421"/>
                </a:lnTo>
                <a:cubicBezTo>
                  <a:pt x="1464624" y="1672442"/>
                  <a:pt x="2141517" y="1706088"/>
                  <a:pt x="2517569" y="1662545"/>
                </a:cubicBezTo>
                <a:cubicBezTo>
                  <a:pt x="2893621" y="1619002"/>
                  <a:pt x="3275611" y="1690255"/>
                  <a:pt x="3301341" y="1413164"/>
                </a:cubicBezTo>
                <a:cubicBezTo>
                  <a:pt x="3327071" y="1136073"/>
                  <a:pt x="2671948" y="0"/>
                  <a:pt x="2671948" y="0"/>
                </a:cubicBezTo>
                <a:lnTo>
                  <a:pt x="2671948" y="0"/>
                </a:lnTo>
              </a:path>
            </a:pathLst>
          </a:cu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3569525" y="4470462"/>
            <a:ext cx="32004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581400" y="5163187"/>
            <a:ext cx="32004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581400" y="5838087"/>
            <a:ext cx="32004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3531425" y="3369127"/>
            <a:ext cx="3373416" cy="3857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 smtClean="0">
                <a:solidFill>
                  <a:schemeClr val="tx1"/>
                </a:solidFill>
              </a:rPr>
              <a:t>cout</a:t>
            </a:r>
            <a:r>
              <a:rPr lang="en-US" sz="2400" dirty="0" smtClean="0">
                <a:solidFill>
                  <a:schemeClr val="tx1"/>
                </a:solidFill>
              </a:rPr>
              <a:t>&lt;&lt;“I am in case 1\n”;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544125" y="4097974"/>
            <a:ext cx="3373416" cy="2920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 smtClean="0">
                <a:solidFill>
                  <a:schemeClr val="tx1"/>
                </a:solidFill>
              </a:rPr>
              <a:t>cout</a:t>
            </a:r>
            <a:r>
              <a:rPr lang="en-US" sz="2400" dirty="0" smtClean="0">
                <a:solidFill>
                  <a:schemeClr val="tx1"/>
                </a:solidFill>
              </a:rPr>
              <a:t>&lt;&lt;“I am in case 2\n”;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531425" y="4772351"/>
            <a:ext cx="3373416" cy="3857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 smtClean="0">
                <a:solidFill>
                  <a:schemeClr val="tx1"/>
                </a:solidFill>
              </a:rPr>
              <a:t>cout</a:t>
            </a:r>
            <a:r>
              <a:rPr lang="en-US" sz="2400" dirty="0" smtClean="0">
                <a:solidFill>
                  <a:schemeClr val="tx1"/>
                </a:solidFill>
              </a:rPr>
              <a:t>&lt;&lt;“I am in case 3\n”;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460009" y="5453913"/>
            <a:ext cx="3373416" cy="3857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 smtClean="0">
                <a:solidFill>
                  <a:schemeClr val="tx1"/>
                </a:solidFill>
              </a:rPr>
              <a:t>cout</a:t>
            </a:r>
            <a:r>
              <a:rPr lang="en-US" sz="2400" dirty="0" smtClean="0">
                <a:solidFill>
                  <a:schemeClr val="tx1"/>
                </a:solidFill>
              </a:rPr>
              <a:t>&lt;&lt;“I am in case 4\n”;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724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762000"/>
            <a:ext cx="48768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Straight Arrow Connector 4"/>
          <p:cNvCxnSpPr/>
          <p:nvPr/>
        </p:nvCxnSpPr>
        <p:spPr>
          <a:xfrm>
            <a:off x="2057400" y="3674425"/>
            <a:ext cx="9906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3813360" y="3517075"/>
            <a:ext cx="570615" cy="304800"/>
            <a:chOff x="3593275" y="3793175"/>
            <a:chExt cx="570615" cy="304800"/>
          </a:xfrm>
        </p:grpSpPr>
        <p:cxnSp>
          <p:nvCxnSpPr>
            <p:cNvPr id="7" name="Straight Arrow Connector 6"/>
            <p:cNvCxnSpPr/>
            <p:nvPr/>
          </p:nvCxnSpPr>
          <p:spPr>
            <a:xfrm rot="10800000">
              <a:off x="3833751" y="3962400"/>
              <a:ext cx="330139" cy="495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ounded Rectangle 7"/>
            <p:cNvSpPr/>
            <p:nvPr/>
          </p:nvSpPr>
          <p:spPr>
            <a:xfrm>
              <a:off x="3593275" y="3793175"/>
              <a:ext cx="228600" cy="304800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9" name="Straight Connector 8"/>
          <p:cNvCxnSpPr/>
          <p:nvPr/>
        </p:nvCxnSpPr>
        <p:spPr>
          <a:xfrm>
            <a:off x="3688275" y="4150425"/>
            <a:ext cx="32004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716975" y="4419600"/>
            <a:ext cx="7620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reeform 16"/>
          <p:cNvSpPr/>
          <p:nvPr/>
        </p:nvSpPr>
        <p:spPr>
          <a:xfrm>
            <a:off x="1672442" y="4417621"/>
            <a:ext cx="2032659" cy="1955470"/>
          </a:xfrm>
          <a:custGeom>
            <a:avLst/>
            <a:gdLst>
              <a:gd name="connsiteX0" fmla="*/ 1937657 w 2032659"/>
              <a:gd name="connsiteY0" fmla="*/ 0 h 1955470"/>
              <a:gd name="connsiteX1" fmla="*/ 690748 w 2032659"/>
              <a:gd name="connsiteY1" fmla="*/ 237506 h 1955470"/>
              <a:gd name="connsiteX2" fmla="*/ 85106 w 2032659"/>
              <a:gd name="connsiteY2" fmla="*/ 878774 h 1955470"/>
              <a:gd name="connsiteX3" fmla="*/ 180109 w 2032659"/>
              <a:gd name="connsiteY3" fmla="*/ 1520041 h 1955470"/>
              <a:gd name="connsiteX4" fmla="*/ 821376 w 2032659"/>
              <a:gd name="connsiteY4" fmla="*/ 1888176 h 1955470"/>
              <a:gd name="connsiteX5" fmla="*/ 2032659 w 2032659"/>
              <a:gd name="connsiteY5" fmla="*/ 1923802 h 1955470"/>
              <a:gd name="connsiteX6" fmla="*/ 2032659 w 2032659"/>
              <a:gd name="connsiteY6" fmla="*/ 1923802 h 1955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32659" h="1955470">
                <a:moveTo>
                  <a:pt x="1937657" y="0"/>
                </a:moveTo>
                <a:cubicBezTo>
                  <a:pt x="1468581" y="45522"/>
                  <a:pt x="999506" y="91044"/>
                  <a:pt x="690748" y="237506"/>
                </a:cubicBezTo>
                <a:cubicBezTo>
                  <a:pt x="381990" y="383968"/>
                  <a:pt x="170212" y="665018"/>
                  <a:pt x="85106" y="878774"/>
                </a:cubicBezTo>
                <a:cubicBezTo>
                  <a:pt x="0" y="1092530"/>
                  <a:pt x="57397" y="1351807"/>
                  <a:pt x="180109" y="1520041"/>
                </a:cubicBezTo>
                <a:cubicBezTo>
                  <a:pt x="302821" y="1688275"/>
                  <a:pt x="512618" y="1820882"/>
                  <a:pt x="821376" y="1888176"/>
                </a:cubicBezTo>
                <a:cubicBezTo>
                  <a:pt x="1130134" y="1955470"/>
                  <a:pt x="2032659" y="1923802"/>
                  <a:pt x="2032659" y="1923802"/>
                </a:cubicBezTo>
                <a:lnTo>
                  <a:pt x="2032659" y="1923802"/>
                </a:lnTo>
              </a:path>
            </a:pathLst>
          </a:cu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544125" y="2959100"/>
            <a:ext cx="3373416" cy="2920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350" dirty="0" err="1" smtClean="0">
                <a:solidFill>
                  <a:schemeClr val="tx1"/>
                </a:solidFill>
              </a:rPr>
              <a:t>cout</a:t>
            </a:r>
            <a:r>
              <a:rPr lang="en-US" sz="2350" dirty="0" smtClean="0">
                <a:solidFill>
                  <a:schemeClr val="tx1"/>
                </a:solidFill>
              </a:rPr>
              <a:t>&lt;&lt;“I am in case 1\n”;</a:t>
            </a:r>
            <a:endParaRPr lang="en-US" sz="235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742375" y="3834606"/>
            <a:ext cx="3373416" cy="2920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350" dirty="0" err="1" smtClean="0">
                <a:solidFill>
                  <a:schemeClr val="tx1"/>
                </a:solidFill>
              </a:rPr>
              <a:t>cout</a:t>
            </a:r>
            <a:r>
              <a:rPr lang="en-US" sz="2350" dirty="0" smtClean="0">
                <a:solidFill>
                  <a:schemeClr val="tx1"/>
                </a:solidFill>
              </a:rPr>
              <a:t>&lt;&lt;“I am in case 2\n”;</a:t>
            </a:r>
            <a:endParaRPr lang="en-US" sz="235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762560" y="4724400"/>
            <a:ext cx="3373416" cy="2920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350" dirty="0" err="1" smtClean="0">
                <a:solidFill>
                  <a:schemeClr val="tx1"/>
                </a:solidFill>
              </a:rPr>
              <a:t>cout</a:t>
            </a:r>
            <a:r>
              <a:rPr lang="en-US" sz="2350" dirty="0" smtClean="0">
                <a:solidFill>
                  <a:schemeClr val="tx1"/>
                </a:solidFill>
              </a:rPr>
              <a:t>&lt;&lt;“I am in case 3\n”;</a:t>
            </a:r>
            <a:endParaRPr lang="en-US" sz="235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730501" y="5638800"/>
            <a:ext cx="3373416" cy="2920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350" dirty="0" err="1" smtClean="0">
                <a:solidFill>
                  <a:schemeClr val="tx1"/>
                </a:solidFill>
              </a:rPr>
              <a:t>cout</a:t>
            </a:r>
            <a:r>
              <a:rPr lang="en-US" sz="2350" dirty="0" smtClean="0">
                <a:solidFill>
                  <a:schemeClr val="tx1"/>
                </a:solidFill>
              </a:rPr>
              <a:t>&lt;&lt;“I am in default\n”;</a:t>
            </a:r>
            <a:endParaRPr lang="en-US" sz="23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005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chart </a:t>
            </a:r>
            <a:r>
              <a:rPr lang="en-US" dirty="0" err="1" smtClean="0"/>
              <a:t>vs</a:t>
            </a:r>
            <a:r>
              <a:rPr lang="en-US" dirty="0" smtClean="0"/>
              <a:t> C code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209800"/>
            <a:ext cx="2971800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1185862"/>
            <a:ext cx="4422795" cy="521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Straight Arrow Connector 6"/>
          <p:cNvCxnSpPr/>
          <p:nvPr/>
        </p:nvCxnSpPr>
        <p:spPr>
          <a:xfrm rot="10800000" flipV="1">
            <a:off x="2362200" y="2209800"/>
            <a:ext cx="2133600" cy="6858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0800000" flipV="1">
            <a:off x="2438400" y="3124200"/>
            <a:ext cx="2057400" cy="6096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0800000" flipV="1">
            <a:off x="2414650" y="3921825"/>
            <a:ext cx="2133600" cy="6858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 flipV="1">
            <a:off x="2438400" y="4800600"/>
            <a:ext cx="2133600" cy="6858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0880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and traps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case can be used in any order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2057401"/>
            <a:ext cx="1090244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31074" y="2438399"/>
            <a:ext cx="3569526" cy="3908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1651000" y="3213100"/>
            <a:ext cx="990601" cy="317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000" dirty="0" err="1" smtClean="0">
                <a:solidFill>
                  <a:schemeClr val="tx1"/>
                </a:solidFill>
              </a:rPr>
              <a:t>cout</a:t>
            </a:r>
            <a:r>
              <a:rPr lang="en-US" sz="2000" dirty="0" smtClean="0">
                <a:solidFill>
                  <a:schemeClr val="tx1"/>
                </a:solidFill>
              </a:rPr>
              <a:t>&lt;&lt;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50999" y="4100778"/>
            <a:ext cx="990601" cy="317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000" dirty="0" err="1" smtClean="0">
                <a:solidFill>
                  <a:schemeClr val="tx1"/>
                </a:solidFill>
              </a:rPr>
              <a:t>cout</a:t>
            </a:r>
            <a:r>
              <a:rPr lang="en-US" sz="2000" dirty="0" smtClean="0">
                <a:solidFill>
                  <a:schemeClr val="tx1"/>
                </a:solidFill>
              </a:rPr>
              <a:t>&lt;&lt;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50998" y="4889500"/>
            <a:ext cx="990601" cy="317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000" dirty="0" err="1" smtClean="0">
                <a:solidFill>
                  <a:schemeClr val="tx1"/>
                </a:solidFill>
              </a:rPr>
              <a:t>cout</a:t>
            </a:r>
            <a:r>
              <a:rPr lang="en-US" sz="2000" dirty="0" smtClean="0">
                <a:solidFill>
                  <a:schemeClr val="tx1"/>
                </a:solidFill>
              </a:rPr>
              <a:t>&lt;&lt;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50997" y="5765800"/>
            <a:ext cx="990601" cy="317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000" dirty="0" err="1" smtClean="0">
                <a:solidFill>
                  <a:schemeClr val="tx1"/>
                </a:solidFill>
              </a:rPr>
              <a:t>cout</a:t>
            </a:r>
            <a:r>
              <a:rPr lang="en-US" sz="2000" dirty="0" smtClean="0">
                <a:solidFill>
                  <a:schemeClr val="tx1"/>
                </a:solidFill>
              </a:rPr>
              <a:t>&lt;&lt;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67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3657600" cy="3429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You are also allowed to use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</a:t>
            </a:r>
            <a:r>
              <a:rPr lang="en-US" sz="2800" dirty="0" smtClean="0"/>
              <a:t> values in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case</a:t>
            </a:r>
            <a:r>
              <a:rPr lang="en-US" sz="2800" dirty="0" smtClean="0"/>
              <a:t> and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switch </a:t>
            </a: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1268007"/>
            <a:ext cx="4038600" cy="5437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5105400" y="2965450"/>
            <a:ext cx="990601" cy="317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000" dirty="0" err="1" smtClean="0">
                <a:solidFill>
                  <a:schemeClr val="tx1"/>
                </a:solidFill>
              </a:rPr>
              <a:t>cout</a:t>
            </a:r>
            <a:r>
              <a:rPr lang="en-US" sz="2000" dirty="0" smtClean="0">
                <a:solidFill>
                  <a:schemeClr val="tx1"/>
                </a:solidFill>
              </a:rPr>
              <a:t>&lt;&lt;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05399" y="3999503"/>
            <a:ext cx="990601" cy="317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000" dirty="0" err="1" smtClean="0">
                <a:solidFill>
                  <a:schemeClr val="tx1"/>
                </a:solidFill>
              </a:rPr>
              <a:t>cout</a:t>
            </a:r>
            <a:r>
              <a:rPr lang="en-US" sz="2000" dirty="0" smtClean="0">
                <a:solidFill>
                  <a:schemeClr val="tx1"/>
                </a:solidFill>
              </a:rPr>
              <a:t>&lt;&lt;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29200" y="5029200"/>
            <a:ext cx="990601" cy="317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000" dirty="0" err="1" smtClean="0">
                <a:solidFill>
                  <a:schemeClr val="tx1"/>
                </a:solidFill>
              </a:rPr>
              <a:t>cout</a:t>
            </a:r>
            <a:r>
              <a:rPr lang="en-US" sz="2000" dirty="0" smtClean="0">
                <a:solidFill>
                  <a:schemeClr val="tx1"/>
                </a:solidFill>
              </a:rPr>
              <a:t>&lt;&lt;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41900" y="5969000"/>
            <a:ext cx="990601" cy="317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000" dirty="0" err="1" smtClean="0">
                <a:solidFill>
                  <a:schemeClr val="tx1"/>
                </a:solidFill>
              </a:rPr>
              <a:t>cout</a:t>
            </a:r>
            <a:r>
              <a:rPr lang="en-US" sz="2000" dirty="0" smtClean="0">
                <a:solidFill>
                  <a:schemeClr val="tx1"/>
                </a:solidFill>
              </a:rPr>
              <a:t>&lt;&lt;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510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1066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At times we may want to execute a common set of statements for multiple </a:t>
            </a:r>
            <a:r>
              <a:rPr lang="en-US" sz="2400" b="1" dirty="0" smtClean="0"/>
              <a:t>cases </a:t>
            </a:r>
          </a:p>
          <a:p>
            <a:endParaRPr lang="en-US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981200"/>
            <a:ext cx="6019800" cy="476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317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 if there are multiple statements to be executed in each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case</a:t>
            </a:r>
            <a:r>
              <a:rPr lang="en-US" dirty="0" smtClean="0"/>
              <a:t> there is no need to enclose them within a pair of braces </a:t>
            </a:r>
          </a:p>
          <a:p>
            <a:r>
              <a:rPr lang="en-US" dirty="0" smtClean="0"/>
              <a:t>It is possible to have a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switch</a:t>
            </a:r>
            <a:r>
              <a:rPr lang="en-US" dirty="0" smtClean="0"/>
              <a:t> without a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default</a:t>
            </a:r>
            <a:r>
              <a:rPr lang="en-US" dirty="0" smtClean="0"/>
              <a:t> case</a:t>
            </a:r>
            <a:r>
              <a:rPr lang="en-US" b="1" dirty="0" smtClean="0"/>
              <a:t> 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float</a:t>
            </a:r>
            <a:r>
              <a:rPr lang="en-US" dirty="0" smtClean="0"/>
              <a:t> is not allowed in case statement</a:t>
            </a:r>
          </a:p>
          <a:p>
            <a:pPr lvl="1"/>
            <a:r>
              <a:rPr lang="en-US" dirty="0" smtClean="0"/>
              <a:t>e.g.  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case 5.5:</a:t>
            </a:r>
          </a:p>
          <a:p>
            <a:endParaRPr lang="en-US" dirty="0" smtClean="0"/>
          </a:p>
          <a:p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029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break</a:t>
            </a:r>
            <a:r>
              <a:rPr lang="en-US" dirty="0" smtClean="0"/>
              <a:t> statement in a switch takes the control outside the switch</a:t>
            </a:r>
          </a:p>
          <a:p>
            <a:r>
              <a:rPr lang="en-US" dirty="0" smtClean="0"/>
              <a:t>However, use of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continue</a:t>
            </a:r>
            <a:r>
              <a:rPr lang="en-US" dirty="0" smtClean="0"/>
              <a:t> will not take the control to the beginning of switch</a:t>
            </a:r>
          </a:p>
          <a:p>
            <a:r>
              <a:rPr lang="en-US" dirty="0" smtClean="0"/>
              <a:t>Switch can be nested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switch</a:t>
            </a:r>
            <a:r>
              <a:rPr lang="en-US" dirty="0" smtClean="0"/>
              <a:t> statement is very useful while writing menu driven programs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965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switch</a:t>
            </a:r>
            <a:r>
              <a:rPr lang="en-US" dirty="0" smtClean="0"/>
              <a:t> Versus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if-else</a:t>
            </a:r>
            <a:r>
              <a:rPr lang="en-US" dirty="0" smtClean="0"/>
              <a:t> Ladder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266699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 float expression cannot be tested using a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switch </a:t>
            </a:r>
          </a:p>
          <a:p>
            <a:r>
              <a:rPr lang="en-US" dirty="0" smtClean="0"/>
              <a:t>Cases can never have variable expressions (for example it is wrong to say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case a +3 : </a:t>
            </a:r>
            <a:r>
              <a:rPr lang="en-US" b="1" dirty="0" smtClean="0"/>
              <a:t>) </a:t>
            </a:r>
          </a:p>
          <a:p>
            <a:r>
              <a:rPr lang="en-US" dirty="0" smtClean="0"/>
              <a:t>Multiple cases cannot use same expressions. Thus the following switch is illegal: 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4114800"/>
            <a:ext cx="1801504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95900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en-US" dirty="0" smtClean="0"/>
              <a:t> loop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break</a:t>
            </a:r>
            <a:r>
              <a:rPr lang="en-US" dirty="0" smtClean="0"/>
              <a:t> statement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continue</a:t>
            </a:r>
            <a:r>
              <a:rPr lang="en-US" dirty="0" smtClean="0"/>
              <a:t> statement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while</a:t>
            </a:r>
            <a:r>
              <a:rPr lang="en-US" dirty="0" smtClean="0"/>
              <a:t> loop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23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1219200"/>
          </a:xfrm>
        </p:spPr>
        <p:txBody>
          <a:bodyPr>
            <a:noAutofit/>
          </a:bodyPr>
          <a:lstStyle/>
          <a:p>
            <a:r>
              <a:rPr lang="en-US" sz="2400" dirty="0" smtClean="0"/>
              <a:t>Write a program to determine that the input integer is 1, 2, 3 or other than 1, 2 or 3 using switch case statement</a:t>
            </a:r>
            <a:endParaRPr lang="en-US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0" y="2133600"/>
            <a:ext cx="50292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718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lecture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program – nested loop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break</a:t>
            </a:r>
            <a:r>
              <a:rPr lang="en-US" dirty="0" smtClean="0"/>
              <a:t>  and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continue</a:t>
            </a:r>
            <a:r>
              <a:rPr lang="en-US" dirty="0" smtClean="0"/>
              <a:t> statement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case</a:t>
            </a:r>
            <a:r>
              <a:rPr lang="en-US" dirty="0" smtClean="0"/>
              <a:t> control structure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491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54563"/>
          </a:xfrm>
        </p:spPr>
        <p:txBody>
          <a:bodyPr>
            <a:normAutofit/>
          </a:bodyPr>
          <a:lstStyle/>
          <a:p>
            <a:r>
              <a:rPr lang="en-US" dirty="0" smtClean="0"/>
              <a:t>Write a program to generate all combinations of 1, 2 and 3 using </a:t>
            </a:r>
            <a:r>
              <a:rPr lang="en-US" b="1" dirty="0" smtClean="0"/>
              <a:t>for loop. 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66800" y="2667000"/>
            <a:ext cx="1752600" cy="403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  1    1    1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  1    1    2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  1    1    3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  1    2    1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  1    2    2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  1    2    3 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  1    3    1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  1    3    2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  1    3    3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219200" y="2783775"/>
            <a:ext cx="340425" cy="3810000"/>
          </a:xfrm>
          <a:prstGeom prst="roundRect">
            <a:avLst/>
          </a:prstGeom>
          <a:noFill/>
          <a:ln w="412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752600" y="2783775"/>
            <a:ext cx="340425" cy="1219200"/>
          </a:xfrm>
          <a:prstGeom prst="roundRect">
            <a:avLst/>
          </a:prstGeom>
          <a:noFill/>
          <a:ln w="412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752600" y="4067300"/>
            <a:ext cx="340425" cy="1219200"/>
          </a:xfrm>
          <a:prstGeom prst="roundRect">
            <a:avLst/>
          </a:prstGeom>
          <a:noFill/>
          <a:ln w="412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1728850" y="5357750"/>
            <a:ext cx="340425" cy="1219200"/>
          </a:xfrm>
          <a:prstGeom prst="roundRect">
            <a:avLst/>
          </a:prstGeom>
          <a:noFill/>
          <a:ln w="412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2250375" y="2831275"/>
            <a:ext cx="340425" cy="304800"/>
          </a:xfrm>
          <a:prstGeom prst="roundRect">
            <a:avLst/>
          </a:prstGeom>
          <a:noFill/>
          <a:ln w="412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2250375" y="3259775"/>
            <a:ext cx="340425" cy="304800"/>
          </a:xfrm>
          <a:prstGeom prst="roundRect">
            <a:avLst/>
          </a:prstGeom>
          <a:noFill/>
          <a:ln w="412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2245425" y="3681350"/>
            <a:ext cx="340425" cy="304800"/>
          </a:xfrm>
          <a:prstGeom prst="roundRect">
            <a:avLst/>
          </a:prstGeom>
          <a:noFill/>
          <a:ln w="412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2245425" y="4114800"/>
            <a:ext cx="340425" cy="304800"/>
          </a:xfrm>
          <a:prstGeom prst="roundRect">
            <a:avLst/>
          </a:prstGeom>
          <a:noFill/>
          <a:ln w="412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2233550" y="4555175"/>
            <a:ext cx="340425" cy="304800"/>
          </a:xfrm>
          <a:prstGeom prst="roundRect">
            <a:avLst/>
          </a:prstGeom>
          <a:noFill/>
          <a:ln w="412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2245425" y="4976750"/>
            <a:ext cx="340425" cy="304800"/>
          </a:xfrm>
          <a:prstGeom prst="roundRect">
            <a:avLst/>
          </a:prstGeom>
          <a:noFill/>
          <a:ln w="412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2233550" y="5386450"/>
            <a:ext cx="340425" cy="304800"/>
          </a:xfrm>
          <a:prstGeom prst="roundRect">
            <a:avLst/>
          </a:prstGeom>
          <a:noFill/>
          <a:ln w="412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2233550" y="5814950"/>
            <a:ext cx="340425" cy="304800"/>
          </a:xfrm>
          <a:prstGeom prst="roundRect">
            <a:avLst/>
          </a:prstGeom>
          <a:noFill/>
          <a:ln w="412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2238500" y="6219700"/>
            <a:ext cx="340425" cy="304800"/>
          </a:xfrm>
          <a:prstGeom prst="roundRect">
            <a:avLst/>
          </a:prstGeom>
          <a:noFill/>
          <a:ln w="412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1219200" y="2326575"/>
            <a:ext cx="1412175" cy="340425"/>
            <a:chOff x="1219200" y="2326575"/>
            <a:chExt cx="1412175" cy="340425"/>
          </a:xfrm>
        </p:grpSpPr>
        <p:sp>
          <p:nvSpPr>
            <p:cNvPr id="19" name="Rounded Rectangle 18"/>
            <p:cNvSpPr/>
            <p:nvPr/>
          </p:nvSpPr>
          <p:spPr>
            <a:xfrm>
              <a:off x="1219200" y="2333500"/>
              <a:ext cx="340425" cy="304800"/>
            </a:xfrm>
            <a:prstGeom prst="roundRect">
              <a:avLst/>
            </a:prstGeom>
            <a:noFill/>
            <a:ln w="412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 smtClean="0">
                  <a:solidFill>
                    <a:schemeClr val="tx1"/>
                  </a:solidFill>
                </a:rPr>
                <a:t>i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1745675" y="2326575"/>
              <a:ext cx="340425" cy="304800"/>
            </a:xfrm>
            <a:prstGeom prst="roundRect">
              <a:avLst/>
            </a:prstGeom>
            <a:noFill/>
            <a:ln w="412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j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2290950" y="2362200"/>
              <a:ext cx="340425" cy="304800"/>
            </a:xfrm>
            <a:prstGeom prst="roundRect">
              <a:avLst/>
            </a:prstGeom>
            <a:noFill/>
            <a:ln w="412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k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</p:grpSp>
      <p:sp>
        <p:nvSpPr>
          <p:cNvPr id="23" name="Rectangle 22"/>
          <p:cNvSpPr/>
          <p:nvPr/>
        </p:nvSpPr>
        <p:spPr>
          <a:xfrm>
            <a:off x="3200400" y="2667000"/>
            <a:ext cx="1752600" cy="403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  2    1    1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  2    1    2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  2    1    3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  2    2    1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  2    2    2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  2    2    3 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  2    3    1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  2    3    2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  2    3    3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562600" y="2667000"/>
            <a:ext cx="1752600" cy="403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  3    1    1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  3    1    2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  3    1    3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  3    2    1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  3    2    2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  3    2    3 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  3    3    1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  3    3    2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  3    3    3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3352800" y="2790700"/>
            <a:ext cx="340425" cy="3810000"/>
          </a:xfrm>
          <a:prstGeom prst="roundRect">
            <a:avLst/>
          </a:prstGeom>
          <a:noFill/>
          <a:ln w="412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5715000" y="2743200"/>
            <a:ext cx="340425" cy="3810000"/>
          </a:xfrm>
          <a:prstGeom prst="roundRect">
            <a:avLst/>
          </a:prstGeom>
          <a:noFill/>
          <a:ln w="412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026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500688" y="2214563"/>
              <a:ext cx="1876425" cy="393700"/>
            </p14:xfrm>
          </p:contentPart>
        </mc:Choice>
        <mc:Fallback>
          <p:pic>
            <p:nvPicPr>
              <p:cNvPr id="1026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491327" y="2205206"/>
                <a:ext cx="1895146" cy="41241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027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535863" y="2152650"/>
              <a:ext cx="733425" cy="330200"/>
            </p14:xfrm>
          </p:contentPart>
        </mc:Choice>
        <mc:Fallback>
          <p:pic>
            <p:nvPicPr>
              <p:cNvPr id="1027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526502" y="2143288"/>
                <a:ext cx="752148" cy="348925"/>
              </a:xfrm>
              <a:prstGeom prst="rect">
                <a:avLst/>
              </a:prstGeom>
            </p:spPr>
          </p:pic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6663" y="2782950"/>
            <a:ext cx="2014537" cy="318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9882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371600"/>
            <a:ext cx="60198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792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continue</a:t>
            </a:r>
            <a:r>
              <a:rPr lang="en-US" dirty="0" smtClean="0"/>
              <a:t> statement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295400"/>
            <a:ext cx="6619875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Straight Arrow Connector 5"/>
          <p:cNvCxnSpPr/>
          <p:nvPr/>
        </p:nvCxnSpPr>
        <p:spPr>
          <a:xfrm rot="10800000">
            <a:off x="4495801" y="4086100"/>
            <a:ext cx="1143000" cy="1588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7086600" y="4191000"/>
            <a:ext cx="533400" cy="304800"/>
            <a:chOff x="7315200" y="4267200"/>
            <a:chExt cx="533400" cy="304800"/>
          </a:xfrm>
        </p:grpSpPr>
        <p:cxnSp>
          <p:nvCxnSpPr>
            <p:cNvPr id="8" name="Straight Connector 7"/>
            <p:cNvCxnSpPr/>
            <p:nvPr/>
          </p:nvCxnSpPr>
          <p:spPr>
            <a:xfrm rot="10800000" flipV="1">
              <a:off x="7391400" y="4267200"/>
              <a:ext cx="381000" cy="304800"/>
            </a:xfrm>
            <a:prstGeom prst="line">
              <a:avLst/>
            </a:prstGeom>
            <a:ln w="508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7315200" y="4267200"/>
              <a:ext cx="533400" cy="304800"/>
            </a:xfrm>
            <a:prstGeom prst="line">
              <a:avLst/>
            </a:prstGeom>
            <a:ln w="508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Rounded Rectangle 11"/>
          <p:cNvSpPr/>
          <p:nvPr/>
        </p:nvSpPr>
        <p:spPr>
          <a:xfrm>
            <a:off x="5334000" y="3000500"/>
            <a:ext cx="609600" cy="381000"/>
          </a:xfrm>
          <a:prstGeom prst="round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362200" y="4191000"/>
            <a:ext cx="4638675" cy="3857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 smtClean="0">
                <a:solidFill>
                  <a:schemeClr val="tx1"/>
                </a:solidFill>
              </a:rPr>
              <a:t>cout</a:t>
            </a:r>
            <a:r>
              <a:rPr lang="en-US" sz="2400" dirty="0" smtClean="0">
                <a:solidFill>
                  <a:schemeClr val="tx1"/>
                </a:solidFill>
              </a:rPr>
              <a:t>&lt;&lt;“\</a:t>
            </a:r>
            <a:r>
              <a:rPr lang="en-US" sz="2400" dirty="0" smtClean="0">
                <a:solidFill>
                  <a:schemeClr val="tx1"/>
                </a:solidFill>
              </a:rPr>
              <a:t>n  \n”,</a:t>
            </a:r>
            <a:r>
              <a:rPr lang="en-US" sz="2400" dirty="0" err="1" smtClean="0">
                <a:solidFill>
                  <a:schemeClr val="tx1"/>
                </a:solidFill>
              </a:rPr>
              <a:t>I,j</a:t>
            </a:r>
            <a:r>
              <a:rPr lang="en-US" sz="2400" dirty="0" smtClean="0">
                <a:solidFill>
                  <a:schemeClr val="tx1"/>
                </a:solidFill>
              </a:rPr>
              <a:t>;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799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14616E-6 L 0.1625 -0.1290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00" y="-6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break</a:t>
            </a:r>
            <a:r>
              <a:rPr lang="en-US" dirty="0" smtClean="0"/>
              <a:t> statement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309750" y="4355275"/>
            <a:ext cx="1066800" cy="1588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2438400" y="5257800"/>
            <a:ext cx="2133600" cy="304800"/>
          </a:xfrm>
          <a:prstGeom prst="round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066800"/>
            <a:ext cx="46482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4272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67253E-6 L -0.10261 0.15379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00" y="7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control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13715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control statement that allows us to make a decision from the number of choices is called a </a:t>
            </a:r>
            <a:r>
              <a:rPr lang="en-US" b="1" dirty="0" smtClean="0"/>
              <a:t>switch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2667000"/>
            <a:ext cx="3189617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667218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of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First, the integer expression following the keyword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switch</a:t>
            </a:r>
            <a:r>
              <a:rPr lang="en-US" dirty="0" smtClean="0"/>
              <a:t> is evaluated</a:t>
            </a:r>
          </a:p>
          <a:p>
            <a:r>
              <a:rPr lang="en-US" dirty="0" smtClean="0"/>
              <a:t>The value it gives is then matched, one by one, against the constant values that follow the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case</a:t>
            </a:r>
            <a:r>
              <a:rPr lang="en-US" dirty="0" smtClean="0"/>
              <a:t> statements</a:t>
            </a:r>
          </a:p>
          <a:p>
            <a:r>
              <a:rPr lang="en-US" dirty="0" smtClean="0"/>
              <a:t>When a match is found, the program executes the statements following that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case</a:t>
            </a:r>
          </a:p>
          <a:p>
            <a:r>
              <a:rPr lang="en-US" dirty="0" smtClean="0"/>
              <a:t>and all subsequent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case</a:t>
            </a:r>
            <a:r>
              <a:rPr lang="en-US" dirty="0" smtClean="0"/>
              <a:t> and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default</a:t>
            </a:r>
            <a:r>
              <a:rPr lang="en-US" dirty="0" smtClean="0"/>
              <a:t> statements as well</a:t>
            </a:r>
          </a:p>
          <a:p>
            <a:r>
              <a:rPr lang="en-US" dirty="0" smtClean="0"/>
              <a:t>If no match is found with any of the case statements, only the statements following the default are executed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539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yPresentation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myPresentation1</Template>
  <TotalTime>2868</TotalTime>
  <Words>600</Words>
  <Application>Microsoft Office PowerPoint</Application>
  <PresentationFormat>On-screen Show (4:3)</PresentationFormat>
  <Paragraphs>104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myPresentation1</vt:lpstr>
      <vt:lpstr>Programming Fundamentals </vt:lpstr>
      <vt:lpstr>Previous lecture</vt:lpstr>
      <vt:lpstr>Today’s lecture outline</vt:lpstr>
      <vt:lpstr>Example program</vt:lpstr>
      <vt:lpstr>PowerPoint Presentation</vt:lpstr>
      <vt:lpstr>continue statement</vt:lpstr>
      <vt:lpstr> break statement</vt:lpstr>
      <vt:lpstr>Case control structure</vt:lpstr>
      <vt:lpstr>Sequence of execution</vt:lpstr>
      <vt:lpstr>Flowchart – case control structure</vt:lpstr>
      <vt:lpstr>C code – case control structure</vt:lpstr>
      <vt:lpstr>Cont.</vt:lpstr>
      <vt:lpstr>Flow chart vs C code</vt:lpstr>
      <vt:lpstr>Tips and traps</vt:lpstr>
      <vt:lpstr>Cont.</vt:lpstr>
      <vt:lpstr>Cont.</vt:lpstr>
      <vt:lpstr>Cont. </vt:lpstr>
      <vt:lpstr>Cont.</vt:lpstr>
      <vt:lpstr>switch Versus if-else Ladder</vt:lpstr>
      <vt:lpstr>Example program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Computers &amp; Programming</dc:title>
  <dc:creator>Najmus Saqib</dc:creator>
  <cp:lastModifiedBy>Malik</cp:lastModifiedBy>
  <cp:revision>167</cp:revision>
  <dcterms:created xsi:type="dcterms:W3CDTF">2006-08-16T00:00:00Z</dcterms:created>
  <dcterms:modified xsi:type="dcterms:W3CDTF">2020-05-15T07:02:38Z</dcterms:modified>
</cp:coreProperties>
</file>