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550" r:id="rId2"/>
    <p:sldId id="500" r:id="rId3"/>
    <p:sldId id="501" r:id="rId4"/>
    <p:sldId id="502" r:id="rId5"/>
    <p:sldId id="503" r:id="rId6"/>
    <p:sldId id="537" r:id="rId7"/>
    <p:sldId id="504" r:id="rId8"/>
    <p:sldId id="505" r:id="rId9"/>
    <p:sldId id="506" r:id="rId10"/>
    <p:sldId id="512" r:id="rId11"/>
    <p:sldId id="514" r:id="rId12"/>
    <p:sldId id="538" r:id="rId13"/>
    <p:sldId id="515" r:id="rId14"/>
    <p:sldId id="517" r:id="rId15"/>
    <p:sldId id="539" r:id="rId16"/>
    <p:sldId id="519" r:id="rId17"/>
    <p:sldId id="520" r:id="rId18"/>
    <p:sldId id="540" r:id="rId19"/>
    <p:sldId id="541" r:id="rId20"/>
    <p:sldId id="542" r:id="rId21"/>
    <p:sldId id="543" r:id="rId22"/>
    <p:sldId id="544" r:id="rId23"/>
    <p:sldId id="545" r:id="rId24"/>
    <p:sldId id="525" r:id="rId25"/>
    <p:sldId id="547" r:id="rId26"/>
    <p:sldId id="526" r:id="rId27"/>
    <p:sldId id="527" r:id="rId28"/>
    <p:sldId id="530" r:id="rId29"/>
    <p:sldId id="531" r:id="rId30"/>
    <p:sldId id="532" r:id="rId31"/>
    <p:sldId id="533" r:id="rId32"/>
    <p:sldId id="534" r:id="rId33"/>
    <p:sldId id="53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429" autoAdjust="0"/>
  </p:normalViewPr>
  <p:slideViewPr>
    <p:cSldViewPr>
      <p:cViewPr>
        <p:scale>
          <a:sx n="75" d="100"/>
          <a:sy n="75" d="100"/>
        </p:scale>
        <p:origin x="-10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5-28T11:48:51.66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124 496,'0'0,"0"25,0-25,0 25,0-1,25-24,-25 25,25-25,-1 0,1 25,0-25,25 0,-25 0,0 0,-25 0,24 25,1-25,-25 25,0-1,25 1,-25 25,0-25,0 24,-25-24,0 25,25-26,-24 1,-1 0,0 0,-25-1,25 1,-24-25,-1 0,25 0,0 0,0 0,0-25,1 25,48-24,-24-1,25 0</inkml:trace>
  <inkml:trace contextRef="#ctx0" brushRef="#br0" timeOffset="982">198 372,'25'0,"-25"0,0-25,0 25,0 0,25 0,-25-24,25 24,25 0,-25 0,24 0,1-25,-25 25,0-25,-1 50,1-50,-25 25,25-25,-25 25,0 25,0-50,0 50,25-25,-25 0,0 25</inkml:trace>
  <inkml:trace contextRef="#ctx0" brushRef="#br0" timeOffset="1802">894 372,'0'0,"0"-25,0 1,25-26,-25 50,0 0,0 25,-25 24,25 26,0-26,0 1,0-1,-25 26,25-1,0-49,-24 25,24-50,0 0,0 24,0-24,-25 25,25 0,-25 0,25 0</inkml:trace>
  <inkml:trace contextRef="#ctx0" brushRef="#br0" timeOffset="2478">1267 422,'-25'0,"50"-25,-25 25,0-25,0 0,25 1,25 24,-26 24,26-24,0 0,-25 50,-1-25,1 49,-25 25,-25-24,1 24,-26-25,25-24,-25-1,1-24,-1 0,0 0,25-50,1 25,24-25,-25 25,25-49,25 24,-1-25,26 25,-25 1,50 24,-51 24,26 1,0-25,-1 50,-24-25,0-1,0 1,0-25,-25 0,0-25,25 25,-25 0,0 0</inkml:trace>
  <inkml:trace contextRef="#ctx0" brushRef="#br0" timeOffset="3526">1863 372,'0'0,"0"-25,0 25,25-24,0-1,50 0,-26 25,26-25,-25 50,-1 0,-24 0,-25-1,0 26,-25 0,0-26,1 26,-1-50,0 25,0-25,50 0,-25 24,50-24,-1 0,1-24,0 48,-1-24,-24 50,0 0,-25-26,-25 26,-24-25,-1 24,0-24,-24 0,-1-25,25-25,1 25,24 0,0 0,0 0,25 25,0-25,25 0,0 25,0-25</inkml:trace>
  <inkml:trace contextRef="#ctx0" brushRef="#br0" timeOffset="4559">2758 323,'0'0,"0"-25,25 25,-25 0,0 0,0 0,0 25,25-1,-25 26,-25 0,25-1,0 1,0-26,0 1,25 25,0-25,24-25,1-25,-25-25,24-24,-24 24,-25 1,25 24,-25 0,0 25,0 25,0 0,0 24,0 26,0-1,0 25,-25 0,25-49,0 0,0-1,0-24,0-25,0 0,0 0,0 0,25 0,-25 0</inkml:trace>
  <inkml:trace contextRef="#ctx0" brushRef="#br0" timeOffset="15136">49 1339,'0'0,"0"0,0 0,-25 0,25 25,0-25,0 0,0 0,0 0,0 0,-24 24,48-24,-24 0,0 0,0 0,25-24,0 24,0-25,0 25,0 0,24-25,-24 25,-25-25,25 25,0-24,0 24,-25 0,25 0,0 0,-25-25,24 25,-24 0,25 0,-25-25,25 25,0 0,-25 0,0 0,25 0,-25 0,0-25,25 0,-25 25,0 0,24 0,-24 0,0 0,0 0,0 0,0 0,0 0,0 0,25 25</inkml:trace>
  <inkml:trace contextRef="#ctx0" brushRef="#br0" timeOffset="18833">3851 25,'0'0,"0"0,-24 0,48-25,-24 25,0 0,0 0,0 25,-24-25,24 0,0 0,0 25,-25 25,0-26,25 51,-25-1,0 0,0 1,0 24,-24-25,24 1,0-1,0 0,0 1,-24-26,24 1,25 24,-25-49,25 0,-25 24,0 1,25-50,-25 25,25 0,0-25,0 0,25-25</inkml:trace>
  <inkml:trace contextRef="#ctx0" brushRef="#br0" timeOffset="19739">4324 298,'0'0,"0"0,0 0,0 0,0 0,0 0,-25 49,25 1,0 24,0 1,0-1,-25 0,25 1,-25-26,25 1,0-25,0 0,0-1,25-24,-25 0</inkml:trace>
  <inkml:trace contextRef="#ctx0" brushRef="#br0" timeOffset="20206">4696 447,'0'0,"-25"0,25 24,-24-24,-1 50,25-1,-25 1,25 24,25-24,0-25,-1 24,26-49,0 0,0-24,-1-26,-24 0,0-49,0 25,-25 0,-25 24,0 0,0 26,-24 24,24 0,-25 0,25 49,0-24,25 49,0-49,0 0</inkml:trace>
  <inkml:trace contextRef="#ctx0" brushRef="#br0" timeOffset="20796">5144 397,'24'0,"-24"0,0 0,-24 25,24 24,-25 1,0 49,25-49,0 24,25-24,0-1,24-49,26 0,-25-49,24-1,-49 0,0 1,-25-26,0 1,-25 25,0-26,0 75,0-25,1 1,-26 48,25 1,25 0,25 0,-25 0</inkml:trace>
  <inkml:trace contextRef="#ctx0" brushRef="#br0" timeOffset="21400">5839 372,'0'0,"0"0,-24 0,24 0,-25 0,0 25,0 25,0-1,25 25,0 1,0-50,25 24,25-24,-1-50,1 0,0-24,-25 24,-1-25,1-24,-25 0,0 24,-25 25,1-24,-1 24,0 25,0 0,25 50,-25-1,25-24</inkml:trace>
  <inkml:trace contextRef="#ctx0" brushRef="#br0" timeOffset="22062">6361 347,'0'0,"-25"0,25 0,-24 25,-26 0,50 49,-25 1,25-26,25 26,0-51,0 51,-1-50,1-25,25 0,0-25,-26-25,26 1,-25-26,-25 1,25 24,-50 1,0-1,0 25,-24 1,-1 24,0-25,25 50,25-1,0-24,0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5-28T11:49:15.62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0 320,'0'0,"0"-24,0 24,0 0,25 0,-25 0,50 0,0 0,50 0,0 0,0-25,25 50,0-75,-25 26,0 24,-25 0,0-25,-25 25,-25-24,0 48,-25-24,0 0,-25 0,25-49,0 24,-50 25,25 0,-25-24,0 24,25-25,-25 1,25-1,25 0,-25 25,25 0,0 0,0 0,0 25,50-25,-25 25,25-25,-25 24,25 1,0-25,-25 24,0 1,0 0,-25-1,25 1,-50-1,25 1,-25-25,0 49,-25 0,0-24,0 49,25-50,0 1,0 24,25-24,0-25,25 0,0 0,0-25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5-28T11:49:16.82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124 26,'0'-25,"0"25,-25 0,0 25,25 0,0 1,0 24,25-25,0 26,24-26,1 1,-1 24,-24-25,0 1,0-1,-25 26,0-1,-50 1,1-1,-1 1,1-26,-26-25,50 26,1-52,-1 26,25-25,0 0,0-1</inkml:trace>
  <inkml:trace contextRef="#ctx0" brushRef="#br0" timeOffset="602">74 51,'0'0,"0"0,0-25,0 25,25 0,0 0,24 0,1 0,-1 0,1 0,-1 0,1 0,-1-25,1 50,-25-50,0 25,-1 25,-24-25,25-25,-25 25,0 0,0 25,0-25,0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5-28T11:49:27.55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56 299,'0'0,"0"-24,0 48,-25 1,25-1,-24 25,24 1,0-26,0 25,24-24,1-1,25-24,-26 25,26-25,-1 0,-24 0,0 24,-25 1,25 0,-25-1,0 25,0-24,-25 24,25-25,-25 25,-24-24,24 0,0-25,0 24,1-24,-1 0,0-24,25-1</inkml:trace>
  <inkml:trace contextRef="#ctx0" brushRef="#br0" timeOffset="692">81 324,'-25'0,"25"-25,0 50,0-25,25-25,0 25,-1-24,26-1,24 1,-24-1,-1 1,1-1,-1 0,-49 1,25 24,-25 0,0 24,25-24,-25 25</inkml:trace>
  <inkml:trace contextRef="#ctx0" brushRef="#br0" timeOffset="1328">824 226,'0'0,"-25"0,25-25,0 50,0-50,0 50,-25 24,25 0,0 0,0 25,0-1,0 1,-25-25,25 0,0-24,0-1,0 1,0-50,25 1,0-1</inkml:trace>
  <inkml:trace contextRef="#ctx0" brushRef="#br0" timeOffset="1853">1071 250,'0'0,"0"-24,25 24,0-25,-1 50,26-50,-25 50,24-1,-24-24,0 49,-25-24,24 24,-48 0,-1 25,-25-1,1 1,-1-25,1 25,24-50,0 1,25-25,0 0,-24 0,48 0,-24 0,25 0,0-25,24 25,26-49,-1 49,-25-24,-24 24,25 0,-26-25,-24 25,0 0,25-24,0 24,-25 0,25 0</inkml:trace>
  <inkml:trace contextRef="#ctx0" brushRef="#br0" timeOffset="2801">1641 177,'0'0,"-25"-25,25 25,0 0,0-25,25 1,24-1,-24 25,49-24,-24 24,-1 0,-24 0,0 24,-25 1,0-1,-50 26,25-1,1-25,24 1,0-1,0-24,24 0,26 0,-25 25,24-25,1 0,-26 24,-24 1,0-1,0 26,-24-26,-1 25,-25-24,26 24,-26-25,25-24,1 25,-1-50,-25 25,26 0,24 0,0 0,-25 0,50 0,-25 0</inkml:trace>
  <inkml:trace contextRef="#ctx0" brushRef="#br0" timeOffset="3746">2259 5,'0'24,"0"-48,0 24,-24 0,24 24,0 1,0-1,0 25,0 25,0-25,0 0,24-24,-24-1,25 25,25-49,-26 0,1 0,0-49,0 0,-1 25,1-25,0 0,0 24,-25 0,24 1,-24 24,0 0,-24 24,48 1,-24 0,0 24,0 0,-24 0,24 0,0 25,-25-25,25 0,0-25,25 1,-25-25,0 0,0 0,24 24,-24-24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5-28T11:49:21.32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498 76,'0'0,"-24"0,24 0,0 0,0 0,-25 25,25 0,-24 25,-1-26,25 1,-24 0,-1 24,1 1,-26 0,26 24,-25-25,24 1,-24 24,25-49,-1 0,1 24,24-24,-25 0,1 0,24-1,0-24,0-24,0-1</inkml:trace>
  <inkml:trace contextRef="#ctx0" brushRef="#br0" timeOffset="680">228 27,'0'-25,"0"25,-24 25,-1 0,1-1,-1 26,1 0,24-1,0-24,24 0,-24-25,49-25,-24 0,24-24,-25-1,1 0,0 26,-50 24,25-25,0 0,-25 25,25 0,-24 0,-1 0,1 25,24 0,0-25,0 24</inkml:trace>
  <inkml:trace contextRef="#ctx0" brushRef="#br0" timeOffset="1467">474 745,'0'0,"0"0,-25 0,1 25,24 0,0-25,-25 25,50-1,-25-24,24 0,1 25,24-25,-25-25,25 1,-24-26,0 1,-25 24,-25 0,25-25,-25 1,1 49,-1-25,1 25,-1 0,25 0,-24 0,-1 50,25-26,0 26,0-25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5-28T11:49:23.58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105 0,'0'0,"0"0,0 0,-25 25,25 0,-24 49,24-24,0 49,-25-25,25 26,-25-1,25-25,0-49,0 25,0-26,0 1,25-25,0 0</inkml:trace>
  <inkml:trace contextRef="#ctx0" brushRef="#br0" timeOffset="529">501 174,'0'0,"0"-25,-24 50,-1 24,0 1,0 24,25-24,0 0,0-1,25-24,25 25,-26-50,51-25,-26 0,-24-25,0 1,0-26,-25 26,0-26,-25 26,0-1,0 50,1-25,-26 25,25 25,0 0,25 0,0 0</inkml:trace>
  <inkml:trace contextRef="#ctx0" brushRef="#br0" timeOffset="1204">997 99,'0'25,"0"-50,-25 50,25 0,-25 25,1-1,24 1,0 24,0-24,24-1,1-49,25 0,-25 0,24 0,1-24,-26-26,1 0,0-24,-25 24,-25 1,0 24,1 0,-1 25,-25-25,26 25,-1 25,25-25,0 25</inkml:trace>
  <inkml:trace contextRef="#ctx0" brushRef="#br0" timeOffset="1885">1740 75,'0'-25,"-25"25,25 25,-24-1,-26 26,50 0,-25-1,25 1,0-1,0 1,25 0,25-50,-1 0,-24 0,25-25,-26-25,1 25,-25-49,-25 24,1 1,-1-1,0 25,0 25,25-24,0 24,0 24,0 1</inkml:trace>
  <inkml:trace contextRef="#ctx0" brushRef="#br0" timeOffset="2487">2285 99,'0'0,"-24"25,-1 0,0 0,-25 24,26 1,24 0,24-26,1 26,0-25,25-25,-1-25,1 0,-1 0,-24-24,0-26,-50 26,25-1,-50 25,1 25,24-24,-24 24,24-25,0 74,25-49,0 25,0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5-28T11:49:33.31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24 267,'-25'0,"50"-24,-50 48,25-24,25 0,-25 24,50-24,-24-24,24 48,25-48,-25 48,26-48,0 24,0 0,-1-24,1 24,-1-25,1 25,0-24,-26 24,0-24,1 24,-26 0,0 24,-25-24,0 0,0 0,0 0,-25-48,25 23,-51 25,26-24,-25 0,0-1,25 25,-1-24,1 24,25 0,0-24,0 24,0 24,0-24,25 0,1 24,24-24,1 0,-2 25,-23-25,24 0,-25 0,1 24,-26-24,0 0,25 24,-50 1,25-1,-26 0,1 0,0 25,-26 0,26-25,1 25,-2-25,1 0,0 0,25 1,-25-1,25-24,0-24,0 24,25-25,-25 25,25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5-28T11:49:37.22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193 311,'-24'0,"24"23,0-23,-25 0,25 0,25-23,-25 23,0 0,0 23,-25 43,1 1,0 44,24-66,0 0,0-45,0 0,0 22,0 22,0-44,24 23,-24-23,24 0,1-23</inkml:trace>
  <inkml:trace contextRef="#ctx0" brushRef="#br0" timeOffset="687">577 311,'0'-22,"0"0,0 44,0-22,0 0,0 0,24 0,0 0,0 22,24 1,0-1,-24-22,0 22,-24 67,-24-22,24-23,-48-21,0 21,0 1,-24 44,24-45,24-21,0-1,24-44,0 22,0-23,0 46,0-23,24 0,24 0,0-45,48 1,0 44,-48 0,1 0,-25 0,1 0,-25 44,0-44,0 0,0 22,0-22</inkml:trace>
  <inkml:trace contextRef="#ctx0" brushRef="#br0" timeOffset="1541">1083 400,'0'0,"0"-22,24-22,-24 66,24-44,24 22,0 0,0 0,0 0,-48 22,0 22,-24-44,-24 23,24-1,0-22,24 0,0 22,0-22,48 0,-24 22,48 1,-24-1,0 0,-24-22,-24 22,-24 1,-24 21,0-21,-24 21,24-22,0 1,24-1,0 0,24-22,0 0,0-22,0 22,0 22</inkml:trace>
  <inkml:trace contextRef="#ctx0" brushRef="#br0" timeOffset="2313">1684 222,'0'0,"0"-22,0 22,0 0,-24 0,24 22,-24 23,24 22,0-23,24-22,-24 23,48-45,0 0,0-22,0-1,-24-21,0-1,0 1,-24 22,0-1,0 68,-24-1,24 1,0-1,0 1,0 44,0-45,24 1,-24 22,24-23,-24-21,24-1,0-44,-24 22</inkml:trace>
  <inkml:trace contextRef="#ctx0" brushRef="#br0" timeOffset="2974">2285 311,'-24'23,"24"-23,0-23,0 23,0 0,0 23,24-23,0 22,24 22,-24-21,-24 21,24-44,0 0,-24 0,0 22,-24 1,48-23,-48 22,24 0,0-22,0-22,0 44,0-22,0 0,0 0,0 0,0-44,0 66,0-44,0 22,24-45,-24 1</inkml:trace>
  <inkml:trace contextRef="#ctx0" brushRef="#br0" timeOffset="27846">2838 44,'-24'0,"48"-22,-24 22,0 0,0 0,0 0,0 0,0-22,0 22,-24 22,24-22,0 0,0 22,0-22,-24-22,24 22,0 22,-24-22,24 22,0-44,0 44,-24-22,-1 45,25-45,-24 22,0 0,24 1,-24-1,0 23,0 21,0-43,0 43,0-43,24-1,-24 22,0 1,0-1,-24 23,48-44,-24 21,0-22,0 23,0-23,0 23,24-45,-24 22,24 0,0 0,-25 23,25-23,0-44,-24 44,24-22,0 0,0 22,24-44,-24 22</inkml:trace>
  <inkml:trace contextRef="#ctx0" brushRef="#br0" timeOffset="29165">2959 334,'0'-23,"0"46,0-23,24-23,-24 1,-24 44,48-44,-24 44,0 1,0 21,-24 1,24-1,-25 23,1 22,0-67,24 23,-24-1,24-44,0 23,24-23,-24 0</inkml:trace>
  <inkml:trace contextRef="#ctx0" brushRef="#br0" timeOffset="29651">3271 334,'0'0,"0"-23,0 23,0 0,-24 0,0 67,24-22,0-1,0-22,24 23,-24 22,48-45,-24 0,0-22,0 0,0 0,0-22,0 22,0-45,0 45,-24-44,0-1,0 23,-24 0,0-23,0 23,0 22,0 0,0 0,0 22,0 1,0-1,24 0</inkml:trace>
  <inkml:trace contextRef="#ctx0" brushRef="#br0" timeOffset="30311">3704 222,'0'23,"0"-23,-24 0,0 22,-1 22,25 23,-24-45,24 45,0 0,24-23,1-21,-1 21,24-21,0-23,0 0,-24-23,0 1,0 0,-24-1,0 1,0-45,-24 45,0 0,0 0,-24 22,24-23,24 46,-24-23,24 0,0 0</inkml:trace>
  <inkml:trace contextRef="#ctx0" brushRef="#br0" timeOffset="30929">4160 267,'-24'44,"24"-44,0 23,-24-23,0 66,0-21,24-1,0 1,24-23,0 0,0 1,0-23,24 44,-24-66,24-23,0 23,-23-45,-1 23,0-1,0 1,-48 22,48-23,-48 1,0 44,0-23,-25 23,25 0,0-44,0 66,0-22,0 45,24-68,-24 68,24-67,24-1</inkml:trace>
  <inkml:trace contextRef="#ctx0" brushRef="#br0" timeOffset="33542">3800 200,'0'22,"0"-22,0 0,-24 23,24-46,0 46,24-46,-48 23,48 0,-24 0,0 0,0 23,-24-23,48 0,-24-23,0 46,0-23,0 0,0-45,24 45,-24 22,0-22,24-22,-24 44,0 23,0-45,24 0,-24 22,0-22,0 22,24 1,-24-1,0 0,0-22,0 0,0 22,24-22,-24 0,0 0,0 0,0 23,0-23,24 0,-48 22,24 0,0-22,0 0,0 0,0 22,0 23,-24-23,24-22,0 0,0 0,0 45,0-68,0 1,0 22</inkml:trace>
  <inkml:trace contextRef="#ctx0" brushRef="#br0" timeOffset="36284">4834 400,'0'0,"-24"23,24-23,0-23,0 23,0 23,0-46,0 1,0 89,0-89,0 22,24-45,-48 67,24-22,24-22,-24 0,0 22,-24 44,48-88,-48 66,24 0,0-44,0 22,0 0,0 0,24-44,0 66,0-22,24-45,0 45,-24 23,25-23,-1 0,24-23,-24 1,-24 44,0 23,24-112,-240 1024,336-1446,-264 1179,48-356,48-178,240-1047,-336 1448,24-313,47-154,1-46,24-44,-24 0,0-22,24 0,0 22,0 0,24 22,0-44,0 44,0-22,0 0,24 22,0 0,24-44,-48 44,24-22,0 0,-24 23,241-936,-362 1425,49-290,289-1068,-145 468,-48 222,0 45,-24 111,0-67,24 0</inkml:trace>
  <inkml:trace contextRef="#ctx0" brushRef="#br0" timeOffset="38831">24 957,'0'22,"0"-44,-24 44,24 0,0-22,0 0,0 0,0 0,0 0,24 0,0 0,-24 0,24 0,0 0,24 0,-23 0,-1-22,0 22,0 0,0 0,0-22,24 0,-24 22,0 0,0-23,-24 23,24 0,-24 0,0-22,0 22,-24 22,24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Tuesday, 31-03-2020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9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_________________________________________________________________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C16EE2-1D9B-4258-A1AD-BBDE1A15A8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7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7"/>
            <a:ext cx="2667000" cy="217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988328"/>
            <a:ext cx="8763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entagon 6"/>
          <p:cNvSpPr/>
          <p:nvPr userDrawn="1"/>
        </p:nvSpPr>
        <p:spPr>
          <a:xfrm>
            <a:off x="8337656" y="6477000"/>
            <a:ext cx="457198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19464" y="6479275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%20program%20lecture%207/chap2-p1.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%20program%20lecture%207/chap2-p2.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%20program%20lecture%207/chap2-p3.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%20program%20lecture%207/chap2-p4.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C%20program%20lecture%207/whiteboard.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C%20program%20lecture%207/whiteboard.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C%20program%20lecture%207/logical%20operator.c" TargetMode="External"/><Relationship Id="rId2" Type="http://schemas.openxmlformats.org/officeDocument/2006/relationships/hyperlink" Target="C%20program%20lecture%207/nested_if_else.c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%20program%20lecture%207/Example_program_1.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8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image" Target="../media/image3.emf"/><Relationship Id="rId2" Type="http://schemas.openxmlformats.org/officeDocument/2006/relationships/hyperlink" Target="C%20program%20lecture%207/Example_program_2.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11" Type="http://schemas.openxmlformats.org/officeDocument/2006/relationships/customXml" Target="../ink/ink7.xml"/><Relationship Id="rId5" Type="http://schemas.openxmlformats.org/officeDocument/2006/relationships/customXml" Target="../ink/ink3.xml"/><Relationship Id="rId10" Type="http://schemas.openxmlformats.org/officeDocument/2006/relationships/customXml" Target="../ink/ink6.xml"/><Relationship Id="rId4" Type="http://schemas.openxmlformats.org/officeDocument/2006/relationships/customXml" Target="../ink/ink2.xml"/><Relationship Id="rId9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b="1" dirty="0" smtClean="0"/>
              <a:t>Programming Fundamentals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Lecture </a:t>
            </a:r>
            <a:r>
              <a:rPr lang="en-US" sz="3600" b="1" dirty="0" smtClean="0"/>
              <a:t>06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4724400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Dr. Fazal-e-Malik</a:t>
            </a:r>
          </a:p>
          <a:p>
            <a:r>
              <a:rPr lang="en-US" dirty="0"/>
              <a:t>Assistant Professor , Computer Science Department,</a:t>
            </a:r>
          </a:p>
          <a:p>
            <a:r>
              <a:rPr lang="en-US" dirty="0"/>
              <a:t>Iqra National University, Peshawar.</a:t>
            </a:r>
          </a:p>
        </p:txBody>
      </p:sp>
    </p:spTree>
    <p:extLst>
      <p:ext uri="{BB962C8B-B14F-4D97-AF65-F5344CB8AC3E}">
        <p14:creationId xmlns:p14="http://schemas.microsoft.com/office/powerpoint/2010/main" val="23426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Statement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(this condition is true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execute this statement 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Single-entry/single-exit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Nonzero is true, zero is false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If Statement Flowchart – 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9165" y="1295400"/>
            <a:ext cx="510223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6553200" y="28956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 to program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 Flowchart 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purchasing items, a discount of 10% is offered if the quantity is more than 1000. If the quantity  and price per item is input through a keyboard, write a program to calculate and display the total expense </a:t>
            </a:r>
          </a:p>
          <a:p>
            <a:pPr lvl="1"/>
            <a:r>
              <a:rPr lang="en-US" sz="2800" dirty="0" smtClean="0"/>
              <a:t>Input :		quantity, price</a:t>
            </a:r>
          </a:p>
          <a:p>
            <a:pPr lvl="1"/>
            <a:r>
              <a:rPr lang="en-US" sz="2800" dirty="0" smtClean="0"/>
              <a:t>Processing:	calculating discount and expense</a:t>
            </a:r>
          </a:p>
          <a:p>
            <a:pPr lvl="1"/>
            <a:r>
              <a:rPr lang="en-US" sz="2800" dirty="0" smtClean="0"/>
              <a:t>Out put :	display discount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Statement Flowchart..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143000"/>
            <a:ext cx="495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6553200" y="28956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 to program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 Test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( 3 + 2 % 5 )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&lt;&lt;“</a:t>
            </a:r>
            <a:r>
              <a:rPr lang="en-US" dirty="0" smtClean="0"/>
              <a:t>Print : This works</a:t>
            </a:r>
            <a:r>
              <a:rPr lang="en-US" dirty="0" smtClean="0"/>
              <a:t>";</a:t>
            </a:r>
            <a:endParaRPr lang="en-US" dirty="0" smtClean="0"/>
          </a:p>
          <a:p>
            <a:r>
              <a:rPr lang="en-US" dirty="0" smtClean="0"/>
              <a:t>if ( a = 10 )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&lt;&lt;" </a:t>
            </a:r>
            <a:r>
              <a:rPr lang="en-US" dirty="0" smtClean="0"/>
              <a:t>Print : This works </a:t>
            </a:r>
            <a:r>
              <a:rPr lang="en-US" dirty="0" smtClean="0"/>
              <a:t>";</a:t>
            </a:r>
            <a:endParaRPr lang="en-US" dirty="0" smtClean="0"/>
          </a:p>
          <a:p>
            <a:r>
              <a:rPr lang="en-US" dirty="0" smtClean="0"/>
              <a:t>if ( -5 )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&lt;&lt;" </a:t>
            </a:r>
            <a:r>
              <a:rPr lang="en-US" dirty="0" smtClean="0"/>
              <a:t>Print : This works </a:t>
            </a:r>
            <a:r>
              <a:rPr lang="en-US" dirty="0" smtClean="0"/>
              <a:t>";</a:t>
            </a:r>
            <a:endParaRPr lang="en-US" dirty="0" smtClean="0"/>
          </a:p>
          <a:p>
            <a:r>
              <a:rPr lang="en-US" dirty="0" smtClean="0"/>
              <a:t>if ( (2+ 2) % 5 )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&lt;&lt;" </a:t>
            </a:r>
            <a:r>
              <a:rPr lang="en-US" dirty="0" smtClean="0"/>
              <a:t>Print : This works </a:t>
            </a:r>
            <a:r>
              <a:rPr lang="en-US" dirty="0" smtClean="0"/>
              <a:t>";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statement within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one statement can be executed if the condition in if statement is true</a:t>
            </a:r>
          </a:p>
          <a:p>
            <a:r>
              <a:rPr lang="en-US" dirty="0" smtClean="0"/>
              <a:t>Example program</a:t>
            </a:r>
          </a:p>
          <a:p>
            <a:pPr lvl="1"/>
            <a:r>
              <a:rPr lang="en-US" sz="2800" dirty="0" smtClean="0"/>
              <a:t>Current year and year of joining is input through key board. If the no of year the employed has served the organization is greater then 3 then a Bonus of Rs. 2500/- is given to employ. Otherwise the program should do nothing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Compound Statements..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6671" y="1066800"/>
            <a:ext cx="502992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</a:t>
            </a:r>
            <a:r>
              <a:rPr lang="en-US" b="1" i="1" smtClean="0"/>
              <a:t>if-else </a:t>
            </a:r>
            <a:r>
              <a:rPr lang="en-US" b="1" smtClean="0"/>
              <a:t>Statement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if-else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Different actions if conditions true or false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/>
              <a:t>	if student’s grade is greater than or equal to 60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/>
              <a:t>			Display message “Passed”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/>
              <a:t>	else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		Display message “Failed”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C++ </a:t>
            </a:r>
            <a:r>
              <a:rPr lang="en-US" dirty="0" smtClean="0"/>
              <a:t>Code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200" dirty="0" smtClean="0"/>
              <a:t>	</a:t>
            </a:r>
            <a:r>
              <a:rPr lang="en-US" dirty="0" smtClean="0"/>
              <a:t>if ( grade &gt;= 60 )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 	</a:t>
            </a:r>
            <a:r>
              <a:rPr lang="en-US" dirty="0" err="1" smtClean="0"/>
              <a:t>cout</a:t>
            </a:r>
            <a:r>
              <a:rPr lang="en-US" dirty="0" smtClean="0"/>
              <a:t>&lt;&lt;("</a:t>
            </a:r>
            <a:r>
              <a:rPr lang="en-US" dirty="0" smtClean="0"/>
              <a:t>Passed“);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else</a:t>
            </a:r>
            <a:br>
              <a:rPr lang="en-US" dirty="0" smtClean="0"/>
            </a:br>
            <a:r>
              <a:rPr lang="en-US" dirty="0" smtClean="0"/>
              <a:t>   	</a:t>
            </a:r>
            <a:r>
              <a:rPr lang="en-US" dirty="0" err="1" smtClean="0"/>
              <a:t>cout</a:t>
            </a:r>
            <a:r>
              <a:rPr lang="en-US" dirty="0" smtClean="0"/>
              <a:t>&lt;&lt;("</a:t>
            </a:r>
            <a:r>
              <a:rPr lang="en-US" dirty="0" smtClean="0"/>
              <a:t>Failed“);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company employee are paid as under</a:t>
            </a:r>
          </a:p>
          <a:p>
            <a:pPr lvl="1">
              <a:buNone/>
            </a:pPr>
            <a:r>
              <a:rPr lang="en-US" dirty="0" smtClean="0"/>
              <a:t>	If employ’s basic salary is less then 1500 then HRA = 10% of basic salary and DA is 90% of basic salary. If his salary is either equal to or above 1500, then HRA = 500 and DA is 98% of basic salary. If an employee salary is input through keyboard write a program to calculate his gross salary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2667000" cy="715962"/>
          </a:xfrm>
        </p:spPr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81000"/>
            <a:ext cx="550491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685800" y="27432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 to program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139542" y="4143828"/>
            <a:ext cx="2286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da</a:t>
            </a:r>
            <a:r>
              <a:rPr lang="en-US" sz="2000" dirty="0" smtClean="0">
                <a:solidFill>
                  <a:schemeClr val="tx1"/>
                </a:solidFill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</a:rPr>
              <a:t>bs</a:t>
            </a:r>
            <a:r>
              <a:rPr lang="en-US" sz="2000" dirty="0" smtClean="0">
                <a:solidFill>
                  <a:schemeClr val="tx1"/>
                </a:solidFill>
              </a:rPr>
              <a:t> * 90 / 100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smtClean="0"/>
              <a:t>character set</a:t>
            </a:r>
          </a:p>
          <a:p>
            <a:r>
              <a:rPr lang="en-US" dirty="0" smtClean="0"/>
              <a:t>Basic constants and variables</a:t>
            </a:r>
          </a:p>
          <a:p>
            <a:r>
              <a:rPr lang="en-US" dirty="0" smtClean="0"/>
              <a:t>Output function – </a:t>
            </a:r>
            <a:r>
              <a:rPr lang="en-US" dirty="0" err="1" smtClean="0"/>
              <a:t>cout</a:t>
            </a:r>
            <a:endParaRPr lang="en-US" dirty="0" smtClean="0"/>
          </a:p>
          <a:p>
            <a:r>
              <a:rPr lang="en-US" dirty="0" smtClean="0"/>
              <a:t>Input function – </a:t>
            </a:r>
            <a:r>
              <a:rPr lang="en-US" dirty="0" err="1" smtClean="0"/>
              <a:t>cin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C++ </a:t>
            </a:r>
            <a:r>
              <a:rPr lang="en-US" dirty="0" smtClean="0"/>
              <a:t>instructions</a:t>
            </a:r>
          </a:p>
          <a:p>
            <a:r>
              <a:rPr lang="en-US" dirty="0" smtClean="0"/>
              <a:t>Integer to float conversion</a:t>
            </a:r>
          </a:p>
          <a:p>
            <a:r>
              <a:rPr lang="en-US" dirty="0" smtClean="0"/>
              <a:t>Hierarchy of operator</a:t>
            </a:r>
          </a:p>
          <a:p>
            <a:r>
              <a:rPr lang="en-US" dirty="0" smtClean="0"/>
              <a:t>Control instructions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write an entire if-else with either the if statement block or else statement block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4267200" cy="838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Nested if else flowchart</a:t>
            </a:r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5140656" y="182562"/>
            <a:ext cx="1524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Start</a:t>
            </a:r>
            <a:endParaRPr lang="en-US" sz="2400" dirty="0"/>
          </a:p>
        </p:txBody>
      </p:sp>
      <p:sp>
        <p:nvSpPr>
          <p:cNvPr id="6" name="Parallelogram 5"/>
          <p:cNvSpPr/>
          <p:nvPr/>
        </p:nvSpPr>
        <p:spPr>
          <a:xfrm>
            <a:off x="4800600" y="944562"/>
            <a:ext cx="2209800" cy="685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Enter either 1 or 2</a:t>
            </a:r>
            <a:endParaRPr lang="en-US" sz="2400" b="1" dirty="0"/>
          </a:p>
        </p:txBody>
      </p:sp>
      <p:sp>
        <p:nvSpPr>
          <p:cNvPr id="7" name="Parallelogram 6"/>
          <p:cNvSpPr/>
          <p:nvPr/>
        </p:nvSpPr>
        <p:spPr>
          <a:xfrm>
            <a:off x="4953000" y="1858962"/>
            <a:ext cx="1828800" cy="381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Read x</a:t>
            </a:r>
            <a:endParaRPr lang="en-US" sz="2400" b="1" dirty="0"/>
          </a:p>
        </p:txBody>
      </p:sp>
      <p:sp>
        <p:nvSpPr>
          <p:cNvPr id="8" name="Diamond 7"/>
          <p:cNvSpPr/>
          <p:nvPr/>
        </p:nvSpPr>
        <p:spPr>
          <a:xfrm>
            <a:off x="4953000" y="2620962"/>
            <a:ext cx="18288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 == 1</a:t>
            </a:r>
            <a:endParaRPr lang="en-US" sz="2400" dirty="0"/>
          </a:p>
        </p:txBody>
      </p:sp>
      <p:sp>
        <p:nvSpPr>
          <p:cNvPr id="9" name="Parallelogram 8"/>
          <p:cNvSpPr/>
          <p:nvPr/>
        </p:nvSpPr>
        <p:spPr>
          <a:xfrm>
            <a:off x="6553200" y="3916362"/>
            <a:ext cx="2209800" cy="685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Display you entered 1</a:t>
            </a:r>
            <a:endParaRPr lang="en-US" sz="2400" b="1" dirty="0"/>
          </a:p>
        </p:txBody>
      </p:sp>
      <p:sp>
        <p:nvSpPr>
          <p:cNvPr id="10" name="Diamond 9"/>
          <p:cNvSpPr/>
          <p:nvPr/>
        </p:nvSpPr>
        <p:spPr>
          <a:xfrm>
            <a:off x="3124200" y="3687762"/>
            <a:ext cx="19050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 == 2</a:t>
            </a:r>
            <a:endParaRPr lang="en-US" sz="2400" dirty="0"/>
          </a:p>
        </p:txBody>
      </p:sp>
      <p:sp>
        <p:nvSpPr>
          <p:cNvPr id="11" name="Parallelogram 10"/>
          <p:cNvSpPr/>
          <p:nvPr/>
        </p:nvSpPr>
        <p:spPr>
          <a:xfrm>
            <a:off x="4114800" y="4754562"/>
            <a:ext cx="2209800" cy="685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Display you entered 2</a:t>
            </a:r>
            <a:endParaRPr lang="en-US" sz="2400" b="1" dirty="0"/>
          </a:p>
        </p:txBody>
      </p:sp>
      <p:sp>
        <p:nvSpPr>
          <p:cNvPr id="12" name="Parallelogram 11"/>
          <p:cNvSpPr/>
          <p:nvPr/>
        </p:nvSpPr>
        <p:spPr>
          <a:xfrm>
            <a:off x="685800" y="4449762"/>
            <a:ext cx="2667000" cy="1143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Display you entered other than 1 or 2</a:t>
            </a:r>
            <a:endParaRPr lang="en-US" sz="2400" b="1" dirty="0"/>
          </a:p>
        </p:txBody>
      </p:sp>
      <p:cxnSp>
        <p:nvCxnSpPr>
          <p:cNvPr id="14" name="Straight Arrow Connector 13"/>
          <p:cNvCxnSpPr>
            <a:stCxn id="5" idx="4"/>
            <a:endCxn id="6" idx="0"/>
          </p:cNvCxnSpPr>
          <p:nvPr/>
        </p:nvCxnSpPr>
        <p:spPr>
          <a:xfrm rot="16200000" flipH="1">
            <a:off x="5789778" y="828840"/>
            <a:ext cx="228600" cy="284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7" idx="1"/>
          </p:cNvCxnSpPr>
          <p:nvPr/>
        </p:nvCxnSpPr>
        <p:spPr>
          <a:xfrm rot="16200000" flipH="1">
            <a:off x="5795962" y="1739899"/>
            <a:ext cx="228600" cy="952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8" idx="0"/>
          </p:cNvCxnSpPr>
          <p:nvPr/>
        </p:nvCxnSpPr>
        <p:spPr>
          <a:xfrm rot="5400000">
            <a:off x="5676900" y="2430462"/>
            <a:ext cx="3810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9" idx="1"/>
          </p:cNvCxnSpPr>
          <p:nvPr/>
        </p:nvCxnSpPr>
        <p:spPr>
          <a:xfrm rot="16200000" flipH="1">
            <a:off x="7285833" y="3458370"/>
            <a:ext cx="868360" cy="4762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0" idx="0"/>
          </p:cNvCxnSpPr>
          <p:nvPr/>
        </p:nvCxnSpPr>
        <p:spPr>
          <a:xfrm rot="16200000" flipH="1">
            <a:off x="3752850" y="3363912"/>
            <a:ext cx="609600" cy="381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1" idx="1"/>
          </p:cNvCxnSpPr>
          <p:nvPr/>
        </p:nvCxnSpPr>
        <p:spPr>
          <a:xfrm rot="5400000">
            <a:off x="5014913" y="4435475"/>
            <a:ext cx="609600" cy="2857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" idx="0"/>
          </p:cNvCxnSpPr>
          <p:nvPr/>
        </p:nvCxnSpPr>
        <p:spPr>
          <a:xfrm rot="16200000" flipH="1">
            <a:off x="1847850" y="4278312"/>
            <a:ext cx="304800" cy="381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8" idx="1"/>
          </p:cNvCxnSpPr>
          <p:nvPr/>
        </p:nvCxnSpPr>
        <p:spPr>
          <a:xfrm>
            <a:off x="4038600" y="3078162"/>
            <a:ext cx="9144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8" idx="3"/>
          </p:cNvCxnSpPr>
          <p:nvPr/>
        </p:nvCxnSpPr>
        <p:spPr>
          <a:xfrm rot="10800000" flipV="1">
            <a:off x="6781800" y="3048000"/>
            <a:ext cx="914400" cy="3016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0" idx="1"/>
          </p:cNvCxnSpPr>
          <p:nvPr/>
        </p:nvCxnSpPr>
        <p:spPr>
          <a:xfrm>
            <a:off x="1981200" y="4144962"/>
            <a:ext cx="1143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0" idx="3"/>
          </p:cNvCxnSpPr>
          <p:nvPr/>
        </p:nvCxnSpPr>
        <p:spPr>
          <a:xfrm rot="10800000">
            <a:off x="5029200" y="4144962"/>
            <a:ext cx="3048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988256" y="6096000"/>
            <a:ext cx="1524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End</a:t>
            </a:r>
            <a:endParaRPr lang="en-US" sz="24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905000" y="5715000"/>
            <a:ext cx="5867400" cy="152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4"/>
          </p:cNvCxnSpPr>
          <p:nvPr/>
        </p:nvCxnSpPr>
        <p:spPr>
          <a:xfrm rot="16200000" flipH="1">
            <a:off x="7158831" y="5101431"/>
            <a:ext cx="1112838" cy="1143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1" idx="4"/>
          </p:cNvCxnSpPr>
          <p:nvPr/>
        </p:nvCxnSpPr>
        <p:spPr>
          <a:xfrm rot="5400000">
            <a:off x="5025231" y="5596731"/>
            <a:ext cx="350838" cy="381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2" idx="4"/>
          </p:cNvCxnSpPr>
          <p:nvPr/>
        </p:nvCxnSpPr>
        <p:spPr>
          <a:xfrm rot="5400000">
            <a:off x="1824831" y="5672931"/>
            <a:ext cx="274638" cy="1143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39" idx="0"/>
          </p:cNvCxnSpPr>
          <p:nvPr/>
        </p:nvCxnSpPr>
        <p:spPr>
          <a:xfrm rot="16200000" flipH="1">
            <a:off x="5580228" y="5925972"/>
            <a:ext cx="304800" cy="352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hlinkClick r:id="rId2" action="ppaction://hlinkfile"/>
          </p:cNvPr>
          <p:cNvSpPr/>
          <p:nvPr/>
        </p:nvSpPr>
        <p:spPr>
          <a:xfrm>
            <a:off x="685800" y="27432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Go to program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if statement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262201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14600"/>
            <a:ext cx="2438400" cy="200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695825"/>
            <a:ext cx="2530031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5029200" y="1447800"/>
            <a:ext cx="2480441" cy="3886200"/>
            <a:chOff x="5029200" y="1447800"/>
            <a:chExt cx="2480441" cy="3886200"/>
          </a:xfrm>
        </p:grpSpPr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29200" y="1447800"/>
              <a:ext cx="2480441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79670" y="2657475"/>
              <a:ext cx="2200275" cy="267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399"/>
            <a:ext cx="2895600" cy="4836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241707"/>
            <a:ext cx="2971800" cy="485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1" smtClean="0"/>
              <a:t>Logical Operators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7545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Courier New" pitchFamily="49" charset="0"/>
              </a:rPr>
              <a:t>&amp;&amp;</a:t>
            </a:r>
            <a:r>
              <a:rPr lang="en-US" dirty="0" smtClean="0"/>
              <a:t> (logical </a:t>
            </a:r>
            <a:r>
              <a:rPr lang="en-US" b="1" dirty="0" smtClean="0">
                <a:latin typeface="Courier New" pitchFamily="49" charset="0"/>
              </a:rPr>
              <a:t>AND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Used to combine two conditions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Courier New" pitchFamily="49" charset="0"/>
              </a:rPr>
              <a:t>true</a:t>
            </a:r>
            <a:r>
              <a:rPr lang="en-US" sz="2800" dirty="0" smtClean="0"/>
              <a:t> if both conditions are </a:t>
            </a:r>
            <a:r>
              <a:rPr lang="en-US" sz="2800" dirty="0" smtClean="0">
                <a:latin typeface="Courier New" pitchFamily="49" charset="0"/>
              </a:rPr>
              <a:t>true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Times New Roman" pitchFamily="18" charset="0"/>
              </a:rPr>
              <a:t>	if ( gender == 1 &amp;&amp; age &gt;= 65 )</a:t>
            </a:r>
            <a:br>
              <a:rPr lang="en-US" sz="2800" dirty="0" smtClean="0">
                <a:latin typeface="Courier New" pitchFamily="49" charset="0"/>
                <a:cs typeface="Times New Roman" pitchFamily="18" charset="0"/>
              </a:rPr>
            </a:br>
            <a:r>
              <a:rPr lang="en-US" sz="2800" dirty="0" smtClean="0">
                <a:latin typeface="Courier New" pitchFamily="49" charset="0"/>
                <a:cs typeface="Times New Roman" pitchFamily="18" charset="0"/>
              </a:rPr>
              <a:t>   senior++;</a:t>
            </a:r>
            <a:r>
              <a:rPr lang="en-US" sz="2800" dirty="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latin typeface="Courier New" pitchFamily="49" charset="0"/>
              </a:rPr>
              <a:t>||</a:t>
            </a:r>
            <a:r>
              <a:rPr lang="en-US" dirty="0" smtClean="0"/>
              <a:t> (logical </a:t>
            </a:r>
            <a:r>
              <a:rPr lang="en-US" b="1" dirty="0" smtClean="0">
                <a:latin typeface="Courier New" pitchFamily="49" charset="0"/>
              </a:rPr>
              <a:t>OR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>
                <a:latin typeface="Courier New" pitchFamily="49" charset="0"/>
              </a:rPr>
              <a:t>true</a:t>
            </a:r>
            <a:r>
              <a:rPr lang="en-US" sz="2800" dirty="0" smtClean="0"/>
              <a:t> if either of condition is </a:t>
            </a:r>
            <a:r>
              <a:rPr lang="en-US" sz="2800" dirty="0" smtClean="0">
                <a:latin typeface="Courier New" pitchFamily="49" charset="0"/>
              </a:rPr>
              <a:t>true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Times New Roman" pitchFamily="18" charset="0"/>
              </a:rPr>
              <a:t>semesterAvg</a:t>
            </a: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 &gt;= 90 || </a:t>
            </a:r>
            <a:r>
              <a:rPr lang="en-US" sz="2400" dirty="0" err="1" smtClean="0">
                <a:latin typeface="Courier New" pitchFamily="49" charset="0"/>
                <a:cs typeface="Times New Roman" pitchFamily="18" charset="0"/>
              </a:rPr>
              <a:t>finalExam</a:t>
            </a:r>
            <a:r>
              <a:rPr lang="en-US" sz="2400" dirty="0" smtClean="0">
                <a:latin typeface="Courier New" pitchFamily="49" charset="0"/>
                <a:cs typeface="Times New Roman" pitchFamily="18" charset="0"/>
              </a:rPr>
              <a:t> &gt;=90 )</a:t>
            </a:r>
            <a:r>
              <a:rPr lang="en-US" sz="2800" dirty="0" smtClean="0">
                <a:latin typeface="Courier New" pitchFamily="49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Courier New" pitchFamily="49" charset="0"/>
                <a:cs typeface="Times New Roman" pitchFamily="18" charset="0"/>
              </a:rPr>
            </a:br>
            <a:r>
              <a:rPr lang="en-US" sz="2800" dirty="0" smtClean="0"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Courier New" pitchFamily="49" charset="0"/>
                <a:cs typeface="Times New Roman" pitchFamily="18" charset="0"/>
              </a:rPr>
              <a:t>cout</a:t>
            </a:r>
            <a:r>
              <a:rPr lang="en-US" sz="2800" dirty="0" smtClean="0">
                <a:latin typeface="Courier New" pitchFamily="49" charset="0"/>
                <a:cs typeface="Times New Roman" pitchFamily="18" charset="0"/>
              </a:rPr>
              <a:t>&lt;&lt;("</a:t>
            </a:r>
            <a:r>
              <a:rPr lang="en-US" sz="2800" dirty="0" smtClean="0">
                <a:latin typeface="Courier New" pitchFamily="49" charset="0"/>
                <a:cs typeface="Times New Roman" pitchFamily="18" charset="0"/>
              </a:rPr>
              <a:t>Student grade is A“);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096000" y="6096000"/>
            <a:ext cx="2286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Courier New" pitchFamily="49" charset="0"/>
              </a:rPr>
              <a:t>!</a:t>
            </a:r>
            <a:r>
              <a:rPr lang="en-US" dirty="0" smtClean="0"/>
              <a:t> (logical </a:t>
            </a:r>
            <a:r>
              <a:rPr lang="en-US" b="1" dirty="0" smtClean="0">
                <a:latin typeface="Courier New" pitchFamily="49" charset="0"/>
              </a:rPr>
              <a:t>NOT</a:t>
            </a:r>
            <a:r>
              <a:rPr lang="en-US" dirty="0" smtClean="0"/>
              <a:t>, logical negation)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Returns </a:t>
            </a:r>
            <a:r>
              <a:rPr lang="en-US" sz="2800" dirty="0" smtClean="0">
                <a:latin typeface="Courier New" pitchFamily="49" charset="0"/>
              </a:rPr>
              <a:t>true</a:t>
            </a:r>
            <a:r>
              <a:rPr lang="en-US" sz="2800" dirty="0" smtClean="0"/>
              <a:t> when its condition is </a:t>
            </a:r>
            <a:r>
              <a:rPr lang="en-US" sz="2800" dirty="0" smtClean="0">
                <a:latin typeface="Courier New" pitchFamily="49" charset="0"/>
              </a:rPr>
              <a:t>false</a:t>
            </a:r>
            <a:r>
              <a:rPr lang="en-US" sz="2800" dirty="0" smtClean="0"/>
              <a:t>, &amp; vice versa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if ( !( grade == 20 ) )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&lt;&lt;“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hello world“);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>
                <a:cs typeface="Courier New" pitchFamily="49" charset="0"/>
              </a:rPr>
              <a:t>Alternative: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if ( grade != 20 )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&lt;&lt;“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hello world“);</a:t>
            </a:r>
            <a:endParaRPr lang="en-US" sz="2800" dirty="0" smtClean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096000" y="6096000"/>
            <a:ext cx="2286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noProof="1" smtClean="0"/>
              <a:t>Logical Operators</a:t>
            </a:r>
            <a:r>
              <a:rPr lang="de-DE" smtClean="0"/>
              <a:t>..</a:t>
            </a:r>
            <a:endParaRPr lang="en-US" smtClean="0"/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624159"/>
            <a:ext cx="6553200" cy="3786041"/>
          </a:xfrm>
          <a:noFill/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7772400" y="4419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53200" y="3644900"/>
            <a:ext cx="2286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Program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To calculate the division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Input: marks of 2 different subjects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Rules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Percentage above or equal to 60 - First division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Percentage between 50 and 59 - Second division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Percentage between 40 and 49 - Third division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Percentage less than 40 – Fail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Nested if-else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Logical operators</a:t>
            </a: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4953000" y="50292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Program</a:t>
            </a:r>
            <a:endParaRPr lang="en-US" dirty="0"/>
          </a:p>
        </p:txBody>
      </p:sp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4953000" y="56388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Logical Operators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company insures its drivers in the following cases:</a:t>
            </a:r>
          </a:p>
          <a:p>
            <a:pPr lvl="1" eaLnBrk="1" hangingPunct="1"/>
            <a:r>
              <a:rPr lang="en-US" smtClean="0"/>
              <a:t>If the driver is married</a:t>
            </a:r>
          </a:p>
          <a:p>
            <a:pPr lvl="1" eaLnBrk="1" hangingPunct="1"/>
            <a:r>
              <a:rPr lang="en-US" smtClean="0"/>
              <a:t>If the driver is unmarried, male &amp; above 30 years of age</a:t>
            </a:r>
          </a:p>
          <a:p>
            <a:pPr lvl="1" eaLnBrk="1" hangingPunct="1"/>
            <a:r>
              <a:rPr lang="en-US" smtClean="0"/>
              <a:t>If the driver is unmarried, female &amp; above 25 years of age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Logical Operators..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if ( </a:t>
            </a:r>
            <a:r>
              <a:rPr lang="en-US" sz="1400" dirty="0" err="1" smtClean="0"/>
              <a:t>ms</a:t>
            </a:r>
            <a:r>
              <a:rPr lang="en-US" sz="1400" dirty="0" smtClean="0"/>
              <a:t> == 'M'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</a:t>
            </a:r>
            <a:r>
              <a:rPr lang="en-US" sz="1400" dirty="0" smtClean="0"/>
              <a:t>Driver is insured</a:t>
            </a:r>
            <a:r>
              <a:rPr lang="en-US" sz="1400" dirty="0" smtClean="0"/>
              <a:t>";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if ( sex == 'M'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  if ( age &gt; 30 )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     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</a:t>
            </a:r>
            <a:r>
              <a:rPr lang="en-US" sz="1400" dirty="0" smtClean="0"/>
              <a:t>Driver is insured</a:t>
            </a:r>
            <a:r>
              <a:rPr lang="en-US" sz="1400" dirty="0" smtClean="0"/>
              <a:t>" 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  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    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</a:t>
            </a:r>
            <a:r>
              <a:rPr lang="en-US" sz="1400" dirty="0" smtClean="0"/>
              <a:t>Driver is not insured</a:t>
            </a:r>
            <a:r>
              <a:rPr lang="en-US" sz="1400" dirty="0" smtClean="0"/>
              <a:t>" </a:t>
            </a:r>
            <a:r>
              <a:rPr lang="en-US" sz="1400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  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 	 if ( age &gt; 25 )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</a:t>
            </a:r>
            <a:r>
              <a:rPr lang="en-US" sz="1400" dirty="0" smtClean="0"/>
              <a:t>Driver is insured" )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	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</a:t>
            </a:r>
            <a:r>
              <a:rPr lang="en-US" sz="1400" dirty="0" smtClean="0"/>
              <a:t>Driver is not insured" )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   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}</a:t>
            </a:r>
          </a:p>
        </p:txBody>
      </p:sp>
      <p:sp>
        <p:nvSpPr>
          <p:cNvPr id="327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1371600"/>
            <a:ext cx="48768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if ( ( </a:t>
            </a:r>
            <a:r>
              <a:rPr lang="en-US" sz="1400" dirty="0" err="1" smtClean="0"/>
              <a:t>ms</a:t>
            </a:r>
            <a:r>
              <a:rPr lang="en-US" sz="1400" dirty="0" smtClean="0"/>
              <a:t> == 'M') || ( </a:t>
            </a:r>
            <a:r>
              <a:rPr lang="en-US" sz="1400" dirty="0" err="1" smtClean="0"/>
              <a:t>ms</a:t>
            </a:r>
            <a:r>
              <a:rPr lang="en-US" sz="1400" dirty="0" smtClean="0"/>
              <a:t> == 'U' &amp;&amp; sex == 'M' &amp;&amp; age &gt; 30 ) ||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( </a:t>
            </a:r>
            <a:r>
              <a:rPr lang="en-US" sz="1400" dirty="0" err="1" smtClean="0"/>
              <a:t>ms</a:t>
            </a:r>
            <a:r>
              <a:rPr lang="en-US" sz="1400" dirty="0" smtClean="0"/>
              <a:t> == 'U' &amp;&amp; sex == 'F' &amp;&amp; age &gt; 25 )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</a:t>
            </a:r>
            <a:r>
              <a:rPr lang="en-US" sz="1400" dirty="0" smtClean="0"/>
              <a:t>Driver is insured" )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cout</a:t>
            </a:r>
            <a:r>
              <a:rPr lang="en-US" sz="1400" dirty="0" smtClean="0"/>
              <a:t>&lt;&lt;"</a:t>
            </a:r>
            <a:r>
              <a:rPr lang="en-US" sz="1400" dirty="0" smtClean="0"/>
              <a:t>Driver is not insured" )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programs – </a:t>
            </a:r>
            <a:r>
              <a:rPr lang="en-US" dirty="0" err="1" smtClean="0"/>
              <a:t>cout</a:t>
            </a:r>
            <a:r>
              <a:rPr lang="en-US" dirty="0" smtClean="0"/>
              <a:t>&lt;&lt;, </a:t>
            </a:r>
            <a:r>
              <a:rPr lang="en-US" dirty="0" err="1" smtClean="0"/>
              <a:t>cin</a:t>
            </a:r>
            <a:r>
              <a:rPr lang="en-US" dirty="0" smtClean="0"/>
              <a:t>&gt;&gt; </a:t>
            </a:r>
            <a:endParaRPr lang="en-US" dirty="0" smtClean="0"/>
          </a:p>
          <a:p>
            <a:r>
              <a:rPr lang="en-US" dirty="0" smtClean="0"/>
              <a:t>Decision control structure</a:t>
            </a:r>
          </a:p>
          <a:p>
            <a:r>
              <a:rPr lang="en-US" dirty="0" smtClean="0"/>
              <a:t>Relational operator in </a:t>
            </a:r>
            <a:r>
              <a:rPr lang="en-US" dirty="0" smtClean="0"/>
              <a:t>C++</a:t>
            </a:r>
            <a:endParaRPr lang="en-US" dirty="0" smtClean="0"/>
          </a:p>
          <a:p>
            <a:r>
              <a:rPr lang="en-US" dirty="0" smtClean="0"/>
              <a:t>if statement</a:t>
            </a:r>
          </a:p>
          <a:p>
            <a:r>
              <a:rPr lang="en-US" dirty="0" smtClean="0"/>
              <a:t>if-else statement</a:t>
            </a:r>
          </a:p>
          <a:p>
            <a:r>
              <a:rPr lang="en-US" dirty="0" smtClean="0"/>
              <a:t>Nested if else statement</a:t>
            </a:r>
          </a:p>
          <a:p>
            <a:r>
              <a:rPr lang="en-US" dirty="0" smtClean="0"/>
              <a:t>Logical operator in </a:t>
            </a:r>
            <a:r>
              <a:rPr lang="en-US" dirty="0" smtClean="0"/>
              <a:t>C++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Salary Calculation Example</a:t>
            </a:r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Salary Calculation Example..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char g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sal</a:t>
            </a:r>
            <a:r>
              <a:rPr lang="en-US" sz="1400" b="1" dirty="0" smtClean="0"/>
              <a:t>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err="1" smtClean="0"/>
              <a:t>cout</a:t>
            </a:r>
            <a:r>
              <a:rPr lang="en-US" sz="1400" b="1" dirty="0" smtClean="0"/>
              <a:t>&lt;&lt;"</a:t>
            </a:r>
            <a:r>
              <a:rPr lang="en-US" sz="1400" b="1" dirty="0" smtClean="0"/>
              <a:t>Enter Gender, Years of Service and Qualifications ( 0 = G, 1 = PG </a:t>
            </a:r>
            <a:r>
              <a:rPr lang="en-US" sz="1400" b="1" dirty="0" smtClean="0"/>
              <a:t>):";</a:t>
            </a:r>
            <a:endParaRPr lang="en-US" sz="1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err="1" smtClean="0"/>
              <a:t>cin</a:t>
            </a:r>
            <a:r>
              <a:rPr lang="en-US" sz="1400" b="1" dirty="0" smtClean="0"/>
              <a:t>&gt;&gt; </a:t>
            </a:r>
            <a:r>
              <a:rPr lang="en-US" sz="1400" b="1" dirty="0" err="1" smtClean="0"/>
              <a:t>g,yos,qual</a:t>
            </a:r>
            <a:r>
              <a:rPr lang="en-US" sz="1400" b="1" dirty="0" smtClean="0"/>
              <a:t> </a:t>
            </a:r>
            <a:r>
              <a:rPr lang="en-US" sz="1400" b="1" dirty="0" smtClean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if ( g == 'm' &amp;&amp;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 &gt;= 10 &amp;&amp;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 == 1 )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	</a:t>
            </a:r>
            <a:r>
              <a:rPr lang="en-US" sz="1400" b="1" dirty="0" err="1" smtClean="0"/>
              <a:t>sal</a:t>
            </a:r>
            <a:r>
              <a:rPr lang="en-US" sz="1400" b="1" dirty="0" smtClean="0"/>
              <a:t> </a:t>
            </a:r>
            <a:r>
              <a:rPr lang="en-US" sz="1400" b="1" dirty="0" smtClean="0"/>
              <a:t>= 15000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else if ( ( g == 'm' &amp;&amp;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 &gt;= 10 &amp;&amp;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 == 0 ) </a:t>
            </a:r>
            <a:r>
              <a:rPr lang="en-US" sz="1400" b="1" dirty="0" smtClean="0"/>
              <a:t>||( </a:t>
            </a:r>
            <a:r>
              <a:rPr lang="en-US" sz="1400" b="1" dirty="0" smtClean="0"/>
              <a:t>g == 'm' &amp;&amp;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 &lt; 10 &amp;&amp;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 == 1 )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	</a:t>
            </a:r>
            <a:r>
              <a:rPr lang="en-US" sz="1400" b="1" dirty="0" err="1" smtClean="0"/>
              <a:t>sal</a:t>
            </a:r>
            <a:r>
              <a:rPr lang="en-US" sz="1400" b="1" dirty="0" smtClean="0"/>
              <a:t> </a:t>
            </a:r>
            <a:r>
              <a:rPr lang="en-US" sz="1400" b="1" dirty="0" smtClean="0"/>
              <a:t>= 10000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else if ( g == 'm' &amp;&amp;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 &lt; 10 &amp;&amp;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 == 0 )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	</a:t>
            </a:r>
            <a:r>
              <a:rPr lang="en-US" sz="1400" b="1" dirty="0" err="1" smtClean="0"/>
              <a:t>sal</a:t>
            </a:r>
            <a:r>
              <a:rPr lang="en-US" sz="1400" b="1" dirty="0" smtClean="0"/>
              <a:t> </a:t>
            </a:r>
            <a:r>
              <a:rPr lang="en-US" sz="1400" b="1" dirty="0" smtClean="0"/>
              <a:t>= 7000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else if ( g == 'f' &amp;&amp;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 &gt;= 10 &amp;&amp;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 == 1 )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	</a:t>
            </a:r>
            <a:r>
              <a:rPr lang="en-US" sz="1400" b="1" dirty="0" err="1" smtClean="0"/>
              <a:t>sal</a:t>
            </a:r>
            <a:r>
              <a:rPr lang="en-US" sz="1400" b="1" dirty="0" smtClean="0"/>
              <a:t> </a:t>
            </a:r>
            <a:r>
              <a:rPr lang="en-US" sz="1400" b="1" dirty="0" smtClean="0"/>
              <a:t>= 12000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else if ( g == 'f' &amp;&amp;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 &gt;= 10 &amp;&amp;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 == 0 )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	</a:t>
            </a:r>
            <a:r>
              <a:rPr lang="en-US" sz="1400" b="1" dirty="0" err="1" smtClean="0"/>
              <a:t>sal</a:t>
            </a:r>
            <a:r>
              <a:rPr lang="en-US" sz="1400" b="1" dirty="0" smtClean="0"/>
              <a:t> </a:t>
            </a:r>
            <a:r>
              <a:rPr lang="en-US" sz="1400" b="1" dirty="0" smtClean="0"/>
              <a:t>= 9000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else if ( g == 'f' &amp;&amp;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 &lt; 10 &amp;&amp;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 == 1 )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	</a:t>
            </a:r>
            <a:r>
              <a:rPr lang="en-US" sz="1400" b="1" dirty="0" err="1" smtClean="0"/>
              <a:t>sal</a:t>
            </a:r>
            <a:r>
              <a:rPr lang="en-US" sz="1400" b="1" dirty="0" smtClean="0"/>
              <a:t> </a:t>
            </a:r>
            <a:r>
              <a:rPr lang="en-US" sz="1400" b="1" dirty="0" smtClean="0"/>
              <a:t>= 10000 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else if ( g == 'f' &amp;&amp; </a:t>
            </a:r>
            <a:r>
              <a:rPr lang="en-US" sz="1400" b="1" dirty="0" err="1" smtClean="0"/>
              <a:t>yos</a:t>
            </a:r>
            <a:r>
              <a:rPr lang="en-US" sz="1400" b="1" dirty="0" smtClean="0"/>
              <a:t> &lt; 10 &amp;&amp; </a:t>
            </a:r>
            <a:r>
              <a:rPr lang="en-US" sz="1400" b="1" dirty="0" err="1" smtClean="0"/>
              <a:t>qual</a:t>
            </a:r>
            <a:r>
              <a:rPr lang="en-US" sz="1400" b="1" dirty="0" smtClean="0"/>
              <a:t> == 0 )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/>
              <a:t>	</a:t>
            </a:r>
            <a:r>
              <a:rPr lang="en-US" sz="1400" b="1" dirty="0" err="1" smtClean="0"/>
              <a:t>sal</a:t>
            </a:r>
            <a:r>
              <a:rPr lang="en-US" sz="1400" b="1" dirty="0" smtClean="0"/>
              <a:t> </a:t>
            </a:r>
            <a:r>
              <a:rPr lang="en-US" sz="1400" b="1" dirty="0" smtClean="0"/>
              <a:t>= 6000 ;</a:t>
            </a:r>
            <a:endParaRPr lang="en-US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Revised Hierarchy</a:t>
            </a:r>
            <a:endParaRPr lang="en-US" smtClean="0"/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Confusion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Between assignment /equality operator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if ( i = 5 )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cout</a:t>
            </a:r>
            <a:r>
              <a:rPr lang="en-US" sz="2800" dirty="0" smtClean="0"/>
              <a:t>&lt;&lt;"</a:t>
            </a:r>
            <a:r>
              <a:rPr lang="en-US" sz="2800" dirty="0" smtClean="0"/>
              <a:t>You entered 5</a:t>
            </a:r>
            <a:r>
              <a:rPr lang="en-US" sz="2800" dirty="0" smtClean="0"/>
              <a:t>";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else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cout</a:t>
            </a:r>
            <a:r>
              <a:rPr lang="en-US" sz="2800" dirty="0" smtClean="0"/>
              <a:t>&lt;&lt;"</a:t>
            </a:r>
            <a:r>
              <a:rPr lang="en-US" sz="2800" dirty="0" smtClean="0"/>
              <a:t>You entered something other than 5</a:t>
            </a:r>
            <a:r>
              <a:rPr lang="en-US" sz="2800" dirty="0" smtClean="0"/>
              <a:t>";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Null statement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if ( i == 5 ) 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err="1" smtClean="0"/>
              <a:t>cout</a:t>
            </a:r>
            <a:r>
              <a:rPr lang="en-US" sz="2400" dirty="0" smtClean="0"/>
              <a:t>&lt;&lt;"</a:t>
            </a:r>
            <a:r>
              <a:rPr lang="en-US" sz="2400" dirty="0" smtClean="0"/>
              <a:t>You entered 5</a:t>
            </a:r>
            <a:r>
              <a:rPr lang="en-US" sz="2400" dirty="0" smtClean="0"/>
              <a:t>"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Ahmad’s basic salary is input through the keyboard. His dearness allowance is 40% of basic salary and house rent is 20% of basic salary. Write a program to calculate his gross salary and display on screen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114800"/>
          <a:ext cx="2133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Inputs: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Processing: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Output: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76600" y="4114800"/>
          <a:ext cx="4953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basic salary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calculate dearness allowance, house rent and gross salary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display gross salary on screen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912592" y="3614384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five digit no is input through a key board, write a program to calculate the sum of its digits 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276600"/>
          <a:ext cx="2133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Inputs:</a:t>
                      </a:r>
                      <a:endParaRPr lang="en-US" sz="2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Processing: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Output: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76600" y="3276600"/>
          <a:ext cx="49530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 five digit no.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Separating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its all digits, and then calculate sum of these digits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Display the sum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>
            <a:hlinkClick r:id="rId2" action="ppaction://hlinkfile"/>
          </p:cNvPr>
          <p:cNvSpPr/>
          <p:nvPr/>
        </p:nvSpPr>
        <p:spPr>
          <a:xfrm>
            <a:off x="6885296" y="2805752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46463" y="5330825"/>
              <a:ext cx="2366962" cy="500063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437103" y="5321465"/>
                <a:ext cx="2385682" cy="5187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89650" y="5375275"/>
              <a:ext cx="411163" cy="215900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080289" y="5365919"/>
                <a:ext cx="429885" cy="234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69100" y="5367338"/>
              <a:ext cx="223838" cy="241300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59743" y="5357974"/>
                <a:ext cx="242551" cy="260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46463" y="5911850"/>
              <a:ext cx="920750" cy="347663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437104" y="5902493"/>
                <a:ext cx="939467" cy="3663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45013" y="5892800"/>
              <a:ext cx="233362" cy="314325"/>
            </p14:xfrm>
          </p:contentPart>
        </mc:Choice>
        <mc:Fallback xmlns=""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35650" y="5883439"/>
                <a:ext cx="252089" cy="3330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38713" y="5892800"/>
              <a:ext cx="884237" cy="268288"/>
            </p14:xfrm>
          </p:contentPart>
        </mc:Choice>
        <mc:Fallback xmlns=""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929352" y="5883437"/>
                <a:ext cx="902959" cy="287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0275" y="5857875"/>
              <a:ext cx="411163" cy="187325"/>
            </p14:xfrm>
          </p:contentPart>
        </mc:Choice>
        <mc:Fallback xmlns=""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000955" y="5848527"/>
                <a:ext cx="429803" cy="2060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16700" y="5732463"/>
              <a:ext cx="1973263" cy="812800"/>
            </p14:xfrm>
          </p:contentPart>
        </mc:Choice>
        <mc:Fallback xmlns="">
          <p:pic>
            <p:nvPicPr>
              <p:cNvPr id="10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607336" y="5723100"/>
                <a:ext cx="1991991" cy="83152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 control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Selection/Decision Control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754563"/>
          </a:xfrm>
        </p:spPr>
        <p:txBody>
          <a:bodyPr/>
          <a:lstStyle/>
          <a:p>
            <a:pPr eaLnBrk="1" hangingPunct="1"/>
            <a:r>
              <a:rPr lang="en-US" dirty="0" smtClean="0"/>
              <a:t>By default execution of a program is sequential</a:t>
            </a:r>
          </a:p>
          <a:p>
            <a:pPr eaLnBrk="1" hangingPunct="1"/>
            <a:r>
              <a:rPr lang="en-US" dirty="0" smtClean="0"/>
              <a:t>Mostly we want instructions to be executed according to situation.</a:t>
            </a:r>
          </a:p>
          <a:p>
            <a:pPr eaLnBrk="1" hangingPunct="1"/>
            <a:r>
              <a:rPr lang="en-US" dirty="0" smtClean="0"/>
              <a:t>This issue is dealt in </a:t>
            </a:r>
            <a:r>
              <a:rPr lang="en-US" dirty="0" smtClean="0"/>
              <a:t>C++ </a:t>
            </a:r>
            <a:r>
              <a:rPr lang="en-US" dirty="0" smtClean="0"/>
              <a:t>programs using decision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Selection/Decision Control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if </a:t>
            </a:r>
            <a:r>
              <a:rPr lang="en-US" dirty="0" smtClean="0"/>
              <a:t>statement 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if-else </a:t>
            </a:r>
            <a:r>
              <a:rPr lang="en-US" dirty="0" smtClean="0"/>
              <a:t>statement</a:t>
            </a:r>
          </a:p>
          <a:p>
            <a:pPr eaLnBrk="1" hangingPunct="1"/>
            <a:r>
              <a:rPr lang="en-US" dirty="0" smtClean="0"/>
              <a:t>Decision depend upon conditions</a:t>
            </a:r>
          </a:p>
          <a:p>
            <a:pPr lvl="1" eaLnBrk="1" hangingPunct="1"/>
            <a:r>
              <a:rPr lang="en-US" dirty="0" smtClean="0"/>
              <a:t>The conditional operators</a:t>
            </a:r>
          </a:p>
          <a:p>
            <a:pPr lvl="2" eaLnBrk="1" hangingPunct="1"/>
            <a:r>
              <a:rPr lang="en-US" dirty="0" smtClean="0"/>
              <a:t>Equality </a:t>
            </a:r>
          </a:p>
          <a:p>
            <a:pPr lvl="2" eaLnBrk="1" hangingPunct="1"/>
            <a:r>
              <a:rPr lang="en-US" dirty="0" smtClean="0"/>
              <a:t>Relational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Relational Operators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71600"/>
          <a:ext cx="2667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Standard algebraic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Relational Operator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&gt;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&lt;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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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Equality operators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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891999"/>
              </p:ext>
            </p:extLst>
          </p:nvPr>
        </p:nvGraphicFramePr>
        <p:xfrm>
          <a:off x="2895600" y="1371600"/>
          <a:ext cx="16002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C++ </a:t>
                      </a:r>
                      <a:r>
                        <a:rPr lang="en-US" sz="2100" dirty="0" smtClean="0"/>
                        <a:t>equality</a:t>
                      </a:r>
                      <a:r>
                        <a:rPr lang="en-US" sz="2100" baseline="0" dirty="0" smtClean="0"/>
                        <a:t> </a:t>
                      </a:r>
                      <a:endParaRPr lang="en-US" sz="21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&gt;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&gt;=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&lt;=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==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!=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95800" y="1371600"/>
          <a:ext cx="1524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&gt;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&lt;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x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&gt;= 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&lt;= 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==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!= 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1371600"/>
          <a:ext cx="29718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is greater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than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is less than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x  is greater than or equal</a:t>
                      </a:r>
                      <a:r>
                        <a:rPr lang="en-US" sz="2400" baseline="0" dirty="0" smtClean="0"/>
                        <a:t> to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</a:t>
                      </a:r>
                      <a:r>
                        <a:rPr lang="en-US" sz="2400" baseline="0" dirty="0" smtClean="0"/>
                        <a:t>is less than  or equal to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is equal to 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  is not equal</a:t>
                      </a:r>
                      <a:r>
                        <a:rPr lang="en-US" sz="2400" baseline="0" dirty="0" smtClean="0"/>
                        <a:t> to 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2692</TotalTime>
  <Words>837</Words>
  <Application>Microsoft Office PowerPoint</Application>
  <PresentationFormat>On-screen Show (4:3)</PresentationFormat>
  <Paragraphs>233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myPresentation1</vt:lpstr>
      <vt:lpstr>Programming Fundamentals </vt:lpstr>
      <vt:lpstr>Previous lecture</vt:lpstr>
      <vt:lpstr>Today’s Lecture outline</vt:lpstr>
      <vt:lpstr>Example program 1</vt:lpstr>
      <vt:lpstr>Example program 2</vt:lpstr>
      <vt:lpstr>Decision control structure</vt:lpstr>
      <vt:lpstr>Selection/Decision Control</vt:lpstr>
      <vt:lpstr>Selection/Decision Control</vt:lpstr>
      <vt:lpstr>Relational Operators</vt:lpstr>
      <vt:lpstr>If Statement</vt:lpstr>
      <vt:lpstr>If Statement Flowchart – 1</vt:lpstr>
      <vt:lpstr>If Statement Flowchart – 2</vt:lpstr>
      <vt:lpstr>If Statement Flowchart..</vt:lpstr>
      <vt:lpstr>Quick Test</vt:lpstr>
      <vt:lpstr>Multiple statement within if</vt:lpstr>
      <vt:lpstr>Compound Statements..</vt:lpstr>
      <vt:lpstr>The if-else Statement</vt:lpstr>
      <vt:lpstr>Example</vt:lpstr>
      <vt:lpstr>Flowchart</vt:lpstr>
      <vt:lpstr>Nested if else</vt:lpstr>
      <vt:lpstr>Nested if else flowchart</vt:lpstr>
      <vt:lpstr>Forms of if statement</vt:lpstr>
      <vt:lpstr>Cont.</vt:lpstr>
      <vt:lpstr>Logical Operators</vt:lpstr>
      <vt:lpstr>Cont.</vt:lpstr>
      <vt:lpstr>Logical Operators..</vt:lpstr>
      <vt:lpstr>Sample Program</vt:lpstr>
      <vt:lpstr>Using Logical Operators</vt:lpstr>
      <vt:lpstr>Using Logical Operators..</vt:lpstr>
      <vt:lpstr>Salary Calculation Example</vt:lpstr>
      <vt:lpstr>Salary Calculation Example..</vt:lpstr>
      <vt:lpstr>Revised Hierarchy</vt:lpstr>
      <vt:lpstr>Confusion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malik</cp:lastModifiedBy>
  <cp:revision>149</cp:revision>
  <dcterms:created xsi:type="dcterms:W3CDTF">2006-08-16T00:00:00Z</dcterms:created>
  <dcterms:modified xsi:type="dcterms:W3CDTF">2020-03-31T15:11:28Z</dcterms:modified>
</cp:coreProperties>
</file>