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6"/>
  </p:notesMasterIdLst>
  <p:sldIdLst>
    <p:sldId id="561" r:id="rId2"/>
    <p:sldId id="499" r:id="rId3"/>
    <p:sldId id="500" r:id="rId4"/>
    <p:sldId id="501" r:id="rId5"/>
    <p:sldId id="502" r:id="rId6"/>
    <p:sldId id="503" r:id="rId7"/>
    <p:sldId id="504" r:id="rId8"/>
    <p:sldId id="505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32" r:id="rId17"/>
    <p:sldId id="516" r:id="rId18"/>
    <p:sldId id="533" r:id="rId19"/>
    <p:sldId id="534" r:id="rId20"/>
    <p:sldId id="536" r:id="rId21"/>
    <p:sldId id="537" r:id="rId22"/>
    <p:sldId id="538" r:id="rId23"/>
    <p:sldId id="539" r:id="rId24"/>
    <p:sldId id="540" r:id="rId25"/>
    <p:sldId id="541" r:id="rId26"/>
    <p:sldId id="542" r:id="rId27"/>
    <p:sldId id="543" r:id="rId28"/>
    <p:sldId id="544" r:id="rId29"/>
    <p:sldId id="545" r:id="rId30"/>
    <p:sldId id="546" r:id="rId31"/>
    <p:sldId id="547" r:id="rId32"/>
    <p:sldId id="548" r:id="rId33"/>
    <p:sldId id="549" r:id="rId34"/>
    <p:sldId id="550" r:id="rId35"/>
    <p:sldId id="551" r:id="rId36"/>
    <p:sldId id="552" r:id="rId37"/>
    <p:sldId id="553" r:id="rId38"/>
    <p:sldId id="554" r:id="rId39"/>
    <p:sldId id="555" r:id="rId40"/>
    <p:sldId id="556" r:id="rId41"/>
    <p:sldId id="557" r:id="rId42"/>
    <p:sldId id="558" r:id="rId43"/>
    <p:sldId id="560" r:id="rId44"/>
    <p:sldId id="55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7311" autoAdjust="0"/>
  </p:normalViewPr>
  <p:slideViewPr>
    <p:cSldViewPr>
      <p:cViewPr varScale="1">
        <p:scale>
          <a:sx n="76" d="100"/>
          <a:sy n="76" d="100"/>
        </p:scale>
        <p:origin x="-9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Friday, 27-03-2020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7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C16EE2-1D9B-4258-A1AD-BBDE1A15A8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75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A003B0-FCB7-4FC8-8751-BFCFAD9A62DF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9903B-A186-4A46-B227-138ECC984C1F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39D0B0-D2E5-46E2-98FB-8D2604C3C7C0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ECBB13-F1FE-4A07-AD01-CDC17EED4909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889D4-4D55-46F5-AF01-E68ACC7F060D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84A5E-A8D9-46BA-855E-09E8A2C31B89}" type="slidenum">
              <a:rPr lang="en-US" smtClean="0">
                <a:latin typeface="Arial" pitchFamily="34" charset="0"/>
                <a:cs typeface="Arial" pitchFamily="34" charset="0"/>
              </a:rPr>
              <a:pPr/>
              <a:t>39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69267-2E08-4A68-B7E5-08276F694E31}" type="slidenum">
              <a:rPr lang="en-US" smtClean="0">
                <a:latin typeface="Arial" pitchFamily="34" charset="0"/>
                <a:cs typeface="Arial" pitchFamily="34" charset="0"/>
              </a:rPr>
              <a:pPr/>
              <a:t>40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46781-3D06-4DFD-8250-6518789FE40B}" type="slidenum">
              <a:rPr lang="en-US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22C07-D341-4B00-A66A-DE62DE39E493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D4D5F6-5CDF-43A7-A364-D35EEDEDD7D3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670B14-574B-4DD7-A7DB-07ACB8C8F38A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CC7E0-30CD-4316-8817-5F8BE4A1030A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3C39E5-DFC5-47E4-8D2C-9504013550DA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2FFD2-3716-47C6-AE29-F67E15133EA6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9B090-1D3D-44F9-BF9C-C370A030C885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6445E-F10F-47A9-B321-799AF584B3EB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988328"/>
            <a:ext cx="8763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entagon 6"/>
          <p:cNvSpPr/>
          <p:nvPr userDrawn="1"/>
        </p:nvSpPr>
        <p:spPr>
          <a:xfrm>
            <a:off x="457200" y="6479274"/>
            <a:ext cx="578890" cy="30480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426492" y="6479275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8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8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Drawing6/Drawing/~Page-1/Process.12" TargetMode="Externa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Drawing6/Drawing/~Page-1/Process.11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%20program/grossSalary%20-%20simple.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C%20program/grossSalary%20-%20input.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r>
              <a:rPr lang="en-US" b="1" dirty="0" smtClean="0"/>
              <a:t>Programming Fundamentals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7432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Lecture </a:t>
            </a:r>
            <a:r>
              <a:rPr lang="en-US" sz="3600" b="1" dirty="0" smtClean="0"/>
              <a:t>05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914400" y="4724400"/>
            <a:ext cx="571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Dr. Fazal-e-Malik</a:t>
            </a:r>
          </a:p>
          <a:p>
            <a:r>
              <a:rPr lang="en-US" dirty="0"/>
              <a:t>Assistant Professor , Computer Science Department,</a:t>
            </a:r>
          </a:p>
          <a:p>
            <a:r>
              <a:rPr lang="en-US" dirty="0"/>
              <a:t>Iqra National University, Peshawar.</a:t>
            </a:r>
          </a:p>
        </p:txBody>
      </p:sp>
    </p:spTree>
    <p:extLst>
      <p:ext uri="{BB962C8B-B14F-4D97-AF65-F5344CB8AC3E}">
        <p14:creationId xmlns:p14="http://schemas.microsoft.com/office/powerpoint/2010/main" val="344170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1"/>
            <a:ext cx="82296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An entity that may </a:t>
            </a:r>
            <a:r>
              <a:rPr lang="en-US" dirty="0" smtClean="0"/>
              <a:t>change </a:t>
            </a:r>
            <a:r>
              <a:rPr lang="en-US" dirty="0" smtClean="0"/>
              <a:t>during program execution</a:t>
            </a:r>
          </a:p>
          <a:p>
            <a:pPr eaLnBrk="1" hangingPunct="1"/>
            <a:r>
              <a:rPr lang="en-US" dirty="0" smtClean="0"/>
              <a:t>These are names </a:t>
            </a:r>
            <a:r>
              <a:rPr lang="en-US" dirty="0" smtClean="0"/>
              <a:t>given to locations in memory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010025"/>
            <a:ext cx="27432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962400"/>
            <a:ext cx="27432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942874"/>
              </p:ext>
            </p:extLst>
          </p:nvPr>
        </p:nvGraphicFramePr>
        <p:xfrm>
          <a:off x="2057400" y="3394075"/>
          <a:ext cx="10366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Visio" r:id="rId6" imgW="1036530" imgH="568535" progId="Visio.Drawing.11">
                  <p:link updateAutomatic="1"/>
                </p:oleObj>
              </mc:Choice>
              <mc:Fallback>
                <p:oleObj name="Visio" r:id="rId6" imgW="1036530" imgH="568535" progId="Visio.Drawing.11">
                  <p:link updateAutomatic="1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94075"/>
                        <a:ext cx="1036637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572394"/>
              </p:ext>
            </p:extLst>
          </p:nvPr>
        </p:nvGraphicFramePr>
        <p:xfrm>
          <a:off x="5715000" y="3352800"/>
          <a:ext cx="10366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Visio" r:id="rId8" imgW="1036530" imgH="568535" progId="Visio.Drawing.11">
                  <p:link updateAutomatic="1"/>
                </p:oleObj>
              </mc:Choice>
              <mc:Fallback>
                <p:oleObj name="Visio" r:id="rId8" imgW="1036530" imgH="568535" progId="Visio.Drawing.11">
                  <p:link updateAutomatic="1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352800"/>
                        <a:ext cx="1036637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Variables..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4754563"/>
          </a:xfrm>
        </p:spPr>
        <p:txBody>
          <a:bodyPr/>
          <a:lstStyle/>
          <a:p>
            <a:pPr eaLnBrk="1" hangingPunct="1"/>
            <a:r>
              <a:rPr lang="en-US" dirty="0" smtClean="0"/>
              <a:t>Series of characters (letters, digits, underscores)</a:t>
            </a:r>
          </a:p>
          <a:p>
            <a:pPr eaLnBrk="1" hangingPunct="1"/>
            <a:r>
              <a:rPr lang="en-US" dirty="0" smtClean="0"/>
              <a:t>Must begin with a letter or underscore</a:t>
            </a:r>
          </a:p>
          <a:p>
            <a:pPr eaLnBrk="1" hangingPunct="1"/>
            <a:r>
              <a:rPr lang="en-US" dirty="0" smtClean="0"/>
              <a:t>Case sensitive</a:t>
            </a:r>
          </a:p>
          <a:p>
            <a:pPr eaLnBrk="1" hangingPunct="1"/>
            <a:r>
              <a:rPr lang="en-US" dirty="0" smtClean="0"/>
              <a:t>Meaningful naming scheme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Variables..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commas or blanks are allowed within a variable name.</a:t>
            </a:r>
          </a:p>
          <a:p>
            <a:pPr eaLnBrk="1" hangingPunct="1"/>
            <a:r>
              <a:rPr lang="en-US" dirty="0" smtClean="0"/>
              <a:t>No Special symbol are used in name.</a:t>
            </a:r>
          </a:p>
          <a:p>
            <a:pPr eaLnBrk="1" hangingPunct="1"/>
            <a:r>
              <a:rPr lang="en-US" dirty="0" smtClean="0"/>
              <a:t>Examples: Interger1, Sum, _</a:t>
            </a:r>
            <a:r>
              <a:rPr lang="en-US" dirty="0" err="1" smtClean="0"/>
              <a:t>FirstNum</a:t>
            </a:r>
            <a:endParaRPr lang="en-US" dirty="0" smtClean="0"/>
          </a:p>
          <a:p>
            <a:pPr eaLnBrk="1" hangingPunct="1"/>
            <a:r>
              <a:rPr lang="en-US" dirty="0" smtClean="0"/>
              <a:t>Invalid variable names</a:t>
            </a:r>
          </a:p>
          <a:p>
            <a:pPr lvl="1"/>
            <a:r>
              <a:rPr lang="en-US" dirty="0" smtClean="0"/>
              <a:t>#sum, 12x, first name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Keywords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1" y="1143000"/>
            <a:ext cx="8229600" cy="4754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These are reserved words </a:t>
            </a:r>
          </a:p>
          <a:p>
            <a:pPr eaLnBrk="1" hangingPunct="1"/>
            <a:r>
              <a:rPr lang="en-US" sz="2400" dirty="0" smtClean="0"/>
              <a:t>Compiler knows </a:t>
            </a:r>
            <a:r>
              <a:rPr lang="en-US" sz="2400" dirty="0" smtClean="0"/>
              <a:t>their meaning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Cannot be used as variable </a:t>
            </a:r>
            <a:r>
              <a:rPr lang="en-US" sz="2400" dirty="0" smtClean="0"/>
              <a:t>name</a:t>
            </a:r>
          </a:p>
          <a:p>
            <a:r>
              <a:rPr lang="en-US" sz="2400" dirty="0"/>
              <a:t>Cannot be </a:t>
            </a:r>
            <a:r>
              <a:rPr lang="en-US" sz="2400" dirty="0" smtClean="0"/>
              <a:t>changed 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" y="2971800"/>
            <a:ext cx="7696200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Writing C/C++ Programs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consists of Instructions </a:t>
            </a:r>
            <a:r>
              <a:rPr lang="en-US" dirty="0" smtClean="0"/>
              <a:t>as statements</a:t>
            </a:r>
          </a:p>
          <a:p>
            <a:r>
              <a:rPr lang="en-US" dirty="0" smtClean="0"/>
              <a:t>Statements must be in </a:t>
            </a:r>
            <a:r>
              <a:rPr lang="en-US" dirty="0" smtClean="0"/>
              <a:t>Order</a:t>
            </a:r>
            <a:endParaRPr lang="en-US" dirty="0" smtClean="0"/>
          </a:p>
          <a:p>
            <a:pPr eaLnBrk="1" hangingPunct="1"/>
            <a:r>
              <a:rPr lang="en-US" dirty="0" smtClean="0"/>
              <a:t>Each statement must end with a ;</a:t>
            </a:r>
          </a:p>
          <a:p>
            <a:pPr eaLnBrk="1" hangingPunct="1"/>
            <a:r>
              <a:rPr lang="en-US" dirty="0" smtClean="0"/>
              <a:t>Blanks for readability or clarity</a:t>
            </a:r>
          </a:p>
          <a:p>
            <a:pPr eaLnBrk="1" hangingPunct="1"/>
            <a:r>
              <a:rPr lang="en-US" dirty="0" smtClean="0"/>
              <a:t>Case-Sensitive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Gross salary C++ Program</a:t>
            </a:r>
          </a:p>
        </p:txBody>
      </p:sp>
      <p:sp>
        <p:nvSpPr>
          <p:cNvPr id="6" name="Rectangle 5">
            <a:hlinkClick r:id="rId3" action="ppaction://hlinkfile"/>
          </p:cNvPr>
          <p:cNvSpPr/>
          <p:nvPr/>
        </p:nvSpPr>
        <p:spPr>
          <a:xfrm>
            <a:off x="6477000" y="5638800"/>
            <a:ext cx="1828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Go to program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1295400" y="1219200"/>
            <a:ext cx="5486400" cy="4981515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en-US" dirty="0"/>
              <a:t>/* Gross salary calculation program</a:t>
            </a:r>
            <a:r>
              <a:rPr lang="en-US" dirty="0" smtClean="0"/>
              <a:t>*/</a:t>
            </a:r>
          </a:p>
          <a:p>
            <a:r>
              <a:rPr lang="en-US" dirty="0" smtClean="0"/>
              <a:t>#</a:t>
            </a:r>
            <a:r>
              <a:rPr lang="en-US" dirty="0"/>
              <a:t>include&lt;</a:t>
            </a:r>
            <a:r>
              <a:rPr lang="en-US" dirty="0" err="1"/>
              <a:t>iostream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#</a:t>
            </a:r>
            <a:r>
              <a:rPr lang="en-US" dirty="0"/>
              <a:t>include&lt;</a:t>
            </a:r>
            <a:r>
              <a:rPr lang="en-US" dirty="0" err="1"/>
              <a:t>conio.h</a:t>
            </a:r>
            <a:r>
              <a:rPr lang="en-US" dirty="0" smtClean="0"/>
              <a:t>&gt;</a:t>
            </a:r>
          </a:p>
          <a:p>
            <a:r>
              <a:rPr lang="en-US" dirty="0"/>
              <a:t> main</a:t>
            </a:r>
            <a:r>
              <a:rPr lang="en-US" dirty="0" smtClean="0"/>
              <a:t>()</a:t>
            </a:r>
          </a:p>
          <a:p>
            <a:r>
              <a:rPr lang="en-US" dirty="0" smtClean="0"/>
              <a:t>{      </a:t>
            </a:r>
          </a:p>
          <a:p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hours, </a:t>
            </a:r>
            <a:r>
              <a:rPr lang="en-US" dirty="0" err="1"/>
              <a:t>payrate</a:t>
            </a:r>
            <a:r>
              <a:rPr lang="en-US" dirty="0"/>
              <a:t>, </a:t>
            </a:r>
            <a:r>
              <a:rPr lang="en-US" dirty="0" err="1"/>
              <a:t>grosspay</a:t>
            </a:r>
            <a:r>
              <a:rPr lang="en-US" dirty="0"/>
              <a:t>;     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hours </a:t>
            </a:r>
            <a:r>
              <a:rPr lang="en-US" dirty="0"/>
              <a:t>= 40;     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payrate</a:t>
            </a:r>
            <a:r>
              <a:rPr lang="en-US" dirty="0" smtClean="0"/>
              <a:t> </a:t>
            </a:r>
            <a:r>
              <a:rPr lang="en-US" dirty="0"/>
              <a:t>= 10;     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grosspay</a:t>
            </a:r>
            <a:r>
              <a:rPr lang="en-US" dirty="0" smtClean="0"/>
              <a:t> </a:t>
            </a:r>
            <a:r>
              <a:rPr lang="en-US" dirty="0"/>
              <a:t>= hours * </a:t>
            </a:r>
            <a:r>
              <a:rPr lang="en-US" dirty="0" err="1"/>
              <a:t>payrate</a:t>
            </a:r>
            <a:r>
              <a:rPr lang="en-US" dirty="0"/>
              <a:t>;      </a:t>
            </a:r>
            <a:r>
              <a:rPr lang="en-US" dirty="0" smtClean="0"/>
              <a:t>	cout</a:t>
            </a:r>
            <a:r>
              <a:rPr lang="en-US" dirty="0"/>
              <a:t>&lt;&lt;"your gross pay is  \n", </a:t>
            </a:r>
            <a:r>
              <a:rPr lang="en-US" dirty="0" err="1"/>
              <a:t>grosspay</a:t>
            </a:r>
            <a:r>
              <a:rPr lang="en-US" dirty="0"/>
              <a:t>;      </a:t>
            </a:r>
            <a:r>
              <a:rPr lang="en-US" dirty="0" smtClean="0"/>
              <a:t>	system("</a:t>
            </a:r>
            <a:r>
              <a:rPr lang="en-US" dirty="0"/>
              <a:t>pause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143000"/>
          </a:xfrm>
        </p:spPr>
        <p:txBody>
          <a:bodyPr/>
          <a:lstStyle/>
          <a:p>
            <a:r>
              <a:rPr lang="en-US" dirty="0" smtClean="0"/>
              <a:t>Any variable used in the program must be declared first before using it.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922404"/>
            <a:ext cx="5715000" cy="3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function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808912" cy="3124200"/>
          </a:xfrm>
        </p:spPr>
        <p:txBody>
          <a:bodyPr>
            <a:noAutofit/>
          </a:bodyPr>
          <a:lstStyle/>
          <a:p>
            <a:r>
              <a:rPr lang="en-US" sz="2800" dirty="0" err="1"/>
              <a:t>cout</a:t>
            </a:r>
            <a:r>
              <a:rPr lang="en-US" sz="2800" dirty="0" smtClean="0"/>
              <a:t>&lt;&lt; function </a:t>
            </a:r>
            <a:r>
              <a:rPr lang="en-US" sz="2800" dirty="0"/>
              <a:t>is used to </a:t>
            </a:r>
            <a:r>
              <a:rPr lang="en-US" sz="2800" dirty="0" smtClean="0"/>
              <a:t>display/output  data on screen to user </a:t>
            </a:r>
            <a:r>
              <a:rPr lang="en-US" sz="2800" dirty="0"/>
              <a:t>during program execution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cout</a:t>
            </a:r>
            <a:r>
              <a:rPr lang="en-US" sz="2800" dirty="0" smtClean="0"/>
              <a:t>&lt;&lt;“ text ", &lt;list of variables&gt;  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cout&lt;&lt; 3, 3 + 2, c, a + b * c – d </a:t>
            </a:r>
            <a:r>
              <a:rPr lang="en-US" sz="2800" dirty="0" smtClean="0"/>
              <a:t> </a:t>
            </a:r>
            <a:r>
              <a:rPr lang="en-US" sz="2800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gross salary calculation program general, the program ask the user to input value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hours</a:t>
            </a:r>
            <a:r>
              <a:rPr lang="en-US" dirty="0" smtClean="0"/>
              <a:t>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payrate</a:t>
            </a:r>
            <a:r>
              <a:rPr lang="en-US" dirty="0" smtClean="0"/>
              <a:t> during execution  </a:t>
            </a:r>
          </a:p>
          <a:p>
            <a:r>
              <a:rPr lang="en-US" dirty="0" err="1" smtClean="0"/>
              <a:t>cin</a:t>
            </a:r>
            <a:r>
              <a:rPr lang="en-US" dirty="0" smtClean="0"/>
              <a:t>&gt;&gt; function is used to input value from user during program execution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salary C++ Program</a:t>
            </a:r>
            <a:endParaRPr lang="en-US" dirty="0"/>
          </a:p>
        </p:txBody>
      </p:sp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6477000" y="5715000"/>
            <a:ext cx="1828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Go to program</a:t>
            </a:r>
            <a:endParaRPr lang="en-U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828800" y="3679208"/>
            <a:ext cx="3048000" cy="30480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42448" y="4267200"/>
            <a:ext cx="3262952" cy="30480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63816" y="1460229"/>
            <a:ext cx="5105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/* Gross salary calculation program */</a:t>
            </a:r>
          </a:p>
          <a:p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r>
              <a:rPr lang="en-US" dirty="0"/>
              <a:t>#include&lt;</a:t>
            </a:r>
            <a:r>
              <a:rPr lang="en-US" dirty="0" err="1"/>
              <a:t>conio.h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  </a:t>
            </a:r>
            <a:r>
              <a:rPr lang="en-US" dirty="0" err="1"/>
              <a:t>int</a:t>
            </a:r>
            <a:r>
              <a:rPr lang="en-US" dirty="0"/>
              <a:t> hours, </a:t>
            </a:r>
            <a:r>
              <a:rPr lang="en-US" dirty="0" err="1"/>
              <a:t>payrate</a:t>
            </a:r>
            <a:r>
              <a:rPr lang="en-US" dirty="0"/>
              <a:t>, </a:t>
            </a:r>
            <a:r>
              <a:rPr lang="en-US" dirty="0" err="1"/>
              <a:t>grosspay</a:t>
            </a:r>
            <a:r>
              <a:rPr lang="en-US" dirty="0"/>
              <a:t>;</a:t>
            </a:r>
          </a:p>
          <a:p>
            <a:r>
              <a:rPr lang="en-US" dirty="0"/>
              <a:t>      cout&lt;&lt;"How many hours did you work? ";</a:t>
            </a:r>
          </a:p>
          <a:p>
            <a:r>
              <a:rPr lang="en-US" dirty="0"/>
              <a:t>      </a:t>
            </a:r>
            <a:r>
              <a:rPr lang="en-US" dirty="0" err="1"/>
              <a:t>cin</a:t>
            </a:r>
            <a:r>
              <a:rPr lang="en-US" dirty="0"/>
              <a:t>&gt;&gt;</a:t>
            </a:r>
            <a:r>
              <a:rPr lang="en-US" dirty="0" smtClean="0"/>
              <a:t>hours;</a:t>
            </a:r>
            <a:endParaRPr lang="en-US" dirty="0"/>
          </a:p>
          <a:p>
            <a:r>
              <a:rPr lang="en-US" dirty="0"/>
              <a:t>      cout&lt;&lt;"How much do you get paid per hour? ";</a:t>
            </a:r>
          </a:p>
          <a:p>
            <a:r>
              <a:rPr lang="en-US" dirty="0"/>
              <a:t>      </a:t>
            </a:r>
            <a:r>
              <a:rPr lang="en-US" dirty="0" err="1"/>
              <a:t>cin</a:t>
            </a:r>
            <a:r>
              <a:rPr lang="en-US" dirty="0"/>
              <a:t>&gt;&gt;</a:t>
            </a:r>
            <a:r>
              <a:rPr lang="en-US" dirty="0" err="1"/>
              <a:t>payrate</a:t>
            </a:r>
            <a:r>
              <a:rPr lang="en-US" dirty="0"/>
              <a:t>;</a:t>
            </a:r>
          </a:p>
          <a:p>
            <a:r>
              <a:rPr lang="en-US" dirty="0"/>
              <a:t>      </a:t>
            </a:r>
            <a:r>
              <a:rPr lang="en-US" dirty="0" err="1"/>
              <a:t>grosspay</a:t>
            </a:r>
            <a:r>
              <a:rPr lang="en-US" dirty="0"/>
              <a:t> = hours*</a:t>
            </a:r>
            <a:r>
              <a:rPr lang="en-US" dirty="0" err="1"/>
              <a:t>payrate</a:t>
            </a:r>
            <a:r>
              <a:rPr lang="en-US" dirty="0"/>
              <a:t>;</a:t>
            </a:r>
          </a:p>
          <a:p>
            <a:r>
              <a:rPr lang="en-US" dirty="0"/>
              <a:t>      cout&lt;&lt;"your gross pay is \n", </a:t>
            </a:r>
            <a:r>
              <a:rPr lang="en-US" dirty="0" err="1"/>
              <a:t>grosspay</a:t>
            </a:r>
            <a:r>
              <a:rPr lang="en-US" dirty="0"/>
              <a:t>;      </a:t>
            </a:r>
          </a:p>
          <a:p>
            <a:r>
              <a:rPr lang="en-US" dirty="0"/>
              <a:t>      system("pause");</a:t>
            </a:r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</a:p>
          <a:p>
            <a:r>
              <a:rPr lang="en-US" dirty="0" smtClean="0"/>
              <a:t>C++ compiler</a:t>
            </a:r>
          </a:p>
          <a:p>
            <a:r>
              <a:rPr lang="en-US" dirty="0" smtClean="0"/>
              <a:t>Directives</a:t>
            </a:r>
          </a:p>
          <a:p>
            <a:r>
              <a:rPr lang="en-US" dirty="0" smtClean="0"/>
              <a:t>Common errors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 Declaration Instruction </a:t>
            </a:r>
          </a:p>
          <a:p>
            <a:pPr lvl="1"/>
            <a:r>
              <a:rPr lang="en-US" sz="2800" dirty="0" smtClean="0"/>
              <a:t>To declare the type of variables used in a C++ program. </a:t>
            </a:r>
          </a:p>
          <a:p>
            <a:endParaRPr lang="en-US" sz="900" dirty="0" smtClean="0"/>
          </a:p>
          <a:p>
            <a:r>
              <a:rPr lang="en-US" b="1" dirty="0" smtClean="0"/>
              <a:t>Arithmetic Instruction </a:t>
            </a:r>
          </a:p>
          <a:p>
            <a:pPr lvl="1"/>
            <a:r>
              <a:rPr lang="en-US" sz="2800" dirty="0" smtClean="0"/>
              <a:t>To perform arithmetic operations between constants and variables 	</a:t>
            </a:r>
            <a:endParaRPr lang="en-US" sz="1000" dirty="0" smtClean="0"/>
          </a:p>
          <a:p>
            <a:r>
              <a:rPr lang="en-US" b="1" dirty="0" smtClean="0"/>
              <a:t>Control Instruction </a:t>
            </a:r>
          </a:p>
          <a:p>
            <a:pPr lvl="1"/>
            <a:r>
              <a:rPr lang="en-US" sz="2800" dirty="0" smtClean="0"/>
              <a:t>To control the sequence of execution of various statements in a C++ program.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Declaration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instruction is used to declare the type of variables being used in the program. </a:t>
            </a:r>
          </a:p>
          <a:p>
            <a:r>
              <a:rPr lang="en-US" dirty="0" smtClean="0"/>
              <a:t>The type declaration statement is written at the beginning of </a:t>
            </a:r>
            <a:r>
              <a:rPr lang="en-US" b="1" dirty="0" smtClean="0"/>
              <a:t>main( ) function. </a:t>
            </a:r>
            <a:endParaRPr lang="en-US" b="1" dirty="0" smtClean="0"/>
          </a:p>
          <a:p>
            <a:r>
              <a:rPr lang="en-US" b="1" dirty="0" smtClean="0"/>
              <a:t>Syntax:</a:t>
            </a:r>
          </a:p>
          <a:p>
            <a:pPr lvl="1"/>
            <a:r>
              <a:rPr lang="en-US" dirty="0" smtClean="0"/>
              <a:t>Type variable1, variable2,….</a:t>
            </a:r>
          </a:p>
          <a:p>
            <a:pPr lvl="2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hours,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payrate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grosspay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float  salary;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char  name;</a:t>
            </a:r>
          </a:p>
          <a:p>
            <a:pPr lvl="2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Variations of type declaration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Initializing at declare time</a:t>
            </a:r>
          </a:p>
          <a:p>
            <a:pPr lvl="1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x =10, y = 20;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float  a = 1.25, b = 1.99*2.4+1.5;</a:t>
            </a:r>
          </a:p>
          <a:p>
            <a:r>
              <a:rPr lang="en-US" dirty="0" smtClean="0"/>
              <a:t>Order of variable </a:t>
            </a:r>
            <a:r>
              <a:rPr lang="en-US" dirty="0" smtClean="0"/>
              <a:t>declaration</a:t>
            </a:r>
            <a:endParaRPr lang="en-US" dirty="0" smtClean="0"/>
          </a:p>
          <a:p>
            <a:pPr lvl="1"/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= 10, j = 25 ; </a:t>
            </a:r>
          </a:p>
          <a:p>
            <a:pPr>
              <a:buNone/>
            </a:pPr>
            <a:r>
              <a:rPr lang="en-US" sz="3000" dirty="0" smtClean="0"/>
              <a:t>	is same as </a:t>
            </a:r>
          </a:p>
          <a:p>
            <a:pPr lvl="1"/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j = 25, j = 10 ; </a:t>
            </a:r>
          </a:p>
          <a:p>
            <a:pPr>
              <a:buNone/>
            </a:pPr>
            <a:r>
              <a:rPr lang="en-US" sz="3000" dirty="0" smtClean="0"/>
              <a:t>	However, </a:t>
            </a:r>
          </a:p>
          <a:p>
            <a:pPr lvl="1"/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float a = 1.5, b = a + 3.1 ; </a:t>
            </a:r>
          </a:p>
          <a:p>
            <a:pPr>
              <a:buNone/>
            </a:pPr>
            <a:r>
              <a:rPr lang="en-US" sz="3000" dirty="0" smtClean="0"/>
              <a:t>	is alright, but </a:t>
            </a:r>
          </a:p>
          <a:p>
            <a:pPr lvl="1"/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float b = a + 3.1, a = 1.5 ; </a:t>
            </a:r>
          </a:p>
          <a:p>
            <a:pPr lvl="1"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statements would work </a:t>
            </a:r>
          </a:p>
          <a:p>
            <a:pPr lvl="1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a, b, c, d ; 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a = b = c = 10 ;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However, the following statement would not work </a:t>
            </a:r>
          </a:p>
          <a:p>
            <a:pPr lvl="1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a = b = c = d = 10 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arithmetic instruction consists of  </a:t>
            </a:r>
          </a:p>
          <a:p>
            <a:pPr lvl="1"/>
            <a:r>
              <a:rPr lang="en-US" sz="2800" dirty="0" smtClean="0"/>
              <a:t>variable name on the left hand side of = </a:t>
            </a:r>
          </a:p>
          <a:p>
            <a:pPr lvl="1"/>
            <a:r>
              <a:rPr lang="en-US" sz="2800" dirty="0" smtClean="0"/>
              <a:t>and  variable names &amp; constants on the right hand side of =. </a:t>
            </a:r>
            <a:endParaRPr lang="en-US" sz="2800" dirty="0" smtClean="0"/>
          </a:p>
          <a:p>
            <a:pPr lvl="1"/>
            <a:r>
              <a:rPr lang="en-US" sz="2800" dirty="0" err="1" smtClean="0"/>
              <a:t>E.g</a:t>
            </a:r>
            <a:r>
              <a:rPr lang="en-US" sz="2800" dirty="0" smtClean="0"/>
              <a:t>  Area=Length * width</a:t>
            </a:r>
            <a:endParaRPr lang="en-US" sz="2800" dirty="0" smtClean="0"/>
          </a:p>
          <a:p>
            <a:r>
              <a:rPr lang="en-US" dirty="0" smtClean="0"/>
              <a:t>The variables and constants appearing on the right hand side of = are connected by arithmetic operators like </a:t>
            </a:r>
            <a:r>
              <a:rPr lang="en-US" b="1" dirty="0" smtClean="0"/>
              <a:t>+, -, *, and /. 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ad ;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sv-SE" sz="2800" dirty="0" smtClean="0">
                <a:solidFill>
                  <a:schemeClr val="tx2">
                    <a:lumMod val="75000"/>
                  </a:schemeClr>
                </a:solidFill>
              </a:rPr>
              <a:t>float  kot, deta, alpha, beta, gamma ;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	ad = 3200 ;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kot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= 0.0056 ; </a:t>
            </a:r>
          </a:p>
          <a:p>
            <a:pPr>
              <a:buNone/>
            </a:pPr>
            <a:r>
              <a:rPr lang="sv-SE" sz="2800" dirty="0" smtClean="0">
                <a:solidFill>
                  <a:schemeClr val="tx2">
                    <a:lumMod val="75000"/>
                  </a:schemeClr>
                </a:solidFill>
              </a:rPr>
              <a:t>	deta = alpha * beta / gamma + 3.2 * 2 / 5 ; </a:t>
            </a:r>
          </a:p>
          <a:p>
            <a:r>
              <a:rPr lang="en-US" sz="2800" dirty="0" smtClean="0"/>
              <a:t>The variables and constants together are called </a:t>
            </a:r>
            <a:r>
              <a:rPr lang="en-US" sz="2800" b="1" dirty="0" smtClean="0"/>
              <a:t>‘operands’ </a:t>
            </a:r>
            <a:r>
              <a:rPr lang="en-US" sz="2800" dirty="0" smtClean="0"/>
              <a:t>that are operated upon by the ‘</a:t>
            </a:r>
            <a:r>
              <a:rPr lang="en-US" sz="2800" b="1" dirty="0" smtClean="0"/>
              <a:t>arithmetic operators’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arithmetic statement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Integer mode </a:t>
            </a:r>
            <a:r>
              <a:rPr lang="en-US" dirty="0" smtClean="0"/>
              <a:t>arithmetic statement </a:t>
            </a:r>
          </a:p>
          <a:p>
            <a:pPr lvl="1"/>
            <a:r>
              <a:rPr lang="en-US" sz="3000" dirty="0" smtClean="0"/>
              <a:t>This is an arithmetic statement in which all operands are either integer variables or integer constants. </a:t>
            </a:r>
          </a:p>
          <a:p>
            <a:pPr lvl="1">
              <a:buNone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	Example: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king,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issac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noteit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; </a:t>
            </a:r>
          </a:p>
          <a:p>
            <a:pPr lvl="2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+ 1 ; 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king =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issac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* 234 +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noteit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- 7689 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Real mode </a:t>
            </a:r>
            <a:r>
              <a:rPr lang="en-US" dirty="0" smtClean="0"/>
              <a:t>arithmetic statement  </a:t>
            </a:r>
          </a:p>
          <a:p>
            <a:pPr lvl="1"/>
            <a:r>
              <a:rPr lang="en-US" dirty="0" smtClean="0"/>
              <a:t>This is an arithmetic statement in which all operands are either real constants or real variables.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Example.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	float x, y,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si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prin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anoy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roi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;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	     x = y + 23.123 / 4.5 * 0.3442 ; </a:t>
            </a:r>
          </a:p>
          <a:p>
            <a:pPr>
              <a:buNone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	     si = prin * anoy * roi / 100.0 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Mixed mode </a:t>
            </a:r>
            <a:r>
              <a:rPr lang="en-US" dirty="0" smtClean="0"/>
              <a:t>arithmetic statement </a:t>
            </a:r>
          </a:p>
          <a:p>
            <a:pPr lvl="1"/>
            <a:r>
              <a:rPr lang="en-US" dirty="0" smtClean="0"/>
              <a:t>This is an arithmetic statement in which some of the operands are integers and some of the operands are real.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Example.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		float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si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prin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anoy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roi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avg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; </a:t>
            </a:r>
          </a:p>
          <a:p>
            <a:pPr>
              <a:buNone/>
            </a:pP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	int a, b, c, num ; </a:t>
            </a:r>
          </a:p>
          <a:p>
            <a:pPr>
              <a:buNone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		si = prin * anoy * roi / 100.0 ; </a:t>
            </a:r>
          </a:p>
          <a:p>
            <a:pPr>
              <a:buNone/>
            </a:pP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	avg = ( a + b + c + num ) / 4 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smtClean="0"/>
              <a:t>C++ allows only one variable on left-hand side</a:t>
            </a:r>
          </a:p>
          <a:p>
            <a:r>
              <a:rPr lang="en-US" sz="3500" b="1" dirty="0" smtClean="0"/>
              <a:t>Modular </a:t>
            </a:r>
            <a:r>
              <a:rPr lang="en-US" sz="3500" b="1" dirty="0" smtClean="0"/>
              <a:t>operator (%)</a:t>
            </a:r>
            <a:endParaRPr lang="en-US" sz="3500" b="1" dirty="0" smtClean="0"/>
          </a:p>
          <a:p>
            <a:pPr lvl="1"/>
            <a:r>
              <a:rPr lang="en-US" sz="2800" dirty="0" smtClean="0"/>
              <a:t>This operator returns the remainder on dividing one integer with another</a:t>
            </a:r>
          </a:p>
          <a:p>
            <a:pPr lvl="1"/>
            <a:r>
              <a:rPr lang="en-US" sz="2800" dirty="0" smtClean="0"/>
              <a:t>Expression 10 / 2 yields 5 whereas, 10 % 2 yields 0</a:t>
            </a:r>
          </a:p>
          <a:p>
            <a:pPr lvl="1"/>
            <a:r>
              <a:rPr lang="en-US" sz="2800" dirty="0" smtClean="0"/>
              <a:t>Expression 10 / 3 yields 3 whereas 10 % 3 yields 1</a:t>
            </a:r>
          </a:p>
          <a:p>
            <a:pPr lvl="1"/>
            <a:endParaRPr lang="en-US" dirty="0" smtClean="0"/>
          </a:p>
          <a:p>
            <a:r>
              <a:rPr lang="en-US" sz="3500" dirty="0" smtClean="0"/>
              <a:t> An arithmetic instruction is often used for storing character constants in character variables. </a:t>
            </a:r>
          </a:p>
          <a:p>
            <a:pPr lvl="1">
              <a:buNone/>
            </a:pPr>
            <a:r>
              <a:rPr lang="en-US" sz="3300" dirty="0" smtClean="0"/>
              <a:t>	char a, b, ; </a:t>
            </a:r>
          </a:p>
          <a:p>
            <a:pPr lvl="1">
              <a:buNone/>
            </a:pPr>
            <a:r>
              <a:rPr lang="en-US" sz="3300" dirty="0" smtClean="0"/>
              <a:t>	a = 'F' ; </a:t>
            </a:r>
          </a:p>
          <a:p>
            <a:pPr lvl="1">
              <a:buNone/>
            </a:pPr>
            <a:r>
              <a:rPr lang="en-US" sz="3300" dirty="0" smtClean="0"/>
              <a:t>	b = 'G' 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character set</a:t>
            </a:r>
          </a:p>
          <a:p>
            <a:r>
              <a:rPr lang="en-US" dirty="0" smtClean="0"/>
              <a:t>Basic constants and variables</a:t>
            </a:r>
          </a:p>
          <a:p>
            <a:r>
              <a:rPr lang="en-US" dirty="0" smtClean="0"/>
              <a:t>Output function – cout&lt;&lt;</a:t>
            </a:r>
          </a:p>
          <a:p>
            <a:r>
              <a:rPr lang="en-US" dirty="0" smtClean="0"/>
              <a:t>Input function – </a:t>
            </a:r>
            <a:r>
              <a:rPr lang="en-US" dirty="0" err="1" smtClean="0"/>
              <a:t>cin</a:t>
            </a:r>
            <a:r>
              <a:rPr lang="en-US" dirty="0" smtClean="0"/>
              <a:t>&gt;&gt; </a:t>
            </a:r>
          </a:p>
          <a:p>
            <a:r>
              <a:rPr lang="en-US" dirty="0" smtClean="0"/>
              <a:t>C++ instructions</a:t>
            </a:r>
          </a:p>
          <a:p>
            <a:r>
              <a:rPr lang="en-US" dirty="0" smtClean="0"/>
              <a:t>Integer to float conversion</a:t>
            </a:r>
          </a:p>
          <a:p>
            <a:r>
              <a:rPr lang="en-US" dirty="0" smtClean="0"/>
              <a:t>Hierarchy of operator</a:t>
            </a:r>
          </a:p>
          <a:p>
            <a:r>
              <a:rPr lang="en-US" dirty="0" smtClean="0"/>
              <a:t>Control instructions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Arithmetic operations can be performed on </a:t>
            </a:r>
            <a:r>
              <a:rPr lang="en-US" b="1" dirty="0" err="1" smtClean="0"/>
              <a:t>ints</a:t>
            </a:r>
            <a:r>
              <a:rPr lang="en-US" b="1" dirty="0" smtClean="0"/>
              <a:t>, floats and chars. 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char  x, y ; </a:t>
            </a:r>
          </a:p>
          <a:p>
            <a:pPr lvl="1">
              <a:buNone/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z ; 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x = 'a' ; 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y = 'b' ; 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z = x + y ; 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operator is assumed to be present. It must be written explicitly. </a:t>
            </a:r>
          </a:p>
          <a:p>
            <a:pPr>
              <a:buNone/>
            </a:pPr>
            <a:r>
              <a:rPr lang="en-US" dirty="0" smtClean="0"/>
              <a:t>			a = </a:t>
            </a:r>
            <a:r>
              <a:rPr lang="en-US" dirty="0" err="1" smtClean="0"/>
              <a:t>c.d.b</a:t>
            </a:r>
            <a:r>
              <a:rPr lang="en-US" dirty="0" smtClean="0"/>
              <a:t>(</a:t>
            </a:r>
            <a:r>
              <a:rPr lang="en-US" dirty="0" err="1" smtClean="0"/>
              <a:t>xy</a:t>
            </a:r>
            <a:r>
              <a:rPr lang="en-US" dirty="0" smtClean="0"/>
              <a:t>) </a:t>
            </a:r>
          </a:p>
          <a:p>
            <a:endParaRPr lang="en-US" sz="1000" dirty="0" smtClean="0"/>
          </a:p>
          <a:p>
            <a:pPr>
              <a:buNone/>
            </a:pPr>
            <a:r>
              <a:rPr lang="es-ES" dirty="0" smtClean="0"/>
              <a:t>			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b = c * d * b * ( x * y )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and float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362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arithmetic operation between an integer and integer always </a:t>
            </a:r>
            <a:r>
              <a:rPr lang="en-US" dirty="0" smtClean="0"/>
              <a:t>gives </a:t>
            </a:r>
            <a:r>
              <a:rPr lang="en-US" dirty="0" smtClean="0"/>
              <a:t>an integer result</a:t>
            </a:r>
          </a:p>
          <a:p>
            <a:r>
              <a:rPr lang="en-US" dirty="0" smtClean="0"/>
              <a:t>An operation between a real and real always </a:t>
            </a:r>
            <a:r>
              <a:rPr lang="en-US" dirty="0" smtClean="0"/>
              <a:t>gives </a:t>
            </a:r>
            <a:r>
              <a:rPr lang="en-US" dirty="0" smtClean="0"/>
              <a:t>a real result</a:t>
            </a:r>
          </a:p>
          <a:p>
            <a:r>
              <a:rPr lang="en-US" dirty="0" smtClean="0"/>
              <a:t>An operation between an integer and real always </a:t>
            </a:r>
            <a:r>
              <a:rPr lang="en-US" dirty="0" smtClean="0"/>
              <a:t>gives </a:t>
            </a:r>
            <a:r>
              <a:rPr lang="en-US" dirty="0" smtClean="0"/>
              <a:t>a real result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4128" y="3907808"/>
            <a:ext cx="370027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912031"/>
            <a:ext cx="3200400" cy="226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 in Assignments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368508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945943"/>
            <a:ext cx="3881293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33400" y="1219200"/>
            <a:ext cx="3429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k is 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and a is float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of Operations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809994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28600" y="1143000"/>
            <a:ext cx="8686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The operation is performed in the following priority order  from left to right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n-N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= 2 * 3 / 4 + 4 / 4 + 8 - 2 + 5 / 8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 = 6 / 4 + 4 / 4 + 8 - 2 + 5 / 8 		operation: *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 = 1 + 4 / 4 + 8 - 2 + 5 / 8 		operation: / 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 = 1 + 1+ 8 - 2 + 5 / 8 			operation: / 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 = 1 + 1 + 8 - 2 + 0 			operation: / 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 = 2 + 8 - 2 + 0 				operation: + 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 = 10 - 2 + 0 				operation: + 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 = 8 + 0					operation : - 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 = 8 						operation: +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of Operators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expression contains two operators of equal priority the tie between them is settled using the associativity of the operators </a:t>
            </a:r>
          </a:p>
          <a:p>
            <a:r>
              <a:rPr lang="en-US" dirty="0" smtClean="0"/>
              <a:t>It can be of two types</a:t>
            </a:r>
          </a:p>
          <a:p>
            <a:pPr lvl="1"/>
            <a:r>
              <a:rPr lang="en-US" dirty="0" smtClean="0"/>
              <a:t>Left to right</a:t>
            </a:r>
          </a:p>
          <a:p>
            <a:pPr lvl="1"/>
            <a:r>
              <a:rPr lang="en-US" dirty="0" smtClean="0"/>
              <a:t>Right to left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6200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the expression </a:t>
            </a:r>
          </a:p>
          <a:p>
            <a:r>
              <a:rPr lang="en-US" dirty="0" smtClean="0"/>
              <a:t>a = 3 / 2 * 5 ; </a:t>
            </a:r>
          </a:p>
          <a:p>
            <a:r>
              <a:rPr lang="en-US" dirty="0" smtClean="0"/>
              <a:t>Left to right:  </a:t>
            </a:r>
          </a:p>
          <a:p>
            <a:pPr lvl="2"/>
            <a:r>
              <a:rPr lang="en-US" dirty="0" smtClean="0"/>
              <a:t>a = 3 / 2 * 5 </a:t>
            </a:r>
          </a:p>
          <a:p>
            <a:pPr lvl="2"/>
            <a:r>
              <a:rPr lang="en-US" dirty="0" smtClean="0"/>
              <a:t>a = 1 * 5 </a:t>
            </a:r>
          </a:p>
          <a:p>
            <a:pPr lvl="2"/>
            <a:r>
              <a:rPr lang="en-US" dirty="0" smtClean="0"/>
              <a:t>a = 5</a:t>
            </a:r>
          </a:p>
          <a:p>
            <a:r>
              <a:rPr lang="en-US" dirty="0" smtClean="0"/>
              <a:t>Right to left :  </a:t>
            </a:r>
          </a:p>
          <a:p>
            <a:pPr marL="1379538" lvl="2" indent="-342900"/>
            <a:r>
              <a:rPr lang="en-US" dirty="0" smtClean="0"/>
              <a:t> a =  3 / 2 * 5</a:t>
            </a:r>
          </a:p>
          <a:p>
            <a:pPr marL="1379538" lvl="2" indent="-342900"/>
            <a:r>
              <a:rPr lang="en-US" dirty="0" smtClean="0"/>
              <a:t>a = 3 / 10 </a:t>
            </a:r>
          </a:p>
          <a:p>
            <a:pPr marL="1379538" lvl="2" indent="-342900"/>
            <a:r>
              <a:rPr lang="en-US" dirty="0" smtClean="0"/>
              <a:t>a = 0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Instructions in C++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Enable us to specify the order in which the various instructions in a program are to be executed by the computer. </a:t>
            </a:r>
          </a:p>
          <a:p>
            <a:pPr marL="684213"/>
            <a:r>
              <a:rPr lang="en-US" sz="2800" dirty="0" smtClean="0"/>
              <a:t>Sequence Control Instruction </a:t>
            </a:r>
          </a:p>
          <a:p>
            <a:pPr marL="684213"/>
            <a:r>
              <a:rPr lang="en-US" sz="2800" dirty="0" smtClean="0"/>
              <a:t>Selection or Decision Control Instruction </a:t>
            </a:r>
          </a:p>
          <a:p>
            <a:pPr marL="684213"/>
            <a:r>
              <a:rPr lang="en-US" sz="2800" dirty="0" smtClean="0"/>
              <a:t>Repetition or Loop Control Instruction </a:t>
            </a:r>
          </a:p>
          <a:p>
            <a:pPr marL="684213"/>
            <a:r>
              <a:rPr lang="en-US" sz="2800" dirty="0" smtClean="0"/>
              <a:t>Case Control Instruction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Sequence Control Instruction</a:t>
            </a:r>
          </a:p>
          <a:p>
            <a:pPr lvl="1" eaLnBrk="1" hangingPunct="1"/>
            <a:r>
              <a:rPr lang="en-US" smtClean="0"/>
              <a:t>The Sequence control instruction ensures that the instructions are executed in the same order in which they appear in the program.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C/C++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7620000" cy="1476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352800"/>
            <a:ext cx="822446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Cont..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Selection or Decision Control Instruction</a:t>
            </a:r>
          </a:p>
          <a:p>
            <a:pPr lvl="1" eaLnBrk="1" hangingPunct="1"/>
            <a:r>
              <a:rPr lang="en-US" dirty="0" smtClean="0"/>
              <a:t>Decision instructions allow the computer to take a decision as to which instruction is to be executed next.</a:t>
            </a:r>
          </a:p>
          <a:p>
            <a:pPr eaLnBrk="1" hangingPunct="1"/>
            <a:r>
              <a:rPr lang="en-US" dirty="0" smtClean="0"/>
              <a:t>Repetition or Loop Control Instruction</a:t>
            </a:r>
          </a:p>
          <a:p>
            <a:pPr lvl="1" eaLnBrk="1" hangingPunct="1"/>
            <a:r>
              <a:rPr lang="en-US" dirty="0" smtClean="0"/>
              <a:t>The Loop control instruction helps computer to execute a group of statements repeatedly.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Control Instruction</a:t>
            </a:r>
          </a:p>
          <a:p>
            <a:pPr lvl="1" eaLnBrk="1" hangingPunct="1"/>
            <a:r>
              <a:rPr lang="en-US" smtClean="0"/>
              <a:t>same as decision control instruction.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are invalid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BASICSALARY </a:t>
            </a:r>
          </a:p>
          <a:p>
            <a:r>
              <a:rPr lang="en-US" dirty="0" smtClean="0"/>
              <a:t>_basic </a:t>
            </a:r>
          </a:p>
          <a:p>
            <a:r>
              <a:rPr lang="en-US" dirty="0" smtClean="0"/>
              <a:t>basic-</a:t>
            </a:r>
            <a:r>
              <a:rPr lang="en-US" dirty="0" err="1" smtClean="0"/>
              <a:t>hra</a:t>
            </a:r>
            <a:r>
              <a:rPr lang="en-US" dirty="0" smtClean="0"/>
              <a:t> </a:t>
            </a:r>
          </a:p>
          <a:p>
            <a:r>
              <a:rPr lang="en-US" dirty="0" smtClean="0"/>
              <a:t>#MEAN </a:t>
            </a:r>
          </a:p>
          <a:p>
            <a:r>
              <a:rPr lang="en-US" dirty="0" smtClean="0"/>
              <a:t>group. </a:t>
            </a:r>
          </a:p>
          <a:p>
            <a:r>
              <a:rPr lang="en-US" dirty="0" smtClean="0"/>
              <a:t>422 </a:t>
            </a:r>
          </a:p>
          <a:p>
            <a:r>
              <a:rPr lang="en-US" dirty="0" smtClean="0"/>
              <a:t>population in 2006 </a:t>
            </a:r>
          </a:p>
          <a:p>
            <a:r>
              <a:rPr lang="en-US" dirty="0" smtClean="0"/>
              <a:t>over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Point out the errors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= 314.562 * 150 ; </a:t>
            </a:r>
          </a:p>
          <a:p>
            <a:r>
              <a:rPr lang="en-US" dirty="0" smtClean="0"/>
              <a:t>name = ‘Ajay’ ; </a:t>
            </a:r>
          </a:p>
          <a:p>
            <a:r>
              <a:rPr lang="en-US" dirty="0" err="1" smtClean="0"/>
              <a:t>varchar</a:t>
            </a:r>
            <a:r>
              <a:rPr lang="en-US" dirty="0" smtClean="0"/>
              <a:t> = ‘3’ ; </a:t>
            </a:r>
          </a:p>
          <a:p>
            <a:r>
              <a:rPr lang="pt-BR" dirty="0" smtClean="0"/>
              <a:t>3.14 * r * r * h = vol_of_cyl ; </a:t>
            </a:r>
          </a:p>
          <a:p>
            <a:r>
              <a:rPr lang="pt-BR" dirty="0" smtClean="0"/>
              <a:t>k = ( a * b ) ( c + ( 2.5a + b ) ( d + e ) ; </a:t>
            </a:r>
          </a:p>
          <a:p>
            <a:r>
              <a:rPr lang="en-US" dirty="0" err="1" smtClean="0"/>
              <a:t>m_inst</a:t>
            </a:r>
            <a:r>
              <a:rPr lang="en-US" dirty="0" smtClean="0"/>
              <a:t> = rate of interest * amount in </a:t>
            </a:r>
            <a:r>
              <a:rPr lang="en-US" dirty="0" err="1" smtClean="0"/>
              <a:t>rs</a:t>
            </a:r>
            <a:r>
              <a:rPr lang="en-US" dirty="0" smtClean="0"/>
              <a:t> ; </a:t>
            </a:r>
          </a:p>
          <a:p>
            <a:r>
              <a:rPr lang="en-US" dirty="0" smtClean="0"/>
              <a:t>count = count + 1 ;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The three primary constants and variable types in C++ are integer, float and character</a:t>
            </a:r>
          </a:p>
          <a:p>
            <a:r>
              <a:rPr lang="en-US" sz="3100" dirty="0" smtClean="0"/>
              <a:t>Do </a:t>
            </a:r>
            <a:r>
              <a:rPr lang="en-US" sz="3100" dirty="0" smtClean="0"/>
              <a:t>not use a keyword as a variable name</a:t>
            </a:r>
          </a:p>
          <a:p>
            <a:r>
              <a:rPr lang="en-US" sz="3100" dirty="0" smtClean="0"/>
              <a:t>An expression may contain any sequence of constants, variables and operators</a:t>
            </a:r>
          </a:p>
          <a:p>
            <a:r>
              <a:rPr lang="en-US" sz="3100" dirty="0" smtClean="0"/>
              <a:t>Operators having equal precedence are evaluated using associativity</a:t>
            </a:r>
          </a:p>
          <a:p>
            <a:r>
              <a:rPr lang="en-US" sz="3100" dirty="0" smtClean="0"/>
              <a:t>Input/output in C++ can be achieved using </a:t>
            </a:r>
            <a:r>
              <a:rPr lang="en-US" sz="3100" b="1" dirty="0" err="1" smtClean="0"/>
              <a:t>cin</a:t>
            </a:r>
            <a:r>
              <a:rPr lang="en-US" sz="3100" b="1" dirty="0" smtClean="0"/>
              <a:t>&gt;&gt; and cout&lt;&lt; functions.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C++ Character Set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447800"/>
            <a:ext cx="807914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Constants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US" dirty="0" smtClean="0"/>
              <a:t>Constant is an </a:t>
            </a:r>
            <a:r>
              <a:rPr lang="en-US" dirty="0" smtClean="0"/>
              <a:t>entity that doesn’t </a:t>
            </a:r>
            <a:r>
              <a:rPr lang="en-US" dirty="0" smtClean="0"/>
              <a:t>change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0163" y="2133600"/>
            <a:ext cx="7345637" cy="19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0093" y="4038600"/>
            <a:ext cx="357710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74944" y="4051024"/>
            <a:ext cx="2321256" cy="227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Integer Constants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029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u="sng" dirty="0" smtClean="0"/>
              <a:t>Rules: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Must </a:t>
            </a:r>
            <a:r>
              <a:rPr lang="en-US" dirty="0" smtClean="0"/>
              <a:t>have at least one digit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 must not have a decimal point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 can be either positive or </a:t>
            </a:r>
            <a:r>
              <a:rPr lang="en-US" dirty="0" smtClean="0"/>
              <a:t>negative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there is no sign an integer constant is assumed to be positive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 commas or blanks are allowed within an integer constant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Examples: 135, -67, 3401, -5670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Real Constants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/>
              <a:t>Rules:</a:t>
            </a:r>
          </a:p>
          <a:p>
            <a:pPr eaLnBrk="1" hangingPunct="1"/>
            <a:r>
              <a:rPr lang="en-US" dirty="0" smtClean="0"/>
              <a:t>Also </a:t>
            </a:r>
            <a:r>
              <a:rPr lang="en-US" dirty="0" smtClean="0"/>
              <a:t>called Floating Point constants</a:t>
            </a:r>
          </a:p>
          <a:p>
            <a:pPr eaLnBrk="1" hangingPunct="1"/>
            <a:r>
              <a:rPr lang="en-US" dirty="0" smtClean="0"/>
              <a:t>A real constant must have at least one digit</a:t>
            </a:r>
          </a:p>
          <a:p>
            <a:pPr eaLnBrk="1" hangingPunct="1"/>
            <a:r>
              <a:rPr lang="en-US" dirty="0" smtClean="0"/>
              <a:t>It must have a decimal point</a:t>
            </a:r>
          </a:p>
          <a:p>
            <a:pPr eaLnBrk="1" hangingPunct="1"/>
            <a:r>
              <a:rPr lang="en-US" dirty="0" smtClean="0"/>
              <a:t>It could be either positive or negative</a:t>
            </a:r>
          </a:p>
          <a:p>
            <a:pPr eaLnBrk="1" hangingPunct="1"/>
            <a:r>
              <a:rPr lang="en-US" dirty="0" smtClean="0"/>
              <a:t>Default sign is positive</a:t>
            </a:r>
          </a:p>
          <a:p>
            <a:pPr eaLnBrk="1" hangingPunct="1"/>
            <a:r>
              <a:rPr lang="en-US" dirty="0" smtClean="0"/>
              <a:t>No commas or blanks are allowed within a real constant</a:t>
            </a:r>
          </a:p>
          <a:p>
            <a:pPr eaLnBrk="1" hangingPunct="1"/>
            <a:r>
              <a:rPr lang="en-US" dirty="0" smtClean="0"/>
              <a:t>Examples: +325.34, 426.0, -32.76, -48.5792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Character Constants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character constant is 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single alphabet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a single digit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or a single special symbol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Enclosed within single inverted </a:t>
            </a:r>
            <a:r>
              <a:rPr lang="en-US" dirty="0" smtClean="0"/>
              <a:t>commas, ‘ ’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Both the inverted commas should point to the left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maximum length can be 1 character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Examples: ’A’, ‘I’, ‘5’, ‘=‘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2365</TotalTime>
  <Words>1408</Words>
  <Application>Microsoft Office PowerPoint</Application>
  <PresentationFormat>On-screen Show (4:3)</PresentationFormat>
  <Paragraphs>297</Paragraphs>
  <Slides>44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myPresentation1</vt:lpstr>
      <vt:lpstr>Drawing6\Drawing\~Page-1\Process.11</vt:lpstr>
      <vt:lpstr>Drawing6\Drawing\~Page-1\Process.12</vt:lpstr>
      <vt:lpstr>Programming Fundamentals </vt:lpstr>
      <vt:lpstr>Previous lecture</vt:lpstr>
      <vt:lpstr>Today’s lecture outline</vt:lpstr>
      <vt:lpstr>Learning C/C++</vt:lpstr>
      <vt:lpstr>C++ Character Set</vt:lpstr>
      <vt:lpstr>Constants</vt:lpstr>
      <vt:lpstr>Integer Constants</vt:lpstr>
      <vt:lpstr>Real Constants</vt:lpstr>
      <vt:lpstr>Character Constants</vt:lpstr>
      <vt:lpstr>Variables</vt:lpstr>
      <vt:lpstr>Variables..</vt:lpstr>
      <vt:lpstr>Variables..</vt:lpstr>
      <vt:lpstr>Keywords</vt:lpstr>
      <vt:lpstr>Writing C/C++ Programs</vt:lpstr>
      <vt:lpstr>Gross salary C++ Program</vt:lpstr>
      <vt:lpstr>Variable declaration</vt:lpstr>
      <vt:lpstr>Output function</vt:lpstr>
      <vt:lpstr>Input</vt:lpstr>
      <vt:lpstr>Gross salary C++ Program</vt:lpstr>
      <vt:lpstr>C++ Instructions</vt:lpstr>
      <vt:lpstr>Type Declaration Instruction </vt:lpstr>
      <vt:lpstr>Variations of type declaration instruction </vt:lpstr>
      <vt:lpstr>Cont.</vt:lpstr>
      <vt:lpstr>Arithmetic Instruction </vt:lpstr>
      <vt:lpstr>Example</vt:lpstr>
      <vt:lpstr>Types of arithmetic statement </vt:lpstr>
      <vt:lpstr>Cont.</vt:lpstr>
      <vt:lpstr>Cont..</vt:lpstr>
      <vt:lpstr>Arithmetic instructions</vt:lpstr>
      <vt:lpstr>Cont.</vt:lpstr>
      <vt:lpstr>Cont..</vt:lpstr>
      <vt:lpstr>Integer and float conversions</vt:lpstr>
      <vt:lpstr>Type Conversion in Assignments </vt:lpstr>
      <vt:lpstr>Hierarchy of Operations </vt:lpstr>
      <vt:lpstr>Example </vt:lpstr>
      <vt:lpstr>Association of Operators </vt:lpstr>
      <vt:lpstr>Example</vt:lpstr>
      <vt:lpstr>Control Instructions in C++ </vt:lpstr>
      <vt:lpstr>Cont.</vt:lpstr>
      <vt:lpstr>Cont..</vt:lpstr>
      <vt:lpstr>Cont…</vt:lpstr>
      <vt:lpstr>Which are invalid variables</vt:lpstr>
      <vt:lpstr> Point out the errors  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malik</cp:lastModifiedBy>
  <cp:revision>153</cp:revision>
  <dcterms:created xsi:type="dcterms:W3CDTF">2006-08-16T00:00:00Z</dcterms:created>
  <dcterms:modified xsi:type="dcterms:W3CDTF">2020-03-27T06:26:32Z</dcterms:modified>
</cp:coreProperties>
</file>