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97" r:id="rId3"/>
    <p:sldId id="298" r:id="rId4"/>
    <p:sldId id="289" r:id="rId5"/>
    <p:sldId id="299" r:id="rId6"/>
    <p:sldId id="300" r:id="rId7"/>
    <p:sldId id="290" r:id="rId8"/>
    <p:sldId id="291" r:id="rId9"/>
    <p:sldId id="292" r:id="rId10"/>
    <p:sldId id="293" r:id="rId11"/>
    <p:sldId id="262" r:id="rId12"/>
    <p:sldId id="264" r:id="rId13"/>
    <p:sldId id="294" r:id="rId14"/>
    <p:sldId id="295" r:id="rId15"/>
    <p:sldId id="301" r:id="rId16"/>
    <p:sldId id="302" r:id="rId17"/>
    <p:sldId id="303" r:id="rId18"/>
    <p:sldId id="304" r:id="rId19"/>
    <p:sldId id="266" r:id="rId20"/>
    <p:sldId id="268" r:id="rId21"/>
    <p:sldId id="269" r:id="rId22"/>
    <p:sldId id="305" r:id="rId23"/>
    <p:sldId id="306" r:id="rId24"/>
    <p:sldId id="270" r:id="rId25"/>
    <p:sldId id="287" r:id="rId26"/>
    <p:sldId id="271" r:id="rId27"/>
    <p:sldId id="272" r:id="rId28"/>
    <p:sldId id="307" r:id="rId29"/>
    <p:sldId id="273" r:id="rId30"/>
    <p:sldId id="288" r:id="rId31"/>
    <p:sldId id="274" r:id="rId32"/>
    <p:sldId id="334" r:id="rId33"/>
    <p:sldId id="335" r:id="rId34"/>
    <p:sldId id="336" r:id="rId35"/>
    <p:sldId id="275" r:id="rId36"/>
    <p:sldId id="276" r:id="rId37"/>
    <p:sldId id="337" r:id="rId38"/>
    <p:sldId id="277" r:id="rId39"/>
    <p:sldId id="278" r:id="rId40"/>
    <p:sldId id="279" r:id="rId41"/>
    <p:sldId id="280" r:id="rId42"/>
    <p:sldId id="281" r:id="rId43"/>
    <p:sldId id="296" r:id="rId44"/>
    <p:sldId id="338" r:id="rId45"/>
    <p:sldId id="282" r:id="rId46"/>
    <p:sldId id="339" r:id="rId47"/>
    <p:sldId id="340" r:id="rId48"/>
    <p:sldId id="341" r:id="rId49"/>
    <p:sldId id="342" r:id="rId50"/>
    <p:sldId id="343" r:id="rId51"/>
    <p:sldId id="344" r:id="rId52"/>
    <p:sldId id="261" r:id="rId53"/>
    <p:sldId id="263" r:id="rId54"/>
    <p:sldId id="309" r:id="rId55"/>
    <p:sldId id="265" r:id="rId56"/>
    <p:sldId id="310" r:id="rId57"/>
    <p:sldId id="345" r:id="rId58"/>
    <p:sldId id="346" r:id="rId59"/>
    <p:sldId id="267" r:id="rId60"/>
    <p:sldId id="311"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294516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86600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9088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4264916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5813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1638382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1910970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144957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90226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0C7A48-DA53-4C41-9D2C-D08E7D1700FE}" type="datetimeFigureOut">
              <a:rPr lang="en-GB" smtClean="0"/>
              <a:t>21/01/2019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235457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C7A48-DA53-4C41-9D2C-D08E7D1700FE}" type="datetimeFigureOut">
              <a:rPr lang="en-GB" smtClean="0"/>
              <a:t>21/01/2019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86137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0C7A48-DA53-4C41-9D2C-D08E7D1700FE}" type="datetimeFigureOut">
              <a:rPr lang="en-GB" smtClean="0"/>
              <a:t>21/01/2019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96914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0C7A48-DA53-4C41-9D2C-D08E7D1700FE}" type="datetimeFigureOut">
              <a:rPr lang="en-GB" smtClean="0"/>
              <a:t>21/01/2019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100569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C7A48-DA53-4C41-9D2C-D08E7D1700FE}" type="datetimeFigureOut">
              <a:rPr lang="en-GB" smtClean="0"/>
              <a:t>21/01/2019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92267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0C7A48-DA53-4C41-9D2C-D08E7D1700FE}" type="datetimeFigureOut">
              <a:rPr lang="en-GB" smtClean="0"/>
              <a:t>21/01/2019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185281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0C7A48-DA53-4C41-9D2C-D08E7D1700FE}" type="datetimeFigureOut">
              <a:rPr lang="en-GB" smtClean="0"/>
              <a:t>21/01/2019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E48A62-A2FD-475B-9B8F-9E8E2EC3BE95}" type="slidenum">
              <a:rPr lang="en-GB" smtClean="0"/>
              <a:t>‹#›</a:t>
            </a:fld>
            <a:endParaRPr lang="en-GB"/>
          </a:p>
        </p:txBody>
      </p:sp>
    </p:spTree>
    <p:extLst>
      <p:ext uri="{BB962C8B-B14F-4D97-AF65-F5344CB8AC3E}">
        <p14:creationId xmlns:p14="http://schemas.microsoft.com/office/powerpoint/2010/main" val="330358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0C7A48-DA53-4C41-9D2C-D08E7D1700FE}" type="datetimeFigureOut">
              <a:rPr lang="en-GB" smtClean="0"/>
              <a:t>21/01/2019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E48A62-A2FD-475B-9B8F-9E8E2EC3BE95}" type="slidenum">
              <a:rPr lang="en-GB" smtClean="0"/>
              <a:t>‹#›</a:t>
            </a:fld>
            <a:endParaRPr lang="en-GB"/>
          </a:p>
        </p:txBody>
      </p:sp>
    </p:spTree>
    <p:extLst>
      <p:ext uri="{BB962C8B-B14F-4D97-AF65-F5344CB8AC3E}">
        <p14:creationId xmlns:p14="http://schemas.microsoft.com/office/powerpoint/2010/main" val="407622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6BED36C-F6FD-491C-96C9-F467BADE8D23}"/>
              </a:ext>
            </a:extLst>
          </p:cNvPr>
          <p:cNvSpPr>
            <a:spLocks noGrp="1" noChangeArrowheads="1"/>
          </p:cNvSpPr>
          <p:nvPr>
            <p:ph type="ctrTitle"/>
          </p:nvPr>
        </p:nvSpPr>
        <p:spPr>
          <a:xfrm>
            <a:off x="2667000" y="2130426"/>
            <a:ext cx="7924800" cy="1470025"/>
          </a:xfrm>
        </p:spPr>
        <p:txBody>
          <a:bodyPr/>
          <a:lstStyle/>
          <a:p>
            <a:pPr algn="ctr"/>
            <a:r>
              <a:rPr lang="en-US" altLang="en-US" sz="4000"/>
              <a:t>Introduction to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5B969A9-A538-4730-AD87-0F1FDFC367D8}"/>
              </a:ext>
            </a:extLst>
          </p:cNvPr>
          <p:cNvSpPr>
            <a:spLocks noGrp="1" noChangeArrowheads="1"/>
          </p:cNvSpPr>
          <p:nvPr>
            <p:ph type="body" idx="1"/>
          </p:nvPr>
        </p:nvSpPr>
        <p:spPr>
          <a:xfrm>
            <a:off x="2971800" y="2286000"/>
            <a:ext cx="7543800" cy="4114800"/>
          </a:xfrm>
        </p:spPr>
        <p:txBody>
          <a:bodyPr/>
          <a:lstStyle/>
          <a:p>
            <a:pPr>
              <a:buFont typeface="Wingdings" panose="05000000000000000000" pitchFamily="2" charset="2"/>
              <a:buNone/>
            </a:pPr>
            <a:br>
              <a:rPr lang="en-US" altLang="en-US" b="1"/>
            </a:br>
            <a:r>
              <a:rPr lang="en-US" altLang="en-US" b="1"/>
              <a:t>	for ( i = 0 ; i &lt; 10 ; i ++ )</a:t>
            </a:r>
            <a:br>
              <a:rPr lang="en-US" altLang="en-US" b="1"/>
            </a:br>
            <a:r>
              <a:rPr lang="en-US" altLang="en-US" b="1"/>
              <a:t>	{	</a:t>
            </a:r>
          </a:p>
          <a:p>
            <a:pPr>
              <a:buFont typeface="Wingdings" panose="05000000000000000000" pitchFamily="2" charset="2"/>
              <a:buNone/>
            </a:pPr>
            <a:r>
              <a:rPr lang="en-US" altLang="en-US" b="1"/>
              <a:t>			cin &gt;&gt; age [ i ] ;</a:t>
            </a:r>
          </a:p>
          <a:p>
            <a:pPr>
              <a:buFont typeface="Wingdings" panose="05000000000000000000" pitchFamily="2" charset="2"/>
              <a:buNone/>
            </a:pPr>
            <a:r>
              <a:rPr lang="en-US" altLang="en-US" b="1"/>
              <a:t>		}</a:t>
            </a:r>
          </a:p>
          <a:p>
            <a:pPr>
              <a:buFont typeface="Wingdings" panose="05000000000000000000" pitchFamily="2" charset="2"/>
              <a:buNone/>
            </a:pPr>
            <a:endParaRPr lang="en-US" altLang="en-US" b="1"/>
          </a:p>
        </p:txBody>
      </p:sp>
      <p:sp>
        <p:nvSpPr>
          <p:cNvPr id="40963" name="Rectangle 3">
            <a:extLst>
              <a:ext uri="{FF2B5EF4-FFF2-40B4-BE49-F238E27FC236}">
                <a16:creationId xmlns:a16="http://schemas.microsoft.com/office/drawing/2014/main" id="{3B864FFD-2409-4BB5-B7B8-771667130970}"/>
              </a:ext>
            </a:extLst>
          </p:cNvPr>
          <p:cNvSpPr>
            <a:spLocks noGrp="1" noChangeArrowheads="1"/>
          </p:cNvSpPr>
          <p:nvPr>
            <p:ph type="title"/>
          </p:nvPr>
        </p:nvSpPr>
        <p:spPr>
          <a:xfrm>
            <a:off x="2819400" y="685801"/>
            <a:ext cx="7543800" cy="1431925"/>
          </a:xfrm>
          <a:noFill/>
          <a:ln/>
        </p:spPr>
        <p:txBody>
          <a:bodyPr/>
          <a:lstStyle/>
          <a:p>
            <a:pPr algn="ctr"/>
            <a:r>
              <a:rPr lang="en-US" altLang="en-US" sz="4800"/>
              <a:t>Example1: Using Arrays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fade">
                                      <p:cBhvr>
                                        <p:cTn id="7" dur="2000"/>
                                        <p:tgtEl>
                                          <p:spTgt spid="4096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62">
                                            <p:txEl>
                                              <p:pRg st="1" end="1"/>
                                            </p:txEl>
                                          </p:spTgt>
                                        </p:tgtEl>
                                        <p:attrNameLst>
                                          <p:attrName>style.visibility</p:attrName>
                                        </p:attrNameLst>
                                      </p:cBhvr>
                                      <p:to>
                                        <p:strVal val="visible"/>
                                      </p:to>
                                    </p:set>
                                    <p:animEffect transition="in" filter="fade">
                                      <p:cBhvr>
                                        <p:cTn id="10" dur="2000"/>
                                        <p:tgtEl>
                                          <p:spTgt spid="4096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962">
                                            <p:txEl>
                                              <p:pRg st="2" end="2"/>
                                            </p:txEl>
                                          </p:spTgt>
                                        </p:tgtEl>
                                        <p:attrNameLst>
                                          <p:attrName>style.visibility</p:attrName>
                                        </p:attrNameLst>
                                      </p:cBhvr>
                                      <p:to>
                                        <p:strVal val="visible"/>
                                      </p:to>
                                    </p:set>
                                    <p:animEffect transition="in" filter="fade">
                                      <p:cBhvr>
                                        <p:cTn id="13" dur="2000"/>
                                        <p:tgtEl>
                                          <p:spTgt spid="409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141ED01-9F0F-4CAA-AFF8-AEFF9021DC81}"/>
              </a:ext>
            </a:extLst>
          </p:cNvPr>
          <p:cNvSpPr>
            <a:spLocks noGrp="1" noChangeArrowheads="1"/>
          </p:cNvSpPr>
          <p:nvPr>
            <p:ph type="body" idx="1"/>
          </p:nvPr>
        </p:nvSpPr>
        <p:spPr>
          <a:xfrm>
            <a:off x="3276600" y="2362201"/>
            <a:ext cx="6858000" cy="3463925"/>
          </a:xfrm>
        </p:spPr>
        <p:txBody>
          <a:bodyPr/>
          <a:lstStyle/>
          <a:p>
            <a:pPr>
              <a:buFont typeface="Wingdings" panose="05000000000000000000" pitchFamily="2" charset="2"/>
              <a:buNone/>
            </a:pPr>
            <a:r>
              <a:rPr lang="en-US" altLang="en-US" b="1"/>
              <a:t>		totalAge = 0 ;</a:t>
            </a:r>
          </a:p>
          <a:p>
            <a:pPr>
              <a:buFont typeface="Wingdings" panose="05000000000000000000" pitchFamily="2" charset="2"/>
              <a:buNone/>
            </a:pPr>
            <a:r>
              <a:rPr lang="en-US" altLang="en-US" b="1"/>
              <a:t>		for ( i = 0 ; i &lt; 10 ; i ++ )</a:t>
            </a:r>
            <a:br>
              <a:rPr lang="en-US" altLang="en-US" b="1"/>
            </a:br>
            <a:r>
              <a:rPr lang="en-US" altLang="en-US" b="1"/>
              <a:t>	{</a:t>
            </a:r>
          </a:p>
          <a:p>
            <a:pPr>
              <a:buFont typeface="Wingdings" panose="05000000000000000000" pitchFamily="2" charset="2"/>
              <a:buNone/>
            </a:pPr>
            <a:r>
              <a:rPr lang="en-US" altLang="en-US" b="1"/>
              <a:t>			totalAge + = age [ i ] ;</a:t>
            </a:r>
          </a:p>
          <a:p>
            <a:pPr>
              <a:buFont typeface="Wingdings" panose="05000000000000000000" pitchFamily="2" charset="2"/>
              <a:buNone/>
            </a:pPr>
            <a:r>
              <a:rPr lang="en-US" altLang="en-US" b="1"/>
              <a:t>		}</a:t>
            </a:r>
          </a:p>
        </p:txBody>
      </p:sp>
      <p:sp>
        <p:nvSpPr>
          <p:cNvPr id="8196" name="Rectangle 4">
            <a:extLst>
              <a:ext uri="{FF2B5EF4-FFF2-40B4-BE49-F238E27FC236}">
                <a16:creationId xmlns:a16="http://schemas.microsoft.com/office/drawing/2014/main" id="{5C70A4C8-713B-4C99-B134-A1EB7C454571}"/>
              </a:ext>
            </a:extLst>
          </p:cNvPr>
          <p:cNvSpPr>
            <a:spLocks noGrp="1" noChangeArrowheads="1"/>
          </p:cNvSpPr>
          <p:nvPr>
            <p:ph type="title"/>
          </p:nvPr>
        </p:nvSpPr>
        <p:spPr>
          <a:xfrm>
            <a:off x="1905000" y="685800"/>
            <a:ext cx="8686800" cy="1143000"/>
          </a:xfrm>
          <a:noFill/>
          <a:ln/>
        </p:spPr>
        <p:txBody>
          <a:bodyPr>
            <a:normAutofit fontScale="90000"/>
          </a:bodyPr>
          <a:lstStyle/>
          <a:p>
            <a:pPr algn="ctr"/>
            <a:r>
              <a:rPr lang="en-US" altLang="en-US" sz="7200"/>
              <a:t>Example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0" dur="500"/>
                                        <p:tgtEl>
                                          <p:spTgt spid="819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3" dur="500"/>
                                        <p:tgtEl>
                                          <p:spTgt spid="819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6"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5904D1E9-FD1A-4FD4-B688-335F4D9222FB}"/>
              </a:ext>
            </a:extLst>
          </p:cNvPr>
          <p:cNvSpPr>
            <a:spLocks noGrp="1" noChangeArrowheads="1"/>
          </p:cNvSpPr>
          <p:nvPr>
            <p:ph type="body" idx="1"/>
          </p:nvPr>
        </p:nvSpPr>
        <p:spPr>
          <a:xfrm>
            <a:off x="3505200" y="2057400"/>
            <a:ext cx="6172200" cy="4724400"/>
          </a:xfrm>
        </p:spPr>
        <p:txBody>
          <a:bodyPr/>
          <a:lstStyle/>
          <a:p>
            <a:pPr>
              <a:lnSpc>
                <a:spcPct val="90000"/>
              </a:lnSpc>
              <a:buFont typeface="Wingdings" panose="05000000000000000000" pitchFamily="2" charset="2"/>
              <a:buNone/>
            </a:pPr>
            <a:r>
              <a:rPr lang="en-US" altLang="en-US" sz="2800" b="1"/>
              <a:t>		</a:t>
            </a:r>
          </a:p>
          <a:p>
            <a:pPr>
              <a:lnSpc>
                <a:spcPct val="90000"/>
              </a:lnSpc>
              <a:buFont typeface="Wingdings" panose="05000000000000000000" pitchFamily="2" charset="2"/>
              <a:buNone/>
            </a:pPr>
            <a:r>
              <a:rPr lang="en-US" altLang="en-US" sz="2800" b="1"/>
              <a:t>		int age [ 10 ] ;</a:t>
            </a:r>
          </a:p>
          <a:p>
            <a:pPr>
              <a:lnSpc>
                <a:spcPct val="90000"/>
              </a:lnSpc>
              <a:buFont typeface="Wingdings" panose="05000000000000000000" pitchFamily="2" charset="2"/>
              <a:buNone/>
            </a:pPr>
            <a:r>
              <a:rPr lang="en-US" altLang="en-US" sz="2800" b="1"/>
              <a:t>		</a:t>
            </a:r>
          </a:p>
          <a:p>
            <a:pPr>
              <a:lnSpc>
                <a:spcPct val="90000"/>
              </a:lnSpc>
              <a:buFont typeface="Wingdings" panose="05000000000000000000" pitchFamily="2" charset="2"/>
              <a:buNone/>
            </a:pPr>
            <a:r>
              <a:rPr lang="en-US" altLang="en-US" sz="2800" b="1"/>
              <a:t>		for ( i = 0 ; i &lt; 10 ; i ++ )</a:t>
            </a:r>
            <a:br>
              <a:rPr lang="en-US" altLang="en-US" sz="2800" b="1"/>
            </a:br>
            <a:r>
              <a:rPr lang="en-US" altLang="en-US" sz="2800" b="1"/>
              <a:t>	{</a:t>
            </a:r>
          </a:p>
          <a:p>
            <a:pPr>
              <a:lnSpc>
                <a:spcPct val="90000"/>
              </a:lnSpc>
              <a:buFont typeface="Wingdings" panose="05000000000000000000" pitchFamily="2" charset="2"/>
              <a:buNone/>
            </a:pPr>
            <a:r>
              <a:rPr lang="en-US" altLang="en-US" sz="2800" b="1"/>
              <a:t>			age [ i ] = 0 ;</a:t>
            </a:r>
          </a:p>
          <a:p>
            <a:pPr>
              <a:lnSpc>
                <a:spcPct val="90000"/>
              </a:lnSpc>
              <a:buFont typeface="Wingdings" panose="05000000000000000000" pitchFamily="2" charset="2"/>
              <a:buNone/>
            </a:pPr>
            <a:r>
              <a:rPr lang="en-US" altLang="en-US" sz="2800" b="1"/>
              <a:t>		}</a:t>
            </a:r>
          </a:p>
          <a:p>
            <a:pPr>
              <a:lnSpc>
                <a:spcPct val="90000"/>
              </a:lnSpc>
              <a:buFont typeface="Wingdings" panose="05000000000000000000" pitchFamily="2" charset="2"/>
              <a:buNone/>
            </a:pPr>
            <a:r>
              <a:rPr lang="en-US" altLang="en-US" b="1">
                <a:solidFill>
                  <a:schemeClr val="accent2"/>
                </a:solidFill>
              </a:rPr>
              <a:t>	</a:t>
            </a:r>
            <a:endParaRPr lang="en-US" altLang="en-US" b="1"/>
          </a:p>
          <a:p>
            <a:pPr>
              <a:lnSpc>
                <a:spcPct val="90000"/>
              </a:lnSpc>
              <a:buFont typeface="Wingdings" panose="05000000000000000000" pitchFamily="2" charset="2"/>
              <a:buNone/>
            </a:pPr>
            <a:endParaRPr lang="en-US" altLang="en-US" b="1"/>
          </a:p>
          <a:p>
            <a:pPr>
              <a:lnSpc>
                <a:spcPct val="90000"/>
              </a:lnSpc>
              <a:buFont typeface="Wingdings" panose="05000000000000000000" pitchFamily="2" charset="2"/>
              <a:buNone/>
            </a:pPr>
            <a:r>
              <a:rPr lang="en-US" altLang="en-US" b="1"/>
              <a:t>		</a:t>
            </a:r>
            <a:endParaRPr lang="en-US" altLang="en-US" sz="2800" b="1"/>
          </a:p>
          <a:p>
            <a:pPr>
              <a:lnSpc>
                <a:spcPct val="90000"/>
              </a:lnSpc>
              <a:buFont typeface="Wingdings" panose="05000000000000000000" pitchFamily="2" charset="2"/>
              <a:buNone/>
            </a:pPr>
            <a:endParaRPr lang="en-US" altLang="en-US" sz="2800" b="1"/>
          </a:p>
        </p:txBody>
      </p:sp>
      <p:sp>
        <p:nvSpPr>
          <p:cNvPr id="10244" name="Rectangle 4">
            <a:extLst>
              <a:ext uri="{FF2B5EF4-FFF2-40B4-BE49-F238E27FC236}">
                <a16:creationId xmlns:a16="http://schemas.microsoft.com/office/drawing/2014/main" id="{005D58DC-C7C9-420C-9099-00B59793D053}"/>
              </a:ext>
            </a:extLst>
          </p:cNvPr>
          <p:cNvSpPr>
            <a:spLocks noGrp="1" noChangeArrowheads="1"/>
          </p:cNvSpPr>
          <p:nvPr>
            <p:ph type="title"/>
          </p:nvPr>
        </p:nvSpPr>
        <p:spPr>
          <a:xfrm>
            <a:off x="2452688" y="838200"/>
            <a:ext cx="8229600" cy="1143000"/>
          </a:xfrm>
          <a:noFill/>
          <a:ln/>
        </p:spPr>
        <p:txBody>
          <a:bodyPr/>
          <a:lstStyle/>
          <a:p>
            <a:pPr algn="ctr"/>
            <a:r>
              <a:rPr lang="en-US" altLang="en-US" sz="4800"/>
              <a:t>Initializing an Array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5" dur="500"/>
                                        <p:tgtEl>
                                          <p:spTgt spid="1024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8" dur="500"/>
                                        <p:tgtEl>
                                          <p:spTgt spid="1024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10243">
                                            <p:txEl>
                                              <p:pRg st="6" end="6"/>
                                            </p:txEl>
                                          </p:spTgt>
                                        </p:tgtEl>
                                        <p:attrNameLst>
                                          <p:attrName>style.visibility</p:attrName>
                                        </p:attrNameLst>
                                      </p:cBhvr>
                                      <p:to>
                                        <p:strVal val="visible"/>
                                      </p:to>
                                    </p:set>
                                    <p:animEffect transition="in" filter="blinds(horizontal)">
                                      <p:cBhvr>
                                        <p:cTn id="33" dur="500"/>
                                        <p:tgtEl>
                                          <p:spTgt spid="10243">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10243">
                                            <p:txEl>
                                              <p:pRg st="8" end="8"/>
                                            </p:txEl>
                                          </p:spTgt>
                                        </p:tgtEl>
                                        <p:attrNameLst>
                                          <p:attrName>style.visibility</p:attrName>
                                        </p:attrNameLst>
                                      </p:cBhvr>
                                      <p:to>
                                        <p:strVal val="visible"/>
                                      </p:to>
                                    </p:set>
                                    <p:animEffect transition="in" filter="blinds(horizontal)">
                                      <p:cBhvr>
                                        <p:cTn id="38"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2C33B88-0F0D-40F7-930F-74F9210B5C57}"/>
              </a:ext>
            </a:extLst>
          </p:cNvPr>
          <p:cNvSpPr>
            <a:spLocks noGrp="1" noChangeArrowheads="1"/>
          </p:cNvSpPr>
          <p:nvPr>
            <p:ph type="title"/>
          </p:nvPr>
        </p:nvSpPr>
        <p:spPr>
          <a:xfrm>
            <a:off x="2895600" y="609601"/>
            <a:ext cx="7543800" cy="1431925"/>
          </a:xfrm>
        </p:spPr>
        <p:txBody>
          <a:bodyPr/>
          <a:lstStyle/>
          <a:p>
            <a:pPr algn="ctr"/>
            <a:r>
              <a:rPr lang="en-US" altLang="en-US" sz="5400"/>
              <a:t>Initializing an Array</a:t>
            </a:r>
          </a:p>
        </p:txBody>
      </p:sp>
      <p:sp>
        <p:nvSpPr>
          <p:cNvPr id="41987" name="Rectangle 3">
            <a:extLst>
              <a:ext uri="{FF2B5EF4-FFF2-40B4-BE49-F238E27FC236}">
                <a16:creationId xmlns:a16="http://schemas.microsoft.com/office/drawing/2014/main" id="{18077E76-3F60-41E9-BD79-28A8B90BDC97}"/>
              </a:ext>
            </a:extLst>
          </p:cNvPr>
          <p:cNvSpPr>
            <a:spLocks noGrp="1" noChangeArrowheads="1"/>
          </p:cNvSpPr>
          <p:nvPr>
            <p:ph type="body" idx="1"/>
          </p:nvPr>
        </p:nvSpPr>
        <p:spPr>
          <a:xfrm>
            <a:off x="2819400" y="2209800"/>
            <a:ext cx="7543800" cy="4114800"/>
          </a:xfrm>
        </p:spPr>
        <p:txBody>
          <a:bodyPr/>
          <a:lstStyle/>
          <a:p>
            <a:pPr algn="ctr">
              <a:buFont typeface="Wingdings" panose="05000000000000000000" pitchFamily="2" charset="2"/>
              <a:buNone/>
            </a:pPr>
            <a:endParaRPr lang="en-US" altLang="en-US"/>
          </a:p>
          <a:p>
            <a:pPr algn="ctr">
              <a:buFont typeface="Wingdings" panose="05000000000000000000" pitchFamily="2" charset="2"/>
              <a:buNone/>
            </a:pPr>
            <a:r>
              <a:rPr lang="en-US" altLang="en-US"/>
              <a:t>int age [ 10 ] = { 0,0,0,0,0,0,0,0,0,0 } ;</a:t>
            </a:r>
          </a:p>
          <a:p>
            <a:pPr algn="ctr">
              <a:buFont typeface="Wingdings" panose="05000000000000000000" pitchFamily="2" charset="2"/>
              <a:buNone/>
            </a:pPr>
            <a:endParaRPr lang="en-US" altLang="en-US"/>
          </a:p>
          <a:p>
            <a:pPr algn="ctr">
              <a:buFont typeface="Wingdings" panose="05000000000000000000" pitchFamily="2" charset="2"/>
              <a:buNone/>
            </a:pPr>
            <a:endParaRPr lang="en-US" altLang="en-US"/>
          </a:p>
          <a:p>
            <a:pPr algn="ctr">
              <a:buFont typeface="Wingdings" panose="05000000000000000000" pitchFamily="2" charset="2"/>
              <a:buNone/>
            </a:pPr>
            <a:r>
              <a:rPr lang="en-US" altLang="en-US"/>
              <a:t>int age[ 10 ] = { 0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8BAC77F0-3FD9-490A-A1FE-FCE610EA0677}"/>
              </a:ext>
            </a:extLst>
          </p:cNvPr>
          <p:cNvSpPr>
            <a:spLocks noGrp="1" noChangeArrowheads="1"/>
          </p:cNvSpPr>
          <p:nvPr>
            <p:ph type="body" idx="1"/>
          </p:nvPr>
        </p:nvSpPr>
        <p:spPr>
          <a:xfrm>
            <a:off x="2209800" y="2103438"/>
            <a:ext cx="8077200" cy="4525962"/>
          </a:xfrm>
        </p:spPr>
        <p:txBody>
          <a:bodyPr/>
          <a:lstStyle/>
          <a:p>
            <a:pPr>
              <a:buFont typeface="Wingdings" panose="05000000000000000000" pitchFamily="2" charset="2"/>
              <a:buNone/>
            </a:pPr>
            <a:r>
              <a:rPr lang="en-US" altLang="en-US" sz="3600"/>
              <a:t>		 </a:t>
            </a:r>
            <a:r>
              <a:rPr lang="en-US" altLang="en-US"/>
              <a:t>int age [ ] = { 1,2,3,4,5,6,7,8,9,10 } ;</a:t>
            </a:r>
          </a:p>
          <a:p>
            <a:pPr>
              <a:buFont typeface="Wingdings" panose="05000000000000000000" pitchFamily="2" charset="2"/>
              <a:buNone/>
            </a:pPr>
            <a:endParaRPr lang="en-US" altLang="en-US"/>
          </a:p>
          <a:p>
            <a:pPr>
              <a:buFont typeface="Wingdings" panose="05000000000000000000" pitchFamily="2" charset="2"/>
              <a:buNone/>
            </a:pPr>
            <a:r>
              <a:rPr lang="en-US" altLang="en-US" sz="3600"/>
              <a:t>	</a:t>
            </a:r>
            <a:endParaRPr lang="en-US" altLang="en-US">
              <a:solidFill>
                <a:schemeClr val="accent2"/>
              </a:solidFill>
            </a:endParaRPr>
          </a:p>
          <a:p>
            <a:pPr>
              <a:buFont typeface="Wingdings" panose="05000000000000000000" pitchFamily="2" charset="2"/>
              <a:buNone/>
            </a:pPr>
            <a:r>
              <a:rPr lang="en-US" altLang="en-US"/>
              <a:t>			for ( i = 0 ; i &lt; 10 ; i ++ )</a:t>
            </a:r>
          </a:p>
          <a:p>
            <a:pPr>
              <a:buFont typeface="Wingdings" panose="05000000000000000000" pitchFamily="2" charset="2"/>
              <a:buNone/>
            </a:pPr>
            <a:endParaRPr lang="en-US" altLang="en-US"/>
          </a:p>
        </p:txBody>
      </p:sp>
      <p:sp>
        <p:nvSpPr>
          <p:cNvPr id="33796" name="Rectangle 4">
            <a:extLst>
              <a:ext uri="{FF2B5EF4-FFF2-40B4-BE49-F238E27FC236}">
                <a16:creationId xmlns:a16="http://schemas.microsoft.com/office/drawing/2014/main" id="{8DCDA5C8-A622-4B10-AA1D-1DF0B5C0C374}"/>
              </a:ext>
            </a:extLst>
          </p:cNvPr>
          <p:cNvSpPr>
            <a:spLocks noGrp="1" noChangeArrowheads="1"/>
          </p:cNvSpPr>
          <p:nvPr>
            <p:ph type="title"/>
          </p:nvPr>
        </p:nvSpPr>
        <p:spPr>
          <a:xfrm>
            <a:off x="2362200" y="685800"/>
            <a:ext cx="8229600" cy="1143000"/>
          </a:xfrm>
          <a:noFill/>
          <a:ln/>
        </p:spPr>
        <p:txBody>
          <a:bodyPr/>
          <a:lstStyle/>
          <a:p>
            <a:pPr algn="ctr"/>
            <a:r>
              <a:rPr lang="en-US" altLang="en-US" sz="6000"/>
              <a:t>Initializing an Array</a:t>
            </a:r>
          </a:p>
        </p:txBody>
      </p:sp>
      <p:sp>
        <p:nvSpPr>
          <p:cNvPr id="33797" name="AutoShape 5">
            <a:extLst>
              <a:ext uri="{FF2B5EF4-FFF2-40B4-BE49-F238E27FC236}">
                <a16:creationId xmlns:a16="http://schemas.microsoft.com/office/drawing/2014/main" id="{7FDDE7E9-324C-4819-BB30-E77BDCF4C361}"/>
              </a:ext>
            </a:extLst>
          </p:cNvPr>
          <p:cNvSpPr>
            <a:spLocks noChangeArrowheads="1"/>
          </p:cNvSpPr>
          <p:nvPr/>
        </p:nvSpPr>
        <p:spPr bwMode="auto">
          <a:xfrm>
            <a:off x="3276600" y="4876800"/>
            <a:ext cx="4876800" cy="457200"/>
          </a:xfrm>
          <a:prstGeom prst="wedgeRectCallout">
            <a:avLst>
              <a:gd name="adj1" fmla="val -12630"/>
              <a:gd name="adj2" fmla="val -130208"/>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sz="2000" b="1">
                <a:latin typeface="Arial" panose="020B0604020202020204" pitchFamily="34" charset="0"/>
              </a:rPr>
              <a:t>‘ i ‘ will have value from 0 to 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7" dur="500"/>
                                        <p:tgtEl>
                                          <p:spTgt spid="3379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12" dur="500"/>
                                        <p:tgtEl>
                                          <p:spTgt spid="3379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7"/>
                                        </p:tgtEl>
                                        <p:attrNameLst>
                                          <p:attrName>style.visibility</p:attrName>
                                        </p:attrNameLst>
                                      </p:cBhvr>
                                      <p:to>
                                        <p:strVal val="visible"/>
                                      </p:to>
                                    </p:set>
                                    <p:animEffect transition="in" filter="blinds(horizontal)">
                                      <p:cBhvr>
                                        <p:cTn id="17"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EC14-3285-401A-A5EC-33BDF0016599}"/>
              </a:ext>
            </a:extLst>
          </p:cNvPr>
          <p:cNvSpPr>
            <a:spLocks noGrp="1"/>
          </p:cNvSpPr>
          <p:nvPr>
            <p:ph type="title"/>
          </p:nvPr>
        </p:nvSpPr>
        <p:spPr/>
        <p:txBody>
          <a:bodyPr/>
          <a:lstStyle/>
          <a:p>
            <a:r>
              <a:rPr lang="en-GB" dirty="0"/>
              <a:t>Example – Problem Statement</a:t>
            </a:r>
          </a:p>
        </p:txBody>
      </p:sp>
      <p:sp>
        <p:nvSpPr>
          <p:cNvPr id="3" name="Content Placeholder 2">
            <a:extLst>
              <a:ext uri="{FF2B5EF4-FFF2-40B4-BE49-F238E27FC236}">
                <a16:creationId xmlns:a16="http://schemas.microsoft.com/office/drawing/2014/main" id="{507135B1-B191-4CD4-A546-7A179A2C8A91}"/>
              </a:ext>
            </a:extLst>
          </p:cNvPr>
          <p:cNvSpPr>
            <a:spLocks noGrp="1"/>
          </p:cNvSpPr>
          <p:nvPr>
            <p:ph idx="1"/>
          </p:nvPr>
        </p:nvSpPr>
        <p:spPr/>
        <p:txBody>
          <a:bodyPr/>
          <a:lstStyle/>
          <a:p>
            <a:r>
              <a:rPr lang="en-GB" b="1" dirty="0"/>
              <a:t>Write a program which reads integers from the user and stores these ones in an array. User can enter a maximum of 100 numbers. Stop taking input when user enters -1.</a:t>
            </a:r>
            <a:endParaRPr lang="en-GB" dirty="0"/>
          </a:p>
        </p:txBody>
      </p:sp>
    </p:spTree>
    <p:extLst>
      <p:ext uri="{BB962C8B-B14F-4D97-AF65-F5344CB8AC3E}">
        <p14:creationId xmlns:p14="http://schemas.microsoft.com/office/powerpoint/2010/main" val="103832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FA04-9AAE-4A6B-B3BE-CC3F6315E7D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472EC5C5-D154-48CE-B8BF-D678989D7CB4}"/>
              </a:ext>
            </a:extLst>
          </p:cNvPr>
          <p:cNvSpPr>
            <a:spLocks noGrp="1"/>
          </p:cNvSpPr>
          <p:nvPr>
            <p:ph idx="1"/>
          </p:nvPr>
        </p:nvSpPr>
        <p:spPr>
          <a:xfrm>
            <a:off x="463827" y="1270000"/>
            <a:ext cx="9395790" cy="5382591"/>
          </a:xfrm>
        </p:spPr>
        <p:txBody>
          <a:bodyPr>
            <a:normAutofit/>
          </a:bodyPr>
          <a:lstStyle/>
          <a:p>
            <a:r>
              <a:rPr lang="en-GB" dirty="0"/>
              <a:t>We have to declare an integer array of size 100 to be used to store the integers. </a:t>
            </a:r>
          </a:p>
          <a:p>
            <a:r>
              <a:rPr lang="en-GB" dirty="0"/>
              <a:t>We used a loop to get the input from the users. </a:t>
            </a:r>
          </a:p>
          <a:p>
            <a:r>
              <a:rPr lang="en-GB" dirty="0"/>
              <a:t>There are two conditions to terminate the loop i.e. either user has entered 100 numbers or user entered -1.</a:t>
            </a:r>
          </a:p>
          <a:p>
            <a:r>
              <a:rPr lang="en-GB" dirty="0"/>
              <a:t> 'For' and 'while' loops can execute zero or more times whereas ‘do-while’ may execute one or more times.</a:t>
            </a:r>
          </a:p>
          <a:p>
            <a:r>
              <a:rPr lang="en-GB" dirty="0"/>
              <a:t>By </a:t>
            </a:r>
            <a:r>
              <a:rPr lang="en-GB" dirty="0" err="1"/>
              <a:t>analyzing</a:t>
            </a:r>
            <a:r>
              <a:rPr lang="en-GB" dirty="0"/>
              <a:t> the problem, the loop will be executed at least once so do-while loop logically fits in this problem. </a:t>
            </a:r>
          </a:p>
          <a:p>
            <a:r>
              <a:rPr lang="en-GB" dirty="0"/>
              <a:t>We take an integer </a:t>
            </a:r>
            <a:r>
              <a:rPr lang="en-GB" i="1" dirty="0"/>
              <a:t>z </a:t>
            </a:r>
            <a:r>
              <a:rPr lang="en-GB" dirty="0"/>
              <a:t>to get the input from the user and </a:t>
            </a:r>
            <a:r>
              <a:rPr lang="en-GB" i="1" dirty="0"/>
              <a:t>I </a:t>
            </a:r>
            <a:r>
              <a:rPr lang="en-GB" dirty="0"/>
              <a:t>as the counter so the condition will be as ( </a:t>
            </a:r>
            <a:r>
              <a:rPr lang="en-GB" i="1" dirty="0"/>
              <a:t>z != -1 &amp;&amp; </a:t>
            </a:r>
            <a:r>
              <a:rPr lang="en-GB" i="1" dirty="0" err="1"/>
              <a:t>i</a:t>
            </a:r>
            <a:r>
              <a:rPr lang="en-GB" i="1" dirty="0"/>
              <a:t> &lt; 100 </a:t>
            </a:r>
            <a:r>
              <a:rPr lang="en-GB" dirty="0"/>
              <a:t>). </a:t>
            </a:r>
          </a:p>
          <a:p>
            <a:r>
              <a:rPr lang="en-GB" dirty="0"/>
              <a:t>&amp;&amp; is used to enforce that both the conditions are true. </a:t>
            </a:r>
          </a:p>
          <a:p>
            <a:r>
              <a:rPr lang="en-GB" dirty="0"/>
              <a:t>If any of the two conditions becomes false, the loop will be terminated. </a:t>
            </a:r>
          </a:p>
          <a:p>
            <a:r>
              <a:rPr lang="en-GB" dirty="0"/>
              <a:t>The loop counter is less than 100 because the index of the array will be from 0 to 99.</a:t>
            </a:r>
          </a:p>
        </p:txBody>
      </p:sp>
    </p:spTree>
    <p:extLst>
      <p:ext uri="{BB962C8B-B14F-4D97-AF65-F5344CB8AC3E}">
        <p14:creationId xmlns:p14="http://schemas.microsoft.com/office/powerpoint/2010/main" val="37277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F582-18EB-4FA2-A236-3B98B1E0F85A}"/>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622D4903-A3BE-4103-848C-94FA10067D83}"/>
              </a:ext>
            </a:extLst>
          </p:cNvPr>
          <p:cNvSpPr>
            <a:spLocks noGrp="1"/>
          </p:cNvSpPr>
          <p:nvPr>
            <p:ph idx="1"/>
          </p:nvPr>
        </p:nvSpPr>
        <p:spPr>
          <a:xfrm>
            <a:off x="677334" y="1654313"/>
            <a:ext cx="8596668" cy="4759739"/>
          </a:xfrm>
        </p:spPr>
        <p:txBody>
          <a:bodyPr/>
          <a:lstStyle/>
          <a:p>
            <a:r>
              <a:rPr lang="en-GB" dirty="0"/>
              <a:t>We will read a number from the user and store it at some particular location of the array unless user enters -1 or 100 numbers are entered. </a:t>
            </a:r>
          </a:p>
          <a:p>
            <a:r>
              <a:rPr lang="en-GB" dirty="0"/>
              <a:t>In the loop, we will use the </a:t>
            </a:r>
            <a:r>
              <a:rPr lang="en-GB" i="1" dirty="0"/>
              <a:t>if statement </a:t>
            </a:r>
            <a:r>
              <a:rPr lang="en-GB" dirty="0"/>
              <a:t>whether the number entered by user is -1 or not.</a:t>
            </a:r>
          </a:p>
          <a:p>
            <a:r>
              <a:rPr lang="en-GB" dirty="0"/>
              <a:t> If the number entered is not -1, then we will store it in the array. </a:t>
            </a:r>
          </a:p>
          <a:p>
            <a:r>
              <a:rPr lang="en-GB" dirty="0"/>
              <a:t>The index of the array will also be incremented in each repetition. </a:t>
            </a:r>
          </a:p>
          <a:p>
            <a:r>
              <a:rPr lang="en-GB" dirty="0"/>
              <a:t>We can assign some value to array element as: c[ 3 ] = 33;</a:t>
            </a:r>
          </a:p>
          <a:p>
            <a:r>
              <a:rPr lang="en-GB" dirty="0"/>
              <a:t>In an assignment statement, we cannot use expression on the left hand side. </a:t>
            </a:r>
          </a:p>
          <a:p>
            <a:r>
              <a:rPr lang="en-GB" dirty="0"/>
              <a:t>Here c[3] is used as a variable which represents the 4th element of the array.</a:t>
            </a:r>
          </a:p>
        </p:txBody>
      </p:sp>
    </p:spTree>
    <p:extLst>
      <p:ext uri="{BB962C8B-B14F-4D97-AF65-F5344CB8AC3E}">
        <p14:creationId xmlns:p14="http://schemas.microsoft.com/office/powerpoint/2010/main" val="1164792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5F4D-33D1-41B5-881C-6B0E497DE87B}"/>
              </a:ext>
            </a:extLst>
          </p:cNvPr>
          <p:cNvSpPr>
            <a:spLocks noGrp="1"/>
          </p:cNvSpPr>
          <p:nvPr>
            <p:ph type="title"/>
          </p:nvPr>
        </p:nvSpPr>
        <p:spPr>
          <a:xfrm>
            <a:off x="677334" y="609600"/>
            <a:ext cx="8596668" cy="781878"/>
          </a:xfrm>
        </p:spPr>
        <p:txBody>
          <a:bodyPr/>
          <a:lstStyle/>
          <a:p>
            <a:r>
              <a:rPr lang="en-GB" dirty="0"/>
              <a:t>Full Solution</a:t>
            </a:r>
          </a:p>
        </p:txBody>
      </p:sp>
      <p:sp>
        <p:nvSpPr>
          <p:cNvPr id="3" name="Content Placeholder 2">
            <a:extLst>
              <a:ext uri="{FF2B5EF4-FFF2-40B4-BE49-F238E27FC236}">
                <a16:creationId xmlns:a16="http://schemas.microsoft.com/office/drawing/2014/main" id="{EBC5BCF1-F51E-4BFE-B42C-7B4EF4A008CD}"/>
              </a:ext>
            </a:extLst>
          </p:cNvPr>
          <p:cNvSpPr>
            <a:spLocks noGrp="1"/>
          </p:cNvSpPr>
          <p:nvPr>
            <p:ph idx="1"/>
          </p:nvPr>
        </p:nvSpPr>
        <p:spPr>
          <a:xfrm>
            <a:off x="397565" y="1285461"/>
            <a:ext cx="8876437" cy="5274365"/>
          </a:xfrm>
        </p:spPr>
        <p:txBody>
          <a:bodyPr>
            <a:normAutofit fontScale="92500" lnSpcReduction="10000"/>
          </a:bodyPr>
          <a:lstStyle/>
          <a:p>
            <a:pPr marL="0" indent="0">
              <a:buNone/>
            </a:pPr>
            <a:r>
              <a:rPr lang="en-GB" dirty="0"/>
              <a:t>#include &lt;</a:t>
            </a:r>
            <a:r>
              <a:rPr lang="en-GB" dirty="0" err="1"/>
              <a:t>iostream.h</a:t>
            </a:r>
            <a:r>
              <a:rPr lang="en-GB" dirty="0"/>
              <a:t>&gt;</a:t>
            </a:r>
          </a:p>
          <a:p>
            <a:pPr marL="0" indent="0">
              <a:buNone/>
            </a:pPr>
            <a:r>
              <a:rPr lang="en-GB" dirty="0"/>
              <a:t>main( )</a:t>
            </a:r>
          </a:p>
          <a:p>
            <a:pPr marL="0" indent="0">
              <a:buNone/>
            </a:pPr>
            <a:r>
              <a:rPr lang="en-GB" dirty="0"/>
              <a:t>{</a:t>
            </a:r>
          </a:p>
          <a:p>
            <a:pPr marL="400050" lvl="1" indent="0">
              <a:buNone/>
            </a:pPr>
            <a:r>
              <a:rPr lang="en-GB" dirty="0"/>
              <a:t>int c [ 100 ] ;</a:t>
            </a:r>
          </a:p>
          <a:p>
            <a:pPr marL="400050" lvl="1" indent="0">
              <a:buNone/>
            </a:pPr>
            <a:r>
              <a:rPr lang="en-GB" dirty="0"/>
              <a:t>do</a:t>
            </a:r>
          </a:p>
          <a:p>
            <a:pPr marL="400050" lvl="1" indent="0">
              <a:buNone/>
            </a:pPr>
            <a:r>
              <a:rPr lang="en-GB" dirty="0"/>
              <a:t>{</a:t>
            </a:r>
          </a:p>
          <a:p>
            <a:pPr marL="800100" lvl="2" indent="0">
              <a:buNone/>
            </a:pPr>
            <a:r>
              <a:rPr lang="en-GB" dirty="0" err="1"/>
              <a:t>cout</a:t>
            </a:r>
            <a:r>
              <a:rPr lang="en-GB" dirty="0"/>
              <a:t> &lt;&lt; “Please enter the number (-1 to end input) “ &lt;&lt; </a:t>
            </a:r>
            <a:r>
              <a:rPr lang="en-GB" dirty="0" err="1"/>
              <a:t>endl</a:t>
            </a:r>
            <a:r>
              <a:rPr lang="en-GB" dirty="0"/>
              <a:t>;</a:t>
            </a:r>
          </a:p>
          <a:p>
            <a:pPr marL="800100" lvl="2" indent="0">
              <a:buNone/>
            </a:pPr>
            <a:r>
              <a:rPr lang="en-GB" dirty="0" err="1"/>
              <a:t>cin</a:t>
            </a:r>
            <a:r>
              <a:rPr lang="en-GB" dirty="0"/>
              <a:t> &gt;&gt; z ;</a:t>
            </a:r>
          </a:p>
          <a:p>
            <a:pPr marL="800100" lvl="2" indent="0">
              <a:buNone/>
            </a:pPr>
            <a:r>
              <a:rPr lang="en-GB" dirty="0"/>
              <a:t>if ( z != -1 )</a:t>
            </a:r>
          </a:p>
          <a:p>
            <a:pPr marL="800100" lvl="2" indent="0">
              <a:buNone/>
            </a:pPr>
            <a:r>
              <a:rPr lang="en-GB" dirty="0"/>
              <a:t>{</a:t>
            </a:r>
          </a:p>
          <a:p>
            <a:pPr marL="1257300" lvl="3" indent="0">
              <a:buNone/>
            </a:pPr>
            <a:r>
              <a:rPr lang="en-GB" dirty="0"/>
              <a:t>c[ </a:t>
            </a:r>
            <a:r>
              <a:rPr lang="en-GB" dirty="0" err="1"/>
              <a:t>i</a:t>
            </a:r>
            <a:r>
              <a:rPr lang="en-GB" dirty="0"/>
              <a:t> ] = z ;</a:t>
            </a:r>
          </a:p>
          <a:p>
            <a:pPr marL="800100" lvl="2" indent="0">
              <a:buNone/>
            </a:pPr>
            <a:r>
              <a:rPr lang="en-GB" dirty="0"/>
              <a:t>}</a:t>
            </a:r>
          </a:p>
          <a:p>
            <a:pPr marL="800100" lvl="2" indent="0">
              <a:buNone/>
            </a:pPr>
            <a:r>
              <a:rPr lang="en-GB" dirty="0" err="1"/>
              <a:t>i</a:t>
            </a:r>
            <a:r>
              <a:rPr lang="en-GB" dirty="0"/>
              <a:t> ++ ;</a:t>
            </a:r>
          </a:p>
          <a:p>
            <a:pPr marL="400050" lvl="1" indent="0">
              <a:buNone/>
            </a:pPr>
            <a:r>
              <a:rPr lang="pl-PL" dirty="0"/>
              <a:t>} while ( z != -1 &amp;&amp; i &lt; 100 ) ;</a:t>
            </a:r>
          </a:p>
          <a:p>
            <a:pPr marL="400050" lvl="1" indent="0">
              <a:buNone/>
            </a:pPr>
            <a:r>
              <a:rPr lang="en-GB" dirty="0" err="1"/>
              <a:t>cout</a:t>
            </a:r>
            <a:r>
              <a:rPr lang="en-GB" dirty="0"/>
              <a:t> &lt;&lt; “ The total number of positive integers entered by user is “ &lt;&lt; </a:t>
            </a:r>
            <a:r>
              <a:rPr lang="en-GB" dirty="0" err="1"/>
              <a:t>i</a:t>
            </a:r>
            <a:r>
              <a:rPr lang="en-GB" dirty="0"/>
              <a:t> -1;</a:t>
            </a:r>
          </a:p>
          <a:p>
            <a:pPr marL="400050" lvl="1" indent="0">
              <a:buNone/>
            </a:pPr>
            <a:r>
              <a:rPr lang="en-GB" dirty="0"/>
              <a:t>}</a:t>
            </a:r>
          </a:p>
          <a:p>
            <a:pPr marL="400050" lvl="1" indent="0">
              <a:buNone/>
            </a:pPr>
            <a:endParaRPr lang="en-GB" dirty="0"/>
          </a:p>
        </p:txBody>
      </p:sp>
    </p:spTree>
    <p:extLst>
      <p:ext uri="{BB962C8B-B14F-4D97-AF65-F5344CB8AC3E}">
        <p14:creationId xmlns:p14="http://schemas.microsoft.com/office/powerpoint/2010/main" val="1164857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7FD0FBF7-7439-4422-843E-C9C26876A0B0}"/>
              </a:ext>
            </a:extLst>
          </p:cNvPr>
          <p:cNvSpPr>
            <a:spLocks noGrp="1" noChangeArrowheads="1"/>
          </p:cNvSpPr>
          <p:nvPr>
            <p:ph type="body" idx="1"/>
          </p:nvPr>
        </p:nvSpPr>
        <p:spPr>
          <a:xfrm>
            <a:off x="3581400" y="2452688"/>
            <a:ext cx="6400800" cy="3490912"/>
          </a:xfrm>
        </p:spPr>
        <p:txBody>
          <a:bodyPr>
            <a:normAutofit fontScale="92500" lnSpcReduction="10000"/>
          </a:bodyPr>
          <a:lstStyle/>
          <a:p>
            <a:pPr>
              <a:lnSpc>
                <a:spcPct val="90000"/>
              </a:lnSpc>
              <a:buFont typeface="Wingdings" panose="05000000000000000000" pitchFamily="2" charset="2"/>
              <a:buNone/>
            </a:pPr>
            <a:r>
              <a:rPr lang="en-US" altLang="en-US" sz="4000" dirty="0"/>
              <a:t>#include &lt; </a:t>
            </a:r>
            <a:r>
              <a:rPr lang="en-US" altLang="en-US" sz="4000" dirty="0" err="1"/>
              <a:t>iostream.h</a:t>
            </a:r>
            <a:r>
              <a:rPr lang="en-US" altLang="en-US" sz="4000" dirty="0"/>
              <a:t> &gt;</a:t>
            </a:r>
          </a:p>
          <a:p>
            <a:pPr>
              <a:lnSpc>
                <a:spcPct val="90000"/>
              </a:lnSpc>
              <a:buFont typeface="Wingdings" panose="05000000000000000000" pitchFamily="2" charset="2"/>
              <a:buNone/>
            </a:pPr>
            <a:r>
              <a:rPr lang="en-US" altLang="en-US" sz="4000" dirty="0"/>
              <a:t>main ( )</a:t>
            </a:r>
          </a:p>
          <a:p>
            <a:pPr>
              <a:lnSpc>
                <a:spcPct val="90000"/>
              </a:lnSpc>
              <a:buFont typeface="Wingdings" panose="05000000000000000000" pitchFamily="2" charset="2"/>
              <a:buNone/>
            </a:pPr>
            <a:r>
              <a:rPr lang="en-US" altLang="en-US" sz="4000" dirty="0"/>
              <a:t>{</a:t>
            </a:r>
          </a:p>
          <a:p>
            <a:pPr>
              <a:lnSpc>
                <a:spcPct val="90000"/>
              </a:lnSpc>
              <a:buFont typeface="Wingdings" panose="05000000000000000000" pitchFamily="2" charset="2"/>
              <a:buNone/>
            </a:pPr>
            <a:r>
              <a:rPr lang="en-US" altLang="en-US" sz="4000" dirty="0"/>
              <a:t>		int  c [ 100 ] ;</a:t>
            </a:r>
          </a:p>
          <a:p>
            <a:pPr>
              <a:lnSpc>
                <a:spcPct val="90000"/>
              </a:lnSpc>
              <a:buFont typeface="Wingdings" panose="05000000000000000000" pitchFamily="2" charset="2"/>
              <a:buNone/>
            </a:pPr>
            <a:endParaRPr lang="en-US" altLang="en-US" sz="4000" dirty="0"/>
          </a:p>
          <a:p>
            <a:pPr>
              <a:lnSpc>
                <a:spcPct val="90000"/>
              </a:lnSpc>
              <a:buFont typeface="Wingdings" panose="05000000000000000000" pitchFamily="2" charset="2"/>
              <a:buNone/>
            </a:pPr>
            <a:r>
              <a:rPr lang="en-US" altLang="en-US" sz="4400" dirty="0"/>
              <a:t>	</a:t>
            </a:r>
            <a:endParaRPr lang="en-US" altLang="en-US" sz="4400" dirty="0">
              <a:solidFill>
                <a:schemeClr val="accent2"/>
              </a:solidFill>
            </a:endParaRPr>
          </a:p>
        </p:txBody>
      </p:sp>
      <p:sp>
        <p:nvSpPr>
          <p:cNvPr id="12292" name="Rectangle 4">
            <a:extLst>
              <a:ext uri="{FF2B5EF4-FFF2-40B4-BE49-F238E27FC236}">
                <a16:creationId xmlns:a16="http://schemas.microsoft.com/office/drawing/2014/main" id="{3F4461D9-D287-45C5-885E-ECB095076A74}"/>
              </a:ext>
            </a:extLst>
          </p:cNvPr>
          <p:cNvSpPr>
            <a:spLocks noGrp="1" noChangeArrowheads="1"/>
          </p:cNvSpPr>
          <p:nvPr>
            <p:ph type="title"/>
          </p:nvPr>
        </p:nvSpPr>
        <p:spPr>
          <a:xfrm>
            <a:off x="1447800" y="685800"/>
            <a:ext cx="9753600" cy="1143000"/>
          </a:xfrm>
          <a:noFill/>
          <a:ln/>
        </p:spPr>
        <p:txBody>
          <a:bodyPr>
            <a:normAutofit fontScale="90000"/>
          </a:bodyPr>
          <a:lstStyle/>
          <a:p>
            <a:pPr algn="ctr"/>
            <a:r>
              <a:rPr lang="en-US" altLang="en-US" sz="7200"/>
              <a:t>Example: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0" dur="500"/>
                                        <p:tgtEl>
                                          <p:spTgt spid="1229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3" dur="500"/>
                                        <p:tgtEl>
                                          <p:spTgt spid="12291">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6" dur="500"/>
                                        <p:tgtEl>
                                          <p:spTgt spid="1229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animEffect transition="in" filter="checkerboard(across)">
                                      <p:cBhvr>
                                        <p:cTn id="21"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82FAC-7917-4CEA-8B54-D29F66312535}"/>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1DAF122D-6C70-4FEA-BF0A-6610CDFF200B}"/>
              </a:ext>
            </a:extLst>
          </p:cNvPr>
          <p:cNvSpPr>
            <a:spLocks noGrp="1"/>
          </p:cNvSpPr>
          <p:nvPr>
            <p:ph idx="1"/>
          </p:nvPr>
        </p:nvSpPr>
        <p:spPr/>
        <p:txBody>
          <a:bodyPr/>
          <a:lstStyle/>
          <a:p>
            <a:r>
              <a:rPr lang="en-GB" dirty="0"/>
              <a:t>We have started writing functions, which will become a part of our every program. </a:t>
            </a:r>
          </a:p>
          <a:p>
            <a:r>
              <a:rPr lang="en-GB" dirty="0"/>
              <a:t>C language is a function-oriented language, so we will be dealing with too many functions. </a:t>
            </a:r>
          </a:p>
          <a:p>
            <a:r>
              <a:rPr lang="en-GB" dirty="0"/>
              <a:t>Our programming toolkit is almost complete but still a very important component is missing. We are going to discuss this component i.e. </a:t>
            </a:r>
            <a:r>
              <a:rPr lang="en-GB" b="1" dirty="0"/>
              <a:t>Arrays </a:t>
            </a:r>
            <a:r>
              <a:rPr lang="en-GB" dirty="0"/>
              <a:t>in this lecture.</a:t>
            </a:r>
          </a:p>
        </p:txBody>
      </p:sp>
    </p:spTree>
    <p:extLst>
      <p:ext uri="{BB962C8B-B14F-4D97-AF65-F5344CB8AC3E}">
        <p14:creationId xmlns:p14="http://schemas.microsoft.com/office/powerpoint/2010/main" val="607721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000A451D-2684-4E2D-851A-CA23808A9BF2}"/>
              </a:ext>
            </a:extLst>
          </p:cNvPr>
          <p:cNvSpPr>
            <a:spLocks noGrp="1" noChangeArrowheads="1"/>
          </p:cNvSpPr>
          <p:nvPr>
            <p:ph type="body" idx="1"/>
          </p:nvPr>
        </p:nvSpPr>
        <p:spPr>
          <a:xfrm>
            <a:off x="3276600" y="2209800"/>
            <a:ext cx="6400800" cy="4114800"/>
          </a:xfrm>
        </p:spPr>
        <p:txBody>
          <a:bodyPr/>
          <a:lstStyle/>
          <a:p>
            <a:pPr>
              <a:lnSpc>
                <a:spcPct val="90000"/>
              </a:lnSpc>
              <a:buFont typeface="Wingdings" panose="05000000000000000000" pitchFamily="2" charset="2"/>
              <a:buNone/>
            </a:pPr>
            <a:r>
              <a:rPr lang="en-US" altLang="en-US" b="1"/>
              <a:t>	</a:t>
            </a:r>
            <a:r>
              <a:rPr lang="en-US" altLang="en-US" sz="2800" b="1"/>
              <a:t>do</a:t>
            </a:r>
          </a:p>
          <a:p>
            <a:pPr>
              <a:lnSpc>
                <a:spcPct val="90000"/>
              </a:lnSpc>
              <a:buFont typeface="Wingdings" panose="05000000000000000000" pitchFamily="2" charset="2"/>
              <a:buNone/>
            </a:pPr>
            <a:r>
              <a:rPr lang="en-US" altLang="en-US" sz="2800" b="1"/>
              <a:t>	{	</a:t>
            </a:r>
          </a:p>
          <a:p>
            <a:pPr>
              <a:lnSpc>
                <a:spcPct val="90000"/>
              </a:lnSpc>
              <a:buFont typeface="Wingdings" panose="05000000000000000000" pitchFamily="2" charset="2"/>
              <a:buNone/>
            </a:pPr>
            <a:r>
              <a:rPr lang="en-US" altLang="en-US" sz="2800" b="1"/>
              <a:t>		int z , i = 0 ;</a:t>
            </a:r>
          </a:p>
          <a:p>
            <a:pPr>
              <a:lnSpc>
                <a:spcPct val="90000"/>
              </a:lnSpc>
              <a:buFont typeface="Wingdings" panose="05000000000000000000" pitchFamily="2" charset="2"/>
              <a:buNone/>
            </a:pPr>
            <a:r>
              <a:rPr lang="en-US" altLang="en-US" sz="2800" b="1"/>
              <a:t>		cin &gt;&gt; z ;</a:t>
            </a:r>
          </a:p>
          <a:p>
            <a:pPr>
              <a:lnSpc>
                <a:spcPct val="90000"/>
              </a:lnSpc>
              <a:buFont typeface="Wingdings" panose="05000000000000000000" pitchFamily="2" charset="2"/>
              <a:buNone/>
            </a:pPr>
            <a:r>
              <a:rPr lang="en-US" altLang="en-US" sz="2800" b="1"/>
              <a:t>		if ( z != -1 )</a:t>
            </a:r>
          </a:p>
          <a:p>
            <a:pPr>
              <a:lnSpc>
                <a:spcPct val="90000"/>
              </a:lnSpc>
              <a:buFont typeface="Wingdings" panose="05000000000000000000" pitchFamily="2" charset="2"/>
              <a:buNone/>
            </a:pPr>
            <a:r>
              <a:rPr lang="en-US" altLang="en-US" sz="2800" b="1"/>
              <a:t>			c[ i ] = z ;</a:t>
            </a:r>
            <a:r>
              <a:rPr lang="en-US" altLang="en-US" b="1"/>
              <a:t>    </a:t>
            </a:r>
          </a:p>
          <a:p>
            <a:pPr>
              <a:lnSpc>
                <a:spcPct val="90000"/>
              </a:lnSpc>
              <a:buFont typeface="Wingdings" panose="05000000000000000000" pitchFamily="2" charset="2"/>
              <a:buNone/>
            </a:pPr>
            <a:r>
              <a:rPr lang="en-US" altLang="en-US" b="1"/>
              <a:t>	</a:t>
            </a:r>
          </a:p>
          <a:p>
            <a:pPr>
              <a:lnSpc>
                <a:spcPct val="90000"/>
              </a:lnSpc>
              <a:buFont typeface="Wingdings" panose="05000000000000000000" pitchFamily="2" charset="2"/>
              <a:buNone/>
            </a:pPr>
            <a:r>
              <a:rPr lang="en-US" altLang="en-US" b="1">
                <a:solidFill>
                  <a:schemeClr val="accent2"/>
                </a:solidFill>
              </a:rPr>
              <a:t>	</a:t>
            </a:r>
            <a:endParaRPr lang="en-US" altLang="en-US" b="1"/>
          </a:p>
        </p:txBody>
      </p:sp>
      <p:sp>
        <p:nvSpPr>
          <p:cNvPr id="14340" name="Rectangle 4">
            <a:extLst>
              <a:ext uri="{FF2B5EF4-FFF2-40B4-BE49-F238E27FC236}">
                <a16:creationId xmlns:a16="http://schemas.microsoft.com/office/drawing/2014/main" id="{03D169D6-438D-467C-9293-AAD5EB8B2A77}"/>
              </a:ext>
            </a:extLst>
          </p:cNvPr>
          <p:cNvSpPr>
            <a:spLocks noGrp="1" noChangeArrowheads="1"/>
          </p:cNvSpPr>
          <p:nvPr>
            <p:ph type="title"/>
          </p:nvPr>
        </p:nvSpPr>
        <p:spPr>
          <a:xfrm>
            <a:off x="1981200" y="685800"/>
            <a:ext cx="8229600" cy="1143000"/>
          </a:xfrm>
          <a:noFill/>
          <a:ln/>
        </p:spPr>
        <p:txBody>
          <a:bodyPr>
            <a:normAutofit fontScale="90000"/>
          </a:bodyPr>
          <a:lstStyle/>
          <a:p>
            <a:pPr algn="ctr"/>
            <a:r>
              <a:rPr lang="en-US" altLang="en-US" sz="7200"/>
              <a:t>Example: 3</a:t>
            </a:r>
          </a:p>
        </p:txBody>
      </p:sp>
      <p:sp>
        <p:nvSpPr>
          <p:cNvPr id="14342" name="AutoShape 6">
            <a:extLst>
              <a:ext uri="{FF2B5EF4-FFF2-40B4-BE49-F238E27FC236}">
                <a16:creationId xmlns:a16="http://schemas.microsoft.com/office/drawing/2014/main" id="{59B6775F-DBAD-4666-8BE9-06F33EA865C2}"/>
              </a:ext>
            </a:extLst>
          </p:cNvPr>
          <p:cNvSpPr>
            <a:spLocks noChangeArrowheads="1"/>
          </p:cNvSpPr>
          <p:nvPr/>
        </p:nvSpPr>
        <p:spPr bwMode="auto">
          <a:xfrm rot="10800000">
            <a:off x="7187104" y="4549658"/>
            <a:ext cx="256193" cy="7336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14343" name="Text Box 7">
            <a:extLst>
              <a:ext uri="{FF2B5EF4-FFF2-40B4-BE49-F238E27FC236}">
                <a16:creationId xmlns:a16="http://schemas.microsoft.com/office/drawing/2014/main" id="{3F2AA14B-7258-4A23-8D50-271811AD1538}"/>
              </a:ext>
            </a:extLst>
          </p:cNvPr>
          <p:cNvSpPr txBox="1">
            <a:spLocks noChangeArrowheads="1"/>
          </p:cNvSpPr>
          <p:nvPr/>
        </p:nvSpPr>
        <p:spPr bwMode="auto">
          <a:xfrm>
            <a:off x="7591426" y="4724401"/>
            <a:ext cx="26574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90000"/>
              </a:lnSpc>
              <a:spcBef>
                <a:spcPct val="20000"/>
              </a:spcBef>
            </a:pPr>
            <a:r>
              <a:rPr lang="en-US" altLang="en-US" b="1">
                <a:latin typeface="Arial" panose="020B0604020202020204" pitchFamily="34" charset="0"/>
              </a:rPr>
              <a:t>assignment statement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0" dur="500"/>
                                        <p:tgtEl>
                                          <p:spTgt spid="1433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3" dur="500"/>
                                        <p:tgtEl>
                                          <p:spTgt spid="14339">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6" dur="500"/>
                                        <p:tgtEl>
                                          <p:spTgt spid="14339">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4339">
                                            <p:txEl>
                                              <p:charRg st="39" end="57"/>
                                            </p:txEl>
                                          </p:spTgt>
                                        </p:tgtEl>
                                        <p:attrNameLst>
                                          <p:attrName>style.visibility</p:attrName>
                                        </p:attrNameLst>
                                      </p:cBhvr>
                                      <p:to>
                                        <p:strVal val="visible"/>
                                      </p:to>
                                    </p:set>
                                    <p:animEffect transition="in" filter="blinds(horizontal)">
                                      <p:cBhvr>
                                        <p:cTn id="19" dur="500"/>
                                        <p:tgtEl>
                                          <p:spTgt spid="14339">
                                            <p:txEl>
                                              <p:charRg st="39" end="5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4339">
                                            <p:txEl>
                                              <p:charRg st="57" end="77"/>
                                            </p:txEl>
                                          </p:spTgt>
                                        </p:tgtEl>
                                        <p:attrNameLst>
                                          <p:attrName>style.visibility</p:attrName>
                                        </p:attrNameLst>
                                      </p:cBhvr>
                                      <p:to>
                                        <p:strVal val="visible"/>
                                      </p:to>
                                    </p:set>
                                    <p:animEffect transition="in" filter="blinds(horizontal)">
                                      <p:cBhvr>
                                        <p:cTn id="22" dur="500"/>
                                        <p:tgtEl>
                                          <p:spTgt spid="14339">
                                            <p:txEl>
                                              <p:charRg st="57" end="7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nodeType="clickEffect">
                                  <p:stCondLst>
                                    <p:cond delay="0"/>
                                  </p:stCondLst>
                                  <p:childTnLst>
                                    <p:set>
                                      <p:cBhvr>
                                        <p:cTn id="26" dur="1" fill="hold">
                                          <p:stCondLst>
                                            <p:cond delay="0"/>
                                          </p:stCondLst>
                                        </p:cTn>
                                        <p:tgtEl>
                                          <p:spTgt spid="14342"/>
                                        </p:tgtEl>
                                        <p:attrNameLst>
                                          <p:attrName>style.visibility</p:attrName>
                                        </p:attrNameLst>
                                      </p:cBhvr>
                                      <p:to>
                                        <p:strVal val="visible"/>
                                      </p:to>
                                    </p:set>
                                    <p:animEffect transition="in" filter="slide(fromRight)">
                                      <p:cBhvr>
                                        <p:cTn id="27" dur="1000"/>
                                        <p:tgtEl>
                                          <p:spTgt spid="143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43"/>
                                        </p:tgtEl>
                                        <p:attrNameLst>
                                          <p:attrName>style.visibility</p:attrName>
                                        </p:attrNameLst>
                                      </p:cBhvr>
                                      <p:to>
                                        <p:strVal val="visible"/>
                                      </p:to>
                                    </p:set>
                                    <p:animEffect transition="in" filter="fade">
                                      <p:cBhvr>
                                        <p:cTn id="32" dur="500"/>
                                        <p:tgtEl>
                                          <p:spTgt spid="143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4339">
                                            <p:txEl>
                                              <p:charRg st="79" end="80"/>
                                            </p:txEl>
                                          </p:spTgt>
                                        </p:tgtEl>
                                        <p:attrNameLst>
                                          <p:attrName>style.visibility</p:attrName>
                                        </p:attrNameLst>
                                      </p:cBhvr>
                                      <p:to>
                                        <p:strVal val="visible"/>
                                      </p:to>
                                    </p:set>
                                    <p:anim calcmode="lin" valueType="num">
                                      <p:cBhvr additive="base">
                                        <p:cTn id="37" dur="500" fill="hold"/>
                                        <p:tgtEl>
                                          <p:spTgt spid="14339">
                                            <p:txEl>
                                              <p:charRg st="79" end="8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9">
                                            <p:txEl>
                                              <p:charRg st="79" end="8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5C9BC262-66B9-425B-88F9-BE7DD2102032}"/>
              </a:ext>
            </a:extLst>
          </p:cNvPr>
          <p:cNvSpPr>
            <a:spLocks noGrp="1" noChangeArrowheads="1"/>
          </p:cNvSpPr>
          <p:nvPr>
            <p:ph type="body" idx="1"/>
          </p:nvPr>
        </p:nvSpPr>
        <p:spPr>
          <a:xfrm>
            <a:off x="2895600" y="2789238"/>
            <a:ext cx="7467600" cy="2468562"/>
          </a:xfrm>
        </p:spPr>
        <p:txBody>
          <a:bodyPr>
            <a:normAutofit fontScale="85000" lnSpcReduction="20000"/>
          </a:bodyPr>
          <a:lstStyle/>
          <a:p>
            <a:pPr>
              <a:buFont typeface="Wingdings" panose="05000000000000000000" pitchFamily="2" charset="2"/>
              <a:buNone/>
            </a:pPr>
            <a:r>
              <a:rPr lang="en-US" altLang="en-US" sz="2800" b="1" dirty="0"/>
              <a:t>		</a:t>
            </a:r>
            <a:r>
              <a:rPr lang="en-US" altLang="en-US" sz="2800" b="1" dirty="0" err="1"/>
              <a:t>i</a:t>
            </a:r>
            <a:r>
              <a:rPr lang="en-US" altLang="en-US" sz="2800" b="1" dirty="0"/>
              <a:t> ++ ;</a:t>
            </a:r>
          </a:p>
          <a:p>
            <a:pPr>
              <a:buFont typeface="Wingdings" panose="05000000000000000000" pitchFamily="2" charset="2"/>
              <a:buNone/>
            </a:pPr>
            <a:r>
              <a:rPr lang="en-US" altLang="en-US" sz="2800" b="1" dirty="0"/>
              <a:t>	}  while ( z != -1 &amp;&amp; </a:t>
            </a:r>
            <a:r>
              <a:rPr lang="en-US" altLang="en-US" sz="2800" b="1" dirty="0" err="1"/>
              <a:t>i</a:t>
            </a:r>
            <a:r>
              <a:rPr lang="en-US" altLang="en-US" sz="2800" b="1" dirty="0"/>
              <a:t> &lt; 100 ) ;</a:t>
            </a:r>
          </a:p>
          <a:p>
            <a:pPr>
              <a:buFont typeface="Wingdings" panose="05000000000000000000" pitchFamily="2" charset="2"/>
              <a:buNone/>
            </a:pPr>
            <a:r>
              <a:rPr lang="en-US" altLang="en-US" sz="2800" b="1" dirty="0"/>
              <a:t>	</a:t>
            </a:r>
            <a:r>
              <a:rPr lang="en-US" altLang="en-US" sz="2800" b="1" dirty="0" err="1"/>
              <a:t>cout</a:t>
            </a:r>
            <a:r>
              <a:rPr lang="en-US" altLang="en-US" sz="2800" b="1" dirty="0"/>
              <a:t> &lt;&lt; “ The total number of positive integers entered by user is “ &lt;&lt; </a:t>
            </a:r>
            <a:r>
              <a:rPr lang="en-US" altLang="en-US" sz="2800" b="1" dirty="0" err="1"/>
              <a:t>i</a:t>
            </a:r>
            <a:r>
              <a:rPr lang="en-US" altLang="en-US" sz="2800" b="1" dirty="0"/>
              <a:t> -1;</a:t>
            </a:r>
          </a:p>
          <a:p>
            <a:pPr>
              <a:buFont typeface="Wingdings" panose="05000000000000000000" pitchFamily="2" charset="2"/>
              <a:buNone/>
            </a:pPr>
            <a:r>
              <a:rPr lang="en-US" altLang="en-US" sz="2800" b="1" dirty="0"/>
              <a:t>}</a:t>
            </a:r>
          </a:p>
          <a:p>
            <a:pPr>
              <a:buFont typeface="Wingdings" panose="05000000000000000000" pitchFamily="2" charset="2"/>
              <a:buNone/>
            </a:pPr>
            <a:r>
              <a:rPr lang="en-US" altLang="en-US" sz="2800" b="1" dirty="0"/>
              <a:t>	</a:t>
            </a:r>
          </a:p>
        </p:txBody>
      </p:sp>
      <p:sp>
        <p:nvSpPr>
          <p:cNvPr id="15364" name="Rectangle 4">
            <a:extLst>
              <a:ext uri="{FF2B5EF4-FFF2-40B4-BE49-F238E27FC236}">
                <a16:creationId xmlns:a16="http://schemas.microsoft.com/office/drawing/2014/main" id="{E4068A76-9D0E-48D5-B070-76E1D6C255B2}"/>
              </a:ext>
            </a:extLst>
          </p:cNvPr>
          <p:cNvSpPr>
            <a:spLocks noGrp="1" noChangeArrowheads="1"/>
          </p:cNvSpPr>
          <p:nvPr>
            <p:ph type="title"/>
          </p:nvPr>
        </p:nvSpPr>
        <p:spPr>
          <a:xfrm>
            <a:off x="2590800" y="542926"/>
            <a:ext cx="7543800" cy="1431925"/>
          </a:xfrm>
          <a:noFill/>
          <a:ln/>
        </p:spPr>
        <p:txBody>
          <a:bodyPr/>
          <a:lstStyle/>
          <a:p>
            <a:pPr algn="ctr"/>
            <a:r>
              <a:rPr lang="en-US" altLang="en-US" sz="6600"/>
              <a:t>Example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0" dur="500"/>
                                        <p:tgtEl>
                                          <p:spTgt spid="1536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3" dur="500"/>
                                        <p:tgtEl>
                                          <p:spTgt spid="1536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16" dur="500"/>
                                        <p:tgtEl>
                                          <p:spTgt spid="1536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19"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C626-BF9D-465E-9067-CE03950E1DE4}"/>
              </a:ext>
            </a:extLst>
          </p:cNvPr>
          <p:cNvSpPr>
            <a:spLocks noGrp="1"/>
          </p:cNvSpPr>
          <p:nvPr>
            <p:ph type="title"/>
          </p:nvPr>
        </p:nvSpPr>
        <p:spPr/>
        <p:txBody>
          <a:bodyPr/>
          <a:lstStyle/>
          <a:p>
            <a:r>
              <a:rPr lang="en-GB" dirty="0"/>
              <a:t>Problem Analysis</a:t>
            </a:r>
          </a:p>
        </p:txBody>
      </p:sp>
      <p:sp>
        <p:nvSpPr>
          <p:cNvPr id="3" name="Content Placeholder 2">
            <a:extLst>
              <a:ext uri="{FF2B5EF4-FFF2-40B4-BE49-F238E27FC236}">
                <a16:creationId xmlns:a16="http://schemas.microsoft.com/office/drawing/2014/main" id="{F67D6368-4DD3-4623-B90E-18026CAA3207}"/>
              </a:ext>
            </a:extLst>
          </p:cNvPr>
          <p:cNvSpPr>
            <a:spLocks noGrp="1"/>
          </p:cNvSpPr>
          <p:nvPr>
            <p:ph idx="1"/>
          </p:nvPr>
        </p:nvSpPr>
        <p:spPr>
          <a:xfrm>
            <a:off x="677334" y="1378227"/>
            <a:ext cx="8596668" cy="5221356"/>
          </a:xfrm>
        </p:spPr>
        <p:txBody>
          <a:bodyPr>
            <a:normAutofit fontScale="92500" lnSpcReduction="10000"/>
          </a:bodyPr>
          <a:lstStyle/>
          <a:p>
            <a:r>
              <a:rPr lang="en-GB" dirty="0"/>
              <a:t>The above code shows that the assignment statement of the array is inside the </a:t>
            </a:r>
            <a:r>
              <a:rPr lang="en-GB" i="1" dirty="0"/>
              <a:t>if </a:t>
            </a:r>
            <a:r>
              <a:rPr lang="en-GB" dirty="0"/>
              <a:t>block.</a:t>
            </a:r>
          </a:p>
          <a:p>
            <a:r>
              <a:rPr lang="en-GB" dirty="0"/>
              <a:t>Here the numbers will be assigned to the array elements when the 'if statement’ evaluates to true. </a:t>
            </a:r>
          </a:p>
          <a:p>
            <a:r>
              <a:rPr lang="en-GB" dirty="0"/>
              <a:t>When the user enters -1, the </a:t>
            </a:r>
            <a:r>
              <a:rPr lang="en-GB" i="1" dirty="0"/>
              <a:t>if statement will </a:t>
            </a:r>
            <a:r>
              <a:rPr lang="en-GB" dirty="0"/>
              <a:t>evaluate it false. </a:t>
            </a:r>
          </a:p>
          <a:p>
            <a:r>
              <a:rPr lang="en-GB" dirty="0"/>
              <a:t>So the assignment statement will not be executed and next </a:t>
            </a:r>
            <a:r>
              <a:rPr lang="en-GB" i="1" dirty="0" err="1"/>
              <a:t>i</a:t>
            </a:r>
            <a:r>
              <a:rPr lang="en-GB" i="1" dirty="0"/>
              <a:t> </a:t>
            </a:r>
            <a:r>
              <a:rPr lang="en-GB" dirty="0"/>
              <a:t>will be incremented. </a:t>
            </a:r>
          </a:p>
          <a:p>
            <a:r>
              <a:rPr lang="en-GB" dirty="0"/>
              <a:t>The condition in the 'while loop' will be tested. As the value of </a:t>
            </a:r>
            <a:r>
              <a:rPr lang="en-GB" i="1" dirty="0"/>
              <a:t>z </a:t>
            </a:r>
            <a:r>
              <a:rPr lang="en-GB" dirty="0"/>
              <a:t>is -1, the loop will be terminated.</a:t>
            </a:r>
          </a:p>
          <a:p>
            <a:r>
              <a:rPr lang="en-GB" dirty="0"/>
              <a:t>Now we have to calculate how many positive numbers, the user has entered. </a:t>
            </a:r>
          </a:p>
          <a:p>
            <a:r>
              <a:rPr lang="en-GB" dirty="0"/>
              <a:t>In the end, we have incremented </a:t>
            </a:r>
            <a:r>
              <a:rPr lang="en-GB" i="1" dirty="0" err="1"/>
              <a:t>i</a:t>
            </a:r>
            <a:r>
              <a:rPr lang="en-GB" i="1" dirty="0"/>
              <a:t> </a:t>
            </a:r>
            <a:r>
              <a:rPr lang="en-GB" dirty="0"/>
              <a:t>so the actual positive integers entered by the users is </a:t>
            </a:r>
            <a:r>
              <a:rPr lang="en-GB" i="1" dirty="0" err="1"/>
              <a:t>i</a:t>
            </a:r>
            <a:r>
              <a:rPr lang="en-GB" i="1" dirty="0"/>
              <a:t> -1.</a:t>
            </a:r>
          </a:p>
          <a:p>
            <a:r>
              <a:rPr lang="en-GB" dirty="0"/>
              <a:t>The above example is very useful in terms of its practical usage. </a:t>
            </a:r>
          </a:p>
          <a:p>
            <a:r>
              <a:rPr lang="en-GB" dirty="0"/>
              <a:t>Suppose we have to calculate the ages of students of the class. If we don’t know the exact number of students in the class, we can declare an array of integers of larger size and get the ages from the user and use -1 to end the input from the user.</a:t>
            </a:r>
          </a:p>
        </p:txBody>
      </p:sp>
    </p:spTree>
    <p:extLst>
      <p:ext uri="{BB962C8B-B14F-4D97-AF65-F5344CB8AC3E}">
        <p14:creationId xmlns:p14="http://schemas.microsoft.com/office/powerpoint/2010/main" val="1656320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A20C-D675-4346-A5A6-85AF08D71C07}"/>
              </a:ext>
            </a:extLst>
          </p:cNvPr>
          <p:cNvSpPr>
            <a:spLocks noGrp="1"/>
          </p:cNvSpPr>
          <p:nvPr>
            <p:ph type="title"/>
          </p:nvPr>
        </p:nvSpPr>
        <p:spPr/>
        <p:txBody>
          <a:bodyPr/>
          <a:lstStyle/>
          <a:p>
            <a:r>
              <a:rPr lang="en-GB" dirty="0"/>
              <a:t>Output</a:t>
            </a:r>
          </a:p>
        </p:txBody>
      </p:sp>
      <p:sp>
        <p:nvSpPr>
          <p:cNvPr id="3" name="Content Placeholder 2">
            <a:extLst>
              <a:ext uri="{FF2B5EF4-FFF2-40B4-BE49-F238E27FC236}">
                <a16:creationId xmlns:a16="http://schemas.microsoft.com/office/drawing/2014/main" id="{7CE7F576-C587-40EC-B288-624EA12D5857}"/>
              </a:ext>
            </a:extLst>
          </p:cNvPr>
          <p:cNvSpPr>
            <a:spLocks noGrp="1"/>
          </p:cNvSpPr>
          <p:nvPr>
            <p:ph idx="1"/>
          </p:nvPr>
        </p:nvSpPr>
        <p:spPr/>
        <p:txBody>
          <a:bodyPr/>
          <a:lstStyle/>
          <a:p>
            <a:pPr marL="0" indent="0">
              <a:buNone/>
            </a:pPr>
            <a:r>
              <a:rPr lang="en-GB" dirty="0"/>
              <a:t>Please enter the number (-1 to end input) 1</a:t>
            </a:r>
          </a:p>
          <a:p>
            <a:pPr marL="0" indent="0">
              <a:buNone/>
            </a:pPr>
            <a:r>
              <a:rPr lang="en-GB" dirty="0"/>
              <a:t>2</a:t>
            </a:r>
          </a:p>
          <a:p>
            <a:pPr marL="0" indent="0">
              <a:buNone/>
            </a:pPr>
            <a:r>
              <a:rPr lang="en-GB" dirty="0"/>
              <a:t>3</a:t>
            </a:r>
          </a:p>
          <a:p>
            <a:pPr marL="0" indent="0">
              <a:buNone/>
            </a:pPr>
            <a:r>
              <a:rPr lang="en-GB" dirty="0"/>
              <a:t>4</a:t>
            </a:r>
          </a:p>
          <a:p>
            <a:pPr marL="0" indent="0">
              <a:buNone/>
            </a:pPr>
            <a:r>
              <a:rPr lang="en-GB" dirty="0"/>
              <a:t>5</a:t>
            </a:r>
          </a:p>
          <a:p>
            <a:pPr marL="0" indent="0">
              <a:buNone/>
            </a:pPr>
            <a:r>
              <a:rPr lang="en-GB" dirty="0"/>
              <a:t>6</a:t>
            </a:r>
          </a:p>
          <a:p>
            <a:pPr marL="0" indent="0">
              <a:buNone/>
            </a:pPr>
            <a:r>
              <a:rPr lang="en-GB" dirty="0"/>
              <a:t>-1</a:t>
            </a:r>
          </a:p>
          <a:p>
            <a:pPr marL="0" indent="0">
              <a:buNone/>
            </a:pPr>
            <a:r>
              <a:rPr lang="en-GB" dirty="0"/>
              <a:t>The total number of positive integers entered by user is 6</a:t>
            </a:r>
          </a:p>
        </p:txBody>
      </p:sp>
    </p:spTree>
    <p:extLst>
      <p:ext uri="{BB962C8B-B14F-4D97-AF65-F5344CB8AC3E}">
        <p14:creationId xmlns:p14="http://schemas.microsoft.com/office/powerpoint/2010/main" val="4278947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8A97938-65A0-4F8C-81C4-435F023B8AD6}"/>
              </a:ext>
            </a:extLst>
          </p:cNvPr>
          <p:cNvSpPr>
            <a:spLocks noGrp="1" noChangeArrowheads="1"/>
          </p:cNvSpPr>
          <p:nvPr>
            <p:ph type="body" idx="1"/>
          </p:nvPr>
        </p:nvSpPr>
        <p:spPr>
          <a:xfrm>
            <a:off x="609600" y="1759226"/>
            <a:ext cx="8953500" cy="4114800"/>
          </a:xfrm>
        </p:spPr>
        <p:txBody>
          <a:bodyPr>
            <a:normAutofit/>
          </a:bodyPr>
          <a:lstStyle/>
          <a:p>
            <a:pPr>
              <a:buFont typeface="Wingdings" panose="05000000000000000000" pitchFamily="2" charset="2"/>
              <a:buNone/>
            </a:pPr>
            <a:endParaRPr lang="en-US" altLang="en-US" b="1" dirty="0"/>
          </a:p>
          <a:p>
            <a:r>
              <a:rPr lang="en-US" altLang="en-US" b="1" dirty="0"/>
              <a:t> </a:t>
            </a:r>
            <a:r>
              <a:rPr lang="en-GB" dirty="0"/>
              <a:t>Sometimes, we need to copy an array. That means after copying, both the arrays will contain elements with same values.</a:t>
            </a:r>
          </a:p>
          <a:p>
            <a:r>
              <a:rPr lang="en-GB" dirty="0"/>
              <a:t> For being copy able, both arrays need to be of same data type and same size. </a:t>
            </a:r>
          </a:p>
          <a:p>
            <a:r>
              <a:rPr lang="en-GB" dirty="0"/>
              <a:t>Suppose, we have two arrays </a:t>
            </a:r>
            <a:r>
              <a:rPr lang="en-GB" b="1" dirty="0"/>
              <a:t>a </a:t>
            </a:r>
            <a:r>
              <a:rPr lang="en-GB" dirty="0"/>
              <a:t>and </a:t>
            </a:r>
            <a:r>
              <a:rPr lang="en-GB" b="1" dirty="0"/>
              <a:t>b </a:t>
            </a:r>
            <a:r>
              <a:rPr lang="en-GB" dirty="0"/>
              <a:t>and want to copy array </a:t>
            </a:r>
            <a:r>
              <a:rPr lang="en-GB" b="1" dirty="0"/>
              <a:t>a </a:t>
            </a:r>
            <a:r>
              <a:rPr lang="en-GB" dirty="0"/>
              <a:t>into array </a:t>
            </a:r>
            <a:r>
              <a:rPr lang="en-GB" b="1" dirty="0"/>
              <a:t>b</a:t>
            </a:r>
            <a:r>
              <a:rPr lang="en-GB" dirty="0"/>
              <a:t>. Both arrays are of type </a:t>
            </a:r>
            <a:r>
              <a:rPr lang="en-GB" b="1" dirty="0"/>
              <a:t>int </a:t>
            </a:r>
            <a:r>
              <a:rPr lang="en-GB" dirty="0"/>
              <a:t>and of size 10.</a:t>
            </a:r>
            <a:endParaRPr lang="en-US" altLang="en-US" b="1" dirty="0"/>
          </a:p>
          <a:p>
            <a:pPr lvl="1"/>
            <a:r>
              <a:rPr lang="en-US" altLang="en-US" b="1" dirty="0"/>
              <a:t> Size should be same </a:t>
            </a:r>
          </a:p>
          <a:p>
            <a:pPr lvl="1">
              <a:buFontTx/>
              <a:buNone/>
            </a:pPr>
            <a:r>
              <a:rPr lang="en-US" altLang="en-US" b="1" dirty="0"/>
              <a:t>			int a [ 10 ] ;</a:t>
            </a:r>
          </a:p>
          <a:p>
            <a:pPr lvl="1">
              <a:buFontTx/>
              <a:buNone/>
            </a:pPr>
            <a:r>
              <a:rPr lang="en-US" altLang="en-US" b="1" dirty="0"/>
              <a:t>			int b [ 10 ] ;</a:t>
            </a:r>
          </a:p>
          <a:p>
            <a:r>
              <a:rPr lang="en-GB" dirty="0"/>
              <a:t>We know that a value can be assigned to an element of array using the index. So we can write assignment statements to copy these arrays as:</a:t>
            </a:r>
            <a:endParaRPr lang="en-US" altLang="en-US" b="1" dirty="0"/>
          </a:p>
        </p:txBody>
      </p:sp>
      <p:sp>
        <p:nvSpPr>
          <p:cNvPr id="16388" name="Rectangle 4">
            <a:extLst>
              <a:ext uri="{FF2B5EF4-FFF2-40B4-BE49-F238E27FC236}">
                <a16:creationId xmlns:a16="http://schemas.microsoft.com/office/drawing/2014/main" id="{8495DDB9-F813-4D31-8AA4-16BC0E75622E}"/>
              </a:ext>
            </a:extLst>
          </p:cNvPr>
          <p:cNvSpPr>
            <a:spLocks noGrp="1" noChangeArrowheads="1"/>
          </p:cNvSpPr>
          <p:nvPr>
            <p:ph type="title"/>
          </p:nvPr>
        </p:nvSpPr>
        <p:spPr>
          <a:xfrm>
            <a:off x="188844" y="447261"/>
            <a:ext cx="8229600" cy="1143000"/>
          </a:xfrm>
          <a:noFill/>
          <a:ln/>
        </p:spPr>
        <p:txBody>
          <a:bodyPr/>
          <a:lstStyle/>
          <a:p>
            <a:pPr algn="ctr"/>
            <a:r>
              <a:rPr lang="en-US" altLang="en-US" sz="6600" dirty="0"/>
              <a:t>Copying Arrays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17" dur="500"/>
                                        <p:tgtEl>
                                          <p:spTgt spid="16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2" dur="500"/>
                                        <p:tgtEl>
                                          <p:spTgt spid="16387">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25" dur="500"/>
                                        <p:tgtEl>
                                          <p:spTgt spid="16387">
                                            <p:txEl>
                                              <p:pRg st="5" end="5"/>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blinds(horizontal)">
                                      <p:cBhvr>
                                        <p:cTn id="28" dur="500"/>
                                        <p:tgtEl>
                                          <p:spTgt spid="16387">
                                            <p:txEl>
                                              <p:pRg st="6" end="6"/>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6387">
                                            <p:txEl>
                                              <p:pRg st="7" end="7"/>
                                            </p:txEl>
                                          </p:spTgt>
                                        </p:tgtEl>
                                        <p:attrNameLst>
                                          <p:attrName>style.visibility</p:attrName>
                                        </p:attrNameLst>
                                      </p:cBhvr>
                                      <p:to>
                                        <p:strVal val="visible"/>
                                      </p:to>
                                    </p:set>
                                    <p:animEffect transition="in" filter="blinds(horizontal)">
                                      <p:cBhvr>
                                        <p:cTn id="31"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FCD5F9BE-89BB-460C-B268-CE975454F393}"/>
              </a:ext>
            </a:extLst>
          </p:cNvPr>
          <p:cNvSpPr>
            <a:spLocks noGrp="1" noChangeArrowheads="1"/>
          </p:cNvSpPr>
          <p:nvPr>
            <p:ph type="body" idx="1"/>
          </p:nvPr>
        </p:nvSpPr>
        <p:spPr>
          <a:xfrm>
            <a:off x="2438400" y="2133600"/>
            <a:ext cx="7772400" cy="4114800"/>
          </a:xfrm>
        </p:spPr>
        <p:txBody>
          <a:bodyPr/>
          <a:lstStyle/>
          <a:p>
            <a:pPr lvl="1">
              <a:lnSpc>
                <a:spcPct val="90000"/>
              </a:lnSpc>
              <a:buFontTx/>
              <a:buNone/>
            </a:pPr>
            <a:r>
              <a:rPr lang="en-US" altLang="en-US" sz="3200"/>
              <a:t>To copy from array “ a ” to array “ b ” :</a:t>
            </a:r>
          </a:p>
          <a:p>
            <a:pPr lvl="1">
              <a:lnSpc>
                <a:spcPct val="90000"/>
              </a:lnSpc>
              <a:buFontTx/>
              <a:buNone/>
            </a:pPr>
            <a:endParaRPr lang="en-US" altLang="en-US" sz="3200"/>
          </a:p>
          <a:p>
            <a:pPr lvl="1">
              <a:lnSpc>
                <a:spcPct val="90000"/>
              </a:lnSpc>
              <a:buFontTx/>
              <a:buNone/>
            </a:pPr>
            <a:r>
              <a:rPr lang="en-US" altLang="en-US"/>
              <a:t>			 b [ 0 ] = a [ 0 ] ;</a:t>
            </a:r>
          </a:p>
          <a:p>
            <a:pPr lvl="1">
              <a:lnSpc>
                <a:spcPct val="90000"/>
              </a:lnSpc>
              <a:buFontTx/>
              <a:buNone/>
            </a:pPr>
            <a:r>
              <a:rPr lang="en-US" altLang="en-US"/>
              <a:t>			 b [ 1 ] = a [ 1 ] ;</a:t>
            </a:r>
          </a:p>
          <a:p>
            <a:pPr lvl="1">
              <a:lnSpc>
                <a:spcPct val="90000"/>
              </a:lnSpc>
              <a:buFontTx/>
              <a:buNone/>
            </a:pPr>
            <a:r>
              <a:rPr lang="en-US" altLang="en-US"/>
              <a:t>			 b [ 2 ] = a [ 2 ] ;</a:t>
            </a:r>
          </a:p>
          <a:p>
            <a:pPr lvl="1">
              <a:lnSpc>
                <a:spcPct val="90000"/>
              </a:lnSpc>
              <a:buFontTx/>
              <a:buNone/>
            </a:pPr>
            <a:r>
              <a:rPr lang="en-US" altLang="en-US"/>
              <a:t>			 b [ 3 ] = a [ 3 ] ;</a:t>
            </a:r>
          </a:p>
          <a:p>
            <a:pPr lvl="1">
              <a:lnSpc>
                <a:spcPct val="90000"/>
              </a:lnSpc>
              <a:buFontTx/>
              <a:buNone/>
            </a:pPr>
            <a:r>
              <a:rPr lang="en-US" altLang="en-US"/>
              <a:t>			… … …</a:t>
            </a:r>
          </a:p>
          <a:p>
            <a:pPr lvl="1">
              <a:lnSpc>
                <a:spcPct val="90000"/>
              </a:lnSpc>
              <a:buFontTx/>
              <a:buNone/>
            </a:pPr>
            <a:r>
              <a:rPr lang="en-US" altLang="en-US"/>
              <a:t>			… … …</a:t>
            </a:r>
          </a:p>
          <a:p>
            <a:pPr lvl="1">
              <a:lnSpc>
                <a:spcPct val="90000"/>
              </a:lnSpc>
              <a:buFontTx/>
              <a:buNone/>
            </a:pPr>
            <a:r>
              <a:rPr lang="en-US" altLang="en-US"/>
              <a:t>			 b [ 10 ] = a [ 10 ] ;</a:t>
            </a:r>
          </a:p>
          <a:p>
            <a:pPr>
              <a:lnSpc>
                <a:spcPct val="90000"/>
              </a:lnSpc>
              <a:buFont typeface="Wingdings" panose="05000000000000000000" pitchFamily="2" charset="2"/>
              <a:buNone/>
            </a:pPr>
            <a:endParaRPr lang="en-US" altLang="en-US"/>
          </a:p>
        </p:txBody>
      </p:sp>
      <p:sp>
        <p:nvSpPr>
          <p:cNvPr id="34820" name="Rectangle 4">
            <a:extLst>
              <a:ext uri="{FF2B5EF4-FFF2-40B4-BE49-F238E27FC236}">
                <a16:creationId xmlns:a16="http://schemas.microsoft.com/office/drawing/2014/main" id="{DE935616-D6A6-402C-A64E-06454F9D2468}"/>
              </a:ext>
            </a:extLst>
          </p:cNvPr>
          <p:cNvSpPr>
            <a:spLocks noGrp="1" noChangeArrowheads="1"/>
          </p:cNvSpPr>
          <p:nvPr>
            <p:ph type="title"/>
          </p:nvPr>
        </p:nvSpPr>
        <p:spPr>
          <a:xfrm>
            <a:off x="2341564" y="685800"/>
            <a:ext cx="8478837" cy="1143000"/>
          </a:xfrm>
          <a:noFill/>
          <a:ln/>
        </p:spPr>
        <p:txBody>
          <a:bodyPr/>
          <a:lstStyle/>
          <a:p>
            <a:pPr algn="ctr"/>
            <a:r>
              <a:rPr lang="en-US" altLang="en-US" sz="6000"/>
              <a:t>Copying Arrays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fade">
                                      <p:cBhvr>
                                        <p:cTn id="7" dur="1000"/>
                                        <p:tgtEl>
                                          <p:spTgt spid="3481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4819">
                                            <p:txEl>
                                              <p:pRg st="3" end="3"/>
                                            </p:txEl>
                                          </p:spTgt>
                                        </p:tgtEl>
                                        <p:attrNameLst>
                                          <p:attrName>style.visibility</p:attrName>
                                        </p:attrNameLst>
                                      </p:cBhvr>
                                      <p:to>
                                        <p:strVal val="visible"/>
                                      </p:to>
                                    </p:set>
                                    <p:animEffect transition="in" filter="fade">
                                      <p:cBhvr>
                                        <p:cTn id="12" dur="1000"/>
                                        <p:tgtEl>
                                          <p:spTgt spid="3481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animEffect transition="in" filter="fade">
                                      <p:cBhvr>
                                        <p:cTn id="17" dur="1000"/>
                                        <p:tgtEl>
                                          <p:spTgt spid="3481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4819">
                                            <p:txEl>
                                              <p:pRg st="5" end="5"/>
                                            </p:txEl>
                                          </p:spTgt>
                                        </p:tgtEl>
                                        <p:attrNameLst>
                                          <p:attrName>style.visibility</p:attrName>
                                        </p:attrNameLst>
                                      </p:cBhvr>
                                      <p:to>
                                        <p:strVal val="visible"/>
                                      </p:to>
                                    </p:set>
                                    <p:animEffect transition="in" filter="fade">
                                      <p:cBhvr>
                                        <p:cTn id="22" dur="500"/>
                                        <p:tgtEl>
                                          <p:spTgt spid="3481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anim calcmode="lin" valueType="num">
                                      <p:cBhvr additive="base">
                                        <p:cTn id="27"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48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4819">
                                            <p:txEl>
                                              <p:pRg st="7" end="7"/>
                                            </p:txEl>
                                          </p:spTgt>
                                        </p:tgtEl>
                                        <p:attrNameLst>
                                          <p:attrName>style.visibility</p:attrName>
                                        </p:attrNameLst>
                                      </p:cBhvr>
                                      <p:to>
                                        <p:strVal val="visible"/>
                                      </p:to>
                                    </p:set>
                                    <p:anim calcmode="lin" valueType="num">
                                      <p:cBhvr additive="base">
                                        <p:cTn id="33" dur="5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48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4819">
                                            <p:txEl>
                                              <p:pRg st="8" end="8"/>
                                            </p:txEl>
                                          </p:spTgt>
                                        </p:tgtEl>
                                        <p:attrNameLst>
                                          <p:attrName>style.visibility</p:attrName>
                                        </p:attrNameLst>
                                      </p:cBhvr>
                                      <p:to>
                                        <p:strVal val="visible"/>
                                      </p:to>
                                    </p:set>
                                    <p:anim calcmode="lin" valueType="num">
                                      <p:cBhvr additive="base">
                                        <p:cTn id="39" dur="500" fill="hold"/>
                                        <p:tgtEl>
                                          <p:spTgt spid="3481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48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EDBBE928-3E56-4B1E-91AB-AFE32AFEB15E}"/>
              </a:ext>
            </a:extLst>
          </p:cNvPr>
          <p:cNvSpPr>
            <a:spLocks noGrp="1" noChangeArrowheads="1"/>
          </p:cNvSpPr>
          <p:nvPr>
            <p:ph type="body" idx="1"/>
          </p:nvPr>
        </p:nvSpPr>
        <p:spPr>
          <a:xfrm>
            <a:off x="558800" y="1879600"/>
            <a:ext cx="9804400" cy="4521200"/>
          </a:xfrm>
        </p:spPr>
        <p:txBody>
          <a:bodyPr>
            <a:normAutofit lnSpcReduction="10000"/>
          </a:bodyPr>
          <a:lstStyle/>
          <a:p>
            <a:r>
              <a:rPr lang="en-GB" dirty="0"/>
              <a:t>As the size of array is 10, its index will be from 0 to 9. Using the above technique, we can copy one array to another. </a:t>
            </a:r>
          </a:p>
          <a:p>
            <a:r>
              <a:rPr lang="en-GB" dirty="0"/>
              <a:t>Now if the array size is 100 or 1000, this method can be used. Is there some other way to do things in a better way? We can use the loop construct to deal with this easily in the following way.</a:t>
            </a:r>
            <a:endParaRPr lang="en-US" altLang="en-US" sz="2000" dirty="0"/>
          </a:p>
          <a:p>
            <a:pPr lvl="1" algn="ctr">
              <a:buFontTx/>
              <a:buNone/>
            </a:pPr>
            <a:r>
              <a:rPr lang="en-US" altLang="en-US" sz="4400" dirty="0"/>
              <a:t>for ( </a:t>
            </a:r>
            <a:r>
              <a:rPr lang="en-US" altLang="en-US" sz="4400" dirty="0" err="1"/>
              <a:t>i</a:t>
            </a:r>
            <a:r>
              <a:rPr lang="en-US" altLang="en-US" sz="4400" dirty="0"/>
              <a:t> =0 ; </a:t>
            </a:r>
            <a:r>
              <a:rPr lang="en-US" altLang="en-US" sz="4400" dirty="0" err="1"/>
              <a:t>i</a:t>
            </a:r>
            <a:r>
              <a:rPr lang="en-US" altLang="en-US" sz="4400" dirty="0"/>
              <a:t> &lt; 10 ; </a:t>
            </a:r>
            <a:r>
              <a:rPr lang="en-US" altLang="en-US" sz="4400" dirty="0" err="1"/>
              <a:t>i</a:t>
            </a:r>
            <a:r>
              <a:rPr lang="en-US" altLang="en-US" sz="4400" dirty="0"/>
              <a:t> ++ )</a:t>
            </a:r>
          </a:p>
          <a:p>
            <a:pPr lvl="1" algn="ctr">
              <a:buFontTx/>
              <a:buNone/>
            </a:pPr>
            <a:r>
              <a:rPr lang="en-US" altLang="en-US" sz="4400" dirty="0"/>
              <a:t>	b [ </a:t>
            </a:r>
            <a:r>
              <a:rPr lang="en-US" altLang="en-US" sz="4400" dirty="0" err="1"/>
              <a:t>i</a:t>
            </a:r>
            <a:r>
              <a:rPr lang="en-US" altLang="en-US" sz="4400" dirty="0"/>
              <a:t> ] = a [ </a:t>
            </a:r>
            <a:r>
              <a:rPr lang="en-US" altLang="en-US" sz="4400" dirty="0" err="1"/>
              <a:t>i</a:t>
            </a:r>
            <a:r>
              <a:rPr lang="en-US" altLang="en-US" sz="4400" dirty="0"/>
              <a:t> ] ;</a:t>
            </a:r>
          </a:p>
          <a:p>
            <a:r>
              <a:rPr lang="en-GB" dirty="0"/>
              <a:t>With the help of loop, it becomes very simple. We are no more worried about the size of the array. The same loop will work by just changing the condition. </a:t>
            </a:r>
          </a:p>
          <a:p>
            <a:r>
              <a:rPr lang="en-GB" dirty="0"/>
              <a:t>We are assigning the corresponding values of array </a:t>
            </a:r>
            <a:r>
              <a:rPr lang="en-GB" b="1" dirty="0"/>
              <a:t>a </a:t>
            </a:r>
            <a:r>
              <a:rPr lang="en-GB" dirty="0"/>
              <a:t>into array </a:t>
            </a:r>
            <a:r>
              <a:rPr lang="en-GB" b="1" dirty="0"/>
              <a:t>b</a:t>
            </a:r>
            <a:r>
              <a:rPr lang="en-GB" dirty="0"/>
              <a:t>. The value of first element of array </a:t>
            </a:r>
            <a:r>
              <a:rPr lang="en-GB" b="1" dirty="0"/>
              <a:t>a </a:t>
            </a:r>
            <a:r>
              <a:rPr lang="en-GB" dirty="0"/>
              <a:t>is assigned to the first element of array </a:t>
            </a:r>
            <a:r>
              <a:rPr lang="en-GB" b="1" dirty="0"/>
              <a:t>b </a:t>
            </a:r>
            <a:r>
              <a:rPr lang="en-GB" dirty="0"/>
              <a:t>and so on.</a:t>
            </a:r>
            <a:endParaRPr lang="en-US" altLang="en-US" sz="6600" dirty="0"/>
          </a:p>
          <a:p>
            <a:pPr lvl="1" algn="ctr">
              <a:buFontTx/>
              <a:buNone/>
            </a:pPr>
            <a:endParaRPr lang="en-US" altLang="en-US" sz="4400" dirty="0"/>
          </a:p>
        </p:txBody>
      </p:sp>
      <p:sp>
        <p:nvSpPr>
          <p:cNvPr id="17412" name="Rectangle 4">
            <a:extLst>
              <a:ext uri="{FF2B5EF4-FFF2-40B4-BE49-F238E27FC236}">
                <a16:creationId xmlns:a16="http://schemas.microsoft.com/office/drawing/2014/main" id="{497C45CB-6F10-4D85-8FD7-03C29DE853AD}"/>
              </a:ext>
            </a:extLst>
          </p:cNvPr>
          <p:cNvSpPr>
            <a:spLocks noGrp="1" noChangeArrowheads="1"/>
          </p:cNvSpPr>
          <p:nvPr>
            <p:ph type="title"/>
          </p:nvPr>
        </p:nvSpPr>
        <p:spPr>
          <a:xfrm>
            <a:off x="96838" y="736600"/>
            <a:ext cx="8229600" cy="1143000"/>
          </a:xfrm>
          <a:noFill/>
          <a:ln/>
        </p:spPr>
        <p:txBody>
          <a:bodyPr/>
          <a:lstStyle/>
          <a:p>
            <a:pPr algn="ctr"/>
            <a:r>
              <a:rPr lang="en-US" altLang="en-US" sz="6600" dirty="0"/>
              <a:t>Copying Arrays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7" dur="5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32"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A282782F-D84C-4E1F-83D4-EB9DFD3A7FE6}"/>
              </a:ext>
            </a:extLst>
          </p:cNvPr>
          <p:cNvSpPr>
            <a:spLocks noGrp="1" noChangeArrowheads="1"/>
          </p:cNvSpPr>
          <p:nvPr>
            <p:ph type="body" idx="1"/>
          </p:nvPr>
        </p:nvSpPr>
        <p:spPr>
          <a:xfrm>
            <a:off x="2057400" y="2057400"/>
            <a:ext cx="8839200" cy="4572000"/>
          </a:xfrm>
        </p:spPr>
        <p:txBody>
          <a:bodyPr>
            <a:normAutofit/>
          </a:bodyPr>
          <a:lstStyle/>
          <a:p>
            <a:pPr>
              <a:lnSpc>
                <a:spcPct val="90000"/>
              </a:lnSpc>
              <a:buFont typeface="Wingdings" panose="05000000000000000000" pitchFamily="2" charset="2"/>
              <a:buNone/>
            </a:pPr>
            <a:r>
              <a:rPr lang="en-US" altLang="en-US" sz="2800" b="1" dirty="0"/>
              <a:t>	Take the sum of squares of 10 different numbers which are stored in an array </a:t>
            </a:r>
          </a:p>
          <a:p>
            <a:pPr>
              <a:lnSpc>
                <a:spcPct val="90000"/>
              </a:lnSpc>
              <a:buFont typeface="Wingdings" panose="05000000000000000000" pitchFamily="2" charset="2"/>
              <a:buNone/>
            </a:pPr>
            <a:r>
              <a:rPr lang="en-US" altLang="en-US" sz="2800" b="1" dirty="0"/>
              <a:t>	</a:t>
            </a:r>
          </a:p>
          <a:p>
            <a:pPr>
              <a:lnSpc>
                <a:spcPct val="90000"/>
              </a:lnSpc>
              <a:buFont typeface="Wingdings" panose="05000000000000000000" pitchFamily="2" charset="2"/>
              <a:buNone/>
            </a:pPr>
            <a:r>
              <a:rPr lang="en-US" altLang="en-US" sz="2800" b="1" dirty="0"/>
              <a:t>	</a:t>
            </a:r>
            <a:endParaRPr lang="en-US" altLang="en-US" sz="2400" b="1" dirty="0"/>
          </a:p>
        </p:txBody>
      </p:sp>
      <p:sp>
        <p:nvSpPr>
          <p:cNvPr id="18436" name="Rectangle 4">
            <a:extLst>
              <a:ext uri="{FF2B5EF4-FFF2-40B4-BE49-F238E27FC236}">
                <a16:creationId xmlns:a16="http://schemas.microsoft.com/office/drawing/2014/main" id="{723DADDD-7FB8-44D8-B95C-EA8BAF24B0FE}"/>
              </a:ext>
            </a:extLst>
          </p:cNvPr>
          <p:cNvSpPr>
            <a:spLocks noGrp="1" noChangeArrowheads="1"/>
          </p:cNvSpPr>
          <p:nvPr>
            <p:ph type="title"/>
          </p:nvPr>
        </p:nvSpPr>
        <p:spPr>
          <a:xfrm>
            <a:off x="2362200" y="671513"/>
            <a:ext cx="8229600" cy="1143000"/>
          </a:xfrm>
          <a:noFill/>
          <a:ln/>
        </p:spPr>
        <p:txBody>
          <a:bodyPr>
            <a:normAutofit fontScale="90000"/>
          </a:bodyPr>
          <a:lstStyle/>
          <a:p>
            <a:pPr algn="ctr"/>
            <a:r>
              <a:rPr lang="en-US" altLang="en-US" sz="7200"/>
              <a:t>Example: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dissolve">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9257-A528-4E48-973E-0F40534F99A3}"/>
              </a:ext>
            </a:extLst>
          </p:cNvPr>
          <p:cNvSpPr>
            <a:spLocks noGrp="1"/>
          </p:cNvSpPr>
          <p:nvPr>
            <p:ph type="title"/>
          </p:nvPr>
        </p:nvSpPr>
        <p:spPr>
          <a:xfrm>
            <a:off x="677334" y="1"/>
            <a:ext cx="8596668" cy="660400"/>
          </a:xfrm>
        </p:spPr>
        <p:txBody>
          <a:bodyPr/>
          <a:lstStyle/>
          <a:p>
            <a:r>
              <a:rPr lang="en-GB" dirty="0"/>
              <a:t>Solution</a:t>
            </a:r>
          </a:p>
        </p:txBody>
      </p:sp>
      <p:sp>
        <p:nvSpPr>
          <p:cNvPr id="3" name="Content Placeholder 2">
            <a:extLst>
              <a:ext uri="{FF2B5EF4-FFF2-40B4-BE49-F238E27FC236}">
                <a16:creationId xmlns:a16="http://schemas.microsoft.com/office/drawing/2014/main" id="{56370E37-6C99-493C-ABEC-78F0743879DB}"/>
              </a:ext>
            </a:extLst>
          </p:cNvPr>
          <p:cNvSpPr>
            <a:spLocks noGrp="1"/>
          </p:cNvSpPr>
          <p:nvPr>
            <p:ph idx="1"/>
          </p:nvPr>
        </p:nvSpPr>
        <p:spPr>
          <a:xfrm>
            <a:off x="677334" y="660402"/>
            <a:ext cx="8596668" cy="5867398"/>
          </a:xfrm>
        </p:spPr>
        <p:txBody>
          <a:bodyPr>
            <a:noAutofit/>
          </a:bodyPr>
          <a:lstStyle/>
          <a:p>
            <a:pPr marL="0" indent="0">
              <a:buNone/>
            </a:pPr>
            <a:r>
              <a:rPr lang="en-GB" sz="1200" b="1" dirty="0"/>
              <a:t>#include &lt;</a:t>
            </a:r>
            <a:r>
              <a:rPr lang="en-GB" sz="1200" b="1" dirty="0" err="1"/>
              <a:t>iostream.h</a:t>
            </a:r>
            <a:r>
              <a:rPr lang="en-GB" sz="1200" b="1" dirty="0"/>
              <a:t>&gt;</a:t>
            </a:r>
          </a:p>
          <a:p>
            <a:pPr marL="0" indent="0">
              <a:buNone/>
            </a:pPr>
            <a:r>
              <a:rPr lang="en-GB" sz="1200" b="1" dirty="0"/>
              <a:t>main()</a:t>
            </a:r>
          </a:p>
          <a:p>
            <a:pPr marL="0" indent="0">
              <a:buNone/>
            </a:pPr>
            <a:r>
              <a:rPr lang="en-GB" sz="1200" b="1" dirty="0"/>
              <a:t>{</a:t>
            </a:r>
          </a:p>
          <a:p>
            <a:pPr marL="400050" lvl="1" indent="0">
              <a:buNone/>
            </a:pPr>
            <a:r>
              <a:rPr lang="en-GB" sz="1200" b="1" dirty="0"/>
              <a:t>int a[10];</a:t>
            </a:r>
          </a:p>
          <a:p>
            <a:pPr marL="400050" lvl="1" indent="0">
              <a:buNone/>
            </a:pPr>
            <a:r>
              <a:rPr lang="en-GB" sz="1200" b="1" dirty="0"/>
              <a:t>int </a:t>
            </a:r>
            <a:r>
              <a:rPr lang="en-GB" sz="1200" b="1" dirty="0" err="1"/>
              <a:t>sumOfSquares</a:t>
            </a:r>
            <a:r>
              <a:rPr lang="en-GB" sz="1200" b="1" dirty="0"/>
              <a:t> = 0 ;</a:t>
            </a:r>
          </a:p>
          <a:p>
            <a:pPr marL="400050" lvl="1" indent="0">
              <a:buNone/>
            </a:pPr>
            <a:r>
              <a:rPr lang="en-GB" sz="1200" b="1" dirty="0"/>
              <a:t>int </a:t>
            </a:r>
            <a:r>
              <a:rPr lang="en-GB" sz="1200" b="1" dirty="0" err="1"/>
              <a:t>i</a:t>
            </a:r>
            <a:r>
              <a:rPr lang="en-GB" sz="1200" b="1" dirty="0"/>
              <a:t> =0;</a:t>
            </a:r>
          </a:p>
          <a:p>
            <a:pPr marL="400050" lvl="1" indent="0">
              <a:buNone/>
            </a:pPr>
            <a:r>
              <a:rPr lang="en-GB" sz="1200" b="1" dirty="0" err="1"/>
              <a:t>cout</a:t>
            </a:r>
            <a:r>
              <a:rPr lang="en-GB" sz="1200" b="1" dirty="0"/>
              <a:t> &lt;&lt; "Please enter the ten numbers one by one " &lt;&lt; </a:t>
            </a:r>
            <a:r>
              <a:rPr lang="en-GB" sz="1200" b="1" dirty="0" err="1"/>
              <a:t>endl</a:t>
            </a:r>
            <a:r>
              <a:rPr lang="en-GB" sz="1200" b="1" dirty="0"/>
              <a:t>;</a:t>
            </a:r>
          </a:p>
          <a:p>
            <a:pPr marL="400050" lvl="1" indent="0">
              <a:buNone/>
            </a:pPr>
            <a:r>
              <a:rPr lang="en-GB" sz="1200" b="1" dirty="0"/>
              <a:t>// Getting the input from the user.</a:t>
            </a:r>
          </a:p>
          <a:p>
            <a:pPr marL="400050" lvl="1" indent="0">
              <a:buNone/>
            </a:pPr>
            <a:r>
              <a:rPr lang="nn-NO" sz="1200" b="1" dirty="0"/>
              <a:t>for (i = 0 ; i &lt; 10 ; i++ )</a:t>
            </a:r>
          </a:p>
          <a:p>
            <a:pPr marL="400050" lvl="1" indent="0">
              <a:buNone/>
            </a:pPr>
            <a:r>
              <a:rPr lang="en-GB" sz="1200" b="1" dirty="0"/>
              <a:t>{</a:t>
            </a:r>
          </a:p>
          <a:p>
            <a:pPr marL="800100" lvl="2" indent="0">
              <a:buNone/>
            </a:pPr>
            <a:r>
              <a:rPr lang="en-GB" sz="1200" b="1" dirty="0" err="1"/>
              <a:t>cin</a:t>
            </a:r>
            <a:r>
              <a:rPr lang="en-GB" sz="1200" b="1" dirty="0"/>
              <a:t> &gt;&gt; a [</a:t>
            </a:r>
            <a:r>
              <a:rPr lang="en-GB" sz="1200" b="1" dirty="0" err="1"/>
              <a:t>i</a:t>
            </a:r>
            <a:r>
              <a:rPr lang="en-GB" sz="1200" b="1" dirty="0"/>
              <a:t>];</a:t>
            </a:r>
          </a:p>
          <a:p>
            <a:pPr marL="400050" lvl="1" indent="0">
              <a:buNone/>
            </a:pPr>
            <a:r>
              <a:rPr lang="en-GB" sz="1200" b="1" dirty="0"/>
              <a:t>}</a:t>
            </a:r>
          </a:p>
          <a:p>
            <a:pPr marL="400050" lvl="1" indent="0">
              <a:buNone/>
            </a:pPr>
            <a:r>
              <a:rPr lang="en-GB" sz="1200" b="1" dirty="0"/>
              <a:t>// Calculating the sum of squares.</a:t>
            </a:r>
          </a:p>
          <a:p>
            <a:pPr marL="400050" lvl="1" indent="0">
              <a:buNone/>
            </a:pPr>
            <a:r>
              <a:rPr lang="nn-NO" sz="1200" b="1" dirty="0"/>
              <a:t>for ( i = 0 ; i &lt; 10 ; i ++ )</a:t>
            </a:r>
          </a:p>
          <a:p>
            <a:pPr marL="400050" lvl="1" indent="0">
              <a:buNone/>
            </a:pPr>
            <a:r>
              <a:rPr lang="en-GB" sz="1200" b="1" dirty="0"/>
              <a:t>{</a:t>
            </a:r>
          </a:p>
          <a:p>
            <a:pPr marL="400050" lvl="1" indent="0">
              <a:buNone/>
            </a:pPr>
            <a:r>
              <a:rPr lang="pt-BR" sz="1200" b="1" dirty="0"/>
              <a:t>		sumOfSquares = sumOfSquares + a[ i ] * a[ i ] ;</a:t>
            </a:r>
          </a:p>
          <a:p>
            <a:pPr marL="400050" lvl="1" indent="0">
              <a:buNone/>
            </a:pPr>
            <a:r>
              <a:rPr lang="en-GB" sz="1200" b="1" dirty="0"/>
              <a:t>}</a:t>
            </a:r>
          </a:p>
          <a:p>
            <a:pPr marL="400050" lvl="1" indent="0">
              <a:buNone/>
            </a:pPr>
            <a:r>
              <a:rPr lang="en-GB" sz="1200" b="1" dirty="0" err="1"/>
              <a:t>cout</a:t>
            </a:r>
            <a:r>
              <a:rPr lang="en-GB" sz="1200" b="1" dirty="0"/>
              <a:t> &lt;&lt; “The sum of squares is “ &lt;&lt; </a:t>
            </a:r>
            <a:r>
              <a:rPr lang="en-GB" sz="1200" b="1" dirty="0" err="1"/>
              <a:t>sumOfSquares</a:t>
            </a:r>
            <a:r>
              <a:rPr lang="en-GB" sz="1200" b="1" dirty="0"/>
              <a:t> &lt;&lt; </a:t>
            </a:r>
            <a:r>
              <a:rPr lang="en-GB" sz="1200" b="1" dirty="0" err="1"/>
              <a:t>endl</a:t>
            </a:r>
            <a:r>
              <a:rPr lang="en-GB" sz="1200" b="1" dirty="0"/>
              <a:t>;</a:t>
            </a:r>
          </a:p>
          <a:p>
            <a:pPr marL="0" indent="0">
              <a:buNone/>
            </a:pPr>
            <a:r>
              <a:rPr lang="en-GB" sz="1200" b="1" dirty="0"/>
              <a:t>}</a:t>
            </a:r>
          </a:p>
        </p:txBody>
      </p:sp>
    </p:spTree>
    <p:extLst>
      <p:ext uri="{BB962C8B-B14F-4D97-AF65-F5344CB8AC3E}">
        <p14:creationId xmlns:p14="http://schemas.microsoft.com/office/powerpoint/2010/main" val="3904271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F0C607CE-2F4C-4E41-BE17-062FBCE76F59}"/>
              </a:ext>
            </a:extLst>
          </p:cNvPr>
          <p:cNvSpPr>
            <a:spLocks noGrp="1" noChangeArrowheads="1"/>
          </p:cNvSpPr>
          <p:nvPr>
            <p:ph type="body" idx="1"/>
          </p:nvPr>
        </p:nvSpPr>
        <p:spPr>
          <a:xfrm>
            <a:off x="2895600" y="1905000"/>
            <a:ext cx="7467600" cy="5029200"/>
          </a:xfrm>
        </p:spPr>
        <p:txBody>
          <a:bodyPr/>
          <a:lstStyle/>
          <a:p>
            <a:pPr>
              <a:buFont typeface="Wingdings" panose="05000000000000000000" pitchFamily="2" charset="2"/>
              <a:buNone/>
            </a:pPr>
            <a:r>
              <a:rPr lang="en-US" altLang="en-US" sz="2400" b="1"/>
              <a:t>	int z ;</a:t>
            </a:r>
          </a:p>
          <a:p>
            <a:pPr>
              <a:buFont typeface="Wingdings" panose="05000000000000000000" pitchFamily="2" charset="2"/>
              <a:buNone/>
            </a:pPr>
            <a:r>
              <a:rPr lang="en-US" altLang="en-US" sz="2400" b="1"/>
              <a:t>	int a [ 100 ] ;</a:t>
            </a:r>
          </a:p>
          <a:p>
            <a:pPr>
              <a:buFont typeface="Wingdings" panose="05000000000000000000" pitchFamily="2" charset="2"/>
              <a:buNone/>
            </a:pPr>
            <a:r>
              <a:rPr lang="en-US" altLang="en-US" sz="2400" b="1"/>
              <a:t>	for ( i = 0 ; i &lt; 100 ; i ++ )</a:t>
            </a:r>
          </a:p>
          <a:p>
            <a:pPr>
              <a:buFont typeface="Wingdings" panose="05000000000000000000" pitchFamily="2" charset="2"/>
              <a:buNone/>
            </a:pPr>
            <a:r>
              <a:rPr lang="en-US" altLang="en-US" sz="2400" b="1"/>
              <a:t>	{</a:t>
            </a:r>
          </a:p>
          <a:p>
            <a:pPr>
              <a:buFont typeface="Wingdings" panose="05000000000000000000" pitchFamily="2" charset="2"/>
              <a:buNone/>
            </a:pPr>
            <a:r>
              <a:rPr lang="en-US" altLang="en-US" sz="2400" b="1"/>
              <a:t>		a [ i ] = i ;</a:t>
            </a:r>
          </a:p>
          <a:p>
            <a:pPr>
              <a:buFont typeface="Wingdings" panose="05000000000000000000" pitchFamily="2" charset="2"/>
              <a:buNone/>
            </a:pPr>
            <a:r>
              <a:rPr lang="en-US" altLang="en-US" sz="2400" b="1"/>
              <a:t>	}</a:t>
            </a:r>
          </a:p>
          <a:p>
            <a:pPr>
              <a:buFont typeface="Wingdings" panose="05000000000000000000" pitchFamily="2" charset="2"/>
              <a:buNone/>
            </a:pPr>
            <a:r>
              <a:rPr lang="en-US" altLang="en-US" sz="2400" b="1"/>
              <a:t>	cout &lt;&lt; “ Please enter a positive integer “ ;</a:t>
            </a:r>
          </a:p>
          <a:p>
            <a:pPr>
              <a:buFont typeface="Wingdings" panose="05000000000000000000" pitchFamily="2" charset="2"/>
              <a:buNone/>
            </a:pPr>
            <a:r>
              <a:rPr lang="en-US" altLang="en-US" sz="2400" b="1"/>
              <a:t>	cin &gt;&gt; z ;</a:t>
            </a:r>
          </a:p>
          <a:p>
            <a:pPr>
              <a:buFont typeface="Wingdings" panose="05000000000000000000" pitchFamily="2" charset="2"/>
              <a:buNone/>
            </a:pPr>
            <a:r>
              <a:rPr lang="en-US" altLang="en-US" sz="2400" b="1"/>
              <a:t>	int found = 0 ;</a:t>
            </a:r>
          </a:p>
          <a:p>
            <a:pPr>
              <a:buFont typeface="Wingdings" panose="05000000000000000000" pitchFamily="2" charset="2"/>
              <a:buNone/>
            </a:pPr>
            <a:r>
              <a:rPr lang="en-US" altLang="en-US" sz="2400" b="1"/>
              <a:t>		</a:t>
            </a:r>
          </a:p>
        </p:txBody>
      </p:sp>
      <p:sp>
        <p:nvSpPr>
          <p:cNvPr id="19460" name="Rectangle 4">
            <a:extLst>
              <a:ext uri="{FF2B5EF4-FFF2-40B4-BE49-F238E27FC236}">
                <a16:creationId xmlns:a16="http://schemas.microsoft.com/office/drawing/2014/main" id="{D90064A8-6E7A-48E6-B276-3D531E0007C9}"/>
              </a:ext>
            </a:extLst>
          </p:cNvPr>
          <p:cNvSpPr>
            <a:spLocks noGrp="1" noChangeArrowheads="1"/>
          </p:cNvSpPr>
          <p:nvPr>
            <p:ph type="title"/>
          </p:nvPr>
        </p:nvSpPr>
        <p:spPr>
          <a:xfrm>
            <a:off x="1981200" y="714375"/>
            <a:ext cx="8229600" cy="1143000"/>
          </a:xfrm>
          <a:noFill/>
          <a:ln/>
        </p:spPr>
        <p:txBody>
          <a:bodyPr>
            <a:noAutofit/>
          </a:bodyPr>
          <a:lstStyle/>
          <a:p>
            <a:pPr algn="ctr"/>
            <a:r>
              <a:rPr lang="en-US" altLang="en-US" sz="4000" dirty="0"/>
              <a:t>Example 5-Linear Search-Find a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9459">
                                            <p:txEl>
                                              <p:charRg st="26" end="57"/>
                                            </p:txEl>
                                          </p:spTgt>
                                        </p:tgtEl>
                                        <p:attrNameLst>
                                          <p:attrName>style.visibility</p:attrName>
                                        </p:attrNameLst>
                                      </p:cBhvr>
                                      <p:to>
                                        <p:strVal val="visible"/>
                                      </p:to>
                                    </p:set>
                                    <p:animEffect transition="in" filter="blinds(horizontal)">
                                      <p:cBhvr>
                                        <p:cTn id="15" dur="500"/>
                                        <p:tgtEl>
                                          <p:spTgt spid="19459">
                                            <p:txEl>
                                              <p:charRg st="26" end="5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9459">
                                            <p:txEl>
                                              <p:charRg st="57" end="60"/>
                                            </p:txEl>
                                          </p:spTgt>
                                        </p:tgtEl>
                                        <p:attrNameLst>
                                          <p:attrName>style.visibility</p:attrName>
                                        </p:attrNameLst>
                                      </p:cBhvr>
                                      <p:to>
                                        <p:strVal val="visible"/>
                                      </p:to>
                                    </p:set>
                                    <p:animEffect transition="in" filter="blinds(horizontal)">
                                      <p:cBhvr>
                                        <p:cTn id="18" dur="500"/>
                                        <p:tgtEl>
                                          <p:spTgt spid="19459">
                                            <p:txEl>
                                              <p:charRg st="57" end="6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9459">
                                            <p:txEl>
                                              <p:charRg st="60" end="76"/>
                                            </p:txEl>
                                          </p:spTgt>
                                        </p:tgtEl>
                                        <p:attrNameLst>
                                          <p:attrName>style.visibility</p:attrName>
                                        </p:attrNameLst>
                                      </p:cBhvr>
                                      <p:to>
                                        <p:strVal val="visible"/>
                                      </p:to>
                                    </p:set>
                                    <p:animEffect transition="in" filter="blinds(horizontal)">
                                      <p:cBhvr>
                                        <p:cTn id="21" dur="500"/>
                                        <p:tgtEl>
                                          <p:spTgt spid="19459">
                                            <p:txEl>
                                              <p:charRg st="60" end="7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9459">
                                            <p:txEl>
                                              <p:charRg st="76" end="79"/>
                                            </p:txEl>
                                          </p:spTgt>
                                        </p:tgtEl>
                                        <p:attrNameLst>
                                          <p:attrName>style.visibility</p:attrName>
                                        </p:attrNameLst>
                                      </p:cBhvr>
                                      <p:to>
                                        <p:strVal val="visible"/>
                                      </p:to>
                                    </p:set>
                                    <p:animEffect transition="in" filter="blinds(horizontal)">
                                      <p:cBhvr>
                                        <p:cTn id="24" dur="500"/>
                                        <p:tgtEl>
                                          <p:spTgt spid="19459">
                                            <p:txEl>
                                              <p:charRg st="76" end="79"/>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9459">
                                            <p:txEl>
                                              <p:charRg st="79" end="126"/>
                                            </p:txEl>
                                          </p:spTgt>
                                        </p:tgtEl>
                                        <p:attrNameLst>
                                          <p:attrName>style.visibility</p:attrName>
                                        </p:attrNameLst>
                                      </p:cBhvr>
                                      <p:to>
                                        <p:strVal val="visible"/>
                                      </p:to>
                                    </p:set>
                                    <p:animEffect transition="in" filter="blinds(horizontal)">
                                      <p:cBhvr>
                                        <p:cTn id="27" dur="500"/>
                                        <p:tgtEl>
                                          <p:spTgt spid="19459">
                                            <p:txEl>
                                              <p:charRg st="79" end="12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19459">
                                            <p:txEl>
                                              <p:charRg st="126" end="138"/>
                                            </p:txEl>
                                          </p:spTgt>
                                        </p:tgtEl>
                                        <p:attrNameLst>
                                          <p:attrName>style.visibility</p:attrName>
                                        </p:attrNameLst>
                                      </p:cBhvr>
                                      <p:to>
                                        <p:strVal val="visible"/>
                                      </p:to>
                                    </p:set>
                                    <p:animEffect transition="in" filter="blinds(horizontal)">
                                      <p:cBhvr>
                                        <p:cTn id="30" dur="500"/>
                                        <p:tgtEl>
                                          <p:spTgt spid="19459">
                                            <p:txEl>
                                              <p:charRg st="126" end="13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9459">
                                            <p:txEl>
                                              <p:charRg st="138" end="155"/>
                                            </p:txEl>
                                          </p:spTgt>
                                        </p:tgtEl>
                                        <p:attrNameLst>
                                          <p:attrName>style.visibility</p:attrName>
                                        </p:attrNameLst>
                                      </p:cBhvr>
                                      <p:to>
                                        <p:strVal val="visible"/>
                                      </p:to>
                                    </p:set>
                                    <p:animEffect transition="in" filter="blinds(horizontal)">
                                      <p:cBhvr>
                                        <p:cTn id="33" dur="500"/>
                                        <p:tgtEl>
                                          <p:spTgt spid="19459">
                                            <p:txEl>
                                              <p:charRg st="138" end="1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E74A-E4B7-4655-8E53-E4C59F76FE78}"/>
              </a:ext>
            </a:extLst>
          </p:cNvPr>
          <p:cNvSpPr>
            <a:spLocks noGrp="1"/>
          </p:cNvSpPr>
          <p:nvPr>
            <p:ph type="title"/>
          </p:nvPr>
        </p:nvSpPr>
        <p:spPr/>
        <p:txBody>
          <a:bodyPr/>
          <a:lstStyle/>
          <a:p>
            <a:r>
              <a:rPr lang="en-GB" dirty="0"/>
              <a:t>Arrays</a:t>
            </a:r>
          </a:p>
        </p:txBody>
      </p:sp>
      <p:sp>
        <p:nvSpPr>
          <p:cNvPr id="3" name="Content Placeholder 2">
            <a:extLst>
              <a:ext uri="{FF2B5EF4-FFF2-40B4-BE49-F238E27FC236}">
                <a16:creationId xmlns:a16="http://schemas.microsoft.com/office/drawing/2014/main" id="{52230419-4C54-448D-B61A-0C5CF36E6BB7}"/>
              </a:ext>
            </a:extLst>
          </p:cNvPr>
          <p:cNvSpPr>
            <a:spLocks noGrp="1"/>
          </p:cNvSpPr>
          <p:nvPr>
            <p:ph idx="1"/>
          </p:nvPr>
        </p:nvSpPr>
        <p:spPr/>
        <p:txBody>
          <a:bodyPr/>
          <a:lstStyle/>
          <a:p>
            <a:r>
              <a:rPr lang="en-GB" dirty="0"/>
              <a:t>Let us consider an example about calculation of average age of 10 students. </a:t>
            </a:r>
          </a:p>
          <a:p>
            <a:r>
              <a:rPr lang="en-GB" dirty="0"/>
              <a:t>At first, we will declare 10 variables to store the age of each student and then sum up all the ages and divide this with 10 to get the average age. </a:t>
            </a:r>
          </a:p>
          <a:p>
            <a:r>
              <a:rPr lang="en-GB" dirty="0"/>
              <a:t>Suppose, we have 100 students instead of 10, we have to declare 100 variables i.e. one for each student’s age. </a:t>
            </a:r>
          </a:p>
          <a:p>
            <a:r>
              <a:rPr lang="en-GB" dirty="0"/>
              <a:t>Is there any other way to deal with this problem? </a:t>
            </a:r>
          </a:p>
          <a:p>
            <a:r>
              <a:rPr lang="en-GB" dirty="0"/>
              <a:t>Arrays are possible solution to the problem.</a:t>
            </a:r>
          </a:p>
        </p:txBody>
      </p:sp>
    </p:spTree>
    <p:extLst>
      <p:ext uri="{BB962C8B-B14F-4D97-AF65-F5344CB8AC3E}">
        <p14:creationId xmlns:p14="http://schemas.microsoft.com/office/powerpoint/2010/main" val="32963317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55C59793-40D0-4109-B3B7-FAC80ABA88A4}"/>
              </a:ext>
            </a:extLst>
          </p:cNvPr>
          <p:cNvSpPr>
            <a:spLocks noGrp="1" noChangeArrowheads="1"/>
          </p:cNvSpPr>
          <p:nvPr>
            <p:ph type="body" idx="1"/>
          </p:nvPr>
        </p:nvSpPr>
        <p:spPr>
          <a:xfrm>
            <a:off x="3048000" y="2057401"/>
            <a:ext cx="7010400" cy="4144963"/>
          </a:xfrm>
        </p:spPr>
        <p:txBody>
          <a:bodyPr>
            <a:normAutofit fontScale="92500" lnSpcReduction="20000"/>
          </a:bodyPr>
          <a:lstStyle/>
          <a:p>
            <a:pPr>
              <a:lnSpc>
                <a:spcPct val="90000"/>
              </a:lnSpc>
              <a:buFont typeface="Wingdings" panose="05000000000000000000" pitchFamily="2" charset="2"/>
              <a:buNone/>
            </a:pPr>
            <a:r>
              <a:rPr lang="en-US" altLang="en-US" sz="3600"/>
              <a:t>	for ( i =0 ; i &lt; 100 ; i ++ )</a:t>
            </a:r>
          </a:p>
          <a:p>
            <a:pPr>
              <a:lnSpc>
                <a:spcPct val="90000"/>
              </a:lnSpc>
              <a:buFont typeface="Wingdings" panose="05000000000000000000" pitchFamily="2" charset="2"/>
              <a:buNone/>
            </a:pPr>
            <a:r>
              <a:rPr lang="en-US" altLang="en-US" sz="3600"/>
              <a:t>	{</a:t>
            </a:r>
          </a:p>
          <a:p>
            <a:pPr>
              <a:lnSpc>
                <a:spcPct val="90000"/>
              </a:lnSpc>
              <a:buFont typeface="Wingdings" panose="05000000000000000000" pitchFamily="2" charset="2"/>
              <a:buNone/>
            </a:pPr>
            <a:r>
              <a:rPr lang="en-US" altLang="en-US" sz="3600"/>
              <a:t>		if ( z == a [ i ] )</a:t>
            </a:r>
          </a:p>
          <a:p>
            <a:pPr>
              <a:lnSpc>
                <a:spcPct val="90000"/>
              </a:lnSpc>
              <a:buFont typeface="Wingdings" panose="05000000000000000000" pitchFamily="2" charset="2"/>
              <a:buNone/>
            </a:pPr>
            <a:r>
              <a:rPr lang="en-US" altLang="en-US" sz="3600"/>
              <a:t>		{</a:t>
            </a:r>
          </a:p>
          <a:p>
            <a:pPr>
              <a:lnSpc>
                <a:spcPct val="90000"/>
              </a:lnSpc>
              <a:buFont typeface="Wingdings" panose="05000000000000000000" pitchFamily="2" charset="2"/>
              <a:buNone/>
            </a:pPr>
            <a:r>
              <a:rPr lang="en-US" altLang="en-US" sz="3600"/>
              <a:t>			found = 1 ;</a:t>
            </a:r>
          </a:p>
          <a:p>
            <a:pPr>
              <a:lnSpc>
                <a:spcPct val="90000"/>
              </a:lnSpc>
              <a:buFont typeface="Wingdings" panose="05000000000000000000" pitchFamily="2" charset="2"/>
              <a:buNone/>
            </a:pPr>
            <a:r>
              <a:rPr lang="en-US" altLang="en-US" sz="3600"/>
              <a:t>			break ;</a:t>
            </a:r>
          </a:p>
          <a:p>
            <a:pPr>
              <a:lnSpc>
                <a:spcPct val="90000"/>
              </a:lnSpc>
              <a:buFont typeface="Wingdings" panose="05000000000000000000" pitchFamily="2" charset="2"/>
              <a:buNone/>
            </a:pPr>
            <a:r>
              <a:rPr lang="en-US" altLang="en-US" sz="3600"/>
              <a:t>		}</a:t>
            </a:r>
          </a:p>
          <a:p>
            <a:pPr>
              <a:lnSpc>
                <a:spcPct val="90000"/>
              </a:lnSpc>
              <a:buFont typeface="Wingdings" panose="05000000000000000000" pitchFamily="2" charset="2"/>
              <a:buNone/>
            </a:pPr>
            <a:r>
              <a:rPr lang="en-US" altLang="en-US" sz="3600"/>
              <a:t>	}</a:t>
            </a:r>
          </a:p>
          <a:p>
            <a:pPr>
              <a:lnSpc>
                <a:spcPct val="90000"/>
              </a:lnSpc>
              <a:buFont typeface="Wingdings" panose="05000000000000000000" pitchFamily="2" charset="2"/>
              <a:buNone/>
            </a:pPr>
            <a:endParaRPr lang="en-US" altLang="en-US" sz="3600"/>
          </a:p>
        </p:txBody>
      </p:sp>
      <p:sp>
        <p:nvSpPr>
          <p:cNvPr id="35844" name="Rectangle 4">
            <a:extLst>
              <a:ext uri="{FF2B5EF4-FFF2-40B4-BE49-F238E27FC236}">
                <a16:creationId xmlns:a16="http://schemas.microsoft.com/office/drawing/2014/main" id="{B32DA354-7821-4BF3-8E2F-4FE2D330C426}"/>
              </a:ext>
            </a:extLst>
          </p:cNvPr>
          <p:cNvSpPr>
            <a:spLocks noGrp="1" noChangeArrowheads="1"/>
          </p:cNvSpPr>
          <p:nvPr>
            <p:ph type="title"/>
          </p:nvPr>
        </p:nvSpPr>
        <p:spPr>
          <a:xfrm>
            <a:off x="1981200" y="647700"/>
            <a:ext cx="8229600" cy="1143000"/>
          </a:xfrm>
          <a:noFill/>
          <a:ln/>
        </p:spPr>
        <p:txBody>
          <a:bodyPr>
            <a:normAutofit fontScale="90000"/>
          </a:bodyPr>
          <a:lstStyle/>
          <a:p>
            <a:pPr algn="ctr"/>
            <a:r>
              <a:rPr lang="en-US" altLang="en-US" sz="7200"/>
              <a:t>Example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0" dur="500"/>
                                        <p:tgtEl>
                                          <p:spTgt spid="358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3" dur="500"/>
                                        <p:tgtEl>
                                          <p:spTgt spid="3584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16" dur="500"/>
                                        <p:tgtEl>
                                          <p:spTgt spid="3584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19" dur="500"/>
                                        <p:tgtEl>
                                          <p:spTgt spid="3584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5843">
                                            <p:txEl>
                                              <p:pRg st="5" end="5"/>
                                            </p:txEl>
                                          </p:spTgt>
                                        </p:tgtEl>
                                        <p:attrNameLst>
                                          <p:attrName>style.visibility</p:attrName>
                                        </p:attrNameLst>
                                      </p:cBhvr>
                                      <p:to>
                                        <p:strVal val="visible"/>
                                      </p:to>
                                    </p:set>
                                    <p:animEffect transition="in" filter="blinds(horizontal)">
                                      <p:cBhvr>
                                        <p:cTn id="22" dur="500"/>
                                        <p:tgtEl>
                                          <p:spTgt spid="3584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5843">
                                            <p:txEl>
                                              <p:pRg st="6" end="6"/>
                                            </p:txEl>
                                          </p:spTgt>
                                        </p:tgtEl>
                                        <p:attrNameLst>
                                          <p:attrName>style.visibility</p:attrName>
                                        </p:attrNameLst>
                                      </p:cBhvr>
                                      <p:to>
                                        <p:strVal val="visible"/>
                                      </p:to>
                                    </p:set>
                                    <p:animEffect transition="in" filter="blinds(horizontal)">
                                      <p:cBhvr>
                                        <p:cTn id="25" dur="500"/>
                                        <p:tgtEl>
                                          <p:spTgt spid="3584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5843">
                                            <p:txEl>
                                              <p:pRg st="7" end="7"/>
                                            </p:txEl>
                                          </p:spTgt>
                                        </p:tgtEl>
                                        <p:attrNameLst>
                                          <p:attrName>style.visibility</p:attrName>
                                        </p:attrNameLst>
                                      </p:cBhvr>
                                      <p:to>
                                        <p:strVal val="visible"/>
                                      </p:to>
                                    </p:set>
                                    <p:animEffect transition="in" filter="blinds(horizontal)">
                                      <p:cBhvr>
                                        <p:cTn id="28" dur="5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2A830387-9228-4BB4-B9C9-17598C498E6B}"/>
              </a:ext>
            </a:extLst>
          </p:cNvPr>
          <p:cNvSpPr>
            <a:spLocks noGrp="1" noChangeArrowheads="1"/>
          </p:cNvSpPr>
          <p:nvPr>
            <p:ph type="body" idx="1"/>
          </p:nvPr>
        </p:nvSpPr>
        <p:spPr>
          <a:xfrm>
            <a:off x="2590800" y="1828800"/>
            <a:ext cx="8229600" cy="4953000"/>
          </a:xfrm>
        </p:spPr>
        <p:txBody>
          <a:bodyPr/>
          <a:lstStyle/>
          <a:p>
            <a:pPr>
              <a:buFont typeface="Wingdings" panose="05000000000000000000" pitchFamily="2" charset="2"/>
              <a:buNone/>
            </a:pPr>
            <a:endParaRPr lang="en-US" altLang="en-US" sz="2800"/>
          </a:p>
          <a:p>
            <a:pPr>
              <a:buFont typeface="Wingdings" panose="05000000000000000000" pitchFamily="2" charset="2"/>
              <a:buNone/>
            </a:pPr>
            <a:endParaRPr lang="en-US" altLang="en-US" sz="2800"/>
          </a:p>
          <a:p>
            <a:pPr>
              <a:buFont typeface="Wingdings" panose="05000000000000000000" pitchFamily="2" charset="2"/>
              <a:buNone/>
            </a:pPr>
            <a:r>
              <a:rPr lang="en-US" altLang="en-US" sz="2400"/>
              <a:t>	if ( found == 1 )</a:t>
            </a:r>
          </a:p>
          <a:p>
            <a:pPr>
              <a:buFont typeface="Wingdings" panose="05000000000000000000" pitchFamily="2" charset="2"/>
              <a:buNone/>
            </a:pPr>
            <a:r>
              <a:rPr lang="en-US" altLang="en-US" sz="2400"/>
              <a:t>		cout &lt;&lt; “ We found the integer at position ” &lt;&lt; i ;</a:t>
            </a:r>
          </a:p>
          <a:p>
            <a:pPr>
              <a:buFont typeface="Wingdings" panose="05000000000000000000" pitchFamily="2" charset="2"/>
              <a:buNone/>
            </a:pPr>
            <a:r>
              <a:rPr lang="en-US" altLang="en-US" sz="2400"/>
              <a:t>	else </a:t>
            </a:r>
          </a:p>
          <a:p>
            <a:pPr>
              <a:buFont typeface="Wingdings" panose="05000000000000000000" pitchFamily="2" charset="2"/>
              <a:buNone/>
            </a:pPr>
            <a:r>
              <a:rPr lang="en-US" altLang="en-US" sz="2400"/>
              <a:t>		cout &lt;&lt; “ The number was not found” ;</a:t>
            </a:r>
          </a:p>
          <a:p>
            <a:pPr>
              <a:buFont typeface="Wingdings" panose="05000000000000000000" pitchFamily="2" charset="2"/>
              <a:buNone/>
            </a:pPr>
            <a:endParaRPr lang="en-US" altLang="en-US" sz="2400"/>
          </a:p>
          <a:p>
            <a:pPr>
              <a:buFont typeface="Wingdings" panose="05000000000000000000" pitchFamily="2" charset="2"/>
              <a:buNone/>
            </a:pPr>
            <a:r>
              <a:rPr lang="en-US" altLang="en-US" sz="2400" b="1">
                <a:solidFill>
                  <a:schemeClr val="accent2"/>
                </a:solidFill>
              </a:rPr>
              <a:t>	</a:t>
            </a:r>
            <a:r>
              <a:rPr lang="en-US" altLang="en-US" sz="2800" b="1">
                <a:solidFill>
                  <a:schemeClr val="accent2"/>
                </a:solidFill>
              </a:rPr>
              <a:t>	</a:t>
            </a:r>
          </a:p>
        </p:txBody>
      </p:sp>
      <p:sp>
        <p:nvSpPr>
          <p:cNvPr id="20484" name="Rectangle 4">
            <a:extLst>
              <a:ext uri="{FF2B5EF4-FFF2-40B4-BE49-F238E27FC236}">
                <a16:creationId xmlns:a16="http://schemas.microsoft.com/office/drawing/2014/main" id="{5D61FD8F-693D-4ABC-8199-CD875AC1B9E1}"/>
              </a:ext>
            </a:extLst>
          </p:cNvPr>
          <p:cNvSpPr>
            <a:spLocks noGrp="1" noChangeArrowheads="1"/>
          </p:cNvSpPr>
          <p:nvPr>
            <p:ph type="title"/>
          </p:nvPr>
        </p:nvSpPr>
        <p:spPr>
          <a:xfrm>
            <a:off x="2590800" y="457201"/>
            <a:ext cx="7543800" cy="1431925"/>
          </a:xfrm>
          <a:noFill/>
          <a:ln/>
        </p:spPr>
        <p:txBody>
          <a:bodyPr/>
          <a:lstStyle/>
          <a:p>
            <a:pPr algn="ctr"/>
            <a:r>
              <a:rPr lang="en-US" altLang="en-US" sz="7200"/>
              <a:t>Example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7" dur="500"/>
                                        <p:tgtEl>
                                          <p:spTgt spid="2048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483">
                                            <p:txEl>
                                              <p:charRg st="21" end="78"/>
                                            </p:txEl>
                                          </p:spTgt>
                                        </p:tgtEl>
                                        <p:attrNameLst>
                                          <p:attrName>style.visibility</p:attrName>
                                        </p:attrNameLst>
                                      </p:cBhvr>
                                      <p:to>
                                        <p:strVal val="visible"/>
                                      </p:to>
                                    </p:set>
                                    <p:animEffect transition="in" filter="blinds(horizontal)">
                                      <p:cBhvr>
                                        <p:cTn id="10" dur="500"/>
                                        <p:tgtEl>
                                          <p:spTgt spid="20483">
                                            <p:txEl>
                                              <p:charRg st="21" end="7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0483">
                                            <p:txEl>
                                              <p:charRg st="78" end="85"/>
                                            </p:txEl>
                                          </p:spTgt>
                                        </p:tgtEl>
                                        <p:attrNameLst>
                                          <p:attrName>style.visibility</p:attrName>
                                        </p:attrNameLst>
                                      </p:cBhvr>
                                      <p:to>
                                        <p:strVal val="visible"/>
                                      </p:to>
                                    </p:set>
                                    <p:animEffect transition="in" filter="blinds(horizontal)">
                                      <p:cBhvr>
                                        <p:cTn id="13" dur="500"/>
                                        <p:tgtEl>
                                          <p:spTgt spid="20483">
                                            <p:txEl>
                                              <p:charRg st="78" end="8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0483">
                                            <p:txEl>
                                              <p:charRg st="85" end="126"/>
                                            </p:txEl>
                                          </p:spTgt>
                                        </p:tgtEl>
                                        <p:attrNameLst>
                                          <p:attrName>style.visibility</p:attrName>
                                        </p:attrNameLst>
                                      </p:cBhvr>
                                      <p:to>
                                        <p:strVal val="visible"/>
                                      </p:to>
                                    </p:set>
                                    <p:animEffect transition="in" filter="blinds(horizontal)">
                                      <p:cBhvr>
                                        <p:cTn id="16" dur="500"/>
                                        <p:tgtEl>
                                          <p:spTgt spid="20483">
                                            <p:txEl>
                                              <p:charRg st="85" end="12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20483">
                                            <p:txEl>
                                              <p:charRg st="126" end="126"/>
                                            </p:txEl>
                                          </p:spTgt>
                                        </p:tgtEl>
                                        <p:attrNameLst>
                                          <p:attrName>style.visibility</p:attrName>
                                        </p:attrNameLst>
                                      </p:cBhvr>
                                      <p:to>
                                        <p:strVal val="visible"/>
                                      </p:to>
                                    </p:set>
                                    <p:animEffect transition="in" filter="fade">
                                      <p:cBhvr>
                                        <p:cTn id="21" dur="500"/>
                                        <p:tgtEl>
                                          <p:spTgt spid="20483">
                                            <p:txEl>
                                              <p:charRg st="126" end="1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A07C-47D3-483A-A3E2-1D6D89E52651}"/>
              </a:ext>
            </a:extLst>
          </p:cNvPr>
          <p:cNvSpPr>
            <a:spLocks noGrp="1"/>
          </p:cNvSpPr>
          <p:nvPr>
            <p:ph type="title"/>
          </p:nvPr>
        </p:nvSpPr>
        <p:spPr>
          <a:xfrm>
            <a:off x="677334" y="145774"/>
            <a:ext cx="8596668" cy="702365"/>
          </a:xfrm>
        </p:spPr>
        <p:txBody>
          <a:bodyPr/>
          <a:lstStyle/>
          <a:p>
            <a:r>
              <a:rPr lang="en-GB" dirty="0"/>
              <a:t>Linear Search – Full Program</a:t>
            </a:r>
          </a:p>
        </p:txBody>
      </p:sp>
      <p:sp>
        <p:nvSpPr>
          <p:cNvPr id="3" name="Content Placeholder 2">
            <a:extLst>
              <a:ext uri="{FF2B5EF4-FFF2-40B4-BE49-F238E27FC236}">
                <a16:creationId xmlns:a16="http://schemas.microsoft.com/office/drawing/2014/main" id="{1AAAE5ED-F373-4498-99A9-42122EDDD6E2}"/>
              </a:ext>
            </a:extLst>
          </p:cNvPr>
          <p:cNvSpPr>
            <a:spLocks noGrp="1"/>
          </p:cNvSpPr>
          <p:nvPr>
            <p:ph idx="1"/>
          </p:nvPr>
        </p:nvSpPr>
        <p:spPr>
          <a:xfrm>
            <a:off x="677334" y="954157"/>
            <a:ext cx="3126041" cy="6102625"/>
          </a:xfrm>
        </p:spPr>
        <p:txBody>
          <a:bodyPr>
            <a:noAutofit/>
          </a:bodyPr>
          <a:lstStyle/>
          <a:p>
            <a:pPr marL="0" indent="0">
              <a:buNone/>
            </a:pPr>
            <a:r>
              <a:rPr lang="en-GB" b="1" dirty="0">
                <a:latin typeface="Arial Black" panose="020B0A04020102020204" pitchFamily="34" charset="0"/>
              </a:rPr>
              <a:t>// This program is used to find a number from the array.</a:t>
            </a:r>
          </a:p>
          <a:p>
            <a:pPr marL="0" indent="0">
              <a:buNone/>
            </a:pPr>
            <a:r>
              <a:rPr lang="en-GB" b="1" dirty="0">
                <a:latin typeface="Arial Black" panose="020B0A04020102020204" pitchFamily="34" charset="0"/>
              </a:rPr>
              <a:t>#include &lt;</a:t>
            </a:r>
            <a:r>
              <a:rPr lang="en-GB" b="1" dirty="0" err="1">
                <a:latin typeface="Arial Black" panose="020B0A04020102020204" pitchFamily="34" charset="0"/>
              </a:rPr>
              <a:t>iostream.h</a:t>
            </a:r>
            <a:r>
              <a:rPr lang="en-GB" b="1" dirty="0">
                <a:latin typeface="Arial Black" panose="020B0A04020102020204" pitchFamily="34" charset="0"/>
              </a:rPr>
              <a:t>&gt;</a:t>
            </a:r>
          </a:p>
          <a:p>
            <a:pPr marL="0" indent="0">
              <a:buNone/>
            </a:pPr>
            <a:r>
              <a:rPr lang="en-GB" b="1" dirty="0">
                <a:latin typeface="Arial Black" panose="020B0A04020102020204" pitchFamily="34" charset="0"/>
              </a:rPr>
              <a:t>main()</a:t>
            </a:r>
          </a:p>
          <a:p>
            <a:pPr marL="0" indent="0">
              <a:buNone/>
            </a:pPr>
            <a:r>
              <a:rPr lang="en-GB" b="1" dirty="0">
                <a:latin typeface="Arial Black" panose="020B0A04020102020204" pitchFamily="34" charset="0"/>
              </a:rPr>
              <a:t>{</a:t>
            </a:r>
          </a:p>
          <a:p>
            <a:pPr marL="0" indent="0">
              <a:buNone/>
            </a:pPr>
            <a:r>
              <a:rPr lang="en-GB" b="1" dirty="0">
                <a:latin typeface="Arial Black" panose="020B0A04020102020204" pitchFamily="34" charset="0"/>
              </a:rPr>
              <a:t>int z, </a:t>
            </a:r>
            <a:r>
              <a:rPr lang="en-GB" b="1" dirty="0" err="1">
                <a:latin typeface="Arial Black" panose="020B0A04020102020204" pitchFamily="34" charset="0"/>
              </a:rPr>
              <a:t>i</a:t>
            </a:r>
            <a:r>
              <a:rPr lang="en-GB" b="1" dirty="0">
                <a:latin typeface="Arial Black" panose="020B0A04020102020204" pitchFamily="34" charset="0"/>
              </a:rPr>
              <a:t> ;</a:t>
            </a:r>
          </a:p>
          <a:p>
            <a:pPr marL="0" indent="0">
              <a:buNone/>
            </a:pPr>
            <a:r>
              <a:rPr lang="en-GB" b="1" dirty="0">
                <a:latin typeface="Arial Black" panose="020B0A04020102020204" pitchFamily="34" charset="0"/>
              </a:rPr>
              <a:t>int a [ 100 ] ;</a:t>
            </a:r>
          </a:p>
          <a:p>
            <a:pPr marL="0" indent="0">
              <a:buNone/>
            </a:pPr>
            <a:r>
              <a:rPr lang="en-GB" b="1" dirty="0">
                <a:latin typeface="Arial Black" panose="020B0A04020102020204" pitchFamily="34" charset="0"/>
              </a:rPr>
              <a:t>// Initializing the array.</a:t>
            </a:r>
          </a:p>
          <a:p>
            <a:pPr marL="0" indent="0">
              <a:buNone/>
            </a:pPr>
            <a:r>
              <a:rPr lang="nn-NO" b="1" dirty="0">
                <a:latin typeface="Arial Black" panose="020B0A04020102020204" pitchFamily="34" charset="0"/>
              </a:rPr>
              <a:t>for ( i =0 ; i &lt; 100 ; i ++ )</a:t>
            </a:r>
          </a:p>
          <a:p>
            <a:pPr marL="0" indent="0">
              <a:buNone/>
            </a:pPr>
            <a:r>
              <a:rPr lang="en-GB" b="1" dirty="0">
                <a:latin typeface="Arial Black" panose="020B0A04020102020204" pitchFamily="34" charset="0"/>
              </a:rPr>
              <a:t>{</a:t>
            </a:r>
          </a:p>
          <a:p>
            <a:pPr marL="0" indent="0">
              <a:buNone/>
            </a:pPr>
            <a:r>
              <a:rPr lang="en-GB" b="1" dirty="0">
                <a:latin typeface="Arial Black" panose="020B0A04020102020204" pitchFamily="34" charset="0"/>
              </a:rPr>
              <a:t>a [ </a:t>
            </a:r>
            <a:r>
              <a:rPr lang="en-GB" b="1" dirty="0" err="1">
                <a:latin typeface="Arial Black" panose="020B0A04020102020204" pitchFamily="34" charset="0"/>
              </a:rPr>
              <a:t>i</a:t>
            </a:r>
            <a:r>
              <a:rPr lang="en-GB" b="1" dirty="0">
                <a:latin typeface="Arial Black" panose="020B0A04020102020204" pitchFamily="34" charset="0"/>
              </a:rPr>
              <a:t> ] = </a:t>
            </a:r>
            <a:r>
              <a:rPr lang="en-GB" b="1" dirty="0" err="1">
                <a:latin typeface="Arial Black" panose="020B0A04020102020204" pitchFamily="34" charset="0"/>
              </a:rPr>
              <a:t>i</a:t>
            </a:r>
            <a:r>
              <a:rPr lang="en-GB" b="1" dirty="0">
                <a:latin typeface="Arial Black" panose="020B0A04020102020204" pitchFamily="34" charset="0"/>
              </a:rPr>
              <a:t> ;</a:t>
            </a:r>
          </a:p>
          <a:p>
            <a:pPr marL="0" indent="0">
              <a:buNone/>
            </a:pPr>
            <a:r>
              <a:rPr lang="en-GB" b="1" dirty="0">
                <a:latin typeface="Arial Black" panose="020B0A04020102020204" pitchFamily="34" charset="0"/>
              </a:rPr>
              <a:t>}</a:t>
            </a:r>
          </a:p>
          <a:p>
            <a:pPr marL="0" indent="0">
              <a:buNone/>
            </a:pPr>
            <a:endParaRPr lang="en-GB" sz="800" b="1" dirty="0">
              <a:latin typeface="Arial Black" panose="020B0A04020102020204" pitchFamily="34" charset="0"/>
            </a:endParaRPr>
          </a:p>
        </p:txBody>
      </p:sp>
      <p:sp>
        <p:nvSpPr>
          <p:cNvPr id="5" name="TextBox 4">
            <a:extLst>
              <a:ext uri="{FF2B5EF4-FFF2-40B4-BE49-F238E27FC236}">
                <a16:creationId xmlns:a16="http://schemas.microsoft.com/office/drawing/2014/main" id="{B0CDF379-0A38-4DE4-B28A-6876AEDE347C}"/>
              </a:ext>
            </a:extLst>
          </p:cNvPr>
          <p:cNvSpPr txBox="1"/>
          <p:nvPr/>
        </p:nvSpPr>
        <p:spPr>
          <a:xfrm>
            <a:off x="4975668" y="1079915"/>
            <a:ext cx="4717774" cy="5632311"/>
          </a:xfrm>
          <a:prstGeom prst="rect">
            <a:avLst/>
          </a:prstGeom>
          <a:noFill/>
        </p:spPr>
        <p:txBody>
          <a:bodyPr wrap="square" rtlCol="0">
            <a:spAutoFit/>
          </a:bodyPr>
          <a:lstStyle/>
          <a:p>
            <a:r>
              <a:rPr lang="en-GB" b="1" dirty="0" err="1">
                <a:latin typeface="Arial Black" panose="020B0A04020102020204" pitchFamily="34" charset="0"/>
              </a:rPr>
              <a:t>cout</a:t>
            </a:r>
            <a:r>
              <a:rPr lang="en-GB" b="1" dirty="0">
                <a:latin typeface="Arial Black" panose="020B0A04020102020204" pitchFamily="34" charset="0"/>
              </a:rPr>
              <a:t> &lt;&lt; “ Please enter a positive integer “ ;</a:t>
            </a:r>
          </a:p>
          <a:p>
            <a:r>
              <a:rPr lang="en-GB" b="1" dirty="0" err="1">
                <a:latin typeface="Arial Black" panose="020B0A04020102020204" pitchFamily="34" charset="0"/>
              </a:rPr>
              <a:t>cin</a:t>
            </a:r>
            <a:r>
              <a:rPr lang="en-GB" b="1" dirty="0">
                <a:latin typeface="Arial Black" panose="020B0A04020102020204" pitchFamily="34" charset="0"/>
              </a:rPr>
              <a:t> &gt;&gt; z ;</a:t>
            </a:r>
          </a:p>
          <a:p>
            <a:r>
              <a:rPr lang="en-GB" b="1" dirty="0">
                <a:latin typeface="Arial Black" panose="020B0A04020102020204" pitchFamily="34" charset="0"/>
              </a:rPr>
              <a:t>int found = 0 ;</a:t>
            </a:r>
          </a:p>
          <a:p>
            <a:r>
              <a:rPr lang="en-GB" b="1" dirty="0">
                <a:latin typeface="Arial Black" panose="020B0A04020102020204" pitchFamily="34" charset="0"/>
              </a:rPr>
              <a:t>// loop to search the number.</a:t>
            </a:r>
          </a:p>
          <a:p>
            <a:r>
              <a:rPr lang="nn-NO" b="1" dirty="0">
                <a:latin typeface="Arial Black" panose="020B0A04020102020204" pitchFamily="34" charset="0"/>
              </a:rPr>
              <a:t>for ( i = 0 ; i &lt; 100 ; i ++ )</a:t>
            </a:r>
          </a:p>
          <a:p>
            <a:r>
              <a:rPr lang="en-GB" b="1" dirty="0">
                <a:latin typeface="Arial Black" panose="020B0A04020102020204" pitchFamily="34" charset="0"/>
              </a:rPr>
              <a:t>{</a:t>
            </a:r>
          </a:p>
          <a:p>
            <a:r>
              <a:rPr lang="en-GB" b="1" dirty="0">
                <a:latin typeface="Arial Black" panose="020B0A04020102020204" pitchFamily="34" charset="0"/>
              </a:rPr>
              <a:t>if ( z == a [ </a:t>
            </a:r>
            <a:r>
              <a:rPr lang="en-GB" b="1" dirty="0" err="1">
                <a:latin typeface="Arial Black" panose="020B0A04020102020204" pitchFamily="34" charset="0"/>
              </a:rPr>
              <a:t>i</a:t>
            </a:r>
            <a:r>
              <a:rPr lang="en-GB" b="1" dirty="0">
                <a:latin typeface="Arial Black" panose="020B0A04020102020204" pitchFamily="34" charset="0"/>
              </a:rPr>
              <a:t> ] )</a:t>
            </a:r>
          </a:p>
          <a:p>
            <a:r>
              <a:rPr lang="en-GB" b="1" dirty="0">
                <a:latin typeface="Arial Black" panose="020B0A04020102020204" pitchFamily="34" charset="0"/>
              </a:rPr>
              <a:t>{</a:t>
            </a:r>
          </a:p>
          <a:p>
            <a:r>
              <a:rPr lang="en-GB" b="1" dirty="0">
                <a:latin typeface="Arial Black" panose="020B0A04020102020204" pitchFamily="34" charset="0"/>
              </a:rPr>
              <a:t>found = 1 ;</a:t>
            </a:r>
          </a:p>
          <a:p>
            <a:r>
              <a:rPr lang="en-GB" b="1" dirty="0">
                <a:latin typeface="Arial Black" panose="020B0A04020102020204" pitchFamily="34" charset="0"/>
              </a:rPr>
              <a:t>break ;</a:t>
            </a:r>
          </a:p>
          <a:p>
            <a:r>
              <a:rPr lang="en-GB" b="1" dirty="0">
                <a:latin typeface="Arial Black" panose="020B0A04020102020204" pitchFamily="34" charset="0"/>
              </a:rPr>
              <a:t>}</a:t>
            </a:r>
          </a:p>
          <a:p>
            <a:r>
              <a:rPr lang="en-GB" b="1" dirty="0">
                <a:latin typeface="Arial Black" panose="020B0A04020102020204" pitchFamily="34" charset="0"/>
              </a:rPr>
              <a:t>}</a:t>
            </a:r>
          </a:p>
          <a:p>
            <a:r>
              <a:rPr lang="en-GB" b="1" dirty="0">
                <a:latin typeface="Arial Black" panose="020B0A04020102020204" pitchFamily="34" charset="0"/>
              </a:rPr>
              <a:t>if ( found == 1 )</a:t>
            </a:r>
          </a:p>
          <a:p>
            <a:r>
              <a:rPr lang="en-GB" b="1" dirty="0" err="1">
                <a:latin typeface="Arial Black" panose="020B0A04020102020204" pitchFamily="34" charset="0"/>
              </a:rPr>
              <a:t>cout</a:t>
            </a:r>
            <a:r>
              <a:rPr lang="en-GB" b="1" dirty="0">
                <a:latin typeface="Arial Black" panose="020B0A04020102020204" pitchFamily="34" charset="0"/>
              </a:rPr>
              <a:t> &lt;&lt; “ We found the integer at index ” &lt;&lt; </a:t>
            </a:r>
            <a:r>
              <a:rPr lang="en-GB" b="1" dirty="0" err="1">
                <a:latin typeface="Arial Black" panose="020B0A04020102020204" pitchFamily="34" charset="0"/>
              </a:rPr>
              <a:t>i</a:t>
            </a:r>
            <a:r>
              <a:rPr lang="en-GB" b="1" dirty="0">
                <a:latin typeface="Arial Black" panose="020B0A04020102020204" pitchFamily="34" charset="0"/>
              </a:rPr>
              <a:t> ;</a:t>
            </a:r>
          </a:p>
          <a:p>
            <a:r>
              <a:rPr lang="en-GB" b="1" dirty="0">
                <a:latin typeface="Arial Black" panose="020B0A04020102020204" pitchFamily="34" charset="0"/>
              </a:rPr>
              <a:t>else</a:t>
            </a:r>
          </a:p>
          <a:p>
            <a:r>
              <a:rPr lang="en-GB" b="1" dirty="0" err="1">
                <a:latin typeface="Arial Black" panose="020B0A04020102020204" pitchFamily="34" charset="0"/>
              </a:rPr>
              <a:t>cout</a:t>
            </a:r>
            <a:r>
              <a:rPr lang="en-GB" b="1" dirty="0">
                <a:latin typeface="Arial Black" panose="020B0A04020102020204" pitchFamily="34" charset="0"/>
              </a:rPr>
              <a:t> &lt;&lt; “ The number was not found ” ;</a:t>
            </a:r>
          </a:p>
          <a:p>
            <a:r>
              <a:rPr lang="en-GB" b="1" dirty="0">
                <a:latin typeface="Arial Black" panose="020B0A04020102020204" pitchFamily="34" charset="0"/>
              </a:rPr>
              <a:t>}</a:t>
            </a:r>
            <a:endParaRPr lang="en-GB" dirty="0"/>
          </a:p>
        </p:txBody>
      </p:sp>
    </p:spTree>
    <p:extLst>
      <p:ext uri="{BB962C8B-B14F-4D97-AF65-F5344CB8AC3E}">
        <p14:creationId xmlns:p14="http://schemas.microsoft.com/office/powerpoint/2010/main" val="3400844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FA44-5477-4ED6-B523-33C1BD9A0CAD}"/>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C1EAC59A-A293-489C-B146-0E33F2DF7E4B}"/>
              </a:ext>
            </a:extLst>
          </p:cNvPr>
          <p:cNvSpPr>
            <a:spLocks noGrp="1"/>
          </p:cNvSpPr>
          <p:nvPr>
            <p:ph idx="1"/>
          </p:nvPr>
        </p:nvSpPr>
        <p:spPr/>
        <p:txBody>
          <a:bodyPr/>
          <a:lstStyle/>
          <a:p>
            <a:r>
              <a:rPr lang="en-GB" dirty="0"/>
              <a:t>Please enter a positive integer 34</a:t>
            </a:r>
          </a:p>
          <a:p>
            <a:r>
              <a:rPr lang="en-GB" dirty="0"/>
              <a:t>We found the integer at index 34</a:t>
            </a:r>
          </a:p>
        </p:txBody>
      </p:sp>
    </p:spTree>
    <p:extLst>
      <p:ext uri="{BB962C8B-B14F-4D97-AF65-F5344CB8AC3E}">
        <p14:creationId xmlns:p14="http://schemas.microsoft.com/office/powerpoint/2010/main" val="2394360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2576-27D2-40BF-A1B7-9BB765362C9A}"/>
              </a:ext>
            </a:extLst>
          </p:cNvPr>
          <p:cNvSpPr>
            <a:spLocks noGrp="1"/>
          </p:cNvSpPr>
          <p:nvPr>
            <p:ph type="title"/>
          </p:nvPr>
        </p:nvSpPr>
        <p:spPr>
          <a:xfrm>
            <a:off x="677334" y="609600"/>
            <a:ext cx="8596668" cy="795130"/>
          </a:xfrm>
        </p:spPr>
        <p:txBody>
          <a:bodyPr>
            <a:normAutofit fontScale="90000"/>
          </a:bodyPr>
          <a:lstStyle/>
          <a:p>
            <a:r>
              <a:rPr lang="en-GB" b="1" dirty="0"/>
              <a:t>Using random function (Guessing Game):</a:t>
            </a:r>
            <a:br>
              <a:rPr lang="en-GB" b="1" dirty="0"/>
            </a:br>
            <a:endParaRPr lang="en-GB" dirty="0"/>
          </a:p>
        </p:txBody>
      </p:sp>
      <p:sp>
        <p:nvSpPr>
          <p:cNvPr id="3" name="Content Placeholder 2">
            <a:extLst>
              <a:ext uri="{FF2B5EF4-FFF2-40B4-BE49-F238E27FC236}">
                <a16:creationId xmlns:a16="http://schemas.microsoft.com/office/drawing/2014/main" id="{D0E4B76F-E4AA-486C-815E-11BD8FBA36C4}"/>
              </a:ext>
            </a:extLst>
          </p:cNvPr>
          <p:cNvSpPr>
            <a:spLocks noGrp="1"/>
          </p:cNvSpPr>
          <p:nvPr>
            <p:ph idx="1"/>
          </p:nvPr>
        </p:nvSpPr>
        <p:spPr/>
        <p:txBody>
          <a:bodyPr/>
          <a:lstStyle/>
          <a:p>
            <a:r>
              <a:rPr lang="en-GB" dirty="0"/>
              <a:t>We can turn this problem into an interesting game. If we as programmers do not know, which number is stored in the array? We can make this a guessing game. </a:t>
            </a:r>
          </a:p>
          <a:p>
            <a:r>
              <a:rPr lang="en-GB" dirty="0"/>
              <a:t>How can we do that? We need some mechanism by which the computer generates some number. </a:t>
            </a:r>
          </a:p>
          <a:p>
            <a:r>
              <a:rPr lang="en-GB" dirty="0"/>
              <a:t>In all the C compilers, a random number generation function is provided. </a:t>
            </a:r>
          </a:p>
          <a:p>
            <a:r>
              <a:rPr lang="en-GB" dirty="0"/>
              <a:t>The function is </a:t>
            </a:r>
            <a:r>
              <a:rPr lang="en-GB" i="1" dirty="0"/>
              <a:t>rand() </a:t>
            </a:r>
            <a:r>
              <a:rPr lang="en-GB" dirty="0"/>
              <a:t>and is in the standard library. </a:t>
            </a:r>
          </a:p>
          <a:p>
            <a:r>
              <a:rPr lang="en-GB" dirty="0"/>
              <a:t>To access this function, we need to include &lt;</a:t>
            </a:r>
            <a:r>
              <a:rPr lang="en-GB" dirty="0" err="1"/>
              <a:t>stdlib.h</a:t>
            </a:r>
            <a:r>
              <a:rPr lang="en-GB" dirty="0"/>
              <a:t>&gt; library in our program.</a:t>
            </a:r>
          </a:p>
        </p:txBody>
      </p:sp>
    </p:spTree>
    <p:extLst>
      <p:ext uri="{BB962C8B-B14F-4D97-AF65-F5344CB8AC3E}">
        <p14:creationId xmlns:p14="http://schemas.microsoft.com/office/powerpoint/2010/main" val="3775851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2CD2E39-78DA-470F-BBD9-8921FB44DBEB}"/>
              </a:ext>
            </a:extLst>
          </p:cNvPr>
          <p:cNvSpPr>
            <a:spLocks noGrp="1" noChangeArrowheads="1"/>
          </p:cNvSpPr>
          <p:nvPr>
            <p:ph type="body" idx="1"/>
          </p:nvPr>
        </p:nvSpPr>
        <p:spPr/>
        <p:txBody>
          <a:bodyPr/>
          <a:lstStyle/>
          <a:p>
            <a:endParaRPr lang="en-US" altLang="en-US"/>
          </a:p>
          <a:p>
            <a:pPr>
              <a:buFont typeface="Wingdings" panose="05000000000000000000" pitchFamily="2" charset="2"/>
              <a:buNone/>
            </a:pPr>
            <a:r>
              <a:rPr lang="en-US" altLang="en-US"/>
              <a:t>		       # include &lt; stdlib.h &gt;</a:t>
            </a:r>
          </a:p>
          <a:p>
            <a:endParaRPr lang="en-US" altLang="en-US"/>
          </a:p>
          <a:p>
            <a:endParaRPr lang="en-US" altLang="en-US"/>
          </a:p>
          <a:p>
            <a:pPr algn="ctr">
              <a:buFont typeface="Wingdings" panose="05000000000000000000" pitchFamily="2" charset="2"/>
              <a:buNone/>
            </a:pPr>
            <a:r>
              <a:rPr lang="en-US" altLang="en-US" sz="6600"/>
              <a:t>0 - 32767</a:t>
            </a:r>
          </a:p>
        </p:txBody>
      </p:sp>
      <p:sp>
        <p:nvSpPr>
          <p:cNvPr id="21508" name="Rectangle 4">
            <a:extLst>
              <a:ext uri="{FF2B5EF4-FFF2-40B4-BE49-F238E27FC236}">
                <a16:creationId xmlns:a16="http://schemas.microsoft.com/office/drawing/2014/main" id="{B8A5336B-90B8-4701-BE3D-C8374DA29A68}"/>
              </a:ext>
            </a:extLst>
          </p:cNvPr>
          <p:cNvSpPr>
            <a:spLocks noGrp="1" noChangeArrowheads="1"/>
          </p:cNvSpPr>
          <p:nvPr>
            <p:ph type="title"/>
          </p:nvPr>
        </p:nvSpPr>
        <p:spPr>
          <a:noFill/>
          <a:ln/>
        </p:spPr>
        <p:txBody>
          <a:bodyPr/>
          <a:lstStyle/>
          <a:p>
            <a:pPr algn="ctr"/>
            <a:r>
              <a:rPr lang="en-US" altLang="en-US" sz="6600"/>
              <a:t>rand (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7F395C6-89E5-4E54-ABD4-2D394D60AAAB}"/>
              </a:ext>
            </a:extLst>
          </p:cNvPr>
          <p:cNvSpPr>
            <a:spLocks noGrp="1" noChangeArrowheads="1"/>
          </p:cNvSpPr>
          <p:nvPr>
            <p:ph type="body" idx="1"/>
          </p:nvPr>
        </p:nvSpPr>
        <p:spPr>
          <a:xfrm>
            <a:off x="2743200" y="2286000"/>
            <a:ext cx="7543800" cy="4114800"/>
          </a:xfrm>
        </p:spPr>
        <p:txBody>
          <a:bodyPr/>
          <a:lstStyle/>
          <a:p>
            <a:pPr>
              <a:buFont typeface="Wingdings" panose="05000000000000000000" pitchFamily="2" charset="2"/>
              <a:buNone/>
            </a:pPr>
            <a:r>
              <a:rPr lang="en-US" altLang="en-US"/>
              <a:t>	x = rand ( ) ;</a:t>
            </a:r>
          </a:p>
          <a:p>
            <a:pPr>
              <a:buFont typeface="Wingdings" panose="05000000000000000000" pitchFamily="2" charset="2"/>
              <a:buNone/>
            </a:pPr>
            <a:endParaRPr lang="en-US" altLang="en-US"/>
          </a:p>
          <a:p>
            <a:pPr>
              <a:buFont typeface="Wingdings" panose="05000000000000000000" pitchFamily="2" charset="2"/>
              <a:buNone/>
            </a:pPr>
            <a:r>
              <a:rPr lang="en-US" altLang="en-US"/>
              <a:t>	A call goes to ” rand ( ) “ , it generates a number and returns to x</a:t>
            </a:r>
          </a:p>
        </p:txBody>
      </p:sp>
      <p:sp>
        <p:nvSpPr>
          <p:cNvPr id="22532" name="Rectangle 4">
            <a:extLst>
              <a:ext uri="{FF2B5EF4-FFF2-40B4-BE49-F238E27FC236}">
                <a16:creationId xmlns:a16="http://schemas.microsoft.com/office/drawing/2014/main" id="{E2E4B475-9EFE-41D5-BCFF-9D93B5CFE64A}"/>
              </a:ext>
            </a:extLst>
          </p:cNvPr>
          <p:cNvSpPr>
            <a:spLocks noGrp="1" noChangeArrowheads="1"/>
          </p:cNvSpPr>
          <p:nvPr>
            <p:ph type="title"/>
          </p:nvPr>
        </p:nvSpPr>
        <p:spPr>
          <a:noFill/>
          <a:ln/>
        </p:spPr>
        <p:txBody>
          <a:bodyPr/>
          <a:lstStyle/>
          <a:p>
            <a:pPr algn="ctr"/>
            <a:r>
              <a:rPr lang="en-US" altLang="en-US" sz="6000"/>
              <a:t>Calling rand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charRg st="17" end="85"/>
                                            </p:txEl>
                                          </p:spTgt>
                                        </p:tgtEl>
                                        <p:attrNameLst>
                                          <p:attrName>style.visibility</p:attrName>
                                        </p:attrNameLst>
                                      </p:cBhvr>
                                      <p:to>
                                        <p:strVal val="visible"/>
                                      </p:to>
                                    </p:set>
                                    <p:animEffect transition="in" filter="blinds(horizontal)">
                                      <p:cBhvr>
                                        <p:cTn id="7" dur="500"/>
                                        <p:tgtEl>
                                          <p:spTgt spid="22531">
                                            <p:txEl>
                                              <p:charRg st="17" end="8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3DEFD-BD42-4F5A-BBF6-80B6EF1A8ABB}"/>
              </a:ext>
            </a:extLst>
          </p:cNvPr>
          <p:cNvSpPr>
            <a:spLocks noGrp="1"/>
          </p:cNvSpPr>
          <p:nvPr>
            <p:ph idx="1"/>
          </p:nvPr>
        </p:nvSpPr>
        <p:spPr>
          <a:xfrm>
            <a:off x="212035" y="132522"/>
            <a:ext cx="4214191" cy="5420139"/>
          </a:xfrm>
        </p:spPr>
        <p:txBody>
          <a:bodyPr>
            <a:noAutofit/>
          </a:bodyPr>
          <a:lstStyle/>
          <a:p>
            <a:pPr marL="0" indent="0">
              <a:buNone/>
            </a:pPr>
            <a:r>
              <a:rPr lang="en-GB" b="1" dirty="0"/>
              <a:t>// This program is used to find a number from the array.</a:t>
            </a:r>
          </a:p>
          <a:p>
            <a:pPr marL="0" indent="0">
              <a:buNone/>
            </a:pPr>
            <a:r>
              <a:rPr lang="en-GB" b="1" dirty="0"/>
              <a:t>#include &lt;</a:t>
            </a:r>
            <a:r>
              <a:rPr lang="en-GB" b="1" dirty="0" err="1"/>
              <a:t>iostream.h</a:t>
            </a:r>
            <a:r>
              <a:rPr lang="en-GB" b="1" dirty="0"/>
              <a:t>&gt;</a:t>
            </a:r>
          </a:p>
          <a:p>
            <a:pPr marL="0" indent="0">
              <a:buNone/>
            </a:pPr>
            <a:r>
              <a:rPr lang="en-GB" b="1" dirty="0"/>
              <a:t>#include &lt;</a:t>
            </a:r>
            <a:r>
              <a:rPr lang="en-GB" b="1" dirty="0" err="1"/>
              <a:t>stdlib.h</a:t>
            </a:r>
            <a:r>
              <a:rPr lang="en-GB" b="1" dirty="0"/>
              <a:t>&gt;</a:t>
            </a:r>
          </a:p>
          <a:p>
            <a:pPr marL="0" indent="0">
              <a:buNone/>
            </a:pPr>
            <a:r>
              <a:rPr lang="en-GB" b="1" dirty="0"/>
              <a:t>main()</a:t>
            </a:r>
          </a:p>
          <a:p>
            <a:pPr marL="0" indent="0">
              <a:buNone/>
            </a:pPr>
            <a:r>
              <a:rPr lang="en-GB" b="1" dirty="0"/>
              <a:t>{</a:t>
            </a:r>
          </a:p>
          <a:p>
            <a:pPr marL="0" indent="0">
              <a:buNone/>
            </a:pPr>
            <a:r>
              <a:rPr lang="en-GB" b="1" dirty="0"/>
              <a:t>int z, </a:t>
            </a:r>
            <a:r>
              <a:rPr lang="en-GB" b="1" dirty="0" err="1"/>
              <a:t>i</a:t>
            </a:r>
            <a:r>
              <a:rPr lang="en-GB" b="1" dirty="0"/>
              <a:t> ;</a:t>
            </a:r>
          </a:p>
          <a:p>
            <a:pPr marL="0" indent="0">
              <a:buNone/>
            </a:pPr>
            <a:r>
              <a:rPr lang="en-GB" b="1" dirty="0"/>
              <a:t>int a [ 100 ] ;</a:t>
            </a:r>
          </a:p>
          <a:p>
            <a:pPr marL="0" indent="0">
              <a:buNone/>
            </a:pPr>
            <a:r>
              <a:rPr lang="en-GB" b="1" dirty="0"/>
              <a:t>// Initializing the array.</a:t>
            </a:r>
          </a:p>
          <a:p>
            <a:pPr marL="0" indent="0">
              <a:buNone/>
            </a:pPr>
            <a:r>
              <a:rPr lang="nn-NO" b="1" dirty="0"/>
              <a:t>for ( i =0 ; i &lt; 100 ; i ++ )</a:t>
            </a:r>
          </a:p>
          <a:p>
            <a:pPr marL="0" indent="0">
              <a:buNone/>
            </a:pPr>
            <a:r>
              <a:rPr lang="en-GB" b="1" dirty="0"/>
              <a:t>{</a:t>
            </a:r>
          </a:p>
          <a:p>
            <a:pPr marL="0" indent="0">
              <a:buNone/>
            </a:pPr>
            <a:r>
              <a:rPr lang="en-GB" b="1" dirty="0"/>
              <a:t>a [</a:t>
            </a:r>
            <a:r>
              <a:rPr lang="en-GB" b="1" dirty="0" err="1"/>
              <a:t>i</a:t>
            </a:r>
            <a:r>
              <a:rPr lang="en-GB" b="1" dirty="0"/>
              <a:t>] = rand() ;</a:t>
            </a:r>
          </a:p>
          <a:p>
            <a:pPr marL="0" indent="0">
              <a:buNone/>
            </a:pPr>
            <a:r>
              <a:rPr lang="en-GB" b="1" dirty="0"/>
              <a:t>}</a:t>
            </a:r>
          </a:p>
        </p:txBody>
      </p:sp>
      <p:sp>
        <p:nvSpPr>
          <p:cNvPr id="6" name="TextBox 5">
            <a:extLst>
              <a:ext uri="{FF2B5EF4-FFF2-40B4-BE49-F238E27FC236}">
                <a16:creationId xmlns:a16="http://schemas.microsoft.com/office/drawing/2014/main" id="{76B62316-1517-4B64-B001-07D5FAF331CE}"/>
              </a:ext>
            </a:extLst>
          </p:cNvPr>
          <p:cNvSpPr txBox="1"/>
          <p:nvPr/>
        </p:nvSpPr>
        <p:spPr>
          <a:xfrm>
            <a:off x="4863548" y="132522"/>
            <a:ext cx="5234607" cy="5078313"/>
          </a:xfrm>
          <a:prstGeom prst="rect">
            <a:avLst/>
          </a:prstGeom>
          <a:noFill/>
        </p:spPr>
        <p:txBody>
          <a:bodyPr wrap="square" rtlCol="0">
            <a:spAutoFit/>
          </a:bodyPr>
          <a:lstStyle/>
          <a:p>
            <a:r>
              <a:rPr lang="en-GB" b="1" dirty="0" err="1"/>
              <a:t>cout</a:t>
            </a:r>
            <a:r>
              <a:rPr lang="en-GB" b="1" dirty="0"/>
              <a:t> &lt;&lt; “ Please enter a positive integer “ ;</a:t>
            </a:r>
          </a:p>
          <a:p>
            <a:r>
              <a:rPr lang="en-GB" b="1" dirty="0" err="1"/>
              <a:t>cin</a:t>
            </a:r>
            <a:r>
              <a:rPr lang="en-GB" b="1" dirty="0"/>
              <a:t> &gt;&gt; z ;</a:t>
            </a:r>
          </a:p>
          <a:p>
            <a:r>
              <a:rPr lang="en-GB" b="1" dirty="0"/>
              <a:t>int found = 0 ;</a:t>
            </a:r>
          </a:p>
          <a:p>
            <a:r>
              <a:rPr lang="en-GB" b="1" dirty="0"/>
              <a:t>// loop to search the number.</a:t>
            </a:r>
          </a:p>
          <a:p>
            <a:r>
              <a:rPr lang="nn-NO" b="1" dirty="0"/>
              <a:t>for ( i = 0 ; i &lt; 100 ; i ++ )</a:t>
            </a:r>
          </a:p>
          <a:p>
            <a:r>
              <a:rPr lang="en-GB" b="1" dirty="0"/>
              <a:t>{</a:t>
            </a:r>
          </a:p>
          <a:p>
            <a:r>
              <a:rPr lang="en-GB" b="1" dirty="0"/>
              <a:t>if ( z == a [ </a:t>
            </a:r>
            <a:r>
              <a:rPr lang="en-GB" b="1" dirty="0" err="1"/>
              <a:t>i</a:t>
            </a:r>
            <a:r>
              <a:rPr lang="en-GB" b="1" dirty="0"/>
              <a:t> ] )</a:t>
            </a:r>
          </a:p>
          <a:p>
            <a:r>
              <a:rPr lang="en-GB" b="1" dirty="0"/>
              <a:t>{</a:t>
            </a:r>
          </a:p>
          <a:p>
            <a:r>
              <a:rPr lang="en-GB" b="1" dirty="0"/>
              <a:t>found = 1 ;</a:t>
            </a:r>
          </a:p>
          <a:p>
            <a:r>
              <a:rPr lang="en-GB" b="1" dirty="0"/>
              <a:t>break ;</a:t>
            </a:r>
          </a:p>
          <a:p>
            <a:r>
              <a:rPr lang="en-GB" b="1" dirty="0"/>
              <a:t>}</a:t>
            </a:r>
          </a:p>
          <a:p>
            <a:r>
              <a:rPr lang="en-GB" b="1" dirty="0"/>
              <a:t>}</a:t>
            </a:r>
          </a:p>
          <a:p>
            <a:r>
              <a:rPr lang="en-GB" b="1" dirty="0"/>
              <a:t>if ( found == 1 )</a:t>
            </a:r>
          </a:p>
          <a:p>
            <a:r>
              <a:rPr lang="en-GB" b="1" dirty="0" err="1"/>
              <a:t>cout</a:t>
            </a:r>
            <a:r>
              <a:rPr lang="en-GB" b="1" dirty="0"/>
              <a:t> &lt;&lt; “ We found the integer at position ” &lt;&lt; </a:t>
            </a:r>
            <a:r>
              <a:rPr lang="en-GB" b="1" dirty="0" err="1"/>
              <a:t>i</a:t>
            </a:r>
            <a:r>
              <a:rPr lang="en-GB" b="1" dirty="0"/>
              <a:t> ;</a:t>
            </a:r>
          </a:p>
          <a:p>
            <a:r>
              <a:rPr lang="en-GB" b="1" dirty="0"/>
              <a:t>else</a:t>
            </a:r>
          </a:p>
          <a:p>
            <a:r>
              <a:rPr lang="en-GB" b="1" dirty="0" err="1"/>
              <a:t>cout</a:t>
            </a:r>
            <a:r>
              <a:rPr lang="en-GB" b="1" dirty="0"/>
              <a:t> &lt;&lt; “ The number was not found ” ;</a:t>
            </a:r>
          </a:p>
          <a:p>
            <a:endParaRPr lang="en-GB" dirty="0"/>
          </a:p>
        </p:txBody>
      </p:sp>
    </p:spTree>
    <p:extLst>
      <p:ext uri="{BB962C8B-B14F-4D97-AF65-F5344CB8AC3E}">
        <p14:creationId xmlns:p14="http://schemas.microsoft.com/office/powerpoint/2010/main" val="1809115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52EF385B-94BC-468B-B160-EFC61BFF0946}"/>
              </a:ext>
            </a:extLst>
          </p:cNvPr>
          <p:cNvSpPr>
            <a:spLocks noGrp="1" noChangeArrowheads="1"/>
          </p:cNvSpPr>
          <p:nvPr>
            <p:ph type="body" idx="1"/>
          </p:nvPr>
        </p:nvSpPr>
        <p:spPr/>
        <p:txBody>
          <a:bodyPr>
            <a:normAutofit fontScale="92500" lnSpcReduction="20000"/>
          </a:bodyPr>
          <a:lstStyle/>
          <a:p>
            <a:pPr>
              <a:lnSpc>
                <a:spcPct val="80000"/>
              </a:lnSpc>
              <a:buFont typeface="Wingdings" panose="05000000000000000000" pitchFamily="2" charset="2"/>
              <a:buNone/>
            </a:pPr>
            <a:r>
              <a:rPr lang="en-US" altLang="en-US" sz="2800"/>
              <a:t>	It returns the remainder</a:t>
            </a:r>
          </a:p>
          <a:p>
            <a:pPr>
              <a:lnSpc>
                <a:spcPct val="80000"/>
              </a:lnSpc>
            </a:pPr>
            <a:endParaRPr lang="en-US" altLang="en-US" sz="2800"/>
          </a:p>
          <a:p>
            <a:pPr>
              <a:lnSpc>
                <a:spcPct val="80000"/>
              </a:lnSpc>
              <a:buFont typeface="Wingdings" panose="05000000000000000000" pitchFamily="2" charset="2"/>
              <a:buNone/>
            </a:pPr>
            <a:r>
              <a:rPr lang="en-US" altLang="en-US" sz="2800"/>
              <a:t>		rand ( ) % 6 = </a:t>
            </a:r>
            <a:r>
              <a:rPr lang="en-US" altLang="en-US" sz="4800">
                <a:solidFill>
                  <a:srgbClr val="CC00CC"/>
                </a:solidFill>
              </a:rPr>
              <a:t>?</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2800"/>
              <a:t>	Result has to be between 0 and 5 inclusive</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2800"/>
              <a:t>		1 + rand ( ) % 6 </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2800"/>
              <a:t>	It will randomly generate number between </a:t>
            </a:r>
            <a:br>
              <a:rPr lang="en-US" altLang="en-US" sz="2800"/>
            </a:br>
            <a:r>
              <a:rPr lang="en-US" altLang="en-US" sz="2800"/>
              <a:t>1 and 6</a:t>
            </a:r>
          </a:p>
        </p:txBody>
      </p:sp>
      <p:sp>
        <p:nvSpPr>
          <p:cNvPr id="24580" name="Rectangle 4">
            <a:extLst>
              <a:ext uri="{FF2B5EF4-FFF2-40B4-BE49-F238E27FC236}">
                <a16:creationId xmlns:a16="http://schemas.microsoft.com/office/drawing/2014/main" id="{B3D81EB4-E8A8-4B7D-80A5-28BA1058E9C7}"/>
              </a:ext>
            </a:extLst>
          </p:cNvPr>
          <p:cNvSpPr>
            <a:spLocks noGrp="1" noChangeArrowheads="1"/>
          </p:cNvSpPr>
          <p:nvPr>
            <p:ph type="title"/>
          </p:nvPr>
        </p:nvSpPr>
        <p:spPr>
          <a:noFill/>
          <a:ln/>
        </p:spPr>
        <p:txBody>
          <a:bodyPr/>
          <a:lstStyle/>
          <a:p>
            <a:pPr algn="ctr"/>
            <a:r>
              <a:rPr lang="en-US" altLang="en-US" sz="6000"/>
              <a:t>Modulus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7" dur="500"/>
                                        <p:tgtEl>
                                          <p:spTgt spid="24579">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6" end="6"/>
                                            </p:txEl>
                                          </p:spTgt>
                                        </p:tgtEl>
                                        <p:attrNameLst>
                                          <p:attrName>style.visibility</p:attrName>
                                        </p:attrNameLst>
                                      </p:cBhvr>
                                      <p:to>
                                        <p:strVal val="visible"/>
                                      </p:to>
                                    </p:set>
                                    <p:animEffect transition="in" filter="blinds(horizontal)">
                                      <p:cBhvr>
                                        <p:cTn id="12" dur="500"/>
                                        <p:tgtEl>
                                          <p:spTgt spid="24579">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4579">
                                            <p:txEl>
                                              <p:pRg st="8" end="8"/>
                                            </p:txEl>
                                          </p:spTgt>
                                        </p:tgtEl>
                                        <p:attrNameLst>
                                          <p:attrName>style.visibility</p:attrName>
                                        </p:attrNameLst>
                                      </p:cBhvr>
                                      <p:to>
                                        <p:strVal val="visible"/>
                                      </p:to>
                                    </p:set>
                                    <p:animEffect transition="in" filter="blinds(horizontal)">
                                      <p:cBhvr>
                                        <p:cTn id="17" dur="5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6CEDB2F2-33EE-43E4-87F1-7D5E0AA90D9A}"/>
              </a:ext>
            </a:extLst>
          </p:cNvPr>
          <p:cNvSpPr>
            <a:spLocks noGrp="1" noChangeArrowheads="1"/>
          </p:cNvSpPr>
          <p:nvPr>
            <p:ph type="body" idx="1"/>
          </p:nvPr>
        </p:nvSpPr>
        <p:spPr>
          <a:xfrm>
            <a:off x="2133600" y="2590800"/>
            <a:ext cx="8686800" cy="3505200"/>
          </a:xfrm>
        </p:spPr>
        <p:txBody>
          <a:bodyPr/>
          <a:lstStyle/>
          <a:p>
            <a:pPr>
              <a:buFont typeface="Wingdings" panose="05000000000000000000" pitchFamily="2" charset="2"/>
              <a:buNone/>
            </a:pPr>
            <a:r>
              <a:rPr lang="en-US" altLang="en-US"/>
              <a:t>	If a die is rolled 10/100 million of time , then on average equal number of 1’s ,equal number of 2’s , equal number of 3’s etc. will be generated</a:t>
            </a:r>
          </a:p>
        </p:txBody>
      </p:sp>
      <p:sp>
        <p:nvSpPr>
          <p:cNvPr id="25604" name="Rectangle 4">
            <a:extLst>
              <a:ext uri="{FF2B5EF4-FFF2-40B4-BE49-F238E27FC236}">
                <a16:creationId xmlns:a16="http://schemas.microsoft.com/office/drawing/2014/main" id="{8229E3F7-3DD3-463A-9D52-505A589D351F}"/>
              </a:ext>
            </a:extLst>
          </p:cNvPr>
          <p:cNvSpPr>
            <a:spLocks noGrp="1" noChangeArrowheads="1"/>
          </p:cNvSpPr>
          <p:nvPr>
            <p:ph type="title"/>
          </p:nvPr>
        </p:nvSpPr>
        <p:spPr>
          <a:noFill/>
          <a:ln/>
        </p:spPr>
        <p:txBody>
          <a:bodyPr/>
          <a:lstStyle/>
          <a:p>
            <a:pPr algn="ctr"/>
            <a:r>
              <a:rPr lang="en-US" altLang="en-US" sz="7200"/>
              <a:t>Fair Die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0E670D5-9790-4855-9853-7C6BDCA9B6B5}"/>
              </a:ext>
            </a:extLst>
          </p:cNvPr>
          <p:cNvSpPr>
            <a:spLocks noGrp="1" noChangeArrowheads="1"/>
          </p:cNvSpPr>
          <p:nvPr>
            <p:ph type="body" idx="1"/>
          </p:nvPr>
        </p:nvSpPr>
        <p:spPr>
          <a:xfrm>
            <a:off x="3276600" y="2209800"/>
            <a:ext cx="7543800" cy="4114800"/>
          </a:xfrm>
        </p:spPr>
        <p:txBody>
          <a:bodyPr>
            <a:normAutofit fontScale="92500" lnSpcReduction="20000"/>
          </a:bodyPr>
          <a:lstStyle/>
          <a:p>
            <a:r>
              <a:rPr lang="en-US" altLang="en-US" sz="2800"/>
              <a:t> They are special kind of data type</a:t>
            </a:r>
          </a:p>
          <a:p>
            <a:r>
              <a:rPr lang="en-US" altLang="en-US" sz="2800"/>
              <a:t> They are like data structures in which</a:t>
            </a:r>
          </a:p>
          <a:p>
            <a:pPr>
              <a:buFont typeface="Wingdings" panose="05000000000000000000" pitchFamily="2" charset="2"/>
              <a:buNone/>
            </a:pPr>
            <a:r>
              <a:rPr lang="en-US" altLang="en-US" sz="2800"/>
              <a:t>    identical data types are stored</a:t>
            </a:r>
          </a:p>
          <a:p>
            <a:r>
              <a:rPr lang="en-US" altLang="en-US" sz="2800"/>
              <a:t> In C each array has </a:t>
            </a:r>
          </a:p>
          <a:p>
            <a:pPr lvl="1"/>
            <a:r>
              <a:rPr lang="en-US" altLang="en-US" sz="2400"/>
              <a:t> name</a:t>
            </a:r>
          </a:p>
          <a:p>
            <a:pPr lvl="1"/>
            <a:r>
              <a:rPr lang="en-US" altLang="en-US" sz="2400"/>
              <a:t> data type </a:t>
            </a:r>
          </a:p>
          <a:p>
            <a:pPr lvl="1"/>
            <a:r>
              <a:rPr lang="en-US" altLang="en-US" sz="2400"/>
              <a:t> size</a:t>
            </a:r>
          </a:p>
          <a:p>
            <a:r>
              <a:rPr lang="en-US" altLang="en-US" sz="2800"/>
              <a:t> They occupy continuous area of  </a:t>
            </a:r>
          </a:p>
          <a:p>
            <a:pPr>
              <a:buFont typeface="Wingdings" panose="05000000000000000000" pitchFamily="2" charset="2"/>
              <a:buNone/>
            </a:pPr>
            <a:r>
              <a:rPr lang="en-US" altLang="en-US" sz="2800"/>
              <a:t>    memory</a:t>
            </a:r>
          </a:p>
        </p:txBody>
      </p:sp>
      <p:sp>
        <p:nvSpPr>
          <p:cNvPr id="36867" name="Rectangle 3">
            <a:extLst>
              <a:ext uri="{FF2B5EF4-FFF2-40B4-BE49-F238E27FC236}">
                <a16:creationId xmlns:a16="http://schemas.microsoft.com/office/drawing/2014/main" id="{A722ABC9-A6EB-4B8B-98DA-CAE69B6FCA86}"/>
              </a:ext>
            </a:extLst>
          </p:cNvPr>
          <p:cNvSpPr>
            <a:spLocks noGrp="1" noChangeArrowheads="1"/>
          </p:cNvSpPr>
          <p:nvPr>
            <p:ph type="title"/>
          </p:nvPr>
        </p:nvSpPr>
        <p:spPr>
          <a:xfrm>
            <a:off x="2590800" y="533401"/>
            <a:ext cx="7543800" cy="1431925"/>
          </a:xfrm>
          <a:noFill/>
          <a:ln/>
        </p:spPr>
        <p:txBody>
          <a:bodyPr/>
          <a:lstStyle/>
          <a:p>
            <a:pPr algn="ctr"/>
            <a:r>
              <a:rPr lang="en-US" altLang="en-US" sz="7200"/>
              <a:t>Arrays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DF104C7C-8126-423B-AF79-CBA6BACCE3E9}"/>
              </a:ext>
            </a:extLst>
          </p:cNvPr>
          <p:cNvSpPr>
            <a:spLocks noGrp="1" noChangeArrowheads="1"/>
          </p:cNvSpPr>
          <p:nvPr>
            <p:ph type="body" idx="1"/>
          </p:nvPr>
        </p:nvSpPr>
        <p:spPr>
          <a:xfrm>
            <a:off x="2895600" y="2332038"/>
            <a:ext cx="7162800" cy="2087562"/>
          </a:xfrm>
        </p:spPr>
        <p:txBody>
          <a:bodyPr/>
          <a:lstStyle/>
          <a:p>
            <a:pPr algn="ctr">
              <a:buFont typeface="Wingdings" panose="05000000000000000000" pitchFamily="2" charset="2"/>
              <a:buNone/>
            </a:pPr>
            <a:r>
              <a:rPr lang="en-US" altLang="en-US" b="1"/>
              <a:t>It has only two possibilities 0 / 1</a:t>
            </a:r>
          </a:p>
          <a:p>
            <a:pPr algn="ctr">
              <a:buFont typeface="Wingdings" panose="05000000000000000000" pitchFamily="2" charset="2"/>
              <a:buNone/>
            </a:pPr>
            <a:endParaRPr lang="en-US" altLang="en-US" b="1"/>
          </a:p>
          <a:p>
            <a:pPr algn="ctr">
              <a:buFont typeface="Wingdings" panose="05000000000000000000" pitchFamily="2" charset="2"/>
              <a:buNone/>
            </a:pPr>
            <a:r>
              <a:rPr lang="en-US" altLang="en-US" b="1"/>
              <a:t>	rand ( ) % 2 ;	</a:t>
            </a:r>
          </a:p>
        </p:txBody>
      </p:sp>
      <p:sp>
        <p:nvSpPr>
          <p:cNvPr id="26628" name="Rectangle 4">
            <a:extLst>
              <a:ext uri="{FF2B5EF4-FFF2-40B4-BE49-F238E27FC236}">
                <a16:creationId xmlns:a16="http://schemas.microsoft.com/office/drawing/2014/main" id="{92A61531-DA7A-496D-9C2F-D43B728AEB43}"/>
              </a:ext>
            </a:extLst>
          </p:cNvPr>
          <p:cNvSpPr>
            <a:spLocks noGrp="1" noChangeArrowheads="1"/>
          </p:cNvSpPr>
          <p:nvPr>
            <p:ph type="title"/>
          </p:nvPr>
        </p:nvSpPr>
        <p:spPr>
          <a:xfrm>
            <a:off x="2895600" y="728664"/>
            <a:ext cx="7543800" cy="1431925"/>
          </a:xfrm>
          <a:noFill/>
          <a:ln/>
        </p:spPr>
        <p:txBody>
          <a:bodyPr/>
          <a:lstStyle/>
          <a:p>
            <a:pPr algn="ctr"/>
            <a:r>
              <a:rPr lang="en-US" altLang="en-US"/>
              <a:t>Example: Tossing a Coin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charRg st="35" end="51"/>
                                            </p:txEl>
                                          </p:spTgt>
                                        </p:tgtEl>
                                        <p:attrNameLst>
                                          <p:attrName>style.visibility</p:attrName>
                                        </p:attrNameLst>
                                      </p:cBhvr>
                                      <p:to>
                                        <p:strVal val="visible"/>
                                      </p:to>
                                    </p:set>
                                    <p:anim calcmode="lin" valueType="num">
                                      <p:cBhvr additive="base">
                                        <p:cTn id="7" dur="500" fill="hold"/>
                                        <p:tgtEl>
                                          <p:spTgt spid="26627">
                                            <p:txEl>
                                              <p:charRg st="35" end="5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charRg st="35" end="5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6721A2E6-78ED-48A2-B380-470D78CC1E89}"/>
              </a:ext>
            </a:extLst>
          </p:cNvPr>
          <p:cNvSpPr>
            <a:spLocks noGrp="1" noChangeArrowheads="1"/>
          </p:cNvSpPr>
          <p:nvPr>
            <p:ph type="body" idx="1"/>
          </p:nvPr>
        </p:nvSpPr>
        <p:spPr>
          <a:xfrm>
            <a:off x="2457450" y="2103438"/>
            <a:ext cx="8229600" cy="4449762"/>
          </a:xfrm>
        </p:spPr>
        <p:txBody>
          <a:bodyPr/>
          <a:lstStyle/>
          <a:p>
            <a:pPr>
              <a:lnSpc>
                <a:spcPct val="90000"/>
              </a:lnSpc>
            </a:pPr>
            <a:r>
              <a:rPr lang="en-US" altLang="en-US"/>
              <a:t>It is shipped in every standard library with compiler</a:t>
            </a:r>
            <a:br>
              <a:rPr lang="en-US" altLang="en-US"/>
            </a:br>
            <a:endParaRPr lang="en-US" altLang="en-US"/>
          </a:p>
          <a:p>
            <a:pPr>
              <a:lnSpc>
                <a:spcPct val="90000"/>
              </a:lnSpc>
            </a:pPr>
            <a:r>
              <a:rPr lang="en-US" altLang="en-US"/>
              <a:t>Most major programming languages give some kind of random number generator as a function as part of library </a:t>
            </a:r>
            <a:br>
              <a:rPr lang="en-US" altLang="en-US"/>
            </a:br>
            <a:endParaRPr lang="en-US" altLang="en-US"/>
          </a:p>
          <a:p>
            <a:pPr>
              <a:lnSpc>
                <a:spcPct val="90000"/>
              </a:lnSpc>
            </a:pPr>
            <a:r>
              <a:rPr lang="en-US" altLang="en-US"/>
              <a:t>Writing a random number generator is itself a field</a:t>
            </a:r>
          </a:p>
        </p:txBody>
      </p:sp>
      <p:sp>
        <p:nvSpPr>
          <p:cNvPr id="27652" name="Rectangle 4">
            <a:extLst>
              <a:ext uri="{FF2B5EF4-FFF2-40B4-BE49-F238E27FC236}">
                <a16:creationId xmlns:a16="http://schemas.microsoft.com/office/drawing/2014/main" id="{4CF40298-33F0-4119-B4C7-078A5746AC7E}"/>
              </a:ext>
            </a:extLst>
          </p:cNvPr>
          <p:cNvSpPr>
            <a:spLocks noGrp="1" noChangeArrowheads="1"/>
          </p:cNvSpPr>
          <p:nvPr>
            <p:ph type="title"/>
          </p:nvPr>
        </p:nvSpPr>
        <p:spPr>
          <a:xfrm>
            <a:off x="2667000" y="701676"/>
            <a:ext cx="7543800" cy="1431925"/>
          </a:xfrm>
          <a:noFill/>
          <a:ln/>
        </p:spPr>
        <p:txBody>
          <a:bodyPr/>
          <a:lstStyle/>
          <a:p>
            <a:pPr algn="ctr"/>
            <a:r>
              <a:rPr lang="en-US" altLang="en-US" sz="4800"/>
              <a:t>Importance of rand (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A9CF2AB5-378B-47F9-807F-104240E3AAB8}"/>
              </a:ext>
            </a:extLst>
          </p:cNvPr>
          <p:cNvSpPr>
            <a:spLocks noGrp="1" noChangeArrowheads="1"/>
          </p:cNvSpPr>
          <p:nvPr>
            <p:ph type="body" idx="1"/>
          </p:nvPr>
        </p:nvSpPr>
        <p:spPr>
          <a:xfrm>
            <a:off x="2895600" y="2103438"/>
            <a:ext cx="7086600" cy="4525962"/>
          </a:xfrm>
        </p:spPr>
        <p:txBody>
          <a:bodyPr/>
          <a:lstStyle/>
          <a:p>
            <a:pPr algn="ctr">
              <a:buFont typeface="Wingdings" panose="05000000000000000000" pitchFamily="2" charset="2"/>
              <a:buNone/>
            </a:pPr>
            <a:endParaRPr lang="en-US" altLang="en-US" sz="4800" b="1"/>
          </a:p>
          <a:p>
            <a:pPr algn="ctr">
              <a:buFont typeface="Wingdings" panose="05000000000000000000" pitchFamily="2" charset="2"/>
              <a:buNone/>
            </a:pPr>
            <a:r>
              <a:rPr lang="en-US" altLang="en-US" sz="4800" b="1"/>
              <a:t>		data type</a:t>
            </a:r>
          </a:p>
          <a:p>
            <a:pPr algn="ctr">
              <a:buFont typeface="Wingdings" panose="05000000000000000000" pitchFamily="2" charset="2"/>
              <a:buNone/>
            </a:pPr>
            <a:r>
              <a:rPr lang="en-US" altLang="en-US" sz="4800" b="1"/>
              <a:t>		name</a:t>
            </a:r>
          </a:p>
          <a:p>
            <a:pPr algn="ctr">
              <a:buFont typeface="Wingdings" panose="05000000000000000000" pitchFamily="2" charset="2"/>
              <a:buNone/>
            </a:pPr>
            <a:r>
              <a:rPr lang="en-US" altLang="en-US" sz="4800" b="1"/>
              <a:t>		size</a:t>
            </a:r>
          </a:p>
        </p:txBody>
      </p:sp>
      <p:sp>
        <p:nvSpPr>
          <p:cNvPr id="28676" name="Rectangle 4">
            <a:extLst>
              <a:ext uri="{FF2B5EF4-FFF2-40B4-BE49-F238E27FC236}">
                <a16:creationId xmlns:a16="http://schemas.microsoft.com/office/drawing/2014/main" id="{0F77F0E1-0BC9-4C4D-8565-9175EAE52ADD}"/>
              </a:ext>
            </a:extLst>
          </p:cNvPr>
          <p:cNvSpPr>
            <a:spLocks noGrp="1" noChangeArrowheads="1"/>
          </p:cNvSpPr>
          <p:nvPr>
            <p:ph type="title"/>
          </p:nvPr>
        </p:nvSpPr>
        <p:spPr>
          <a:xfrm>
            <a:off x="2743200" y="611189"/>
            <a:ext cx="7543800" cy="1431925"/>
          </a:xfrm>
          <a:noFill/>
          <a:ln/>
        </p:spPr>
        <p:txBody>
          <a:bodyPr/>
          <a:lstStyle/>
          <a:p>
            <a:pPr algn="ctr"/>
            <a:r>
              <a:rPr lang="en-US" altLang="en-US" sz="6000"/>
              <a:t>Array Declaration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96810324-A96C-4BBF-BCA5-BD0781CD50EB}"/>
              </a:ext>
            </a:extLst>
          </p:cNvPr>
          <p:cNvSpPr>
            <a:spLocks noGrp="1" noChangeArrowheads="1"/>
          </p:cNvSpPr>
          <p:nvPr>
            <p:ph type="body" idx="1"/>
          </p:nvPr>
        </p:nvSpPr>
        <p:spPr>
          <a:xfrm>
            <a:off x="2590800" y="2438400"/>
            <a:ext cx="7543800" cy="1981200"/>
          </a:xfrm>
        </p:spPr>
        <p:txBody>
          <a:bodyPr>
            <a:normAutofit fontScale="92500" lnSpcReduction="20000"/>
          </a:bodyPr>
          <a:lstStyle/>
          <a:p>
            <a:pPr algn="ctr">
              <a:buFont typeface="Wingdings" panose="05000000000000000000" pitchFamily="2" charset="2"/>
              <a:buNone/>
            </a:pPr>
            <a:r>
              <a:rPr lang="en-US" altLang="en-US" sz="15600" b="1"/>
              <a:t>const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3011">
                                            <p:txEl>
                                              <p:pRg st="0" end="0"/>
                                            </p:txEl>
                                          </p:spTgt>
                                        </p:tgtEl>
                                        <p:attrNameLst>
                                          <p:attrName>style.visibility</p:attrName>
                                        </p:attrNameLst>
                                      </p:cBhvr>
                                      <p:to>
                                        <p:strVal val="visible"/>
                                      </p:to>
                                    </p:set>
                                    <p:anim calcmode="discrete" valueType="clr">
                                      <p:cBhvr override="childStyle">
                                        <p:cTn id="7" dur="1000"/>
                                        <p:tgtEl>
                                          <p:spTgt spid="430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43011">
                                            <p:txEl>
                                              <p:pRg st="0" end="0"/>
                                            </p:txEl>
                                          </p:spTgt>
                                        </p:tgtEl>
                                        <p:attrNameLst>
                                          <p:attrName>fillcolor</p:attrName>
                                        </p:attrNameLst>
                                      </p:cBhvr>
                                      <p:tavLst>
                                        <p:tav tm="0">
                                          <p:val>
                                            <p:clrVal>
                                              <a:schemeClr val="accent2"/>
                                            </p:clrVal>
                                          </p:val>
                                        </p:tav>
                                        <p:tav tm="50000">
                                          <p:val>
                                            <p:clrVal>
                                              <a:schemeClr val="hlink"/>
                                            </p:clrVal>
                                          </p:val>
                                        </p:tav>
                                      </p:tavLst>
                                    </p:anim>
                                    <p:set>
                                      <p:cBhvr>
                                        <p:cTn id="9" dur="1000"/>
                                        <p:tgtEl>
                                          <p:spTgt spid="430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2D5DA3-8CC8-4DD8-9EB4-269DEAA33BD5}"/>
              </a:ext>
            </a:extLst>
          </p:cNvPr>
          <p:cNvSpPr>
            <a:spLocks noGrp="1"/>
          </p:cNvSpPr>
          <p:nvPr>
            <p:ph idx="1"/>
          </p:nvPr>
        </p:nvSpPr>
        <p:spPr>
          <a:xfrm>
            <a:off x="597821" y="145773"/>
            <a:ext cx="8596668" cy="5471519"/>
          </a:xfrm>
        </p:spPr>
        <p:txBody>
          <a:bodyPr>
            <a:noAutofit/>
          </a:bodyPr>
          <a:lstStyle/>
          <a:p>
            <a:r>
              <a:rPr lang="en-GB" b="1" dirty="0"/>
              <a:t>To declare an array, we need its data type, name and size. We use simple integer for the size like 10 or 100. </a:t>
            </a:r>
          </a:p>
          <a:p>
            <a:r>
              <a:rPr lang="en-GB" b="1" dirty="0"/>
              <a:t>While using arrays in loops, we use the size a lot. Suppose if we have to change the size of the array from 10 to 100, it will have to be changed at all the places. Missing a place will lead to unexpected results. There is another way to deal this situation i.e. keyword construct. </a:t>
            </a:r>
          </a:p>
          <a:p>
            <a:r>
              <a:rPr lang="en-GB" b="1" dirty="0"/>
              <a:t>The keyword </a:t>
            </a:r>
            <a:r>
              <a:rPr lang="en-GB" b="1" i="1" dirty="0" err="1"/>
              <a:t>const</a:t>
            </a:r>
            <a:r>
              <a:rPr lang="en-GB" b="1" i="1" dirty="0"/>
              <a:t> </a:t>
            </a:r>
            <a:r>
              <a:rPr lang="en-GB" b="1" dirty="0"/>
              <a:t>can be used with any data type and is written before the data type as:</a:t>
            </a:r>
          </a:p>
          <a:p>
            <a:r>
              <a:rPr lang="en-GB" b="1" dirty="0" err="1"/>
              <a:t>const</a:t>
            </a:r>
            <a:r>
              <a:rPr lang="en-GB" b="1" dirty="0"/>
              <a:t> int </a:t>
            </a:r>
            <a:r>
              <a:rPr lang="en-GB" b="1" dirty="0" err="1"/>
              <a:t>arraySize</a:t>
            </a:r>
            <a:r>
              <a:rPr lang="en-GB" b="1" dirty="0"/>
              <a:t> = 100;</a:t>
            </a:r>
          </a:p>
          <a:p>
            <a:r>
              <a:rPr lang="en-GB" b="1" dirty="0"/>
              <a:t>This statement creates an identifier </a:t>
            </a:r>
            <a:r>
              <a:rPr lang="en-GB" b="1" i="1" dirty="0" err="1"/>
              <a:t>arraySize</a:t>
            </a:r>
            <a:r>
              <a:rPr lang="en-GB" b="1" i="1" dirty="0"/>
              <a:t> </a:t>
            </a:r>
            <a:r>
              <a:rPr lang="en-GB" b="1" dirty="0"/>
              <a:t>and assigns it the value 100. Now the </a:t>
            </a:r>
            <a:r>
              <a:rPr lang="en-GB" b="1" i="1" dirty="0" err="1"/>
              <a:t>arraySize</a:t>
            </a:r>
            <a:r>
              <a:rPr lang="en-GB" b="1" i="1" dirty="0"/>
              <a:t> </a:t>
            </a:r>
            <a:r>
              <a:rPr lang="en-GB" b="1" dirty="0"/>
              <a:t>is called integer constant. It is not a variable. We cannot change its value in the program. In the array declaration, we can use this as:</a:t>
            </a:r>
          </a:p>
          <a:p>
            <a:r>
              <a:rPr lang="en-GB" b="1" dirty="0"/>
              <a:t>int age [</a:t>
            </a:r>
            <a:r>
              <a:rPr lang="en-GB" b="1" dirty="0" err="1"/>
              <a:t>arraySize</a:t>
            </a:r>
            <a:r>
              <a:rPr lang="en-GB" b="1" dirty="0"/>
              <a:t>];</a:t>
            </a:r>
          </a:p>
          <a:p>
            <a:r>
              <a:rPr lang="en-GB" b="1" dirty="0"/>
              <a:t>Now in the loop condition, we can write like this:</a:t>
            </a:r>
          </a:p>
          <a:p>
            <a:r>
              <a:rPr lang="nn-NO" b="1" dirty="0"/>
              <a:t>for ( i = 0; i &lt; arraySize ; i ++)</a:t>
            </a:r>
          </a:p>
          <a:p>
            <a:r>
              <a:rPr lang="en-GB" b="1" dirty="0"/>
              <a:t>If we have to change the size of the array, we only have to change the value of </a:t>
            </a:r>
            <a:r>
              <a:rPr lang="en-GB" b="1" i="1" dirty="0" err="1"/>
              <a:t>arraySize</a:t>
            </a:r>
            <a:r>
              <a:rPr lang="en-GB" b="1" i="1" dirty="0"/>
              <a:t> </a:t>
            </a:r>
            <a:r>
              <a:rPr lang="en-GB" b="1" dirty="0"/>
              <a:t>where it is declared. The program will work fine in this case. This is a good programming practice to use </a:t>
            </a:r>
            <a:r>
              <a:rPr lang="en-GB" b="1" i="1" dirty="0" err="1"/>
              <a:t>const</a:t>
            </a:r>
            <a:r>
              <a:rPr lang="en-GB" b="1" i="1" dirty="0"/>
              <a:t> </a:t>
            </a:r>
            <a:r>
              <a:rPr lang="en-GB" b="1" dirty="0"/>
              <a:t>for array size.</a:t>
            </a:r>
          </a:p>
        </p:txBody>
      </p:sp>
    </p:spTree>
    <p:extLst>
      <p:ext uri="{BB962C8B-B14F-4D97-AF65-F5344CB8AC3E}">
        <p14:creationId xmlns:p14="http://schemas.microsoft.com/office/powerpoint/2010/main" val="1265437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C678DDB7-9EDB-451F-86F2-FFBA4518D138}"/>
              </a:ext>
            </a:extLst>
          </p:cNvPr>
          <p:cNvSpPr>
            <a:spLocks noGrp="1" noChangeArrowheads="1"/>
          </p:cNvSpPr>
          <p:nvPr>
            <p:ph type="body" idx="1"/>
          </p:nvPr>
        </p:nvSpPr>
        <p:spPr>
          <a:xfrm>
            <a:off x="2743200" y="1752600"/>
            <a:ext cx="7848600" cy="4953000"/>
          </a:xfrm>
        </p:spPr>
        <p:txBody>
          <a:bodyPr/>
          <a:lstStyle/>
          <a:p>
            <a:pPr>
              <a:buFont typeface="Wingdings" panose="05000000000000000000" pitchFamily="2" charset="2"/>
              <a:buNone/>
            </a:pPr>
            <a:endParaRPr lang="en-US" altLang="en-US"/>
          </a:p>
          <a:p>
            <a:pPr>
              <a:buFont typeface="Wingdings" panose="05000000000000000000" pitchFamily="2" charset="2"/>
              <a:buNone/>
            </a:pPr>
            <a:r>
              <a:rPr lang="en-US" altLang="en-US"/>
              <a:t>		const int arraySize = 100 ;</a:t>
            </a:r>
          </a:p>
          <a:p>
            <a:endParaRPr lang="en-US" altLang="en-US"/>
          </a:p>
          <a:p>
            <a:r>
              <a:rPr lang="en-US" altLang="en-US"/>
              <a:t>It creates an identifier “ arraySize ” and assigns a value 100. This is called integer constant . It is </a:t>
            </a:r>
            <a:r>
              <a:rPr lang="en-US" altLang="en-US" sz="4400" b="1">
                <a:solidFill>
                  <a:schemeClr val="hlink"/>
                </a:solidFill>
              </a:rPr>
              <a:t>not</a:t>
            </a:r>
            <a:r>
              <a:rPr lang="en-US" altLang="en-US" sz="4400">
                <a:solidFill>
                  <a:srgbClr val="CC00CC"/>
                </a:solidFill>
              </a:rPr>
              <a:t> </a:t>
            </a:r>
            <a:r>
              <a:rPr lang="en-US" altLang="en-US"/>
              <a:t>a variable</a:t>
            </a:r>
          </a:p>
          <a:p>
            <a:r>
              <a:rPr lang="en-US" altLang="en-US"/>
              <a:t>Its value cannot be changed</a:t>
            </a:r>
          </a:p>
        </p:txBody>
      </p:sp>
      <p:sp>
        <p:nvSpPr>
          <p:cNvPr id="29700" name="Rectangle 4">
            <a:extLst>
              <a:ext uri="{FF2B5EF4-FFF2-40B4-BE49-F238E27FC236}">
                <a16:creationId xmlns:a16="http://schemas.microsoft.com/office/drawing/2014/main" id="{ED964384-E999-4E15-9E4F-CBAC2AC2E9A0}"/>
              </a:ext>
            </a:extLst>
          </p:cNvPr>
          <p:cNvSpPr>
            <a:spLocks noGrp="1" noChangeArrowheads="1"/>
          </p:cNvSpPr>
          <p:nvPr>
            <p:ph type="title"/>
          </p:nvPr>
        </p:nvSpPr>
        <p:spPr>
          <a:xfrm>
            <a:off x="2209800" y="762000"/>
            <a:ext cx="8229600" cy="1143000"/>
          </a:xfrm>
          <a:noFill/>
          <a:ln/>
        </p:spPr>
        <p:txBody>
          <a:bodyPr>
            <a:normAutofit fontScale="90000"/>
          </a:bodyPr>
          <a:lstStyle/>
          <a:p>
            <a:pPr algn="ctr"/>
            <a:r>
              <a:rPr lang="en-US" altLang="en-US" sz="8000"/>
              <a:t>const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E629-7CEA-4C04-B30B-D4CB2C3E196A}"/>
              </a:ext>
            </a:extLst>
          </p:cNvPr>
          <p:cNvSpPr>
            <a:spLocks noGrp="1"/>
          </p:cNvSpPr>
          <p:nvPr>
            <p:ph type="title"/>
          </p:nvPr>
        </p:nvSpPr>
        <p:spPr/>
        <p:txBody>
          <a:bodyPr/>
          <a:lstStyle/>
          <a:p>
            <a:r>
              <a:rPr lang="en-GB" dirty="0"/>
              <a:t>Character Array</a:t>
            </a:r>
          </a:p>
        </p:txBody>
      </p:sp>
      <p:sp>
        <p:nvSpPr>
          <p:cNvPr id="3" name="Content Placeholder 2">
            <a:extLst>
              <a:ext uri="{FF2B5EF4-FFF2-40B4-BE49-F238E27FC236}">
                <a16:creationId xmlns:a16="http://schemas.microsoft.com/office/drawing/2014/main" id="{18F73F8A-CF59-408D-9A6E-59D426AB1FF0}"/>
              </a:ext>
            </a:extLst>
          </p:cNvPr>
          <p:cNvSpPr>
            <a:spLocks noGrp="1"/>
          </p:cNvSpPr>
          <p:nvPr>
            <p:ph idx="1"/>
          </p:nvPr>
        </p:nvSpPr>
        <p:spPr/>
        <p:txBody>
          <a:bodyPr>
            <a:normAutofit/>
          </a:bodyPr>
          <a:lstStyle/>
          <a:p>
            <a:r>
              <a:rPr lang="en-GB" dirty="0"/>
              <a:t>While dealing with words and sentences, we actually make use of character arrays. Up to now, we were dealing with integer arrays and storing integer values. Here we have to see what needs to be done for storing a name. A simple variable can't be used to store a name (which is a string of characters) as a variable stores only a single character. We need a character array to grab a name. </a:t>
            </a:r>
          </a:p>
          <a:p>
            <a:r>
              <a:rPr lang="en-GB" dirty="0"/>
              <a:t>A character array is not different from an integer array. To declare a character array, we will write as under:</a:t>
            </a:r>
          </a:p>
          <a:p>
            <a:r>
              <a:rPr lang="en-GB" dirty="0"/>
              <a:t>char name [100] ;</a:t>
            </a:r>
          </a:p>
        </p:txBody>
      </p:sp>
    </p:spTree>
    <p:extLst>
      <p:ext uri="{BB962C8B-B14F-4D97-AF65-F5344CB8AC3E}">
        <p14:creationId xmlns:p14="http://schemas.microsoft.com/office/powerpoint/2010/main" val="42534401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15315-8851-454D-B5D8-25FCCC74B72F}"/>
              </a:ext>
            </a:extLst>
          </p:cNvPr>
          <p:cNvSpPr>
            <a:spLocks noGrp="1"/>
          </p:cNvSpPr>
          <p:nvPr>
            <p:ph idx="1"/>
          </p:nvPr>
        </p:nvSpPr>
        <p:spPr>
          <a:xfrm>
            <a:off x="677334" y="477079"/>
            <a:ext cx="8596668" cy="5564284"/>
          </a:xfrm>
        </p:spPr>
        <p:txBody>
          <a:bodyPr>
            <a:normAutofit/>
          </a:bodyPr>
          <a:lstStyle/>
          <a:p>
            <a:r>
              <a:rPr lang="en-GB" dirty="0"/>
              <a:t>In this way, we declare a string or character array. There are some special properties of character arrays. </a:t>
            </a:r>
          </a:p>
          <a:p>
            <a:r>
              <a:rPr lang="en-GB" dirty="0"/>
              <a:t>Suppose that we declare an array of 100 characters. We enter a name with 15-20 characters. These characters in the array occupy 15-20 character spaces. </a:t>
            </a:r>
          </a:p>
          <a:p>
            <a:r>
              <a:rPr lang="en-GB" dirty="0"/>
              <a:t>Now we have to see what has happened to the remaining character spaces in the array. </a:t>
            </a:r>
          </a:p>
          <a:p>
            <a:r>
              <a:rPr lang="en-GB" dirty="0"/>
              <a:t>Similarly, a question arises, will an array displayed on the screen, show 100 characters with a name in 15-20 spaces and blanks for the remaining. </a:t>
            </a:r>
          </a:p>
          <a:p>
            <a:r>
              <a:rPr lang="en-GB" dirty="0"/>
              <a:t>Here C has a character handling capability i.e. the notion of strings. When we place a string in a character array, the computer keeps a mark to identify that the array was of this size while the string stored in it is of the other size. </a:t>
            </a:r>
          </a:p>
          <a:p>
            <a:r>
              <a:rPr lang="en-GB" dirty="0"/>
              <a:t>That marker is a special character, called </a:t>
            </a:r>
            <a:r>
              <a:rPr lang="en-GB" b="1" dirty="0"/>
              <a:t>null </a:t>
            </a:r>
            <a:r>
              <a:rPr lang="en-GB" dirty="0"/>
              <a:t>character. The ASCII code of </a:t>
            </a:r>
            <a:r>
              <a:rPr lang="en-GB" b="1" dirty="0"/>
              <a:t>null </a:t>
            </a:r>
            <a:r>
              <a:rPr lang="en-GB" dirty="0"/>
              <a:t>character is all zeros. In C language, we represent the </a:t>
            </a:r>
            <a:r>
              <a:rPr lang="en-GB" b="1" dirty="0"/>
              <a:t>null </a:t>
            </a:r>
            <a:r>
              <a:rPr lang="en-GB" dirty="0"/>
              <a:t>character as “</a:t>
            </a:r>
            <a:r>
              <a:rPr lang="en-GB" b="1" dirty="0"/>
              <a:t>\0</a:t>
            </a:r>
            <a:r>
              <a:rPr lang="en-GB" dirty="0"/>
              <a:t>”. C uses this character to terminate a string. All strings are terminated with the </a:t>
            </a:r>
            <a:r>
              <a:rPr lang="en-GB" b="1" dirty="0"/>
              <a:t>null </a:t>
            </a:r>
            <a:r>
              <a:rPr lang="en-GB" dirty="0"/>
              <a:t>character.</a:t>
            </a:r>
          </a:p>
        </p:txBody>
      </p:sp>
    </p:spTree>
    <p:extLst>
      <p:ext uri="{BB962C8B-B14F-4D97-AF65-F5344CB8AC3E}">
        <p14:creationId xmlns:p14="http://schemas.microsoft.com/office/powerpoint/2010/main" val="22753015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F845B-A855-452B-A3EC-53E078C970D4}"/>
              </a:ext>
            </a:extLst>
          </p:cNvPr>
          <p:cNvSpPr>
            <a:spLocks noGrp="1"/>
          </p:cNvSpPr>
          <p:nvPr>
            <p:ph idx="1"/>
          </p:nvPr>
        </p:nvSpPr>
        <p:spPr>
          <a:xfrm>
            <a:off x="677334" y="543339"/>
            <a:ext cx="8596668" cy="5498023"/>
          </a:xfrm>
        </p:spPr>
        <p:txBody>
          <a:bodyPr>
            <a:normAutofit/>
          </a:bodyPr>
          <a:lstStyle/>
          <a:p>
            <a:r>
              <a:rPr lang="en-GB" dirty="0"/>
              <a:t>Now, we will see how the character arrays are stored in memory. While declaring a character array, we normally declare its size larger than the required one. By using a character array, it becomes easy to store a string. We declare a character array as under.</a:t>
            </a:r>
          </a:p>
          <a:p>
            <a:r>
              <a:rPr lang="en-GB" dirty="0"/>
              <a:t>char name [100] ;</a:t>
            </a:r>
          </a:p>
          <a:p>
            <a:r>
              <a:rPr lang="en-GB" dirty="0"/>
              <a:t>Now we can store a string in this array simply by using the </a:t>
            </a:r>
            <a:r>
              <a:rPr lang="en-GB" i="1" dirty="0" err="1"/>
              <a:t>cin</a:t>
            </a:r>
            <a:r>
              <a:rPr lang="en-GB" i="1" dirty="0"/>
              <a:t> </a:t>
            </a:r>
            <a:r>
              <a:rPr lang="en-GB" dirty="0"/>
              <a:t>statement in the following way.</a:t>
            </a:r>
          </a:p>
          <a:p>
            <a:r>
              <a:rPr lang="en-GB" dirty="0" err="1"/>
              <a:t>cin</a:t>
            </a:r>
            <a:r>
              <a:rPr lang="en-GB" dirty="0"/>
              <a:t> &gt;&gt; name ;</a:t>
            </a:r>
          </a:p>
        </p:txBody>
      </p:sp>
    </p:spTree>
    <p:extLst>
      <p:ext uri="{BB962C8B-B14F-4D97-AF65-F5344CB8AC3E}">
        <p14:creationId xmlns:p14="http://schemas.microsoft.com/office/powerpoint/2010/main" val="69579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4113F-6F1A-4D74-9A73-24BCB2C199BB}"/>
              </a:ext>
            </a:extLst>
          </p:cNvPr>
          <p:cNvSpPr>
            <a:spLocks noGrp="1"/>
          </p:cNvSpPr>
          <p:nvPr>
            <p:ph idx="1"/>
          </p:nvPr>
        </p:nvSpPr>
        <p:spPr>
          <a:xfrm>
            <a:off x="677333" y="384313"/>
            <a:ext cx="9434075" cy="5657049"/>
          </a:xfrm>
        </p:spPr>
        <p:txBody>
          <a:bodyPr>
            <a:normAutofit fontScale="92500" lnSpcReduction="10000"/>
          </a:bodyPr>
          <a:lstStyle/>
          <a:p>
            <a:r>
              <a:rPr lang="en-GB" dirty="0"/>
              <a:t>In the above statement, there is an array on right hand side of </a:t>
            </a:r>
            <a:r>
              <a:rPr lang="en-GB" i="1" dirty="0" err="1"/>
              <a:t>cin</a:t>
            </a:r>
            <a:r>
              <a:rPr lang="en-GB" i="1" dirty="0"/>
              <a:t> </a:t>
            </a:r>
            <a:r>
              <a:rPr lang="en-GB" dirty="0"/>
              <a:t>instead of a simple variable. </a:t>
            </a:r>
          </a:p>
          <a:p>
            <a:r>
              <a:rPr lang="en-GB" dirty="0"/>
              <a:t>The </a:t>
            </a:r>
            <a:r>
              <a:rPr lang="en-GB" i="1" dirty="0" err="1"/>
              <a:t>cin</a:t>
            </a:r>
            <a:r>
              <a:rPr lang="en-GB" i="1" dirty="0"/>
              <a:t> </a:t>
            </a:r>
            <a:r>
              <a:rPr lang="en-GB" dirty="0"/>
              <a:t>stream has a built-in intelligence that allows the compiler (program) to read whole string at a time rather than a single character as in case of simple variable of type </a:t>
            </a:r>
            <a:r>
              <a:rPr lang="en-GB" i="1" dirty="0"/>
              <a:t>char</a:t>
            </a:r>
            <a:r>
              <a:rPr lang="en-GB" dirty="0"/>
              <a:t>. </a:t>
            </a:r>
          </a:p>
          <a:p>
            <a:r>
              <a:rPr lang="en-GB" dirty="0"/>
              <a:t>The compiler determines that the </a:t>
            </a:r>
            <a:r>
              <a:rPr lang="en-GB" i="1" dirty="0"/>
              <a:t>name </a:t>
            </a:r>
            <a:r>
              <a:rPr lang="en-GB" dirty="0"/>
              <a:t>is not a simple variable. Rather it is a string or character array. </a:t>
            </a:r>
          </a:p>
          <a:p>
            <a:r>
              <a:rPr lang="en-GB" dirty="0"/>
              <a:t>Thus </a:t>
            </a:r>
            <a:r>
              <a:rPr lang="en-GB" i="1" dirty="0" err="1"/>
              <a:t>cin</a:t>
            </a:r>
            <a:r>
              <a:rPr lang="en-GB" i="1" dirty="0"/>
              <a:t> </a:t>
            </a:r>
            <a:r>
              <a:rPr lang="en-GB" dirty="0"/>
              <a:t>reads a character array until the user presses the enter key. When enter key is pressed, </a:t>
            </a:r>
            <a:r>
              <a:rPr lang="en-GB" i="1" dirty="0" err="1"/>
              <a:t>cin</a:t>
            </a:r>
            <a:r>
              <a:rPr lang="en-GB" i="1" dirty="0"/>
              <a:t> </a:t>
            </a:r>
            <a:r>
              <a:rPr lang="en-GB" dirty="0"/>
              <a:t>takes the whole input (i.e. string) and stores it into the array </a:t>
            </a:r>
            <a:r>
              <a:rPr lang="en-GB" i="1" dirty="0"/>
              <a:t>name</a:t>
            </a:r>
            <a:r>
              <a:rPr lang="en-GB" dirty="0"/>
              <a:t>.</a:t>
            </a:r>
          </a:p>
          <a:p>
            <a:r>
              <a:rPr lang="en-GB" dirty="0"/>
              <a:t> The C language, by itself, attaches a </a:t>
            </a:r>
            <a:r>
              <a:rPr lang="en-GB" i="1" dirty="0"/>
              <a:t>null </a:t>
            </a:r>
            <a:r>
              <a:rPr lang="en-GB" dirty="0"/>
              <a:t>character at the end of the string. </a:t>
            </a:r>
          </a:p>
          <a:p>
            <a:r>
              <a:rPr lang="en-GB" dirty="0"/>
              <a:t>In this way, the total number of spaces occupied in the array by the string is the number of characters entered by the user plus 1 (this one character is the </a:t>
            </a:r>
            <a:r>
              <a:rPr lang="en-GB" b="1" dirty="0"/>
              <a:t>null </a:t>
            </a:r>
            <a:r>
              <a:rPr lang="en-GB" dirty="0"/>
              <a:t>character inserted at the end of the string by C automatically). </a:t>
            </a:r>
          </a:p>
          <a:p>
            <a:r>
              <a:rPr lang="en-GB" dirty="0"/>
              <a:t>The </a:t>
            </a:r>
            <a:r>
              <a:rPr lang="en-GB" b="1" dirty="0"/>
              <a:t>null </a:t>
            </a:r>
            <a:r>
              <a:rPr lang="en-GB" dirty="0"/>
              <a:t>character is used to determine where the populated area of the array has ended. </a:t>
            </a:r>
          </a:p>
          <a:p>
            <a:r>
              <a:rPr lang="en-GB" dirty="0"/>
              <a:t>If we put a string larger than the size of the array in absence of a </a:t>
            </a:r>
            <a:r>
              <a:rPr lang="en-GB" i="1" dirty="0"/>
              <a:t>null </a:t>
            </a:r>
            <a:r>
              <a:rPr lang="en-GB" dirty="0"/>
              <a:t>character in it, then it is not possible to determine where a string is terminated in the memory. </a:t>
            </a:r>
          </a:p>
          <a:p>
            <a:r>
              <a:rPr lang="en-GB" dirty="0"/>
              <a:t>This can cause severe logical error. So, one should be careful while declaring a character array.</a:t>
            </a:r>
          </a:p>
          <a:p>
            <a:r>
              <a:rPr lang="en-GB" dirty="0"/>
              <a:t>The size of array should be one more than the number of characters you want to store.</a:t>
            </a:r>
          </a:p>
        </p:txBody>
      </p:sp>
    </p:spTree>
    <p:extLst>
      <p:ext uri="{BB962C8B-B14F-4D97-AF65-F5344CB8AC3E}">
        <p14:creationId xmlns:p14="http://schemas.microsoft.com/office/powerpoint/2010/main" val="37223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FE14-AE73-41DE-B918-638B540A2B67}"/>
              </a:ext>
            </a:extLst>
          </p:cNvPr>
          <p:cNvSpPr>
            <a:spLocks noGrp="1"/>
          </p:cNvSpPr>
          <p:nvPr>
            <p:ph type="title"/>
          </p:nvPr>
        </p:nvSpPr>
        <p:spPr/>
        <p:txBody>
          <a:bodyPr/>
          <a:lstStyle/>
          <a:p>
            <a:r>
              <a:rPr lang="en-GB" dirty="0"/>
              <a:t>Declaration of an Array</a:t>
            </a:r>
          </a:p>
        </p:txBody>
      </p:sp>
      <p:sp>
        <p:nvSpPr>
          <p:cNvPr id="3" name="Content Placeholder 2">
            <a:extLst>
              <a:ext uri="{FF2B5EF4-FFF2-40B4-BE49-F238E27FC236}">
                <a16:creationId xmlns:a16="http://schemas.microsoft.com/office/drawing/2014/main" id="{F25D80CE-6607-47E1-B19A-29CC13DE9272}"/>
              </a:ext>
            </a:extLst>
          </p:cNvPr>
          <p:cNvSpPr>
            <a:spLocks noGrp="1"/>
          </p:cNvSpPr>
          <p:nvPr>
            <p:ph idx="1"/>
          </p:nvPr>
        </p:nvSpPr>
        <p:spPr/>
        <p:txBody>
          <a:bodyPr/>
          <a:lstStyle/>
          <a:p>
            <a:pPr marL="0" indent="0">
              <a:buNone/>
            </a:pPr>
            <a:r>
              <a:rPr lang="en-GB" dirty="0"/>
              <a:t>The declaration of arrays is as follows:</a:t>
            </a:r>
          </a:p>
          <a:p>
            <a:pPr marL="0" indent="0">
              <a:buNone/>
            </a:pPr>
            <a:r>
              <a:rPr lang="en-GB" dirty="0" err="1"/>
              <a:t>data_type</a:t>
            </a:r>
            <a:r>
              <a:rPr lang="en-GB" dirty="0"/>
              <a:t> 	</a:t>
            </a:r>
            <a:r>
              <a:rPr lang="en-GB" dirty="0" err="1"/>
              <a:t>array_name</a:t>
            </a:r>
            <a:r>
              <a:rPr lang="en-GB" dirty="0"/>
              <a:t> [size] ;</a:t>
            </a:r>
          </a:p>
          <a:p>
            <a:pPr marL="0" indent="0">
              <a:buNone/>
            </a:pPr>
            <a:r>
              <a:rPr lang="en-GB" dirty="0"/>
              <a:t>for example:</a:t>
            </a:r>
          </a:p>
          <a:p>
            <a:pPr marL="0" indent="0">
              <a:buNone/>
            </a:pPr>
            <a:r>
              <a:rPr lang="en-GB" dirty="0"/>
              <a:t>	int ages[10];</a:t>
            </a:r>
          </a:p>
        </p:txBody>
      </p:sp>
    </p:spTree>
    <p:extLst>
      <p:ext uri="{BB962C8B-B14F-4D97-AF65-F5344CB8AC3E}">
        <p14:creationId xmlns:p14="http://schemas.microsoft.com/office/powerpoint/2010/main" val="14017143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83C4-CE7C-4E6D-A873-1107FCCABF44}"/>
              </a:ext>
            </a:extLst>
          </p:cNvPr>
          <p:cNvSpPr>
            <a:spLocks noGrp="1"/>
          </p:cNvSpPr>
          <p:nvPr>
            <p:ph type="title"/>
          </p:nvPr>
        </p:nvSpPr>
        <p:spPr>
          <a:xfrm>
            <a:off x="677334" y="609600"/>
            <a:ext cx="8596668" cy="689113"/>
          </a:xfrm>
        </p:spPr>
        <p:txBody>
          <a:bodyPr/>
          <a:lstStyle/>
          <a:p>
            <a:r>
              <a:rPr lang="en-GB" dirty="0"/>
              <a:t>Initialization of char array</a:t>
            </a:r>
          </a:p>
        </p:txBody>
      </p:sp>
      <p:sp>
        <p:nvSpPr>
          <p:cNvPr id="3" name="Content Placeholder 2">
            <a:extLst>
              <a:ext uri="{FF2B5EF4-FFF2-40B4-BE49-F238E27FC236}">
                <a16:creationId xmlns:a16="http://schemas.microsoft.com/office/drawing/2014/main" id="{E9FAA449-B7B9-409B-BF45-B74EF28C44E5}"/>
              </a:ext>
            </a:extLst>
          </p:cNvPr>
          <p:cNvSpPr>
            <a:spLocks noGrp="1"/>
          </p:cNvSpPr>
          <p:nvPr>
            <p:ph idx="1"/>
          </p:nvPr>
        </p:nvSpPr>
        <p:spPr>
          <a:xfrm>
            <a:off x="677334" y="1298713"/>
            <a:ext cx="8596668" cy="4742649"/>
          </a:xfrm>
        </p:spPr>
        <p:txBody>
          <a:bodyPr>
            <a:normAutofit fontScale="92500" lnSpcReduction="20000"/>
          </a:bodyPr>
          <a:lstStyle/>
          <a:p>
            <a:r>
              <a:rPr lang="en-GB" dirty="0"/>
              <a:t>Now we will look into integer array initialization process that can provide a list of integer values separated by commas and enclosed in curly braces. Following is the statement through which we initialize an integer array.</a:t>
            </a:r>
          </a:p>
          <a:p>
            <a:r>
              <a:rPr lang="en-GB" dirty="0"/>
              <a:t>int age [5] = {12, 13, 16, 13, 14};</a:t>
            </a:r>
          </a:p>
          <a:p>
            <a:r>
              <a:rPr lang="en-GB" dirty="0"/>
              <a:t>If we don’t mention the size of the array and assign a list of values to the array, the compiler itself generates an array of the size according the number of values in the list. Thus, the statement int age [] = {14, 15, 13}; will allocate a memory to the array of size 3 integers. </a:t>
            </a:r>
          </a:p>
          <a:p>
            <a:r>
              <a:rPr lang="en-GB" dirty="0"/>
              <a:t>These things also apply to character arrays as well. We can initialize an array by giving a list of characters of the string, the way we assign integer values in integer array. </a:t>
            </a:r>
          </a:p>
          <a:p>
            <a:r>
              <a:rPr lang="en-GB" dirty="0"/>
              <a:t>We write the characters of this string one by one in single quotes (as we write a single character in single quotes), separated by commas and enclosed in curly braces. So the initialization line will be as under</a:t>
            </a:r>
          </a:p>
          <a:p>
            <a:r>
              <a:rPr lang="en-GB" dirty="0"/>
              <a:t>char name [100] = {‘</a:t>
            </a:r>
            <a:r>
              <a:rPr lang="en-GB" dirty="0" err="1"/>
              <a:t>i</a:t>
            </a:r>
            <a:r>
              <a:rPr lang="en-GB" dirty="0"/>
              <a:t>’, ‘m’, ‘r’, ‘a’, ‘n’};</a:t>
            </a:r>
          </a:p>
          <a:p>
            <a:r>
              <a:rPr lang="en-GB" dirty="0"/>
              <a:t>we can also write the string on right hand side in double quotes as</a:t>
            </a:r>
          </a:p>
          <a:p>
            <a:r>
              <a:rPr lang="en-GB" dirty="0"/>
              <a:t>char name [100] = “</a:t>
            </a:r>
            <a:r>
              <a:rPr lang="en-GB" dirty="0" err="1"/>
              <a:t>imran</a:t>
            </a:r>
            <a:r>
              <a:rPr lang="en-GB" dirty="0"/>
              <a:t>” ;</a:t>
            </a:r>
          </a:p>
        </p:txBody>
      </p:sp>
    </p:spTree>
    <p:extLst>
      <p:ext uri="{BB962C8B-B14F-4D97-AF65-F5344CB8AC3E}">
        <p14:creationId xmlns:p14="http://schemas.microsoft.com/office/powerpoint/2010/main" val="1055583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716DA-B9D1-403E-8E1B-3E08E05009A3}"/>
              </a:ext>
            </a:extLst>
          </p:cNvPr>
          <p:cNvSpPr>
            <a:spLocks noGrp="1"/>
          </p:cNvSpPr>
          <p:nvPr>
            <p:ph idx="1"/>
          </p:nvPr>
        </p:nvSpPr>
        <p:spPr>
          <a:xfrm>
            <a:off x="677334" y="516835"/>
            <a:ext cx="8596668" cy="5524527"/>
          </a:xfrm>
        </p:spPr>
        <p:txBody>
          <a:bodyPr>
            <a:normAutofit/>
          </a:bodyPr>
          <a:lstStyle/>
          <a:p>
            <a:r>
              <a:rPr lang="en-GB" dirty="0"/>
              <a:t>The easy way to initialize a character array is to assign it a string in double quotes.</a:t>
            </a:r>
          </a:p>
          <a:p>
            <a:r>
              <a:rPr lang="en-GB" dirty="0"/>
              <a:t>We can skip the size of the array in the square brackets. We know that the compiler allocates the memory at the declaration time, which is used during the execution of the program. </a:t>
            </a:r>
          </a:p>
          <a:p>
            <a:r>
              <a:rPr lang="en-GB" dirty="0"/>
              <a:t>In this case, the compiler will allocate the memory to the array of size equal to the number of characters in the provided string plus 1 (1 is for the </a:t>
            </a:r>
            <a:r>
              <a:rPr lang="en-GB" i="1" dirty="0"/>
              <a:t>null </a:t>
            </a:r>
            <a:r>
              <a:rPr lang="en-GB" dirty="0"/>
              <a:t>character that is inserted at the end of string). </a:t>
            </a:r>
          </a:p>
          <a:p>
            <a:r>
              <a:rPr lang="en-GB" dirty="0"/>
              <a:t>Thus it is a better to initialize an array in the following way.</a:t>
            </a:r>
          </a:p>
          <a:p>
            <a:r>
              <a:rPr lang="en-GB" dirty="0"/>
              <a:t>char name [] = “Hello World” ;</a:t>
            </a:r>
          </a:p>
          <a:p>
            <a:r>
              <a:rPr lang="en-GB" dirty="0"/>
              <a:t>In the above statement, a memory of 12 characters will be allocated to the array </a:t>
            </a:r>
            <a:r>
              <a:rPr lang="en-GB" i="1" dirty="0"/>
              <a:t>name </a:t>
            </a:r>
            <a:r>
              <a:rPr lang="en-GB" dirty="0"/>
              <a:t>as there are 11 characters in double quotes (space character after Hello is also considered and counted) while the twelfth is the null character inserted automatically at the end of the string.</a:t>
            </a:r>
          </a:p>
        </p:txBody>
      </p:sp>
    </p:spTree>
    <p:extLst>
      <p:ext uri="{BB962C8B-B14F-4D97-AF65-F5344CB8AC3E}">
        <p14:creationId xmlns:p14="http://schemas.microsoft.com/office/powerpoint/2010/main" val="38563923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4F9AB19-E03D-421F-985C-8CD99D7F28A1}"/>
              </a:ext>
            </a:extLst>
          </p:cNvPr>
          <p:cNvSpPr>
            <a:spLocks noGrp="1" noChangeArrowheads="1"/>
          </p:cNvSpPr>
          <p:nvPr>
            <p:ph type="title"/>
          </p:nvPr>
        </p:nvSpPr>
        <p:spPr>
          <a:xfrm>
            <a:off x="2590800" y="381001"/>
            <a:ext cx="7543800" cy="1431925"/>
          </a:xfrm>
        </p:spPr>
        <p:txBody>
          <a:bodyPr/>
          <a:lstStyle/>
          <a:p>
            <a:pPr algn="ctr"/>
            <a:r>
              <a:rPr lang="en-US" altLang="en-US"/>
              <a:t>Character Array in Memory</a:t>
            </a:r>
          </a:p>
        </p:txBody>
      </p:sp>
      <p:sp>
        <p:nvSpPr>
          <p:cNvPr id="8195" name="Rectangle 3">
            <a:extLst>
              <a:ext uri="{FF2B5EF4-FFF2-40B4-BE49-F238E27FC236}">
                <a16:creationId xmlns:a16="http://schemas.microsoft.com/office/drawing/2014/main" id="{9FBBBB11-047A-401B-9DB3-7226648DE27F}"/>
              </a:ext>
            </a:extLst>
          </p:cNvPr>
          <p:cNvSpPr>
            <a:spLocks noGrp="1" noChangeArrowheads="1"/>
          </p:cNvSpPr>
          <p:nvPr>
            <p:ph type="body" idx="1"/>
          </p:nvPr>
        </p:nvSpPr>
        <p:spPr>
          <a:xfrm>
            <a:off x="2743200" y="2743201"/>
            <a:ext cx="7848600" cy="2849563"/>
          </a:xfrm>
        </p:spPr>
        <p:txBody>
          <a:bodyPr/>
          <a:lstStyle/>
          <a:p>
            <a:pPr>
              <a:buFont typeface="Wingdings" panose="05000000000000000000" pitchFamily="2" charset="2"/>
              <a:buNone/>
            </a:pPr>
            <a:r>
              <a:rPr lang="en-US" altLang="en-US" b="1"/>
              <a:t>char name [ 100 ] ;</a:t>
            </a:r>
          </a:p>
          <a:p>
            <a:pPr>
              <a:buFont typeface="Wingdings" panose="05000000000000000000" pitchFamily="2" charset="2"/>
              <a:buNone/>
            </a:pPr>
            <a:r>
              <a:rPr lang="en-US" altLang="en-US" b="1"/>
              <a:t>cout &lt;&lt; “ Please enter your name ” ;</a:t>
            </a:r>
          </a:p>
          <a:p>
            <a:pPr>
              <a:buFont typeface="Wingdings" panose="05000000000000000000" pitchFamily="2" charset="2"/>
              <a:buNone/>
            </a:pPr>
            <a:r>
              <a:rPr lang="en-US" altLang="en-US" b="1"/>
              <a:t>cin &gt;&gt; name ;</a:t>
            </a:r>
          </a:p>
          <a:p>
            <a:pPr>
              <a:buFont typeface="Wingdings" panose="05000000000000000000" pitchFamily="2" charset="2"/>
              <a:buNone/>
            </a:pPr>
            <a:endParaRPr lang="en-US" altLang="en-US" b="1"/>
          </a:p>
          <a:p>
            <a:pPr>
              <a:buFont typeface="Wingdings" panose="05000000000000000000" pitchFamily="2" charset="2"/>
              <a:buNone/>
            </a:pPr>
            <a:r>
              <a:rPr lang="en-US" altLang="en-US" sz="28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animEffect transition="in" filter="blinds(horizontal)">
                                      <p:cBhvr>
                                        <p:cTn id="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3C7D357-6890-4FFD-AD86-A51C8BF751B9}"/>
              </a:ext>
            </a:extLst>
          </p:cNvPr>
          <p:cNvSpPr>
            <a:spLocks noGrp="1" noChangeArrowheads="1"/>
          </p:cNvSpPr>
          <p:nvPr>
            <p:ph type="title"/>
          </p:nvPr>
        </p:nvSpPr>
        <p:spPr>
          <a:xfrm>
            <a:off x="2743200" y="625476"/>
            <a:ext cx="7543800" cy="1431925"/>
          </a:xfrm>
        </p:spPr>
        <p:txBody>
          <a:bodyPr/>
          <a:lstStyle/>
          <a:p>
            <a:pPr algn="ctr"/>
            <a:r>
              <a:rPr lang="en-US" altLang="en-US" sz="5400"/>
              <a:t>Initializing an Array</a:t>
            </a:r>
          </a:p>
        </p:txBody>
      </p:sp>
      <p:sp>
        <p:nvSpPr>
          <p:cNvPr id="12291" name="Rectangle 3">
            <a:extLst>
              <a:ext uri="{FF2B5EF4-FFF2-40B4-BE49-F238E27FC236}">
                <a16:creationId xmlns:a16="http://schemas.microsoft.com/office/drawing/2014/main" id="{740DECD4-7DCF-4ADC-B52A-DDBFBC532756}"/>
              </a:ext>
            </a:extLst>
          </p:cNvPr>
          <p:cNvSpPr>
            <a:spLocks noGrp="1" noChangeArrowheads="1"/>
          </p:cNvSpPr>
          <p:nvPr>
            <p:ph type="body" idx="1"/>
          </p:nvPr>
        </p:nvSpPr>
        <p:spPr>
          <a:xfrm>
            <a:off x="2819400" y="2209800"/>
            <a:ext cx="7543800" cy="4114800"/>
          </a:xfrm>
        </p:spPr>
        <p:txBody>
          <a:bodyPr>
            <a:normAutofit lnSpcReduction="10000"/>
          </a:bodyPr>
          <a:lstStyle/>
          <a:p>
            <a:pPr>
              <a:lnSpc>
                <a:spcPct val="90000"/>
              </a:lnSpc>
              <a:buFont typeface="Wingdings" panose="05000000000000000000" pitchFamily="2" charset="2"/>
              <a:buNone/>
            </a:pPr>
            <a:r>
              <a:rPr lang="en-US" altLang="en-US"/>
              <a:t>Initializing array of integers</a:t>
            </a:r>
          </a:p>
          <a:p>
            <a:pPr>
              <a:lnSpc>
                <a:spcPct val="90000"/>
              </a:lnSpc>
              <a:buFont typeface="Wingdings" panose="05000000000000000000" pitchFamily="2" charset="2"/>
              <a:buNone/>
            </a:pPr>
            <a:endParaRPr lang="en-US" altLang="en-US"/>
          </a:p>
          <a:p>
            <a:pPr>
              <a:lnSpc>
                <a:spcPct val="90000"/>
              </a:lnSpc>
              <a:buFont typeface="Wingdings" panose="05000000000000000000" pitchFamily="2" charset="2"/>
              <a:buNone/>
            </a:pPr>
            <a:r>
              <a:rPr lang="en-US" altLang="en-US" sz="2800"/>
              <a:t>		int c [ 10 ] = { 1,2,3,4,5,6,7,8,9,10 } ;</a:t>
            </a:r>
          </a:p>
          <a:p>
            <a:pPr>
              <a:lnSpc>
                <a:spcPct val="90000"/>
              </a:lnSpc>
              <a:buFont typeface="Wingdings" panose="05000000000000000000" pitchFamily="2" charset="2"/>
              <a:buNone/>
            </a:pPr>
            <a:r>
              <a:rPr lang="en-US" altLang="en-US" sz="2800"/>
              <a:t>		int c [ ]     = { 1,2,3,4,5,6,7,8,9,10 } ;</a:t>
            </a:r>
          </a:p>
          <a:p>
            <a:pPr>
              <a:lnSpc>
                <a:spcPct val="90000"/>
              </a:lnSpc>
              <a:buFont typeface="Wingdings" panose="05000000000000000000" pitchFamily="2" charset="2"/>
              <a:buNone/>
            </a:pPr>
            <a:endParaRPr lang="en-US" altLang="en-US" sz="2800"/>
          </a:p>
          <a:p>
            <a:pPr>
              <a:lnSpc>
                <a:spcPct val="90000"/>
              </a:lnSpc>
              <a:buFont typeface="Wingdings" panose="05000000000000000000" pitchFamily="2" charset="2"/>
              <a:buNone/>
            </a:pPr>
            <a:r>
              <a:rPr lang="en-US" altLang="en-US"/>
              <a:t>For character arrays</a:t>
            </a:r>
          </a:p>
          <a:p>
            <a:pPr>
              <a:lnSpc>
                <a:spcPct val="90000"/>
              </a:lnSpc>
              <a:buFont typeface="Wingdings" panose="05000000000000000000" pitchFamily="2" charset="2"/>
              <a:buNone/>
            </a:pPr>
            <a:r>
              <a:rPr lang="en-US" altLang="en-US" sz="2800"/>
              <a:t>		char name [ 100 ] = { ‘a’,b’,’c’,’0’,’1’ } ;</a:t>
            </a:r>
          </a:p>
          <a:p>
            <a:pPr>
              <a:lnSpc>
                <a:spcPct val="90000"/>
              </a:lnSpc>
              <a:buFont typeface="Wingdings" panose="05000000000000000000" pitchFamily="2" charset="2"/>
              <a:buNone/>
            </a:pPr>
            <a:r>
              <a:rPr lang="en-US" altLang="en-US" sz="2800"/>
              <a:t>		char name [ 100 ] = “abc01“ ;</a:t>
            </a:r>
          </a:p>
          <a:p>
            <a:pPr>
              <a:lnSpc>
                <a:spcPct val="90000"/>
              </a:lnSpc>
              <a:buFont typeface="Wingdings" panose="05000000000000000000" pitchFamily="2" charset="2"/>
              <a:buNone/>
            </a:pPr>
            <a:r>
              <a:rPr lang="en-US" altLang="en-US" sz="2800"/>
              <a:t>		char name [ ] = “Hello World“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charRg st="139" end="186"/>
                                            </p:txEl>
                                          </p:spTgt>
                                        </p:tgtEl>
                                        <p:attrNameLst>
                                          <p:attrName>style.visibility</p:attrName>
                                        </p:attrNameLst>
                                      </p:cBhvr>
                                      <p:to>
                                        <p:strVal val="visible"/>
                                      </p:to>
                                    </p:set>
                                    <p:animEffect transition="in" filter="blinds(horizontal)">
                                      <p:cBhvr>
                                        <p:cTn id="7" dur="500"/>
                                        <p:tgtEl>
                                          <p:spTgt spid="12291">
                                            <p:txEl>
                                              <p:charRg st="139" end="18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charRg st="186" end="218"/>
                                            </p:txEl>
                                          </p:spTgt>
                                        </p:tgtEl>
                                        <p:attrNameLst>
                                          <p:attrName>style.visibility</p:attrName>
                                        </p:attrNameLst>
                                      </p:cBhvr>
                                      <p:to>
                                        <p:strVal val="visible"/>
                                      </p:to>
                                    </p:set>
                                    <p:animEffect transition="in" filter="blinds(horizontal)">
                                      <p:cBhvr>
                                        <p:cTn id="12" dur="500"/>
                                        <p:tgtEl>
                                          <p:spTgt spid="12291">
                                            <p:txEl>
                                              <p:charRg st="186" end="218"/>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2291">
                                            <p:txEl>
                                              <p:charRg st="218" end="252"/>
                                            </p:txEl>
                                          </p:spTgt>
                                        </p:tgtEl>
                                        <p:attrNameLst>
                                          <p:attrName>style.visibility</p:attrName>
                                        </p:attrNameLst>
                                      </p:cBhvr>
                                      <p:to>
                                        <p:strVal val="visible"/>
                                      </p:to>
                                    </p:set>
                                    <p:animEffect transition="in" filter="blinds(horizontal)">
                                      <p:cBhvr>
                                        <p:cTn id="15" dur="500"/>
                                        <p:tgtEl>
                                          <p:spTgt spid="12291">
                                            <p:txEl>
                                              <p:charRg st="218" end="25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6AC4315-75EB-4D1B-860D-56F66507AEBF}"/>
              </a:ext>
            </a:extLst>
          </p:cNvPr>
          <p:cNvSpPr>
            <a:spLocks noGrp="1" noChangeArrowheads="1"/>
          </p:cNvSpPr>
          <p:nvPr>
            <p:ph type="title"/>
          </p:nvPr>
        </p:nvSpPr>
        <p:spPr>
          <a:xfrm>
            <a:off x="2743200" y="635001"/>
            <a:ext cx="7543800" cy="1431925"/>
          </a:xfrm>
        </p:spPr>
        <p:txBody>
          <a:bodyPr/>
          <a:lstStyle/>
          <a:p>
            <a:pPr algn="ctr"/>
            <a:r>
              <a:rPr lang="en-US" altLang="en-US" sz="6000"/>
              <a:t>Character Arrays</a:t>
            </a:r>
          </a:p>
        </p:txBody>
      </p:sp>
      <p:sp>
        <p:nvSpPr>
          <p:cNvPr id="13315" name="Rectangle 3">
            <a:extLst>
              <a:ext uri="{FF2B5EF4-FFF2-40B4-BE49-F238E27FC236}">
                <a16:creationId xmlns:a16="http://schemas.microsoft.com/office/drawing/2014/main" id="{9405AECA-49D4-42A7-9833-600295A12137}"/>
              </a:ext>
            </a:extLst>
          </p:cNvPr>
          <p:cNvSpPr>
            <a:spLocks noGrp="1" noChangeArrowheads="1"/>
          </p:cNvSpPr>
          <p:nvPr>
            <p:ph type="body" idx="1"/>
          </p:nvPr>
        </p:nvSpPr>
        <p:spPr>
          <a:xfrm>
            <a:off x="2514600" y="2362200"/>
            <a:ext cx="7772400" cy="4114800"/>
          </a:xfrm>
        </p:spPr>
        <p:txBody>
          <a:bodyPr/>
          <a:lstStyle/>
          <a:p>
            <a:pPr>
              <a:buFont typeface="Wingdings" panose="05000000000000000000" pitchFamily="2" charset="2"/>
              <a:buNone/>
            </a:pPr>
            <a:r>
              <a:rPr lang="en-US" altLang="en-US" sz="3600"/>
              <a:t>	To read name from keyboard and display it on screen </a:t>
            </a:r>
          </a:p>
          <a:p>
            <a:pPr>
              <a:buFont typeface="Wingdings" panose="05000000000000000000" pitchFamily="2" charset="2"/>
              <a:buNone/>
            </a:pPr>
            <a:r>
              <a:rPr lang="en-US" altLang="en-US"/>
              <a:t>		char name [ 100 ] ;</a:t>
            </a:r>
          </a:p>
          <a:p>
            <a:pPr>
              <a:buFont typeface="Wingdings" panose="05000000000000000000" pitchFamily="2" charset="2"/>
              <a:buNone/>
            </a:pPr>
            <a:r>
              <a:rPr lang="en-US" altLang="en-US"/>
              <a:t>		cout &lt;&lt; “ Please enter you name” ;</a:t>
            </a:r>
          </a:p>
          <a:p>
            <a:pPr>
              <a:buFont typeface="Wingdings" panose="05000000000000000000" pitchFamily="2" charset="2"/>
              <a:buNone/>
            </a:pPr>
            <a:r>
              <a:rPr lang="en-US" altLang="en-US"/>
              <a:t>		cin &gt;&gt; name ;</a:t>
            </a:r>
          </a:p>
          <a:p>
            <a:pPr>
              <a:buFont typeface="Wingdings" panose="05000000000000000000" pitchFamily="2" charset="2"/>
              <a:buNone/>
            </a:pPr>
            <a:r>
              <a:rPr lang="en-US" altLang="en-US"/>
              <a:t>		cout &lt;&lt; name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7" dur="500"/>
                                        <p:tgtEl>
                                          <p:spTgt spid="1331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0" dur="500"/>
                                        <p:tgtEl>
                                          <p:spTgt spid="1331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3" dur="500"/>
                                        <p:tgtEl>
                                          <p:spTgt spid="13315">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16"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5832FD7-83D4-42DA-9241-6F4DCFF04020}"/>
              </a:ext>
            </a:extLst>
          </p:cNvPr>
          <p:cNvSpPr>
            <a:spLocks noGrp="1" noChangeArrowheads="1"/>
          </p:cNvSpPr>
          <p:nvPr>
            <p:ph type="title"/>
          </p:nvPr>
        </p:nvSpPr>
        <p:spPr>
          <a:xfrm>
            <a:off x="2590800" y="625476"/>
            <a:ext cx="7543800" cy="1431925"/>
          </a:xfrm>
        </p:spPr>
        <p:txBody>
          <a:bodyPr/>
          <a:lstStyle/>
          <a:p>
            <a:pPr algn="ctr"/>
            <a:r>
              <a:rPr lang="en-US" altLang="en-US" sz="6000"/>
              <a:t>Character Arrays</a:t>
            </a:r>
          </a:p>
        </p:txBody>
      </p:sp>
      <p:sp>
        <p:nvSpPr>
          <p:cNvPr id="14339" name="Rectangle 3">
            <a:extLst>
              <a:ext uri="{FF2B5EF4-FFF2-40B4-BE49-F238E27FC236}">
                <a16:creationId xmlns:a16="http://schemas.microsoft.com/office/drawing/2014/main" id="{AEDECA56-8633-4F03-983F-F9EE472AEF0E}"/>
              </a:ext>
            </a:extLst>
          </p:cNvPr>
          <p:cNvSpPr>
            <a:spLocks noGrp="1" noChangeArrowheads="1"/>
          </p:cNvSpPr>
          <p:nvPr>
            <p:ph type="body" idx="1"/>
          </p:nvPr>
        </p:nvSpPr>
        <p:spPr>
          <a:xfrm>
            <a:off x="2895600" y="2209800"/>
            <a:ext cx="7315200" cy="4114800"/>
          </a:xfrm>
        </p:spPr>
        <p:txBody>
          <a:bodyPr/>
          <a:lstStyle/>
          <a:p>
            <a:pPr>
              <a:buFont typeface="Wingdings" panose="05000000000000000000" pitchFamily="2" charset="2"/>
              <a:buNone/>
            </a:pPr>
            <a:r>
              <a:rPr lang="en-US" altLang="en-US" sz="2800" b="1"/>
              <a:t>Displaying name on screen using loop</a:t>
            </a:r>
          </a:p>
          <a:p>
            <a:pPr>
              <a:buFont typeface="Wingdings" panose="05000000000000000000" pitchFamily="2" charset="2"/>
              <a:buNone/>
            </a:pPr>
            <a:endParaRPr lang="en-US" altLang="en-US" sz="2800" b="1"/>
          </a:p>
          <a:p>
            <a:pPr>
              <a:buFont typeface="Wingdings" panose="05000000000000000000" pitchFamily="2" charset="2"/>
              <a:buNone/>
            </a:pPr>
            <a:r>
              <a:rPr lang="en-US" altLang="en-US" sz="2400" b="1"/>
              <a:t>	for ( i = 0 ; i &lt; 100 ; i ++ )</a:t>
            </a:r>
          </a:p>
          <a:p>
            <a:pPr>
              <a:buFont typeface="Wingdings" panose="05000000000000000000" pitchFamily="2" charset="2"/>
              <a:buNone/>
            </a:pPr>
            <a:r>
              <a:rPr lang="en-US" altLang="en-US" sz="2400" b="1"/>
              <a:t>	{</a:t>
            </a:r>
          </a:p>
          <a:p>
            <a:pPr>
              <a:buFont typeface="Wingdings" panose="05000000000000000000" pitchFamily="2" charset="2"/>
              <a:buNone/>
            </a:pPr>
            <a:r>
              <a:rPr lang="en-US" altLang="en-US" sz="2400" b="1"/>
              <a:t>		cout &lt;&lt; name [ i ] ;</a:t>
            </a:r>
          </a:p>
          <a:p>
            <a:pPr>
              <a:buFont typeface="Wingdings" panose="05000000000000000000" pitchFamily="2" charset="2"/>
              <a:buNone/>
            </a:pPr>
            <a:r>
              <a:rPr lang="en-US" altLang="en-US" sz="24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7" dur="500"/>
                                        <p:tgtEl>
                                          <p:spTgt spid="1433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0" dur="500"/>
                                        <p:tgtEl>
                                          <p:spTgt spid="1433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13" dur="500"/>
                                        <p:tgtEl>
                                          <p:spTgt spid="14339">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16"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5C85026-1271-44D8-84C1-641CC8AB012F}"/>
              </a:ext>
            </a:extLst>
          </p:cNvPr>
          <p:cNvSpPr>
            <a:spLocks noGrp="1" noChangeArrowheads="1"/>
          </p:cNvSpPr>
          <p:nvPr>
            <p:ph type="title"/>
          </p:nvPr>
        </p:nvSpPr>
        <p:spPr>
          <a:xfrm>
            <a:off x="2057400" y="838200"/>
            <a:ext cx="8991600" cy="1143000"/>
          </a:xfrm>
        </p:spPr>
        <p:txBody>
          <a:bodyPr/>
          <a:lstStyle/>
          <a:p>
            <a:pPr algn="ctr"/>
            <a:r>
              <a:rPr lang="en-US" altLang="en-US" sz="5000"/>
              <a:t>Comparing Two arrays</a:t>
            </a:r>
          </a:p>
        </p:txBody>
      </p:sp>
      <p:sp>
        <p:nvSpPr>
          <p:cNvPr id="15363" name="Rectangle 3">
            <a:extLst>
              <a:ext uri="{FF2B5EF4-FFF2-40B4-BE49-F238E27FC236}">
                <a16:creationId xmlns:a16="http://schemas.microsoft.com/office/drawing/2014/main" id="{5ECCCE7E-D5BB-4BDF-8817-1AF73A9F2613}"/>
              </a:ext>
            </a:extLst>
          </p:cNvPr>
          <p:cNvSpPr>
            <a:spLocks noGrp="1" noChangeArrowheads="1"/>
          </p:cNvSpPr>
          <p:nvPr>
            <p:ph type="body" idx="1"/>
          </p:nvPr>
        </p:nvSpPr>
        <p:spPr>
          <a:xfrm>
            <a:off x="2619375" y="1647825"/>
            <a:ext cx="8229600" cy="5257800"/>
          </a:xfrm>
        </p:spPr>
        <p:txBody>
          <a:bodyPr>
            <a:normAutofit fontScale="92500" lnSpcReduction="20000"/>
          </a:bodyPr>
          <a:lstStyle/>
          <a:p>
            <a:pPr>
              <a:lnSpc>
                <a:spcPct val="80000"/>
              </a:lnSpc>
              <a:buFont typeface="Wingdings" panose="05000000000000000000" pitchFamily="2" charset="2"/>
              <a:buNone/>
            </a:pPr>
            <a:r>
              <a:rPr lang="en-US" altLang="en-US" sz="2400" b="1"/>
              <a:t>	</a:t>
            </a:r>
            <a:r>
              <a:rPr lang="en-US" altLang="en-US" sz="2000" b="1">
                <a:solidFill>
                  <a:srgbClr val="CC3300"/>
                </a:solidFill>
              </a:rPr>
              <a:t>				</a:t>
            </a:r>
            <a:br>
              <a:rPr lang="en-US" altLang="en-US" sz="2000" b="1">
                <a:solidFill>
                  <a:srgbClr val="CC3300"/>
                </a:solidFill>
              </a:rPr>
            </a:br>
            <a:r>
              <a:rPr lang="en-US" altLang="en-US" sz="2000" b="1">
                <a:solidFill>
                  <a:srgbClr val="CC3300"/>
                </a:solidFill>
              </a:rPr>
              <a:t>			</a:t>
            </a:r>
            <a:r>
              <a:rPr lang="en-US" altLang="en-US" sz="2000" b="1">
                <a:solidFill>
                  <a:schemeClr val="hlink"/>
                </a:solidFill>
              </a:rPr>
              <a:t>Array size should be equal</a:t>
            </a:r>
          </a:p>
          <a:p>
            <a:pPr>
              <a:lnSpc>
                <a:spcPct val="80000"/>
              </a:lnSpc>
              <a:buFont typeface="Wingdings" panose="05000000000000000000" pitchFamily="2" charset="2"/>
              <a:buNone/>
            </a:pPr>
            <a:endParaRPr lang="en-US" altLang="en-US" sz="2000" b="1">
              <a:solidFill>
                <a:srgbClr val="CC3300"/>
              </a:solidFill>
            </a:endParaRPr>
          </a:p>
          <a:p>
            <a:pPr>
              <a:lnSpc>
                <a:spcPct val="80000"/>
              </a:lnSpc>
              <a:buFont typeface="Wingdings" panose="05000000000000000000" pitchFamily="2" charset="2"/>
              <a:buNone/>
            </a:pPr>
            <a:r>
              <a:rPr lang="en-US" altLang="en-US" b="1"/>
              <a:t>	int equal = 0 ;</a:t>
            </a:r>
          </a:p>
          <a:p>
            <a:pPr>
              <a:lnSpc>
                <a:spcPct val="80000"/>
              </a:lnSpc>
              <a:buFont typeface="Wingdings" panose="05000000000000000000" pitchFamily="2" charset="2"/>
              <a:buNone/>
            </a:pPr>
            <a:r>
              <a:rPr lang="en-US" altLang="en-US" b="1"/>
              <a:t>	int num1 [ 100 ] , num2 [ 100 ]  ;</a:t>
            </a:r>
          </a:p>
          <a:p>
            <a:pPr>
              <a:lnSpc>
                <a:spcPct val="80000"/>
              </a:lnSpc>
              <a:buFont typeface="Wingdings" panose="05000000000000000000" pitchFamily="2" charset="2"/>
              <a:buNone/>
            </a:pPr>
            <a:r>
              <a:rPr lang="en-US" altLang="en-US" b="1"/>
              <a:t>	for ( i = 0 ; i &lt; 100 ; i ++ )</a:t>
            </a:r>
          </a:p>
          <a:p>
            <a:pPr>
              <a:lnSpc>
                <a:spcPct val="80000"/>
              </a:lnSpc>
              <a:buFont typeface="Wingdings" panose="05000000000000000000" pitchFamily="2" charset="2"/>
              <a:buNone/>
            </a:pPr>
            <a:r>
              <a:rPr lang="en-US" altLang="en-US" b="1"/>
              <a:t>	{	</a:t>
            </a:r>
          </a:p>
          <a:p>
            <a:pPr>
              <a:lnSpc>
                <a:spcPct val="80000"/>
              </a:lnSpc>
              <a:buFont typeface="Wingdings" panose="05000000000000000000" pitchFamily="2" charset="2"/>
              <a:buNone/>
            </a:pPr>
            <a:r>
              <a:rPr lang="en-US" altLang="en-US" b="1"/>
              <a:t>		if ( num1 [ i ] != num2 [ i ] )</a:t>
            </a:r>
          </a:p>
          <a:p>
            <a:pPr>
              <a:lnSpc>
                <a:spcPct val="80000"/>
              </a:lnSpc>
              <a:buFont typeface="Wingdings" panose="05000000000000000000" pitchFamily="2" charset="2"/>
              <a:buNone/>
            </a:pPr>
            <a:r>
              <a:rPr lang="en-US" altLang="en-US" b="1"/>
              <a:t>		{</a:t>
            </a:r>
          </a:p>
          <a:p>
            <a:pPr>
              <a:lnSpc>
                <a:spcPct val="80000"/>
              </a:lnSpc>
              <a:buFont typeface="Wingdings" panose="05000000000000000000" pitchFamily="2" charset="2"/>
              <a:buNone/>
            </a:pPr>
            <a:r>
              <a:rPr lang="en-US" altLang="en-US" b="1"/>
              <a:t>			equal = 1 ;</a:t>
            </a:r>
          </a:p>
          <a:p>
            <a:pPr>
              <a:lnSpc>
                <a:spcPct val="80000"/>
              </a:lnSpc>
              <a:buFont typeface="Wingdings" panose="05000000000000000000" pitchFamily="2" charset="2"/>
              <a:buNone/>
            </a:pPr>
            <a:r>
              <a:rPr lang="en-US" altLang="en-US" b="1"/>
              <a:t>			break ;</a:t>
            </a:r>
          </a:p>
          <a:p>
            <a:pPr>
              <a:lnSpc>
                <a:spcPct val="80000"/>
              </a:lnSpc>
              <a:buFont typeface="Wingdings" panose="05000000000000000000" pitchFamily="2" charset="2"/>
              <a:buNone/>
            </a:pPr>
            <a:r>
              <a:rPr lang="en-US" altLang="en-US" b="1"/>
              <a:t>		}</a:t>
            </a:r>
          </a:p>
          <a:p>
            <a:pPr>
              <a:lnSpc>
                <a:spcPct val="80000"/>
              </a:lnSpc>
              <a:buFont typeface="Wingdings" panose="05000000000000000000" pitchFamily="2" charset="2"/>
              <a:buNone/>
            </a:pPr>
            <a:r>
              <a:rPr lang="en-US" altLang="en-US" b="1"/>
              <a:t>	}</a:t>
            </a:r>
          </a:p>
          <a:p>
            <a:pPr>
              <a:lnSpc>
                <a:spcPct val="80000"/>
              </a:lnSpc>
              <a:buFont typeface="Wingdings" panose="05000000000000000000" pitchFamily="2" charset="2"/>
              <a:buNone/>
            </a:pPr>
            <a:r>
              <a:rPr lang="en-US" altLang="en-US" b="1"/>
              <a:t>	</a:t>
            </a:r>
          </a:p>
          <a:p>
            <a:pPr>
              <a:lnSpc>
                <a:spcPct val="80000"/>
              </a:lnSpc>
              <a:buFont typeface="Wingdings" panose="05000000000000000000" pitchFamily="2" charset="2"/>
              <a:buNone/>
            </a:pPr>
            <a:r>
              <a:rPr lang="en-US" altLang="en-US" b="1"/>
              <a:t>	if ( equal ==1 )</a:t>
            </a:r>
          </a:p>
          <a:p>
            <a:pPr>
              <a:lnSpc>
                <a:spcPct val="80000"/>
              </a:lnSpc>
              <a:buFont typeface="Wingdings" panose="05000000000000000000" pitchFamily="2" charset="2"/>
              <a:buNone/>
            </a:pPr>
            <a:r>
              <a:rPr lang="en-US" altLang="en-US" b="1"/>
              <a:t>		cout &lt;&lt; “ The arrays are not equal” ;</a:t>
            </a:r>
          </a:p>
          <a:p>
            <a:pPr>
              <a:lnSpc>
                <a:spcPct val="80000"/>
              </a:lnSpc>
              <a:buFont typeface="Wingdings" panose="05000000000000000000" pitchFamily="2" charset="2"/>
              <a:buNone/>
            </a:pPr>
            <a:r>
              <a:rPr lang="en-US" altLang="en-US" b="1"/>
              <a:t>	else</a:t>
            </a:r>
          </a:p>
          <a:p>
            <a:pPr>
              <a:lnSpc>
                <a:spcPct val="80000"/>
              </a:lnSpc>
              <a:buFont typeface="Wingdings" panose="05000000000000000000" pitchFamily="2" charset="2"/>
              <a:buNone/>
            </a:pPr>
            <a:r>
              <a:rPr lang="en-US" altLang="en-US" b="1"/>
              <a:t>		cout &lt;&lt; “ The arrays are equal” ;</a:t>
            </a:r>
          </a:p>
          <a:p>
            <a:pPr>
              <a:lnSpc>
                <a:spcPct val="80000"/>
              </a:lnSpc>
              <a:buFont typeface="Wingdings" panose="05000000000000000000" pitchFamily="2" charset="2"/>
              <a:buNone/>
            </a:pPr>
            <a:endParaRPr lang="en-US" altLang="en-US" b="1"/>
          </a:p>
        </p:txBody>
      </p:sp>
      <p:sp>
        <p:nvSpPr>
          <p:cNvPr id="15364" name="Text Box 4">
            <a:extLst>
              <a:ext uri="{FF2B5EF4-FFF2-40B4-BE49-F238E27FC236}">
                <a16:creationId xmlns:a16="http://schemas.microsoft.com/office/drawing/2014/main" id="{816F7BE4-E0F8-40F5-AF1B-FA61D3CA8A44}"/>
              </a:ext>
            </a:extLst>
          </p:cNvPr>
          <p:cNvSpPr txBox="1">
            <a:spLocks noChangeArrowheads="1"/>
          </p:cNvSpPr>
          <p:nvPr/>
        </p:nvSpPr>
        <p:spPr bwMode="auto">
          <a:xfrm>
            <a:off x="2362200" y="1795464"/>
            <a:ext cx="2324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3200" b="1">
                <a:latin typeface="Arial" panose="020B0604020202020204" pitchFamily="34" charset="0"/>
              </a:rPr>
              <a:t>Condition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linds(horizontal)">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1000"/>
                                        <p:tgtEl>
                                          <p:spTgt spid="15363">
                                            <p:txEl>
                                              <p:pRg st="0" end="0"/>
                                            </p:txEl>
                                          </p:spTgt>
                                        </p:tgtEl>
                                      </p:cBhvr>
                                    </p:animEffect>
                                    <p:anim calcmode="lin" valueType="num">
                                      <p:cBhvr>
                                        <p:cTn id="13"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9" dur="500"/>
                                        <p:tgtEl>
                                          <p:spTgt spid="15363">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4" dur="500"/>
                                        <p:tgtEl>
                                          <p:spTgt spid="15363">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29" dur="500"/>
                                        <p:tgtEl>
                                          <p:spTgt spid="15363">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4" dur="500"/>
                                        <p:tgtEl>
                                          <p:spTgt spid="15363">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39" dur="500"/>
                                        <p:tgtEl>
                                          <p:spTgt spid="15363">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5363">
                                            <p:txEl>
                                              <p:pRg st="7" end="7"/>
                                            </p:txEl>
                                          </p:spTgt>
                                        </p:tgtEl>
                                        <p:attrNameLst>
                                          <p:attrName>style.visibility</p:attrName>
                                        </p:attrNameLst>
                                      </p:cBhvr>
                                      <p:to>
                                        <p:strVal val="visible"/>
                                      </p:to>
                                    </p:set>
                                    <p:animEffect transition="in" filter="blinds(horizontal)">
                                      <p:cBhvr>
                                        <p:cTn id="44" dur="500"/>
                                        <p:tgtEl>
                                          <p:spTgt spid="15363">
                                            <p:txEl>
                                              <p:pRg st="7" end="7"/>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15363">
                                            <p:txEl>
                                              <p:pRg st="8" end="8"/>
                                            </p:txEl>
                                          </p:spTgt>
                                        </p:tgtEl>
                                        <p:attrNameLst>
                                          <p:attrName>style.visibility</p:attrName>
                                        </p:attrNameLst>
                                      </p:cBhvr>
                                      <p:to>
                                        <p:strVal val="visible"/>
                                      </p:to>
                                    </p:set>
                                    <p:animEffect transition="in" filter="blinds(horizontal)">
                                      <p:cBhvr>
                                        <p:cTn id="49" dur="500"/>
                                        <p:tgtEl>
                                          <p:spTgt spid="15363">
                                            <p:txEl>
                                              <p:pRg st="8" end="8"/>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nodeType="clickEffect">
                                  <p:stCondLst>
                                    <p:cond delay="0"/>
                                  </p:stCondLst>
                                  <p:childTnLst>
                                    <p:set>
                                      <p:cBhvr>
                                        <p:cTn id="53" dur="1" fill="hold">
                                          <p:stCondLst>
                                            <p:cond delay="0"/>
                                          </p:stCondLst>
                                        </p:cTn>
                                        <p:tgtEl>
                                          <p:spTgt spid="15363">
                                            <p:txEl>
                                              <p:pRg st="9" end="9"/>
                                            </p:txEl>
                                          </p:spTgt>
                                        </p:tgtEl>
                                        <p:attrNameLst>
                                          <p:attrName>style.visibility</p:attrName>
                                        </p:attrNameLst>
                                      </p:cBhvr>
                                      <p:to>
                                        <p:strVal val="visible"/>
                                      </p:to>
                                    </p:set>
                                    <p:animEffect transition="in" filter="blinds(horizontal)">
                                      <p:cBhvr>
                                        <p:cTn id="54" dur="500"/>
                                        <p:tgtEl>
                                          <p:spTgt spid="15363">
                                            <p:txEl>
                                              <p:pRg st="9" end="9"/>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15363">
                                            <p:txEl>
                                              <p:pRg st="10" end="10"/>
                                            </p:txEl>
                                          </p:spTgt>
                                        </p:tgtEl>
                                        <p:attrNameLst>
                                          <p:attrName>style.visibility</p:attrName>
                                        </p:attrNameLst>
                                      </p:cBhvr>
                                      <p:to>
                                        <p:strVal val="visible"/>
                                      </p:to>
                                    </p:set>
                                    <p:animEffect transition="in" filter="blinds(horizontal)">
                                      <p:cBhvr>
                                        <p:cTn id="59" dur="500"/>
                                        <p:tgtEl>
                                          <p:spTgt spid="15363">
                                            <p:txEl>
                                              <p:pRg st="10" end="1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nodeType="clickEffect">
                                  <p:stCondLst>
                                    <p:cond delay="0"/>
                                  </p:stCondLst>
                                  <p:childTnLst>
                                    <p:set>
                                      <p:cBhvr>
                                        <p:cTn id="63" dur="1" fill="hold">
                                          <p:stCondLst>
                                            <p:cond delay="0"/>
                                          </p:stCondLst>
                                        </p:cTn>
                                        <p:tgtEl>
                                          <p:spTgt spid="15363">
                                            <p:txEl>
                                              <p:pRg st="11" end="11"/>
                                            </p:txEl>
                                          </p:spTgt>
                                        </p:tgtEl>
                                        <p:attrNameLst>
                                          <p:attrName>style.visibility</p:attrName>
                                        </p:attrNameLst>
                                      </p:cBhvr>
                                      <p:to>
                                        <p:strVal val="visible"/>
                                      </p:to>
                                    </p:set>
                                    <p:animEffect transition="in" filter="blinds(horizontal)">
                                      <p:cBhvr>
                                        <p:cTn id="64" dur="500"/>
                                        <p:tgtEl>
                                          <p:spTgt spid="15363">
                                            <p:txEl>
                                              <p:pRg st="11" end="11"/>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15363">
                                            <p:txEl>
                                              <p:pRg st="12" end="12"/>
                                            </p:txEl>
                                          </p:spTgt>
                                        </p:tgtEl>
                                        <p:attrNameLst>
                                          <p:attrName>style.visibility</p:attrName>
                                        </p:attrNameLst>
                                      </p:cBhvr>
                                      <p:to>
                                        <p:strVal val="visible"/>
                                      </p:to>
                                    </p:set>
                                    <p:animEffect transition="in" filter="blinds(horizontal)">
                                      <p:cBhvr>
                                        <p:cTn id="69" dur="500"/>
                                        <p:tgtEl>
                                          <p:spTgt spid="15363">
                                            <p:txEl>
                                              <p:pRg st="12" end="1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15363">
                                            <p:txEl>
                                              <p:pRg st="13" end="13"/>
                                            </p:txEl>
                                          </p:spTgt>
                                        </p:tgtEl>
                                        <p:attrNameLst>
                                          <p:attrName>style.visibility</p:attrName>
                                        </p:attrNameLst>
                                      </p:cBhvr>
                                      <p:to>
                                        <p:strVal val="visible"/>
                                      </p:to>
                                    </p:set>
                                    <p:animEffect transition="in" filter="blinds(horizontal)">
                                      <p:cBhvr>
                                        <p:cTn id="74" dur="500"/>
                                        <p:tgtEl>
                                          <p:spTgt spid="15363">
                                            <p:txEl>
                                              <p:pRg st="13" end="13"/>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nodeType="clickEffect">
                                  <p:stCondLst>
                                    <p:cond delay="0"/>
                                  </p:stCondLst>
                                  <p:childTnLst>
                                    <p:set>
                                      <p:cBhvr>
                                        <p:cTn id="78" dur="1" fill="hold">
                                          <p:stCondLst>
                                            <p:cond delay="0"/>
                                          </p:stCondLst>
                                        </p:cTn>
                                        <p:tgtEl>
                                          <p:spTgt spid="15363">
                                            <p:txEl>
                                              <p:pRg st="14" end="14"/>
                                            </p:txEl>
                                          </p:spTgt>
                                        </p:tgtEl>
                                        <p:attrNameLst>
                                          <p:attrName>style.visibility</p:attrName>
                                        </p:attrNameLst>
                                      </p:cBhvr>
                                      <p:to>
                                        <p:strVal val="visible"/>
                                      </p:to>
                                    </p:set>
                                    <p:animEffect transition="in" filter="blinds(horizontal)">
                                      <p:cBhvr>
                                        <p:cTn id="79" dur="500"/>
                                        <p:tgtEl>
                                          <p:spTgt spid="15363">
                                            <p:txEl>
                                              <p:pRg st="14" end="14"/>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15363">
                                            <p:txEl>
                                              <p:pRg st="15" end="15"/>
                                            </p:txEl>
                                          </p:spTgt>
                                        </p:tgtEl>
                                        <p:attrNameLst>
                                          <p:attrName>style.visibility</p:attrName>
                                        </p:attrNameLst>
                                      </p:cBhvr>
                                      <p:to>
                                        <p:strVal val="visible"/>
                                      </p:to>
                                    </p:set>
                                    <p:animEffect transition="in" filter="blinds(horizontal)">
                                      <p:cBhvr>
                                        <p:cTn id="84" dur="500"/>
                                        <p:tgtEl>
                                          <p:spTgt spid="15363">
                                            <p:txEl>
                                              <p:pRg st="15" end="15"/>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nodeType="clickEffect">
                                  <p:stCondLst>
                                    <p:cond delay="0"/>
                                  </p:stCondLst>
                                  <p:childTnLst>
                                    <p:set>
                                      <p:cBhvr>
                                        <p:cTn id="88" dur="1" fill="hold">
                                          <p:stCondLst>
                                            <p:cond delay="0"/>
                                          </p:stCondLst>
                                        </p:cTn>
                                        <p:tgtEl>
                                          <p:spTgt spid="15363">
                                            <p:txEl>
                                              <p:pRg st="16" end="16"/>
                                            </p:txEl>
                                          </p:spTgt>
                                        </p:tgtEl>
                                        <p:attrNameLst>
                                          <p:attrName>style.visibility</p:attrName>
                                        </p:attrNameLst>
                                      </p:cBhvr>
                                      <p:to>
                                        <p:strVal val="visible"/>
                                      </p:to>
                                    </p:set>
                                    <p:animEffect transition="in" filter="blinds(horizontal)">
                                      <p:cBhvr>
                                        <p:cTn id="89" dur="500"/>
                                        <p:tgtEl>
                                          <p:spTgt spid="1536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7B1C3-2B14-4438-BA0F-86D097872B14}"/>
              </a:ext>
            </a:extLst>
          </p:cNvPr>
          <p:cNvSpPr>
            <a:spLocks noGrp="1"/>
          </p:cNvSpPr>
          <p:nvPr>
            <p:ph type="title"/>
          </p:nvPr>
        </p:nvSpPr>
        <p:spPr>
          <a:xfrm>
            <a:off x="677334" y="609600"/>
            <a:ext cx="8596668" cy="609600"/>
          </a:xfrm>
        </p:spPr>
        <p:txBody>
          <a:bodyPr>
            <a:normAutofit fontScale="90000"/>
          </a:bodyPr>
          <a:lstStyle/>
          <a:p>
            <a:r>
              <a:rPr lang="en-GB" dirty="0"/>
              <a:t>Comparing An Array - Example</a:t>
            </a:r>
          </a:p>
        </p:txBody>
      </p:sp>
      <p:sp>
        <p:nvSpPr>
          <p:cNvPr id="3" name="Content Placeholder 2">
            <a:extLst>
              <a:ext uri="{FF2B5EF4-FFF2-40B4-BE49-F238E27FC236}">
                <a16:creationId xmlns:a16="http://schemas.microsoft.com/office/drawing/2014/main" id="{849497E5-C7CE-49AC-BF7D-75C82D888DAC}"/>
              </a:ext>
            </a:extLst>
          </p:cNvPr>
          <p:cNvSpPr>
            <a:spLocks noGrp="1"/>
          </p:cNvSpPr>
          <p:nvPr>
            <p:ph idx="1"/>
          </p:nvPr>
        </p:nvSpPr>
        <p:spPr>
          <a:xfrm>
            <a:off x="677334" y="1338471"/>
            <a:ext cx="8161866" cy="4702892"/>
          </a:xfrm>
        </p:spPr>
        <p:txBody>
          <a:bodyPr>
            <a:normAutofit lnSpcReduction="10000"/>
          </a:bodyPr>
          <a:lstStyle/>
          <a:p>
            <a:pPr marL="0" indent="0">
              <a:buNone/>
            </a:pPr>
            <a:r>
              <a:rPr lang="en-GB" dirty="0"/>
              <a:t>include &lt;</a:t>
            </a:r>
            <a:r>
              <a:rPr lang="en-GB" dirty="0" err="1"/>
              <a:t>iostream.h</a:t>
            </a:r>
            <a:r>
              <a:rPr lang="en-GB" dirty="0"/>
              <a:t>&gt;</a:t>
            </a:r>
          </a:p>
          <a:p>
            <a:pPr marL="0" indent="0">
              <a:buNone/>
            </a:pPr>
            <a:r>
              <a:rPr lang="en-GB" dirty="0"/>
              <a:t>main ( )</a:t>
            </a:r>
          </a:p>
          <a:p>
            <a:pPr marL="0" indent="0">
              <a:buNone/>
            </a:pPr>
            <a:r>
              <a:rPr lang="en-GB" dirty="0"/>
              <a:t>{</a:t>
            </a:r>
          </a:p>
          <a:p>
            <a:pPr marL="0" indent="0">
              <a:buNone/>
            </a:pPr>
            <a:r>
              <a:rPr lang="pt-BR" dirty="0"/>
              <a:t>int num1 [5], num2 [5], i, equals = 0 ;</a:t>
            </a:r>
          </a:p>
          <a:p>
            <a:pPr marL="0" indent="0">
              <a:buNone/>
            </a:pPr>
            <a:r>
              <a:rPr lang="en-GB" dirty="0"/>
              <a:t>// input of 5 integers of first array</a:t>
            </a:r>
          </a:p>
          <a:p>
            <a:pPr marL="0" indent="0">
              <a:buNone/>
            </a:pPr>
            <a:r>
              <a:rPr lang="en-GB" dirty="0" err="1"/>
              <a:t>cout</a:t>
            </a:r>
            <a:r>
              <a:rPr lang="en-GB" dirty="0"/>
              <a:t> &lt;&lt; “Please enter five integers for the first array” &lt;&lt; </a:t>
            </a:r>
            <a:r>
              <a:rPr lang="en-GB" dirty="0" err="1"/>
              <a:t>endl</a:t>
            </a:r>
            <a:r>
              <a:rPr lang="en-GB" dirty="0"/>
              <a:t> ;</a:t>
            </a:r>
          </a:p>
          <a:p>
            <a:pPr marL="0" indent="0">
              <a:buNone/>
            </a:pPr>
            <a:r>
              <a:rPr lang="nn-NO" dirty="0"/>
              <a:t>for ( i = 0 ; i &lt; 5 ; i ++)</a:t>
            </a:r>
          </a:p>
          <a:p>
            <a:pPr marL="0" indent="0">
              <a:buNone/>
            </a:pPr>
            <a:r>
              <a:rPr lang="en-GB" dirty="0" err="1"/>
              <a:t>cin</a:t>
            </a:r>
            <a:r>
              <a:rPr lang="en-GB" dirty="0"/>
              <a:t> &gt;&gt; num1 [ </a:t>
            </a:r>
            <a:r>
              <a:rPr lang="en-GB" dirty="0" err="1"/>
              <a:t>i</a:t>
            </a:r>
            <a:r>
              <a:rPr lang="en-GB" dirty="0"/>
              <a:t> ] ;</a:t>
            </a:r>
          </a:p>
          <a:p>
            <a:pPr marL="0" indent="0">
              <a:buNone/>
            </a:pPr>
            <a:r>
              <a:rPr lang="en-GB" dirty="0"/>
              <a:t>// input of 5 integers of 2nd array</a:t>
            </a:r>
          </a:p>
          <a:p>
            <a:pPr marL="0" indent="0">
              <a:buNone/>
            </a:pPr>
            <a:r>
              <a:rPr lang="en-GB" dirty="0" err="1"/>
              <a:t>cout</a:t>
            </a:r>
            <a:r>
              <a:rPr lang="en-GB" dirty="0"/>
              <a:t> &lt;&lt; “Please enter five integers for the second array” &lt;&lt; </a:t>
            </a:r>
            <a:r>
              <a:rPr lang="en-GB" dirty="0" err="1"/>
              <a:t>endl</a:t>
            </a:r>
            <a:r>
              <a:rPr lang="en-GB" dirty="0"/>
              <a:t> ;</a:t>
            </a:r>
          </a:p>
          <a:p>
            <a:pPr marL="0" indent="0">
              <a:buNone/>
            </a:pPr>
            <a:r>
              <a:rPr lang="nn-NO" dirty="0"/>
              <a:t>for ( i = 0 ; i &lt; 5 ; i ++)</a:t>
            </a:r>
          </a:p>
          <a:p>
            <a:pPr marL="0" indent="0">
              <a:buNone/>
            </a:pPr>
            <a:r>
              <a:rPr lang="en-GB" dirty="0" err="1"/>
              <a:t>cin</a:t>
            </a:r>
            <a:r>
              <a:rPr lang="en-GB" dirty="0"/>
              <a:t> &gt;&gt; num2 [ </a:t>
            </a:r>
            <a:r>
              <a:rPr lang="en-GB" dirty="0" err="1"/>
              <a:t>i</a:t>
            </a:r>
            <a:r>
              <a:rPr lang="en-GB" dirty="0"/>
              <a:t> ] ;</a:t>
            </a:r>
          </a:p>
        </p:txBody>
      </p:sp>
    </p:spTree>
    <p:extLst>
      <p:ext uri="{BB962C8B-B14F-4D97-AF65-F5344CB8AC3E}">
        <p14:creationId xmlns:p14="http://schemas.microsoft.com/office/powerpoint/2010/main" val="23269152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2A831-9CD9-4D81-B6A7-53FC7CC11BC6}"/>
              </a:ext>
            </a:extLst>
          </p:cNvPr>
          <p:cNvSpPr>
            <a:spLocks noGrp="1"/>
          </p:cNvSpPr>
          <p:nvPr>
            <p:ph type="title"/>
          </p:nvPr>
        </p:nvSpPr>
        <p:spPr>
          <a:xfrm>
            <a:off x="677334" y="609600"/>
            <a:ext cx="8596668" cy="781878"/>
          </a:xfrm>
        </p:spPr>
        <p:txBody>
          <a:bodyPr/>
          <a:lstStyle/>
          <a:p>
            <a:r>
              <a:rPr lang="en-GB" dirty="0"/>
              <a:t>Comparing An Array - Example</a:t>
            </a:r>
          </a:p>
        </p:txBody>
      </p:sp>
      <p:sp>
        <p:nvSpPr>
          <p:cNvPr id="3" name="Content Placeholder 2">
            <a:extLst>
              <a:ext uri="{FF2B5EF4-FFF2-40B4-BE49-F238E27FC236}">
                <a16:creationId xmlns:a16="http://schemas.microsoft.com/office/drawing/2014/main" id="{820E1390-09AC-4EFB-9B34-BB58BAD78EF5}"/>
              </a:ext>
            </a:extLst>
          </p:cNvPr>
          <p:cNvSpPr>
            <a:spLocks noGrp="1"/>
          </p:cNvSpPr>
          <p:nvPr>
            <p:ph idx="1"/>
          </p:nvPr>
        </p:nvSpPr>
        <p:spPr>
          <a:xfrm>
            <a:off x="677334" y="1391479"/>
            <a:ext cx="5617449" cy="4649884"/>
          </a:xfrm>
        </p:spPr>
        <p:txBody>
          <a:bodyPr/>
          <a:lstStyle/>
          <a:p>
            <a:pPr marL="0" indent="0">
              <a:buNone/>
            </a:pPr>
            <a:r>
              <a:rPr lang="en-GB" dirty="0"/>
              <a:t>//display the elements of two arrays</a:t>
            </a:r>
          </a:p>
          <a:p>
            <a:pPr marL="0" indent="0">
              <a:buNone/>
            </a:pPr>
            <a:r>
              <a:rPr lang="en-GB" dirty="0" err="1"/>
              <a:t>cout</a:t>
            </a:r>
            <a:r>
              <a:rPr lang="en-GB" dirty="0"/>
              <a:t> &lt;&lt; “\n The values in the first array are : “ ;</a:t>
            </a:r>
          </a:p>
          <a:p>
            <a:pPr marL="0" indent="0">
              <a:buNone/>
            </a:pPr>
            <a:r>
              <a:rPr lang="nn-NO" dirty="0"/>
              <a:t>for ( i = 0 ; i &lt; 5 ; i ++)</a:t>
            </a:r>
          </a:p>
          <a:p>
            <a:pPr marL="0" indent="0">
              <a:buNone/>
            </a:pPr>
            <a:r>
              <a:rPr lang="en-GB" dirty="0" err="1"/>
              <a:t>cout</a:t>
            </a:r>
            <a:r>
              <a:rPr lang="en-GB" dirty="0"/>
              <a:t> &lt;&lt; “\t” &lt;&lt; num1 [ </a:t>
            </a:r>
            <a:r>
              <a:rPr lang="en-GB" dirty="0" err="1"/>
              <a:t>i</a:t>
            </a:r>
            <a:r>
              <a:rPr lang="en-GB" dirty="0"/>
              <a:t> ] ;</a:t>
            </a:r>
          </a:p>
          <a:p>
            <a:pPr marL="0" indent="0">
              <a:buNone/>
            </a:pPr>
            <a:r>
              <a:rPr lang="en-GB" dirty="0" err="1"/>
              <a:t>cout</a:t>
            </a:r>
            <a:r>
              <a:rPr lang="en-GB" dirty="0"/>
              <a:t> &lt;&lt; “\n The values in the second array are : “ ;</a:t>
            </a:r>
          </a:p>
          <a:p>
            <a:pPr marL="0" indent="0">
              <a:buNone/>
            </a:pPr>
            <a:r>
              <a:rPr lang="nn-NO" dirty="0"/>
              <a:t>for ( i = 0 ; i &lt; 5 ; i ++)</a:t>
            </a:r>
          </a:p>
          <a:p>
            <a:pPr marL="0" indent="0">
              <a:buNone/>
            </a:pPr>
            <a:r>
              <a:rPr lang="en-GB" dirty="0" err="1"/>
              <a:t>cout</a:t>
            </a:r>
            <a:r>
              <a:rPr lang="en-GB" dirty="0"/>
              <a:t> &lt;&lt; “\t” &lt;&lt; num2 [ </a:t>
            </a:r>
            <a:r>
              <a:rPr lang="en-GB" dirty="0" err="1"/>
              <a:t>i</a:t>
            </a:r>
            <a:r>
              <a:rPr lang="en-GB" dirty="0"/>
              <a:t> ];</a:t>
            </a:r>
          </a:p>
        </p:txBody>
      </p:sp>
      <p:sp>
        <p:nvSpPr>
          <p:cNvPr id="4" name="TextBox 3">
            <a:extLst>
              <a:ext uri="{FF2B5EF4-FFF2-40B4-BE49-F238E27FC236}">
                <a16:creationId xmlns:a16="http://schemas.microsoft.com/office/drawing/2014/main" id="{DD6386AC-F3A6-41A0-BDDF-09D5F2309315}"/>
              </a:ext>
            </a:extLst>
          </p:cNvPr>
          <p:cNvSpPr txBox="1"/>
          <p:nvPr/>
        </p:nvSpPr>
        <p:spPr>
          <a:xfrm>
            <a:off x="6294782" y="1265582"/>
            <a:ext cx="4346713" cy="3693319"/>
          </a:xfrm>
          <a:prstGeom prst="rect">
            <a:avLst/>
          </a:prstGeom>
          <a:noFill/>
        </p:spPr>
        <p:txBody>
          <a:bodyPr wrap="square" rtlCol="0">
            <a:spAutoFit/>
          </a:bodyPr>
          <a:lstStyle/>
          <a:p>
            <a:r>
              <a:rPr lang="en-GB" dirty="0"/>
              <a:t>// compare the two arrays</a:t>
            </a:r>
          </a:p>
          <a:p>
            <a:r>
              <a:rPr lang="nn-NO" dirty="0"/>
              <a:t>for ( i = 0 ; i &lt; 5 ; i ++ )</a:t>
            </a:r>
          </a:p>
          <a:p>
            <a:r>
              <a:rPr lang="pt-BR" dirty="0"/>
              <a:t>{ if ( num1 [ i ] != num2 [ i ] )</a:t>
            </a:r>
          </a:p>
          <a:p>
            <a:r>
              <a:rPr lang="en-GB" dirty="0"/>
              <a:t>{</a:t>
            </a:r>
          </a:p>
          <a:p>
            <a:r>
              <a:rPr lang="en-GB" dirty="0" err="1"/>
              <a:t>cout</a:t>
            </a:r>
            <a:r>
              <a:rPr lang="en-GB" dirty="0"/>
              <a:t> &lt;&lt; “\n The arrays are not equal “ ;</a:t>
            </a:r>
          </a:p>
          <a:p>
            <a:r>
              <a:rPr lang="en-GB" dirty="0"/>
              <a:t>equals = 0 ; //set the flag to false</a:t>
            </a:r>
          </a:p>
          <a:p>
            <a:r>
              <a:rPr lang="en-GB" dirty="0"/>
              <a:t>break ;</a:t>
            </a:r>
          </a:p>
          <a:p>
            <a:r>
              <a:rPr lang="en-GB" dirty="0"/>
              <a:t>}</a:t>
            </a:r>
          </a:p>
          <a:p>
            <a:r>
              <a:rPr lang="en-GB" dirty="0"/>
              <a:t>equals = 1; //set flag to true</a:t>
            </a:r>
          </a:p>
          <a:p>
            <a:r>
              <a:rPr lang="en-GB" dirty="0"/>
              <a:t>}</a:t>
            </a:r>
          </a:p>
          <a:p>
            <a:r>
              <a:rPr lang="en-GB" dirty="0"/>
              <a:t>if (equals)</a:t>
            </a:r>
          </a:p>
          <a:p>
            <a:r>
              <a:rPr lang="en-GB" dirty="0" err="1"/>
              <a:t>cout</a:t>
            </a:r>
            <a:r>
              <a:rPr lang="en-GB" dirty="0"/>
              <a:t> &lt;&lt; “\n Both arrays are equal” ;</a:t>
            </a:r>
          </a:p>
          <a:p>
            <a:r>
              <a:rPr lang="en-GB" dirty="0"/>
              <a:t>}</a:t>
            </a:r>
          </a:p>
        </p:txBody>
      </p:sp>
    </p:spTree>
    <p:extLst>
      <p:ext uri="{BB962C8B-B14F-4D97-AF65-F5344CB8AC3E}">
        <p14:creationId xmlns:p14="http://schemas.microsoft.com/office/powerpoint/2010/main" val="13962156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D7D641D-13E0-4BFE-B373-7FE067DD6773}"/>
              </a:ext>
            </a:extLst>
          </p:cNvPr>
          <p:cNvSpPr>
            <a:spLocks noGrp="1" noChangeArrowheads="1"/>
          </p:cNvSpPr>
          <p:nvPr>
            <p:ph type="title"/>
          </p:nvPr>
        </p:nvSpPr>
        <p:spPr>
          <a:xfrm>
            <a:off x="2362200" y="762000"/>
            <a:ext cx="8229600" cy="1143000"/>
          </a:xfrm>
        </p:spPr>
        <p:txBody>
          <a:bodyPr/>
          <a:lstStyle/>
          <a:p>
            <a:pPr algn="ctr"/>
            <a:r>
              <a:rPr lang="en-US" altLang="en-US" sz="5400"/>
              <a:t>Comparing Two Arrays</a:t>
            </a:r>
          </a:p>
        </p:txBody>
      </p:sp>
      <p:sp>
        <p:nvSpPr>
          <p:cNvPr id="16387" name="Rectangle 3">
            <a:extLst>
              <a:ext uri="{FF2B5EF4-FFF2-40B4-BE49-F238E27FC236}">
                <a16:creationId xmlns:a16="http://schemas.microsoft.com/office/drawing/2014/main" id="{48FEE3E5-8761-4CC3-B720-9E5BE4D7FA86}"/>
              </a:ext>
            </a:extLst>
          </p:cNvPr>
          <p:cNvSpPr>
            <a:spLocks noGrp="1" noChangeArrowheads="1"/>
          </p:cNvSpPr>
          <p:nvPr>
            <p:ph type="body" idx="1"/>
          </p:nvPr>
        </p:nvSpPr>
        <p:spPr>
          <a:xfrm>
            <a:off x="3657600" y="2819400"/>
            <a:ext cx="5943600" cy="2057400"/>
          </a:xfrm>
        </p:spPr>
        <p:txBody>
          <a:bodyPr/>
          <a:lstStyle/>
          <a:p>
            <a:pPr>
              <a:buFont typeface="Wingdings" panose="05000000000000000000" pitchFamily="2" charset="2"/>
              <a:buNone/>
            </a:pPr>
            <a:r>
              <a:rPr lang="en-US" altLang="en-US" sz="5400" b="1"/>
              <a:t>AZMAT HAMEED  </a:t>
            </a:r>
          </a:p>
          <a:p>
            <a:pPr>
              <a:buFont typeface="Wingdings" panose="05000000000000000000" pitchFamily="2" charset="2"/>
              <a:buNone/>
            </a:pPr>
            <a:r>
              <a:rPr lang="en-US" altLang="en-US" sz="5400" b="1"/>
              <a:t>Azmat Hameed</a:t>
            </a:r>
            <a:endParaRPr lang="en-US" altLang="en-US" sz="4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 calcmode="lin" valueType="num">
                                      <p:cBhvr additive="base">
                                        <p:cTn id="14"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F63E5-D026-4C0A-8B0B-2FC7318D9750}"/>
              </a:ext>
            </a:extLst>
          </p:cNvPr>
          <p:cNvSpPr>
            <a:spLocks noGrp="1"/>
          </p:cNvSpPr>
          <p:nvPr>
            <p:ph type="title"/>
          </p:nvPr>
        </p:nvSpPr>
        <p:spPr/>
        <p:txBody>
          <a:bodyPr/>
          <a:lstStyle/>
          <a:p>
            <a:r>
              <a:rPr lang="en-GB" dirty="0"/>
              <a:t>Example</a:t>
            </a:r>
          </a:p>
        </p:txBody>
      </p:sp>
      <p:sp>
        <p:nvSpPr>
          <p:cNvPr id="3" name="Content Placeholder 2">
            <a:extLst>
              <a:ext uri="{FF2B5EF4-FFF2-40B4-BE49-F238E27FC236}">
                <a16:creationId xmlns:a16="http://schemas.microsoft.com/office/drawing/2014/main" id="{666B6083-05BA-45ED-A6E4-51BBA2A538E1}"/>
              </a:ext>
            </a:extLst>
          </p:cNvPr>
          <p:cNvSpPr>
            <a:spLocks noGrp="1"/>
          </p:cNvSpPr>
          <p:nvPr>
            <p:ph idx="1"/>
          </p:nvPr>
        </p:nvSpPr>
        <p:spPr>
          <a:xfrm>
            <a:off x="677334" y="1270000"/>
            <a:ext cx="8596668" cy="4706730"/>
          </a:xfrm>
        </p:spPr>
        <p:txBody>
          <a:bodyPr>
            <a:normAutofit/>
          </a:bodyPr>
          <a:lstStyle/>
          <a:p>
            <a:r>
              <a:rPr lang="en-GB" dirty="0"/>
              <a:t>Let's consider an array int C[10]; </a:t>
            </a:r>
          </a:p>
          <a:p>
            <a:r>
              <a:rPr lang="en-GB" dirty="0"/>
              <a:t>This is an array of integer and has a name ’C’. </a:t>
            </a:r>
          </a:p>
          <a:p>
            <a:r>
              <a:rPr lang="en-GB" dirty="0"/>
              <a:t>It has a size ten which depicts that the array ‘C’ can contain ten elements of int data type. </a:t>
            </a:r>
          </a:p>
          <a:p>
            <a:r>
              <a:rPr lang="en-GB" dirty="0"/>
              <a:t>In the memory, the array occupies the contiguous area, in this case it will occupy forty bytes (one int = 4 bytes). </a:t>
            </a:r>
          </a:p>
          <a:p>
            <a:r>
              <a:rPr lang="en-GB" dirty="0"/>
              <a:t>The elements of the array are manipulated using the index.</a:t>
            </a:r>
          </a:p>
          <a:p>
            <a:r>
              <a:rPr lang="en-GB" dirty="0"/>
              <a:t>In C language, the index of array starts from zero and is one less than array's size.</a:t>
            </a:r>
          </a:p>
          <a:p>
            <a:r>
              <a:rPr lang="en-GB" dirty="0"/>
              <a:t>Index of array is also called subscript.</a:t>
            </a:r>
          </a:p>
        </p:txBody>
      </p:sp>
    </p:spTree>
    <p:extLst>
      <p:ext uri="{BB962C8B-B14F-4D97-AF65-F5344CB8AC3E}">
        <p14:creationId xmlns:p14="http://schemas.microsoft.com/office/powerpoint/2010/main" val="316592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83E395-996F-4965-8051-E219B197B76C}"/>
              </a:ext>
            </a:extLst>
          </p:cNvPr>
          <p:cNvSpPr>
            <a:spLocks noGrp="1" noChangeArrowheads="1"/>
          </p:cNvSpPr>
          <p:nvPr>
            <p:ph type="title"/>
          </p:nvPr>
        </p:nvSpPr>
        <p:spPr>
          <a:xfrm>
            <a:off x="2133600" y="685800"/>
            <a:ext cx="8229600" cy="1143000"/>
          </a:xfrm>
        </p:spPr>
        <p:txBody>
          <a:bodyPr>
            <a:normAutofit fontScale="90000"/>
          </a:bodyPr>
          <a:lstStyle/>
          <a:p>
            <a:pPr algn="ctr"/>
            <a:r>
              <a:rPr lang="en-US" altLang="en-US" sz="7200"/>
              <a:t>Exercise</a:t>
            </a:r>
          </a:p>
        </p:txBody>
      </p:sp>
      <p:sp>
        <p:nvSpPr>
          <p:cNvPr id="17411" name="Rectangle 3">
            <a:extLst>
              <a:ext uri="{FF2B5EF4-FFF2-40B4-BE49-F238E27FC236}">
                <a16:creationId xmlns:a16="http://schemas.microsoft.com/office/drawing/2014/main" id="{0B9C057D-A60B-4463-8EC6-DFF68C80F83F}"/>
              </a:ext>
            </a:extLst>
          </p:cNvPr>
          <p:cNvSpPr>
            <a:spLocks noGrp="1" noChangeArrowheads="1"/>
          </p:cNvSpPr>
          <p:nvPr>
            <p:ph type="body" idx="1"/>
          </p:nvPr>
        </p:nvSpPr>
        <p:spPr>
          <a:xfrm>
            <a:off x="3124200" y="2209800"/>
            <a:ext cx="7391400" cy="2971800"/>
          </a:xfrm>
        </p:spPr>
        <p:txBody>
          <a:bodyPr/>
          <a:lstStyle/>
          <a:p>
            <a:r>
              <a:rPr lang="en-US" altLang="en-US"/>
              <a:t> Input your name and display it in reverse order</a:t>
            </a:r>
          </a:p>
          <a:p>
            <a:endParaRPr lang="en-US" altLang="en-US"/>
          </a:p>
          <a:p>
            <a:r>
              <a:rPr lang="en-US" altLang="en-US"/>
              <a:t>Determine the length of character array</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dissolve">
                                      <p:cBhvr>
                                        <p:cTn id="1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6A477FD-19C8-425C-84D7-830AC5CBC203}"/>
              </a:ext>
            </a:extLst>
          </p:cNvPr>
          <p:cNvSpPr>
            <a:spLocks noGrp="1" noChangeArrowheads="1"/>
          </p:cNvSpPr>
          <p:nvPr>
            <p:ph type="title"/>
          </p:nvPr>
        </p:nvSpPr>
        <p:spPr>
          <a:xfrm>
            <a:off x="2743200" y="347664"/>
            <a:ext cx="7543800" cy="1431925"/>
          </a:xfrm>
          <a:noFill/>
          <a:ln/>
        </p:spPr>
        <p:txBody>
          <a:bodyPr/>
          <a:lstStyle/>
          <a:p>
            <a:pPr algn="ctr"/>
            <a:r>
              <a:rPr lang="en-US" altLang="en-US" dirty="0"/>
              <a:t>Storage of an array in memory</a:t>
            </a:r>
          </a:p>
        </p:txBody>
      </p:sp>
      <p:grpSp>
        <p:nvGrpSpPr>
          <p:cNvPr id="37891" name="Group 3">
            <a:extLst>
              <a:ext uri="{FF2B5EF4-FFF2-40B4-BE49-F238E27FC236}">
                <a16:creationId xmlns:a16="http://schemas.microsoft.com/office/drawing/2014/main" id="{D4535F2D-E850-4F4E-AB47-25E63897973A}"/>
              </a:ext>
            </a:extLst>
          </p:cNvPr>
          <p:cNvGrpSpPr>
            <a:grpSpLocks/>
          </p:cNvGrpSpPr>
          <p:nvPr/>
        </p:nvGrpSpPr>
        <p:grpSpPr bwMode="auto">
          <a:xfrm>
            <a:off x="4256088" y="1476375"/>
            <a:ext cx="3668712" cy="4953000"/>
            <a:chOff x="1750" y="816"/>
            <a:chExt cx="1034" cy="3120"/>
          </a:xfrm>
        </p:grpSpPr>
        <p:sp>
          <p:nvSpPr>
            <p:cNvPr id="37892" name="Text Box 4">
              <a:extLst>
                <a:ext uri="{FF2B5EF4-FFF2-40B4-BE49-F238E27FC236}">
                  <a16:creationId xmlns:a16="http://schemas.microsoft.com/office/drawing/2014/main" id="{430429F5-7693-4494-8C8A-58C1081EDB89}"/>
                </a:ext>
              </a:extLst>
            </p:cNvPr>
            <p:cNvSpPr txBox="1">
              <a:spLocks noChangeArrowheads="1"/>
            </p:cNvSpPr>
            <p:nvPr/>
          </p:nvSpPr>
          <p:spPr bwMode="auto">
            <a:xfrm>
              <a:off x="1844" y="1200"/>
              <a:ext cx="24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C[0]</a:t>
              </a:r>
            </a:p>
          </p:txBody>
        </p:sp>
        <p:sp>
          <p:nvSpPr>
            <p:cNvPr id="37893" name="Text Box 5">
              <a:extLst>
                <a:ext uri="{FF2B5EF4-FFF2-40B4-BE49-F238E27FC236}">
                  <a16:creationId xmlns:a16="http://schemas.microsoft.com/office/drawing/2014/main" id="{91D2A39E-983B-413B-AA20-76831E8E495B}"/>
                </a:ext>
              </a:extLst>
            </p:cNvPr>
            <p:cNvSpPr txBox="1">
              <a:spLocks noChangeArrowheads="1"/>
            </p:cNvSpPr>
            <p:nvPr/>
          </p:nvSpPr>
          <p:spPr bwMode="auto">
            <a:xfrm>
              <a:off x="1854" y="1488"/>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C[1]</a:t>
              </a:r>
            </a:p>
          </p:txBody>
        </p:sp>
        <p:sp>
          <p:nvSpPr>
            <p:cNvPr id="37894" name="Text Box 6">
              <a:extLst>
                <a:ext uri="{FF2B5EF4-FFF2-40B4-BE49-F238E27FC236}">
                  <a16:creationId xmlns:a16="http://schemas.microsoft.com/office/drawing/2014/main" id="{861DB3C8-87F1-4ED0-9480-17172696C3AD}"/>
                </a:ext>
              </a:extLst>
            </p:cNvPr>
            <p:cNvSpPr txBox="1">
              <a:spLocks noChangeArrowheads="1"/>
            </p:cNvSpPr>
            <p:nvPr/>
          </p:nvSpPr>
          <p:spPr bwMode="auto">
            <a:xfrm>
              <a:off x="1844" y="1728"/>
              <a:ext cx="24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C[2]</a:t>
              </a:r>
            </a:p>
          </p:txBody>
        </p:sp>
        <p:sp>
          <p:nvSpPr>
            <p:cNvPr id="37895" name="Text Box 7">
              <a:extLst>
                <a:ext uri="{FF2B5EF4-FFF2-40B4-BE49-F238E27FC236}">
                  <a16:creationId xmlns:a16="http://schemas.microsoft.com/office/drawing/2014/main" id="{E2504D67-FF9C-47B1-B8D3-F1DD0737C0BB}"/>
                </a:ext>
              </a:extLst>
            </p:cNvPr>
            <p:cNvSpPr txBox="1">
              <a:spLocks noChangeArrowheads="1"/>
            </p:cNvSpPr>
            <p:nvPr/>
          </p:nvSpPr>
          <p:spPr bwMode="auto">
            <a:xfrm>
              <a:off x="1854" y="2016"/>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C[3]</a:t>
              </a:r>
            </a:p>
          </p:txBody>
        </p:sp>
        <p:sp>
          <p:nvSpPr>
            <p:cNvPr id="37896" name="Text Box 8">
              <a:extLst>
                <a:ext uri="{FF2B5EF4-FFF2-40B4-BE49-F238E27FC236}">
                  <a16:creationId xmlns:a16="http://schemas.microsoft.com/office/drawing/2014/main" id="{FA738F14-B79C-42B3-A91A-ECF5D9E5FA97}"/>
                </a:ext>
              </a:extLst>
            </p:cNvPr>
            <p:cNvSpPr txBox="1">
              <a:spLocks noChangeArrowheads="1"/>
            </p:cNvSpPr>
            <p:nvPr/>
          </p:nvSpPr>
          <p:spPr bwMode="auto">
            <a:xfrm>
              <a:off x="1867" y="2265"/>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C[4]</a:t>
              </a:r>
            </a:p>
          </p:txBody>
        </p:sp>
        <p:sp>
          <p:nvSpPr>
            <p:cNvPr id="37897" name="Text Box 9">
              <a:extLst>
                <a:ext uri="{FF2B5EF4-FFF2-40B4-BE49-F238E27FC236}">
                  <a16:creationId xmlns:a16="http://schemas.microsoft.com/office/drawing/2014/main" id="{22D618C0-1F39-4056-BC1E-931E78F99B15}"/>
                </a:ext>
              </a:extLst>
            </p:cNvPr>
            <p:cNvSpPr txBox="1">
              <a:spLocks noChangeArrowheads="1"/>
            </p:cNvSpPr>
            <p:nvPr/>
          </p:nvSpPr>
          <p:spPr bwMode="auto">
            <a:xfrm>
              <a:off x="1867" y="2592"/>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C[5]</a:t>
              </a:r>
            </a:p>
          </p:txBody>
        </p:sp>
        <p:sp>
          <p:nvSpPr>
            <p:cNvPr id="37898" name="Text Box 10">
              <a:extLst>
                <a:ext uri="{FF2B5EF4-FFF2-40B4-BE49-F238E27FC236}">
                  <a16:creationId xmlns:a16="http://schemas.microsoft.com/office/drawing/2014/main" id="{4F8C08F9-7BE8-4198-B974-0F22BCEDA0F2}"/>
                </a:ext>
              </a:extLst>
            </p:cNvPr>
            <p:cNvSpPr txBox="1">
              <a:spLocks noChangeArrowheads="1"/>
            </p:cNvSpPr>
            <p:nvPr/>
          </p:nvSpPr>
          <p:spPr bwMode="auto">
            <a:xfrm>
              <a:off x="1867" y="2880"/>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C[6]</a:t>
              </a:r>
            </a:p>
          </p:txBody>
        </p:sp>
        <p:sp>
          <p:nvSpPr>
            <p:cNvPr id="37899" name="Text Box 11">
              <a:extLst>
                <a:ext uri="{FF2B5EF4-FFF2-40B4-BE49-F238E27FC236}">
                  <a16:creationId xmlns:a16="http://schemas.microsoft.com/office/drawing/2014/main" id="{40AF5BD7-64C9-4AC6-B4BA-CE1AE14D18F9}"/>
                </a:ext>
              </a:extLst>
            </p:cNvPr>
            <p:cNvSpPr txBox="1">
              <a:spLocks noChangeArrowheads="1"/>
            </p:cNvSpPr>
            <p:nvPr/>
          </p:nvSpPr>
          <p:spPr bwMode="auto">
            <a:xfrm>
              <a:off x="1867" y="3177"/>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C[7]</a:t>
              </a:r>
            </a:p>
          </p:txBody>
        </p:sp>
        <p:sp>
          <p:nvSpPr>
            <p:cNvPr id="37900" name="Text Box 12">
              <a:extLst>
                <a:ext uri="{FF2B5EF4-FFF2-40B4-BE49-F238E27FC236}">
                  <a16:creationId xmlns:a16="http://schemas.microsoft.com/office/drawing/2014/main" id="{7785A08F-1638-4342-A1E0-DB14FED917E6}"/>
                </a:ext>
              </a:extLst>
            </p:cNvPr>
            <p:cNvSpPr txBox="1">
              <a:spLocks noChangeArrowheads="1"/>
            </p:cNvSpPr>
            <p:nvPr/>
          </p:nvSpPr>
          <p:spPr bwMode="auto">
            <a:xfrm>
              <a:off x="1863" y="3408"/>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C[8]</a:t>
              </a:r>
            </a:p>
          </p:txBody>
        </p:sp>
        <p:sp>
          <p:nvSpPr>
            <p:cNvPr id="37901" name="Text Box 13">
              <a:extLst>
                <a:ext uri="{FF2B5EF4-FFF2-40B4-BE49-F238E27FC236}">
                  <a16:creationId xmlns:a16="http://schemas.microsoft.com/office/drawing/2014/main" id="{C24A81CD-299D-41B5-ABA8-C5D8A5510158}"/>
                </a:ext>
              </a:extLst>
            </p:cNvPr>
            <p:cNvSpPr txBox="1">
              <a:spLocks noChangeArrowheads="1"/>
            </p:cNvSpPr>
            <p:nvPr/>
          </p:nvSpPr>
          <p:spPr bwMode="auto">
            <a:xfrm>
              <a:off x="1867" y="3696"/>
              <a:ext cx="20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  C[9]</a:t>
              </a:r>
            </a:p>
          </p:txBody>
        </p:sp>
        <p:sp>
          <p:nvSpPr>
            <p:cNvPr id="37902" name="Text Box 14">
              <a:extLst>
                <a:ext uri="{FF2B5EF4-FFF2-40B4-BE49-F238E27FC236}">
                  <a16:creationId xmlns:a16="http://schemas.microsoft.com/office/drawing/2014/main" id="{F7E7CBB6-7B65-400B-A935-296A574D2F97}"/>
                </a:ext>
              </a:extLst>
            </p:cNvPr>
            <p:cNvSpPr txBox="1">
              <a:spLocks noChangeArrowheads="1"/>
            </p:cNvSpPr>
            <p:nvPr/>
          </p:nvSpPr>
          <p:spPr bwMode="auto">
            <a:xfrm>
              <a:off x="1750" y="816"/>
              <a:ext cx="2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Name</a:t>
              </a:r>
            </a:p>
          </p:txBody>
        </p:sp>
        <p:sp>
          <p:nvSpPr>
            <p:cNvPr id="37903" name="Line 15">
              <a:extLst>
                <a:ext uri="{FF2B5EF4-FFF2-40B4-BE49-F238E27FC236}">
                  <a16:creationId xmlns:a16="http://schemas.microsoft.com/office/drawing/2014/main" id="{2D3C6CFB-39D6-4E55-8ADA-B31716AAC54F}"/>
                </a:ext>
              </a:extLst>
            </p:cNvPr>
            <p:cNvSpPr>
              <a:spLocks noChangeShapeType="1"/>
            </p:cNvSpPr>
            <p:nvPr/>
          </p:nvSpPr>
          <p:spPr bwMode="auto">
            <a:xfrm>
              <a:off x="1872" y="1008"/>
              <a:ext cx="96"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grpSp>
          <p:nvGrpSpPr>
            <p:cNvPr id="37904" name="Group 16">
              <a:extLst>
                <a:ext uri="{FF2B5EF4-FFF2-40B4-BE49-F238E27FC236}">
                  <a16:creationId xmlns:a16="http://schemas.microsoft.com/office/drawing/2014/main" id="{E96FC893-81A0-4E3B-BE26-8DAF6B4837AC}"/>
                </a:ext>
              </a:extLst>
            </p:cNvPr>
            <p:cNvGrpSpPr>
              <a:grpSpLocks/>
            </p:cNvGrpSpPr>
            <p:nvPr/>
          </p:nvGrpSpPr>
          <p:grpSpPr bwMode="auto">
            <a:xfrm>
              <a:off x="2160" y="1200"/>
              <a:ext cx="624" cy="2736"/>
              <a:chOff x="2160" y="1200"/>
              <a:chExt cx="1056" cy="2736"/>
            </a:xfrm>
          </p:grpSpPr>
          <p:sp>
            <p:nvSpPr>
              <p:cNvPr id="37905" name="Rectangle 17">
                <a:extLst>
                  <a:ext uri="{FF2B5EF4-FFF2-40B4-BE49-F238E27FC236}">
                    <a16:creationId xmlns:a16="http://schemas.microsoft.com/office/drawing/2014/main" id="{0A0EC95F-F819-45A4-A95E-E9172B035445}"/>
                  </a:ext>
                </a:extLst>
              </p:cNvPr>
              <p:cNvSpPr>
                <a:spLocks noChangeArrowheads="1"/>
              </p:cNvSpPr>
              <p:nvPr/>
            </p:nvSpPr>
            <p:spPr bwMode="auto">
              <a:xfrm>
                <a:off x="2160" y="1200"/>
                <a:ext cx="1056" cy="27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06" name="Line 18">
                <a:extLst>
                  <a:ext uri="{FF2B5EF4-FFF2-40B4-BE49-F238E27FC236}">
                    <a16:creationId xmlns:a16="http://schemas.microsoft.com/office/drawing/2014/main" id="{065297B1-4465-47B1-A12F-958862B90CD6}"/>
                  </a:ext>
                </a:extLst>
              </p:cNvPr>
              <p:cNvSpPr>
                <a:spLocks noChangeShapeType="1"/>
              </p:cNvSpPr>
              <p:nvPr/>
            </p:nvSpPr>
            <p:spPr bwMode="auto">
              <a:xfrm>
                <a:off x="2160" y="1440"/>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7" name="Line 19">
                <a:extLst>
                  <a:ext uri="{FF2B5EF4-FFF2-40B4-BE49-F238E27FC236}">
                    <a16:creationId xmlns:a16="http://schemas.microsoft.com/office/drawing/2014/main" id="{69B82B68-81B3-4940-90B3-EC7EC5195C51}"/>
                  </a:ext>
                </a:extLst>
              </p:cNvPr>
              <p:cNvSpPr>
                <a:spLocks noChangeShapeType="1"/>
              </p:cNvSpPr>
              <p:nvPr/>
            </p:nvSpPr>
            <p:spPr bwMode="auto">
              <a:xfrm>
                <a:off x="2160" y="1728"/>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8" name="Line 20">
                <a:extLst>
                  <a:ext uri="{FF2B5EF4-FFF2-40B4-BE49-F238E27FC236}">
                    <a16:creationId xmlns:a16="http://schemas.microsoft.com/office/drawing/2014/main" id="{91940F1C-5B61-4354-82EF-D3AAB5E1A5CC}"/>
                  </a:ext>
                </a:extLst>
              </p:cNvPr>
              <p:cNvSpPr>
                <a:spLocks noChangeShapeType="1"/>
              </p:cNvSpPr>
              <p:nvPr/>
            </p:nvSpPr>
            <p:spPr bwMode="auto">
              <a:xfrm>
                <a:off x="2160" y="201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09" name="Line 21">
                <a:extLst>
                  <a:ext uri="{FF2B5EF4-FFF2-40B4-BE49-F238E27FC236}">
                    <a16:creationId xmlns:a16="http://schemas.microsoft.com/office/drawing/2014/main" id="{7F05FD5F-DA45-403C-9D22-5E0147E9460E}"/>
                  </a:ext>
                </a:extLst>
              </p:cNvPr>
              <p:cNvSpPr>
                <a:spLocks noChangeShapeType="1"/>
              </p:cNvSpPr>
              <p:nvPr/>
            </p:nvSpPr>
            <p:spPr bwMode="auto">
              <a:xfrm>
                <a:off x="2160" y="369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0" name="Line 22">
                <a:extLst>
                  <a:ext uri="{FF2B5EF4-FFF2-40B4-BE49-F238E27FC236}">
                    <a16:creationId xmlns:a16="http://schemas.microsoft.com/office/drawing/2014/main" id="{1406E669-AB17-4E14-9785-724E5A1D8DC2}"/>
                  </a:ext>
                </a:extLst>
              </p:cNvPr>
              <p:cNvSpPr>
                <a:spLocks noChangeShapeType="1"/>
              </p:cNvSpPr>
              <p:nvPr/>
            </p:nvSpPr>
            <p:spPr bwMode="auto">
              <a:xfrm>
                <a:off x="2160" y="2256"/>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1" name="Line 23">
                <a:extLst>
                  <a:ext uri="{FF2B5EF4-FFF2-40B4-BE49-F238E27FC236}">
                    <a16:creationId xmlns:a16="http://schemas.microsoft.com/office/drawing/2014/main" id="{9719649B-5BF3-4E96-B445-B8FCD01B5CD9}"/>
                  </a:ext>
                </a:extLst>
              </p:cNvPr>
              <p:cNvSpPr>
                <a:spLocks noChangeShapeType="1"/>
              </p:cNvSpPr>
              <p:nvPr/>
            </p:nvSpPr>
            <p:spPr bwMode="auto">
              <a:xfrm>
                <a:off x="2160" y="2544"/>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2" name="Line 24">
                <a:extLst>
                  <a:ext uri="{FF2B5EF4-FFF2-40B4-BE49-F238E27FC236}">
                    <a16:creationId xmlns:a16="http://schemas.microsoft.com/office/drawing/2014/main" id="{56309C91-675B-46C7-8157-D1DFA713F9C7}"/>
                  </a:ext>
                </a:extLst>
              </p:cNvPr>
              <p:cNvSpPr>
                <a:spLocks noChangeShapeType="1"/>
              </p:cNvSpPr>
              <p:nvPr/>
            </p:nvSpPr>
            <p:spPr bwMode="auto">
              <a:xfrm>
                <a:off x="2160" y="2832"/>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3" name="Line 25">
                <a:extLst>
                  <a:ext uri="{FF2B5EF4-FFF2-40B4-BE49-F238E27FC236}">
                    <a16:creationId xmlns:a16="http://schemas.microsoft.com/office/drawing/2014/main" id="{B48AB4F4-AAF5-4C63-A659-D6FFA8183B16}"/>
                  </a:ext>
                </a:extLst>
              </p:cNvPr>
              <p:cNvSpPr>
                <a:spLocks noChangeShapeType="1"/>
              </p:cNvSpPr>
              <p:nvPr/>
            </p:nvSpPr>
            <p:spPr bwMode="auto">
              <a:xfrm>
                <a:off x="2160" y="3120"/>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4" name="Line 26">
                <a:extLst>
                  <a:ext uri="{FF2B5EF4-FFF2-40B4-BE49-F238E27FC236}">
                    <a16:creationId xmlns:a16="http://schemas.microsoft.com/office/drawing/2014/main" id="{27FD3265-4B7A-479B-B231-7F4AD301CD64}"/>
                  </a:ext>
                </a:extLst>
              </p:cNvPr>
              <p:cNvSpPr>
                <a:spLocks noChangeShapeType="1"/>
              </p:cNvSpPr>
              <p:nvPr/>
            </p:nvSpPr>
            <p:spPr bwMode="auto">
              <a:xfrm>
                <a:off x="2160" y="3408"/>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15" name="Text Box 27">
                <a:extLst>
                  <a:ext uri="{FF2B5EF4-FFF2-40B4-BE49-F238E27FC236}">
                    <a16:creationId xmlns:a16="http://schemas.microsoft.com/office/drawing/2014/main" id="{1A19D0D0-0196-42F9-A334-A423C70F59E8}"/>
                  </a:ext>
                </a:extLst>
              </p:cNvPr>
              <p:cNvSpPr txBox="1">
                <a:spLocks noChangeArrowheads="1"/>
              </p:cNvSpPr>
              <p:nvPr/>
            </p:nvSpPr>
            <p:spPr bwMode="auto">
              <a:xfrm>
                <a:off x="2573" y="2016"/>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16" name="Text Box 28">
                <a:extLst>
                  <a:ext uri="{FF2B5EF4-FFF2-40B4-BE49-F238E27FC236}">
                    <a16:creationId xmlns:a16="http://schemas.microsoft.com/office/drawing/2014/main" id="{37817C5C-8FE3-4837-95B1-F05511660A39}"/>
                  </a:ext>
                </a:extLst>
              </p:cNvPr>
              <p:cNvSpPr txBox="1">
                <a:spLocks noChangeArrowheads="1"/>
              </p:cNvSpPr>
              <p:nvPr/>
            </p:nvSpPr>
            <p:spPr bwMode="auto">
              <a:xfrm>
                <a:off x="2578" y="1776"/>
                <a:ext cx="20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35</a:t>
                </a:r>
              </a:p>
            </p:txBody>
          </p:sp>
          <p:sp>
            <p:nvSpPr>
              <p:cNvPr id="37917" name="Text Box 29">
                <a:extLst>
                  <a:ext uri="{FF2B5EF4-FFF2-40B4-BE49-F238E27FC236}">
                    <a16:creationId xmlns:a16="http://schemas.microsoft.com/office/drawing/2014/main" id="{F7B4819B-22A2-472D-BB1B-2D52C1CEFA62}"/>
                  </a:ext>
                </a:extLst>
              </p:cNvPr>
              <p:cNvSpPr txBox="1">
                <a:spLocks noChangeArrowheads="1"/>
              </p:cNvSpPr>
              <p:nvPr/>
            </p:nvSpPr>
            <p:spPr bwMode="auto">
              <a:xfrm>
                <a:off x="2578" y="1488"/>
                <a:ext cx="20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59</a:t>
                </a:r>
              </a:p>
            </p:txBody>
          </p:sp>
          <p:sp>
            <p:nvSpPr>
              <p:cNvPr id="37918" name="Text Box 30">
                <a:extLst>
                  <a:ext uri="{FF2B5EF4-FFF2-40B4-BE49-F238E27FC236}">
                    <a16:creationId xmlns:a16="http://schemas.microsoft.com/office/drawing/2014/main" id="{1BE1600F-7F50-48D4-8A87-60ADCA5508C6}"/>
                  </a:ext>
                </a:extLst>
              </p:cNvPr>
              <p:cNvSpPr txBox="1">
                <a:spLocks noChangeArrowheads="1"/>
              </p:cNvSpPr>
              <p:nvPr/>
            </p:nvSpPr>
            <p:spPr bwMode="auto">
              <a:xfrm>
                <a:off x="2578" y="1200"/>
                <a:ext cx="20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24</a:t>
                </a:r>
              </a:p>
            </p:txBody>
          </p:sp>
          <p:sp>
            <p:nvSpPr>
              <p:cNvPr id="37919" name="Text Box 31">
                <a:extLst>
                  <a:ext uri="{FF2B5EF4-FFF2-40B4-BE49-F238E27FC236}">
                    <a16:creationId xmlns:a16="http://schemas.microsoft.com/office/drawing/2014/main" id="{D2D39B7E-DEF1-45CA-AF1C-5AB532E266AA}"/>
                  </a:ext>
                </a:extLst>
              </p:cNvPr>
              <p:cNvSpPr txBox="1">
                <a:spLocks noChangeArrowheads="1"/>
              </p:cNvSpPr>
              <p:nvPr/>
            </p:nvSpPr>
            <p:spPr bwMode="auto">
              <a:xfrm>
                <a:off x="2576" y="2313"/>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20" name="Text Box 32">
                <a:extLst>
                  <a:ext uri="{FF2B5EF4-FFF2-40B4-BE49-F238E27FC236}">
                    <a16:creationId xmlns:a16="http://schemas.microsoft.com/office/drawing/2014/main" id="{55E2C9EB-43DB-4C47-AF1F-0ACA769906A3}"/>
                  </a:ext>
                </a:extLst>
              </p:cNvPr>
              <p:cNvSpPr txBox="1">
                <a:spLocks noChangeArrowheads="1"/>
              </p:cNvSpPr>
              <p:nvPr/>
            </p:nvSpPr>
            <p:spPr bwMode="auto">
              <a:xfrm>
                <a:off x="2576" y="2889"/>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21" name="Text Box 33">
                <a:extLst>
                  <a:ext uri="{FF2B5EF4-FFF2-40B4-BE49-F238E27FC236}">
                    <a16:creationId xmlns:a16="http://schemas.microsoft.com/office/drawing/2014/main" id="{916BF523-5C4E-435D-A397-1214B73BFCB5}"/>
                  </a:ext>
                </a:extLst>
              </p:cNvPr>
              <p:cNvSpPr txBox="1">
                <a:spLocks noChangeArrowheads="1"/>
              </p:cNvSpPr>
              <p:nvPr/>
            </p:nvSpPr>
            <p:spPr bwMode="auto">
              <a:xfrm>
                <a:off x="2576" y="2592"/>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22" name="Text Box 34">
                <a:extLst>
                  <a:ext uri="{FF2B5EF4-FFF2-40B4-BE49-F238E27FC236}">
                    <a16:creationId xmlns:a16="http://schemas.microsoft.com/office/drawing/2014/main" id="{F47A6A47-DFE2-43C4-8B17-7427CF0AE872}"/>
                  </a:ext>
                </a:extLst>
              </p:cNvPr>
              <p:cNvSpPr txBox="1">
                <a:spLocks noChangeArrowheads="1"/>
              </p:cNvSpPr>
              <p:nvPr/>
            </p:nvSpPr>
            <p:spPr bwMode="auto">
              <a:xfrm>
                <a:off x="2576" y="3177"/>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23" name="Text Box 35">
                <a:extLst>
                  <a:ext uri="{FF2B5EF4-FFF2-40B4-BE49-F238E27FC236}">
                    <a16:creationId xmlns:a16="http://schemas.microsoft.com/office/drawing/2014/main" id="{70D45325-5DF8-4ABB-84FB-20A14556AAE9}"/>
                  </a:ext>
                </a:extLst>
              </p:cNvPr>
              <p:cNvSpPr txBox="1">
                <a:spLocks noChangeArrowheads="1"/>
              </p:cNvSpPr>
              <p:nvPr/>
            </p:nvSpPr>
            <p:spPr bwMode="auto">
              <a:xfrm>
                <a:off x="2573" y="3465"/>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sp>
            <p:nvSpPr>
              <p:cNvPr id="37924" name="Text Box 36">
                <a:extLst>
                  <a:ext uri="{FF2B5EF4-FFF2-40B4-BE49-F238E27FC236}">
                    <a16:creationId xmlns:a16="http://schemas.microsoft.com/office/drawing/2014/main" id="{1B6D11BA-23BF-454D-9356-F83632E29DBC}"/>
                  </a:ext>
                </a:extLst>
              </p:cNvPr>
              <p:cNvSpPr txBox="1">
                <a:spLocks noChangeArrowheads="1"/>
              </p:cNvSpPr>
              <p:nvPr/>
            </p:nvSpPr>
            <p:spPr bwMode="auto">
              <a:xfrm>
                <a:off x="2573" y="3696"/>
                <a:ext cx="18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a:t>
                </a:r>
              </a:p>
            </p:txBody>
          </p:sp>
        </p:grpSp>
        <p:sp>
          <p:nvSpPr>
            <p:cNvPr id="37925" name="Text Box 37">
              <a:extLst>
                <a:ext uri="{FF2B5EF4-FFF2-40B4-BE49-F238E27FC236}">
                  <a16:creationId xmlns:a16="http://schemas.microsoft.com/office/drawing/2014/main" id="{88F3196C-F27C-4F06-B5DE-F1D61CD6D46A}"/>
                </a:ext>
              </a:extLst>
            </p:cNvPr>
            <p:cNvSpPr txBox="1">
              <a:spLocks noChangeArrowheads="1"/>
            </p:cNvSpPr>
            <p:nvPr/>
          </p:nvSpPr>
          <p:spPr bwMode="auto">
            <a:xfrm>
              <a:off x="2324" y="887"/>
              <a:ext cx="28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memory</a:t>
              </a:r>
            </a:p>
          </p:txBody>
        </p:sp>
      </p:grpSp>
      <p:cxnSp>
        <p:nvCxnSpPr>
          <p:cNvPr id="37926" name="AutoShape 38">
            <a:extLst>
              <a:ext uri="{FF2B5EF4-FFF2-40B4-BE49-F238E27FC236}">
                <a16:creationId xmlns:a16="http://schemas.microsoft.com/office/drawing/2014/main" id="{4138D2BB-D8D7-4069-BAA9-9E435D42321E}"/>
              </a:ext>
            </a:extLst>
          </p:cNvPr>
          <p:cNvCxnSpPr>
            <a:cxnSpLocks noChangeShapeType="1"/>
          </p:cNvCxnSpPr>
          <p:nvPr/>
        </p:nvCxnSpPr>
        <p:spPr bwMode="auto">
          <a:xfrm flipV="1">
            <a:off x="4648200" y="6353175"/>
            <a:ext cx="53340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927" name="Text Box 39">
            <a:extLst>
              <a:ext uri="{FF2B5EF4-FFF2-40B4-BE49-F238E27FC236}">
                <a16:creationId xmlns:a16="http://schemas.microsoft.com/office/drawing/2014/main" id="{A74054A1-9E0A-4705-A3F5-DB0908200F7D}"/>
              </a:ext>
            </a:extLst>
          </p:cNvPr>
          <p:cNvSpPr txBox="1">
            <a:spLocks noChangeArrowheads="1"/>
          </p:cNvSpPr>
          <p:nvPr/>
        </p:nvSpPr>
        <p:spPr bwMode="auto">
          <a:xfrm>
            <a:off x="3962400" y="6519863"/>
            <a:ext cx="74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Index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linds(horizontal)">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927"/>
                                        </p:tgtEl>
                                        <p:attrNameLst>
                                          <p:attrName>style.visibility</p:attrName>
                                        </p:attrNameLst>
                                      </p:cBhvr>
                                      <p:to>
                                        <p:strVal val="visible"/>
                                      </p:to>
                                    </p:set>
                                    <p:animEffect transition="in" filter="dissolve">
                                      <p:cBhvr>
                                        <p:cTn id="12" dur="500"/>
                                        <p:tgtEl>
                                          <p:spTgt spid="37927"/>
                                        </p:tgtEl>
                                      </p:cBhvr>
                                    </p:animEffect>
                                  </p:childTnLst>
                                </p:cTn>
                              </p:par>
                              <p:par>
                                <p:cTn id="13" presetID="9" presetClass="entr" presetSubtype="0" fill="hold" nodeType="withEffect">
                                  <p:stCondLst>
                                    <p:cond delay="0"/>
                                  </p:stCondLst>
                                  <p:childTnLst>
                                    <p:set>
                                      <p:cBhvr>
                                        <p:cTn id="14" dur="1" fill="hold">
                                          <p:stCondLst>
                                            <p:cond delay="0"/>
                                          </p:stCondLst>
                                        </p:cTn>
                                        <p:tgtEl>
                                          <p:spTgt spid="37926"/>
                                        </p:tgtEl>
                                        <p:attrNameLst>
                                          <p:attrName>style.visibility</p:attrName>
                                        </p:attrNameLst>
                                      </p:cBhvr>
                                      <p:to>
                                        <p:strVal val="visible"/>
                                      </p:to>
                                    </p:set>
                                    <p:animEffect transition="in" filter="dissolve">
                                      <p:cBhvr>
                                        <p:cTn id="15" dur="500"/>
                                        <p:tgtEl>
                                          <p:spTgt spid="37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415ECDE-683C-4ADA-B3B4-D75B57DD2BA0}"/>
              </a:ext>
            </a:extLst>
          </p:cNvPr>
          <p:cNvSpPr>
            <a:spLocks noGrp="1" noChangeArrowheads="1"/>
          </p:cNvSpPr>
          <p:nvPr>
            <p:ph type="body" idx="1"/>
          </p:nvPr>
        </p:nvSpPr>
        <p:spPr>
          <a:xfrm>
            <a:off x="2743200" y="1600200"/>
            <a:ext cx="7772400" cy="4800600"/>
          </a:xfrm>
        </p:spPr>
        <p:txBody>
          <a:bodyPr>
            <a:normAutofit lnSpcReduction="10000"/>
          </a:bodyPr>
          <a:lstStyle/>
          <a:p>
            <a:endParaRPr lang="en-US" altLang="en-US" sz="2400"/>
          </a:p>
          <a:p>
            <a:pPr>
              <a:buFont typeface="Wingdings" panose="05000000000000000000" pitchFamily="2" charset="2"/>
              <a:buNone/>
            </a:pPr>
            <a:r>
              <a:rPr lang="en-US" altLang="en-US" sz="2000" b="1">
                <a:latin typeface="Courier New" panose="02070309020205020404" pitchFamily="49" charset="0"/>
              </a:rPr>
              <a:t>	arrayType arrayName[numberOfElements ];</a:t>
            </a:r>
            <a:endParaRPr lang="en-US" altLang="en-US" sz="2000"/>
          </a:p>
          <a:p>
            <a:pPr>
              <a:buFont typeface="Wingdings" panose="05000000000000000000" pitchFamily="2" charset="2"/>
              <a:buNone/>
            </a:pPr>
            <a:r>
              <a:rPr lang="en-US" altLang="en-US" sz="2400"/>
              <a:t>	For example , </a:t>
            </a:r>
          </a:p>
          <a:p>
            <a:pPr>
              <a:buFont typeface="Wingdings" panose="05000000000000000000" pitchFamily="2" charset="2"/>
              <a:buNone/>
            </a:pPr>
            <a:r>
              <a:rPr lang="en-US" altLang="en-US" sz="2400"/>
              <a:t>			int age [ 10 ] ;</a:t>
            </a:r>
          </a:p>
          <a:p>
            <a:pPr>
              <a:buFont typeface="Wingdings" panose="05000000000000000000" pitchFamily="2" charset="2"/>
              <a:buNone/>
            </a:pPr>
            <a:endParaRPr lang="en-US" altLang="en-US" sz="2400"/>
          </a:p>
          <a:p>
            <a:r>
              <a:rPr lang="en-US" altLang="en-US" sz="2400"/>
              <a:t>More than one array can be declared on a line </a:t>
            </a:r>
          </a:p>
          <a:p>
            <a:pPr>
              <a:buFont typeface="Wingdings" panose="05000000000000000000" pitchFamily="2" charset="2"/>
              <a:buNone/>
            </a:pPr>
            <a:r>
              <a:rPr lang="en-US" altLang="en-US" sz="2400"/>
              <a:t>		int age [10] , height [10] , names [20] ;</a:t>
            </a:r>
            <a:br>
              <a:rPr lang="en-US" altLang="en-US" sz="2400"/>
            </a:br>
            <a:endParaRPr lang="en-US" altLang="en-US" sz="2400"/>
          </a:p>
          <a:p>
            <a:r>
              <a:rPr lang="en-US" altLang="en-US" sz="2400"/>
              <a:t>Mix declaration of variables with declaration of arrays</a:t>
            </a:r>
          </a:p>
          <a:p>
            <a:pPr>
              <a:buFont typeface="Wingdings" panose="05000000000000000000" pitchFamily="2" charset="2"/>
              <a:buNone/>
            </a:pPr>
            <a:r>
              <a:rPr lang="en-US" altLang="en-US" sz="2400"/>
              <a:t>		int i , j , age [10] ;</a:t>
            </a:r>
          </a:p>
        </p:txBody>
      </p:sp>
      <p:sp>
        <p:nvSpPr>
          <p:cNvPr id="38915" name="Rectangle 3">
            <a:extLst>
              <a:ext uri="{FF2B5EF4-FFF2-40B4-BE49-F238E27FC236}">
                <a16:creationId xmlns:a16="http://schemas.microsoft.com/office/drawing/2014/main" id="{91F23F54-0C8B-4B8A-8C9D-181E4A0C1ED9}"/>
              </a:ext>
            </a:extLst>
          </p:cNvPr>
          <p:cNvSpPr>
            <a:spLocks noGrp="1" noChangeArrowheads="1"/>
          </p:cNvSpPr>
          <p:nvPr>
            <p:ph type="title"/>
          </p:nvPr>
        </p:nvSpPr>
        <p:spPr>
          <a:xfrm>
            <a:off x="2362200" y="838200"/>
            <a:ext cx="8229600" cy="1143000"/>
          </a:xfrm>
          <a:noFill/>
          <a:ln/>
        </p:spPr>
        <p:txBody>
          <a:bodyPr/>
          <a:lstStyle/>
          <a:p>
            <a:pPr algn="ctr"/>
            <a:r>
              <a:rPr lang="en-US" altLang="en-US" sz="5400"/>
              <a:t>Declaration of Arrays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xEl>
                                              <p:pRg st="1" end="1"/>
                                            </p:txEl>
                                          </p:spTgt>
                                        </p:tgtEl>
                                        <p:attrNameLst>
                                          <p:attrName>style.visibility</p:attrName>
                                        </p:attrNameLst>
                                      </p:cBhvr>
                                      <p:to>
                                        <p:strVal val="visible"/>
                                      </p:to>
                                    </p:set>
                                    <p:animEffect transition="in" filter="blinds(horizontal)">
                                      <p:cBhvr>
                                        <p:cTn id="7" dur="500"/>
                                        <p:tgtEl>
                                          <p:spTgt spid="3891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12" dur="500"/>
                                        <p:tgtEl>
                                          <p:spTgt spid="3891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15" dur="500"/>
                                        <p:tgtEl>
                                          <p:spTgt spid="38914">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8914">
                                            <p:txEl>
                                              <p:pRg st="5" end="5"/>
                                            </p:txEl>
                                          </p:spTgt>
                                        </p:tgtEl>
                                        <p:attrNameLst>
                                          <p:attrName>style.visibility</p:attrName>
                                        </p:attrNameLst>
                                      </p:cBhvr>
                                      <p:to>
                                        <p:strVal val="visible"/>
                                      </p:to>
                                    </p:set>
                                    <p:animEffect transition="in" filter="blinds(horizontal)">
                                      <p:cBhvr>
                                        <p:cTn id="20" dur="500"/>
                                        <p:tgtEl>
                                          <p:spTgt spid="38914">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8914">
                                            <p:txEl>
                                              <p:pRg st="6" end="6"/>
                                            </p:txEl>
                                          </p:spTgt>
                                        </p:tgtEl>
                                        <p:attrNameLst>
                                          <p:attrName>style.visibility</p:attrName>
                                        </p:attrNameLst>
                                      </p:cBhvr>
                                      <p:to>
                                        <p:strVal val="visible"/>
                                      </p:to>
                                    </p:set>
                                    <p:animEffect transition="in" filter="blinds(horizontal)">
                                      <p:cBhvr>
                                        <p:cTn id="23" dur="500"/>
                                        <p:tgtEl>
                                          <p:spTgt spid="38914">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38914">
                                            <p:txEl>
                                              <p:pRg st="7" end="7"/>
                                            </p:txEl>
                                          </p:spTgt>
                                        </p:tgtEl>
                                        <p:attrNameLst>
                                          <p:attrName>style.visibility</p:attrName>
                                        </p:attrNameLst>
                                      </p:cBhvr>
                                      <p:to>
                                        <p:strVal val="visible"/>
                                      </p:to>
                                    </p:set>
                                    <p:animEffect transition="in" filter="blinds(horizontal)">
                                      <p:cBhvr>
                                        <p:cTn id="28" dur="500"/>
                                        <p:tgtEl>
                                          <p:spTgt spid="3891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8914">
                                            <p:txEl>
                                              <p:pRg st="8" end="8"/>
                                            </p:txEl>
                                          </p:spTgt>
                                        </p:tgtEl>
                                        <p:attrNameLst>
                                          <p:attrName>style.visibility</p:attrName>
                                        </p:attrNameLst>
                                      </p:cBhvr>
                                      <p:to>
                                        <p:strVal val="visible"/>
                                      </p:to>
                                    </p:set>
                                    <p:animEffect transition="in" filter="blinds(horizontal)">
                                      <p:cBhvr>
                                        <p:cTn id="31" dur="500"/>
                                        <p:tgtEl>
                                          <p:spTgt spid="389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F18C687-AE1F-4B0A-B01A-D332782CE864}"/>
              </a:ext>
            </a:extLst>
          </p:cNvPr>
          <p:cNvSpPr>
            <a:spLocks noGrp="1" noChangeArrowheads="1"/>
          </p:cNvSpPr>
          <p:nvPr>
            <p:ph type="body" idx="1"/>
          </p:nvPr>
        </p:nvSpPr>
        <p:spPr>
          <a:xfrm>
            <a:off x="3352800" y="2438401"/>
            <a:ext cx="6553200" cy="3394075"/>
          </a:xfrm>
        </p:spPr>
        <p:txBody>
          <a:bodyPr/>
          <a:lstStyle/>
          <a:p>
            <a:pPr>
              <a:buFont typeface="Wingdings" panose="05000000000000000000" pitchFamily="2" charset="2"/>
              <a:buNone/>
            </a:pPr>
            <a:r>
              <a:rPr lang="en-US" altLang="en-US" sz="4800" b="1"/>
              <a:t>Array name  e.g. age</a:t>
            </a:r>
          </a:p>
          <a:p>
            <a:pPr>
              <a:buFont typeface="Wingdings" panose="05000000000000000000" pitchFamily="2" charset="2"/>
              <a:buNone/>
            </a:pPr>
            <a:r>
              <a:rPr lang="en-US" altLang="en-US" sz="4800" b="1"/>
              <a:t>index number </a:t>
            </a:r>
            <a:br>
              <a:rPr lang="en-US" altLang="en-US" sz="4800" b="1"/>
            </a:br>
            <a:endParaRPr lang="en-US" altLang="en-US" sz="4800" b="1"/>
          </a:p>
          <a:p>
            <a:pPr>
              <a:buFont typeface="Wingdings" panose="05000000000000000000" pitchFamily="2" charset="2"/>
              <a:buNone/>
            </a:pPr>
            <a:r>
              <a:rPr lang="en-US" altLang="en-US" sz="4800" b="1"/>
              <a:t>	age [ 4 ]</a:t>
            </a:r>
          </a:p>
          <a:p>
            <a:endParaRPr lang="en-US" altLang="en-US" sz="4800" b="1"/>
          </a:p>
        </p:txBody>
      </p:sp>
      <p:sp>
        <p:nvSpPr>
          <p:cNvPr id="39939" name="Rectangle 3">
            <a:extLst>
              <a:ext uri="{FF2B5EF4-FFF2-40B4-BE49-F238E27FC236}">
                <a16:creationId xmlns:a16="http://schemas.microsoft.com/office/drawing/2014/main" id="{D86B4014-1594-4F9F-9EDE-CA8E5AA95815}"/>
              </a:ext>
            </a:extLst>
          </p:cNvPr>
          <p:cNvSpPr>
            <a:spLocks noGrp="1" noChangeArrowheads="1"/>
          </p:cNvSpPr>
          <p:nvPr>
            <p:ph type="title"/>
          </p:nvPr>
        </p:nvSpPr>
        <p:spPr>
          <a:xfrm>
            <a:off x="2590800" y="473076"/>
            <a:ext cx="7543800" cy="1431925"/>
          </a:xfrm>
          <a:noFill/>
          <a:ln/>
        </p:spPr>
        <p:txBody>
          <a:bodyPr/>
          <a:lstStyle/>
          <a:p>
            <a:pPr algn="ctr"/>
            <a:r>
              <a:rPr lang="en-US" altLang="en-US"/>
              <a:t>Referring to Array Elements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dissolve">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dissolve">
                                      <p:cBhvr>
                                        <p:cTn id="12" dur="500"/>
                                        <p:tgtEl>
                                          <p:spTgt spid="399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9938">
                                            <p:txEl>
                                              <p:pRg st="2" end="2"/>
                                            </p:txEl>
                                          </p:spTgt>
                                        </p:tgtEl>
                                        <p:attrNameLst>
                                          <p:attrName>style.visibility</p:attrName>
                                        </p:attrNameLst>
                                      </p:cBhvr>
                                      <p:to>
                                        <p:strVal val="visible"/>
                                      </p:to>
                                    </p:set>
                                    <p:animEffect transition="in" filter="dissolve">
                                      <p:cBhvr>
                                        <p:cTn id="17" dur="500"/>
                                        <p:tgtEl>
                                          <p:spTgt spid="399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TotalTime>
  <Words>3593</Words>
  <Application>Microsoft Office PowerPoint</Application>
  <PresentationFormat>Widescreen</PresentationFormat>
  <Paragraphs>506</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Arial Black</vt:lpstr>
      <vt:lpstr>Courier New</vt:lpstr>
      <vt:lpstr>Trebuchet MS</vt:lpstr>
      <vt:lpstr>Wingdings</vt:lpstr>
      <vt:lpstr>Wingdings 3</vt:lpstr>
      <vt:lpstr>Facet</vt:lpstr>
      <vt:lpstr>Introduction to Programming</vt:lpstr>
      <vt:lpstr>Introduction</vt:lpstr>
      <vt:lpstr>Arrays</vt:lpstr>
      <vt:lpstr>Arrays</vt:lpstr>
      <vt:lpstr>Declaration of an Array</vt:lpstr>
      <vt:lpstr>Example</vt:lpstr>
      <vt:lpstr>Storage of an array in memory</vt:lpstr>
      <vt:lpstr>Declaration of Arrays</vt:lpstr>
      <vt:lpstr>Referring to Array Elements</vt:lpstr>
      <vt:lpstr>Example1: Using Arrays</vt:lpstr>
      <vt:lpstr>Example 2</vt:lpstr>
      <vt:lpstr>Initializing an Array</vt:lpstr>
      <vt:lpstr>Initializing an Array</vt:lpstr>
      <vt:lpstr>Initializing an Array</vt:lpstr>
      <vt:lpstr>Example – Problem Statement</vt:lpstr>
      <vt:lpstr>Solution</vt:lpstr>
      <vt:lpstr>Solution</vt:lpstr>
      <vt:lpstr>Full Solution</vt:lpstr>
      <vt:lpstr>Example: 3</vt:lpstr>
      <vt:lpstr>Example: 3</vt:lpstr>
      <vt:lpstr>Example 3</vt:lpstr>
      <vt:lpstr>Problem Analysis</vt:lpstr>
      <vt:lpstr>Output</vt:lpstr>
      <vt:lpstr>Copying Arrays</vt:lpstr>
      <vt:lpstr>Copying Arrays</vt:lpstr>
      <vt:lpstr>Copying Arrays</vt:lpstr>
      <vt:lpstr>Example: 4</vt:lpstr>
      <vt:lpstr>Solution</vt:lpstr>
      <vt:lpstr>Example 5-Linear Search-Find a Number</vt:lpstr>
      <vt:lpstr>Example 5</vt:lpstr>
      <vt:lpstr>Example 5</vt:lpstr>
      <vt:lpstr>Linear Search – Full Program</vt:lpstr>
      <vt:lpstr>Solution</vt:lpstr>
      <vt:lpstr>Using random function (Guessing Game): </vt:lpstr>
      <vt:lpstr>rand ( )</vt:lpstr>
      <vt:lpstr>Calling rand ( )</vt:lpstr>
      <vt:lpstr>PowerPoint Presentation</vt:lpstr>
      <vt:lpstr>Modulus “ % ”</vt:lpstr>
      <vt:lpstr>Fair Die</vt:lpstr>
      <vt:lpstr>Example: Tossing a Coin</vt:lpstr>
      <vt:lpstr>Importance of rand ( )</vt:lpstr>
      <vt:lpstr>Array Declaration</vt:lpstr>
      <vt:lpstr>PowerPoint Presentation</vt:lpstr>
      <vt:lpstr>PowerPoint Presentation</vt:lpstr>
      <vt:lpstr>const</vt:lpstr>
      <vt:lpstr>Character Array</vt:lpstr>
      <vt:lpstr>PowerPoint Presentation</vt:lpstr>
      <vt:lpstr>PowerPoint Presentation</vt:lpstr>
      <vt:lpstr>PowerPoint Presentation</vt:lpstr>
      <vt:lpstr>Initialization of char array</vt:lpstr>
      <vt:lpstr>PowerPoint Presentation</vt:lpstr>
      <vt:lpstr>Character Array in Memory</vt:lpstr>
      <vt:lpstr>Initializing an Array</vt:lpstr>
      <vt:lpstr>Character Arrays</vt:lpstr>
      <vt:lpstr>Character Arrays</vt:lpstr>
      <vt:lpstr>Comparing Two arrays</vt:lpstr>
      <vt:lpstr>Comparing An Array - Example</vt:lpstr>
      <vt:lpstr>Comparing An Array - Example</vt:lpstr>
      <vt:lpstr>Comparing Two Arrays</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Mav</dc:creator>
  <cp:lastModifiedBy>Mav</cp:lastModifiedBy>
  <cp:revision>18</cp:revision>
  <dcterms:created xsi:type="dcterms:W3CDTF">2019-01-13T17:26:54Z</dcterms:created>
  <dcterms:modified xsi:type="dcterms:W3CDTF">2019-01-21T09:57:07Z</dcterms:modified>
</cp:coreProperties>
</file>