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09" r:id="rId3"/>
    <p:sldId id="268" r:id="rId4"/>
    <p:sldId id="311" r:id="rId5"/>
    <p:sldId id="274" r:id="rId6"/>
    <p:sldId id="275" r:id="rId7"/>
    <p:sldId id="276" r:id="rId8"/>
    <p:sldId id="312" r:id="rId9"/>
    <p:sldId id="313" r:id="rId10"/>
    <p:sldId id="270" r:id="rId11"/>
    <p:sldId id="314" r:id="rId12"/>
    <p:sldId id="277" r:id="rId13"/>
    <p:sldId id="278" r:id="rId14"/>
    <p:sldId id="279" r:id="rId15"/>
    <p:sldId id="315" r:id="rId16"/>
    <p:sldId id="316" r:id="rId17"/>
    <p:sldId id="317" r:id="rId18"/>
    <p:sldId id="318" r:id="rId19"/>
    <p:sldId id="319" r:id="rId20"/>
    <p:sldId id="320" r:id="rId21"/>
    <p:sldId id="321" r:id="rId22"/>
    <p:sldId id="322" r:id="rId23"/>
    <p:sldId id="323" r:id="rId24"/>
    <p:sldId id="257" r:id="rId25"/>
    <p:sldId id="280" r:id="rId26"/>
    <p:sldId id="258" r:id="rId27"/>
    <p:sldId id="259" r:id="rId28"/>
    <p:sldId id="261" r:id="rId29"/>
    <p:sldId id="324" r:id="rId30"/>
    <p:sldId id="262" r:id="rId31"/>
    <p:sldId id="263" r:id="rId32"/>
    <p:sldId id="282" r:id="rId33"/>
    <p:sldId id="285" r:id="rId34"/>
    <p:sldId id="286" r:id="rId35"/>
    <p:sldId id="325" r:id="rId36"/>
    <p:sldId id="326" r:id="rId37"/>
    <p:sldId id="287" r:id="rId38"/>
    <p:sldId id="327" r:id="rId39"/>
    <p:sldId id="260" r:id="rId40"/>
    <p:sldId id="328" r:id="rId41"/>
    <p:sldId id="288" r:id="rId42"/>
    <p:sldId id="289" r:id="rId43"/>
    <p:sldId id="290" r:id="rId44"/>
    <p:sldId id="291" r:id="rId45"/>
    <p:sldId id="292" r:id="rId46"/>
    <p:sldId id="265" r:id="rId47"/>
    <p:sldId id="266" r:id="rId48"/>
    <p:sldId id="293" r:id="rId49"/>
    <p:sldId id="294" r:id="rId50"/>
    <p:sldId id="269" r:id="rId51"/>
    <p:sldId id="295" r:id="rId52"/>
    <p:sldId id="329" r:id="rId53"/>
    <p:sldId id="271" r:id="rId54"/>
    <p:sldId id="296" r:id="rId55"/>
    <p:sldId id="330" r:id="rId56"/>
    <p:sldId id="272" r:id="rId57"/>
    <p:sldId id="297" r:id="rId58"/>
    <p:sldId id="331" r:id="rId59"/>
    <p:sldId id="298" r:id="rId60"/>
    <p:sldId id="299" r:id="rId61"/>
    <p:sldId id="300" r:id="rId62"/>
    <p:sldId id="332" r:id="rId63"/>
    <p:sldId id="301" r:id="rId64"/>
    <p:sldId id="333" r:id="rId65"/>
    <p:sldId id="302" r:id="rId66"/>
    <p:sldId id="303" r:id="rId67"/>
    <p:sldId id="304" r:id="rId68"/>
    <p:sldId id="305"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287393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150355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37459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2341264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3354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1738542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4227478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124761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2708293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872B5E-A615-4C66-B3BB-D2E15633B29A}" type="datetimeFigureOut">
              <a:rPr lang="en-GB" smtClean="0"/>
              <a:t>30/12/2018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34219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872B5E-A615-4C66-B3BB-D2E15633B29A}" type="datetimeFigureOut">
              <a:rPr lang="en-GB" smtClean="0"/>
              <a:t>30/12/2018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295933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872B5E-A615-4C66-B3BB-D2E15633B29A}" type="datetimeFigureOut">
              <a:rPr lang="en-GB" smtClean="0"/>
              <a:t>30/12/2018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116609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872B5E-A615-4C66-B3BB-D2E15633B29A}" type="datetimeFigureOut">
              <a:rPr lang="en-GB" smtClean="0"/>
              <a:t>30/12/2018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395877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72B5E-A615-4C66-B3BB-D2E15633B29A}" type="datetimeFigureOut">
              <a:rPr lang="en-GB" smtClean="0"/>
              <a:t>30/12/2018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278586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872B5E-A615-4C66-B3BB-D2E15633B29A}" type="datetimeFigureOut">
              <a:rPr lang="en-GB" smtClean="0"/>
              <a:t>30/12/2018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170945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872B5E-A615-4C66-B3BB-D2E15633B29A}" type="datetimeFigureOut">
              <a:rPr lang="en-GB" smtClean="0"/>
              <a:t>30/12/2018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894DF8-B77C-41DE-9CDC-EF790BFAB53A}" type="slidenum">
              <a:rPr lang="en-GB" smtClean="0"/>
              <a:t>‹#›</a:t>
            </a:fld>
            <a:endParaRPr lang="en-GB"/>
          </a:p>
        </p:txBody>
      </p:sp>
    </p:spTree>
    <p:extLst>
      <p:ext uri="{BB962C8B-B14F-4D97-AF65-F5344CB8AC3E}">
        <p14:creationId xmlns:p14="http://schemas.microsoft.com/office/powerpoint/2010/main" val="22215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872B5E-A615-4C66-B3BB-D2E15633B29A}" type="datetimeFigureOut">
              <a:rPr lang="en-GB" smtClean="0"/>
              <a:t>30/12/2018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894DF8-B77C-41DE-9CDC-EF790BFAB53A}" type="slidenum">
              <a:rPr lang="en-GB" smtClean="0"/>
              <a:t>‹#›</a:t>
            </a:fld>
            <a:endParaRPr lang="en-GB"/>
          </a:p>
        </p:txBody>
      </p:sp>
    </p:spTree>
    <p:extLst>
      <p:ext uri="{BB962C8B-B14F-4D97-AF65-F5344CB8AC3E}">
        <p14:creationId xmlns:p14="http://schemas.microsoft.com/office/powerpoint/2010/main" val="214046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a:extLst>
              <a:ext uri="{FF2B5EF4-FFF2-40B4-BE49-F238E27FC236}">
                <a16:creationId xmlns:a16="http://schemas.microsoft.com/office/drawing/2014/main" id="{74F62C6B-4B5C-4934-B63E-68D272EE2AA6}"/>
              </a:ext>
            </a:extLst>
          </p:cNvPr>
          <p:cNvSpPr>
            <a:spLocks noGrp="1" noChangeArrowheads="1"/>
          </p:cNvSpPr>
          <p:nvPr>
            <p:ph type="ctrTitle"/>
          </p:nvPr>
        </p:nvSpPr>
        <p:spPr>
          <a:xfrm>
            <a:off x="758687" y="2431085"/>
            <a:ext cx="8686800" cy="1431925"/>
          </a:xfrm>
        </p:spPr>
        <p:txBody>
          <a:bodyPr/>
          <a:lstStyle/>
          <a:p>
            <a:r>
              <a:rPr lang="en-US" altLang="en-US" sz="4000" dirty="0"/>
              <a:t>Introduction to Programming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C61ECABD-BD3B-4233-A93D-3B360BBB59EE}"/>
              </a:ext>
            </a:extLst>
          </p:cNvPr>
          <p:cNvSpPr>
            <a:spLocks noGrp="1" noChangeArrowheads="1"/>
          </p:cNvSpPr>
          <p:nvPr>
            <p:ph type="body" idx="1"/>
          </p:nvPr>
        </p:nvSpPr>
        <p:spPr>
          <a:xfrm>
            <a:off x="2819400" y="2819400"/>
            <a:ext cx="7543800" cy="2743200"/>
          </a:xfrm>
        </p:spPr>
        <p:txBody>
          <a:bodyPr/>
          <a:lstStyle/>
          <a:p>
            <a:pPr>
              <a:lnSpc>
                <a:spcPct val="90000"/>
              </a:lnSpc>
            </a:pPr>
            <a:r>
              <a:rPr lang="en-US" altLang="en-US" sz="2800" b="1"/>
              <a:t> What are functions?</a:t>
            </a:r>
          </a:p>
          <a:p>
            <a:pPr>
              <a:lnSpc>
                <a:spcPct val="90000"/>
              </a:lnSpc>
            </a:pPr>
            <a:r>
              <a:rPr lang="en-US" altLang="en-US" sz="2800" b="1"/>
              <a:t> How are they defined ?</a:t>
            </a:r>
          </a:p>
          <a:p>
            <a:pPr>
              <a:lnSpc>
                <a:spcPct val="90000"/>
              </a:lnSpc>
            </a:pPr>
            <a:r>
              <a:rPr lang="en-US" altLang="en-US" sz="2800" b="1"/>
              <a:t> How are they declared ?</a:t>
            </a:r>
          </a:p>
          <a:p>
            <a:pPr>
              <a:lnSpc>
                <a:spcPct val="90000"/>
              </a:lnSpc>
            </a:pPr>
            <a:r>
              <a:rPr lang="en-US" altLang="en-US" sz="2800" b="1"/>
              <a:t> What values are passed to functions ?</a:t>
            </a:r>
          </a:p>
          <a:p>
            <a:pPr>
              <a:lnSpc>
                <a:spcPct val="90000"/>
              </a:lnSpc>
            </a:pPr>
            <a:r>
              <a:rPr lang="en-US" altLang="en-US" sz="2800" b="1"/>
              <a:t> What values do functions return ?</a:t>
            </a:r>
          </a:p>
        </p:txBody>
      </p:sp>
      <p:sp>
        <p:nvSpPr>
          <p:cNvPr id="16388" name="Rectangle 4">
            <a:extLst>
              <a:ext uri="{FF2B5EF4-FFF2-40B4-BE49-F238E27FC236}">
                <a16:creationId xmlns:a16="http://schemas.microsoft.com/office/drawing/2014/main" id="{FE5581C4-8235-4247-9FBC-DB8D49417641}"/>
              </a:ext>
            </a:extLst>
          </p:cNvPr>
          <p:cNvSpPr>
            <a:spLocks noGrp="1" noChangeArrowheads="1"/>
          </p:cNvSpPr>
          <p:nvPr>
            <p:ph type="title"/>
          </p:nvPr>
        </p:nvSpPr>
        <p:spPr>
          <a:xfrm>
            <a:off x="2590800" y="609601"/>
            <a:ext cx="7543800" cy="1431925"/>
          </a:xfrm>
          <a:noFill/>
          <a:ln/>
        </p:spPr>
        <p:txBody>
          <a:bodyPr/>
          <a:lstStyle/>
          <a:p>
            <a:pPr algn="ctr"/>
            <a:r>
              <a:rPr lang="en-US" altLang="en-US" sz="4000"/>
              <a:t>What we will study today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Function</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05056" y="1616765"/>
            <a:ext cx="8596668" cy="4863547"/>
          </a:xfrm>
        </p:spPr>
        <p:txBody>
          <a:bodyPr>
            <a:normAutofit/>
          </a:bodyPr>
          <a:lstStyle/>
          <a:p>
            <a:r>
              <a:rPr lang="en-GB" dirty="0"/>
              <a:t>The functions are like subtasks. They receive some information, do some process and provide a result. </a:t>
            </a:r>
          </a:p>
          <a:p>
            <a:r>
              <a:rPr lang="en-GB" dirty="0"/>
              <a:t>Functions are invoked through a calling program.</a:t>
            </a:r>
          </a:p>
          <a:p>
            <a:r>
              <a:rPr lang="en-GB" dirty="0"/>
              <a:t> Calling program does not need to know what the function is doing and how it is performing its task.</a:t>
            </a:r>
          </a:p>
          <a:p>
            <a:r>
              <a:rPr lang="en-GB" dirty="0"/>
              <a:t>There is a specific function-calling methodology. </a:t>
            </a:r>
          </a:p>
          <a:p>
            <a:r>
              <a:rPr lang="en-GB" dirty="0"/>
              <a:t>The calling program calls a function by giving it some information and receives the result.</a:t>
            </a:r>
          </a:p>
          <a:p>
            <a:r>
              <a:rPr lang="en-GB" dirty="0"/>
              <a:t>We have a main ( ) in every C program. ‘main ( )’ is also a function. </a:t>
            </a:r>
          </a:p>
          <a:p>
            <a:r>
              <a:rPr lang="en-GB" dirty="0"/>
              <a:t>When we write a function, it must start with a name, parentheses, and surrounding braces just like with main ( ). </a:t>
            </a:r>
          </a:p>
          <a:p>
            <a:r>
              <a:rPr lang="en-GB" dirty="0"/>
              <a:t>Functions are very important in code reusing.</a:t>
            </a:r>
          </a:p>
        </p:txBody>
      </p:sp>
    </p:spTree>
    <p:extLst>
      <p:ext uri="{BB962C8B-B14F-4D97-AF65-F5344CB8AC3E}">
        <p14:creationId xmlns:p14="http://schemas.microsoft.com/office/powerpoint/2010/main" val="3129547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140DA7A-1C3B-4240-8BB9-A64D383146B0}"/>
              </a:ext>
            </a:extLst>
          </p:cNvPr>
          <p:cNvSpPr>
            <a:spLocks noGrp="1" noChangeArrowheads="1"/>
          </p:cNvSpPr>
          <p:nvPr>
            <p:ph type="title"/>
          </p:nvPr>
        </p:nvSpPr>
        <p:spPr>
          <a:xfrm>
            <a:off x="2590800" y="701676"/>
            <a:ext cx="7543800" cy="1431925"/>
          </a:xfrm>
        </p:spPr>
        <p:txBody>
          <a:bodyPr/>
          <a:lstStyle/>
          <a:p>
            <a:pPr algn="ctr"/>
            <a:r>
              <a:rPr lang="en-US" altLang="en-US" sz="6600"/>
              <a:t>Function</a:t>
            </a:r>
          </a:p>
        </p:txBody>
      </p:sp>
      <p:sp>
        <p:nvSpPr>
          <p:cNvPr id="24579" name="Rectangle 3">
            <a:extLst>
              <a:ext uri="{FF2B5EF4-FFF2-40B4-BE49-F238E27FC236}">
                <a16:creationId xmlns:a16="http://schemas.microsoft.com/office/drawing/2014/main" id="{3007840F-1B88-4A98-B8F0-17CE642C5339}"/>
              </a:ext>
            </a:extLst>
          </p:cNvPr>
          <p:cNvSpPr>
            <a:spLocks noGrp="1" noChangeArrowheads="1"/>
          </p:cNvSpPr>
          <p:nvPr>
            <p:ph type="body" idx="1"/>
          </p:nvPr>
        </p:nvSpPr>
        <p:spPr>
          <a:xfrm>
            <a:off x="3733800" y="2286000"/>
            <a:ext cx="5486400" cy="4114800"/>
          </a:xfrm>
        </p:spPr>
        <p:txBody>
          <a:bodyPr/>
          <a:lstStyle/>
          <a:p>
            <a:pPr>
              <a:buFont typeface="Wingdings" panose="05000000000000000000" pitchFamily="2" charset="2"/>
              <a:buNone/>
            </a:pPr>
            <a:r>
              <a:rPr lang="en-US" altLang="en-US" b="1"/>
              <a:t>Function name</a:t>
            </a:r>
          </a:p>
          <a:p>
            <a:pPr>
              <a:buFont typeface="Wingdings" panose="05000000000000000000" pitchFamily="2" charset="2"/>
              <a:buNone/>
            </a:pPr>
            <a:r>
              <a:rPr lang="en-US" altLang="en-US" b="1"/>
              <a:t>{</a:t>
            </a:r>
          </a:p>
          <a:p>
            <a:pPr>
              <a:buFont typeface="Wingdings" panose="05000000000000000000" pitchFamily="2" charset="2"/>
              <a:buNone/>
            </a:pPr>
            <a:r>
              <a:rPr lang="en-US" altLang="en-US" b="1"/>
              <a:t>		Body of the function</a:t>
            </a:r>
          </a:p>
          <a:p>
            <a:pPr>
              <a:buFont typeface="Wingdings" panose="05000000000000000000" pitchFamily="2" charset="2"/>
              <a:buNone/>
            </a:pPr>
            <a:r>
              <a:rPr lang="en-US" altLang="en-US" b="1"/>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BBD37E7-D85F-4AA8-A2D6-21313D1DCF20}"/>
              </a:ext>
            </a:extLst>
          </p:cNvPr>
          <p:cNvSpPr>
            <a:spLocks noGrp="1" noChangeArrowheads="1"/>
          </p:cNvSpPr>
          <p:nvPr>
            <p:ph type="title"/>
          </p:nvPr>
        </p:nvSpPr>
        <p:spPr>
          <a:xfrm>
            <a:off x="2590800" y="701676"/>
            <a:ext cx="7543800" cy="1431925"/>
          </a:xfrm>
        </p:spPr>
        <p:txBody>
          <a:bodyPr/>
          <a:lstStyle/>
          <a:p>
            <a:pPr algn="ctr"/>
            <a:r>
              <a:rPr lang="en-US" altLang="en-US" sz="6600"/>
              <a:t>Function</a:t>
            </a:r>
          </a:p>
        </p:txBody>
      </p:sp>
      <p:sp>
        <p:nvSpPr>
          <p:cNvPr id="25603" name="Rectangle 3">
            <a:extLst>
              <a:ext uri="{FF2B5EF4-FFF2-40B4-BE49-F238E27FC236}">
                <a16:creationId xmlns:a16="http://schemas.microsoft.com/office/drawing/2014/main" id="{FC53BAFD-D657-4332-99F9-5D5AEEF963A2}"/>
              </a:ext>
            </a:extLst>
          </p:cNvPr>
          <p:cNvSpPr>
            <a:spLocks noGrp="1" noChangeArrowheads="1"/>
          </p:cNvSpPr>
          <p:nvPr>
            <p:ph type="body" idx="1"/>
          </p:nvPr>
        </p:nvSpPr>
        <p:spPr>
          <a:xfrm>
            <a:off x="596348" y="2133600"/>
            <a:ext cx="8610600" cy="3790121"/>
          </a:xfrm>
        </p:spPr>
        <p:txBody>
          <a:bodyPr>
            <a:normAutofit/>
          </a:bodyPr>
          <a:lstStyle/>
          <a:p>
            <a:pPr marL="609600" indent="-609600">
              <a:buNone/>
            </a:pPr>
            <a:r>
              <a:rPr lang="en-US" altLang="en-US" sz="2800" b="1" dirty="0"/>
              <a:t>Two types of functions: </a:t>
            </a:r>
          </a:p>
          <a:p>
            <a:pPr marL="609600" indent="-609600">
              <a:buFontTx/>
              <a:buAutoNum type="arabicPeriod"/>
            </a:pPr>
            <a:r>
              <a:rPr lang="en-US" altLang="en-US" sz="2800" b="1" dirty="0"/>
              <a:t>Functions that return a value</a:t>
            </a:r>
          </a:p>
          <a:p>
            <a:pPr marL="609600" indent="-609600">
              <a:buFontTx/>
              <a:buAutoNum type="arabicPeriod"/>
            </a:pPr>
            <a:r>
              <a:rPr lang="en-US" altLang="en-US" sz="2800" b="1" dirty="0"/>
              <a:t>Functions that do not return a value</a:t>
            </a:r>
          </a:p>
          <a:p>
            <a:r>
              <a:rPr lang="en-GB" dirty="0"/>
              <a:t>Suppose, we have a function that calculates the square of an integer such that function will return the square of the integer. </a:t>
            </a:r>
          </a:p>
          <a:p>
            <a:r>
              <a:rPr lang="en-GB" dirty="0"/>
              <a:t>Similarly we may have a function which displays some information on the screen so this function is not supposed to return any value to the calling program.</a:t>
            </a:r>
            <a:endParaRPr lang="en-US" altLang="en-US" sz="2800" b="1" dirty="0"/>
          </a:p>
          <a:p>
            <a:pPr marL="609600" indent="-609600">
              <a:buFontTx/>
              <a:buAutoNum type="arabicPeriod"/>
            </a:pPr>
            <a:endParaRPr lang="en-US" alt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E3E4822A-B10B-458D-8AC3-A506030A2EAE}"/>
              </a:ext>
            </a:extLst>
          </p:cNvPr>
          <p:cNvSpPr>
            <a:spLocks noGrp="1" noChangeArrowheads="1"/>
          </p:cNvSpPr>
          <p:nvPr>
            <p:ph type="subTitle" idx="1"/>
          </p:nvPr>
        </p:nvSpPr>
        <p:spPr>
          <a:xfrm>
            <a:off x="993913" y="2305878"/>
            <a:ext cx="8723244" cy="3888546"/>
          </a:xfrm>
        </p:spPr>
        <p:txBody>
          <a:bodyPr>
            <a:normAutofit/>
          </a:bodyPr>
          <a:lstStyle/>
          <a:p>
            <a:pPr algn="l">
              <a:lnSpc>
                <a:spcPct val="90000"/>
              </a:lnSpc>
            </a:pPr>
            <a:r>
              <a:rPr lang="en-GB" dirty="0">
                <a:solidFill>
                  <a:schemeClr val="tx1"/>
                </a:solidFill>
              </a:rPr>
              <a:t>The declaration syntax of a function is as follows</a:t>
            </a:r>
            <a:endParaRPr lang="en-US" altLang="en-US" sz="2400" b="1" i="1" dirty="0">
              <a:solidFill>
                <a:schemeClr val="tx1"/>
              </a:solidFill>
            </a:endParaRPr>
          </a:p>
          <a:p>
            <a:pPr>
              <a:lnSpc>
                <a:spcPct val="90000"/>
              </a:lnSpc>
            </a:pPr>
            <a:endParaRPr lang="en-US" altLang="en-US" sz="2400" b="1" i="1" dirty="0">
              <a:solidFill>
                <a:schemeClr val="tx1"/>
              </a:solidFill>
            </a:endParaRPr>
          </a:p>
          <a:p>
            <a:pPr algn="l">
              <a:lnSpc>
                <a:spcPct val="90000"/>
              </a:lnSpc>
            </a:pPr>
            <a:r>
              <a:rPr lang="en-US" altLang="en-US" sz="2400" b="1" i="1" dirty="0">
                <a:solidFill>
                  <a:schemeClr val="tx1"/>
                </a:solidFill>
              </a:rPr>
              <a:t>return-value-type  function-name( argument-list )</a:t>
            </a:r>
            <a:br>
              <a:rPr lang="en-US" altLang="en-US" sz="2400" b="1" i="1" dirty="0">
                <a:solidFill>
                  <a:schemeClr val="tx1"/>
                </a:solidFill>
              </a:rPr>
            </a:br>
            <a:r>
              <a:rPr lang="en-US" altLang="en-US" sz="2400" b="1" dirty="0">
                <a:solidFill>
                  <a:schemeClr val="tx1"/>
                </a:solidFill>
                <a:latin typeface="Courier New" panose="02070309020205020404" pitchFamily="49" charset="0"/>
              </a:rPr>
              <a:t>{</a:t>
            </a:r>
            <a:br>
              <a:rPr lang="en-US" altLang="en-US" sz="2400" b="1" dirty="0">
                <a:solidFill>
                  <a:schemeClr val="tx1"/>
                </a:solidFill>
                <a:latin typeface="Courier New" panose="02070309020205020404" pitchFamily="49" charset="0"/>
              </a:rPr>
            </a:br>
            <a:r>
              <a:rPr lang="en-US" altLang="en-US" sz="2400" b="1" i="1" dirty="0">
                <a:solidFill>
                  <a:schemeClr val="tx1"/>
                </a:solidFill>
              </a:rPr>
              <a:t>   declarations and statements</a:t>
            </a:r>
            <a:br>
              <a:rPr lang="en-US" altLang="en-US" sz="2400" b="1" i="1" dirty="0">
                <a:solidFill>
                  <a:schemeClr val="tx1"/>
                </a:solidFill>
              </a:rPr>
            </a:br>
            <a:r>
              <a:rPr lang="en-US" altLang="en-US" sz="2400" b="1" dirty="0">
                <a:solidFill>
                  <a:schemeClr val="tx1"/>
                </a:solidFill>
                <a:latin typeface="Courier New" panose="02070309020205020404" pitchFamily="49" charset="0"/>
              </a:rPr>
              <a:t>}</a:t>
            </a:r>
            <a:r>
              <a:rPr lang="en-US" altLang="en-US" sz="2400" b="1" dirty="0">
                <a:solidFill>
                  <a:schemeClr val="tx1"/>
                </a:solidFill>
              </a:rPr>
              <a:t> </a:t>
            </a:r>
          </a:p>
          <a:p>
            <a:pPr algn="l"/>
            <a:r>
              <a:rPr lang="en-GB" dirty="0">
                <a:solidFill>
                  <a:schemeClr val="tx1"/>
                </a:solidFill>
              </a:rPr>
              <a:t>The first line is the function header and the declaration and statement part is the body of the function.</a:t>
            </a:r>
            <a:endParaRPr lang="en-US" altLang="en-US" sz="2400" b="1" dirty="0">
              <a:solidFill>
                <a:schemeClr val="tx1"/>
              </a:solidFill>
            </a:endParaRPr>
          </a:p>
        </p:txBody>
      </p:sp>
      <p:sp>
        <p:nvSpPr>
          <p:cNvPr id="2052" name="Rectangle 4">
            <a:extLst>
              <a:ext uri="{FF2B5EF4-FFF2-40B4-BE49-F238E27FC236}">
                <a16:creationId xmlns:a16="http://schemas.microsoft.com/office/drawing/2014/main" id="{0985E7AD-820A-49D1-8CAF-2E867F8659BC}"/>
              </a:ext>
            </a:extLst>
          </p:cNvPr>
          <p:cNvSpPr>
            <a:spLocks noChangeArrowheads="1"/>
          </p:cNvSpPr>
          <p:nvPr/>
        </p:nvSpPr>
        <p:spPr bwMode="auto">
          <a:xfrm>
            <a:off x="2286000" y="66357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4400" b="1" dirty="0">
                <a:solidFill>
                  <a:schemeClr val="tx2"/>
                </a:solidFill>
              </a:rPr>
              <a:t>Structure of a Function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Return Value Type</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05056" y="1616765"/>
            <a:ext cx="8596668" cy="4863547"/>
          </a:xfrm>
        </p:spPr>
        <p:txBody>
          <a:bodyPr>
            <a:normAutofit/>
          </a:bodyPr>
          <a:lstStyle/>
          <a:p>
            <a:r>
              <a:rPr lang="en-GB" dirty="0"/>
              <a:t>Function may or may not return a value.</a:t>
            </a:r>
          </a:p>
          <a:p>
            <a:r>
              <a:rPr lang="en-GB" dirty="0"/>
              <a:t> If a function returns a value, that must be of a valid data type. </a:t>
            </a:r>
          </a:p>
          <a:p>
            <a:r>
              <a:rPr lang="en-GB" dirty="0"/>
              <a:t>This can only be one data type that means if a function returns an int data type than it can only return int and not char or float. </a:t>
            </a:r>
          </a:p>
          <a:p>
            <a:r>
              <a:rPr lang="en-GB" dirty="0"/>
              <a:t>Return type may be int, float, char or any other valid data type. </a:t>
            </a:r>
          </a:p>
          <a:p>
            <a:r>
              <a:rPr lang="en-GB" dirty="0"/>
              <a:t>How can we return some value from a function? The keyword is </a:t>
            </a:r>
            <a:r>
              <a:rPr lang="en-GB" b="1" dirty="0"/>
              <a:t>return </a:t>
            </a:r>
            <a:r>
              <a:rPr lang="en-GB" dirty="0"/>
              <a:t>which is used to return some value from the function. </a:t>
            </a:r>
          </a:p>
          <a:p>
            <a:r>
              <a:rPr lang="en-GB" dirty="0"/>
              <a:t>It does two things, returns some value to the calling program and also exits from the function. </a:t>
            </a:r>
          </a:p>
          <a:p>
            <a:r>
              <a:rPr lang="en-GB" dirty="0"/>
              <a:t>We can only return a value (a variable or an expression which evaluates to some value) from a function. </a:t>
            </a:r>
          </a:p>
          <a:p>
            <a:r>
              <a:rPr lang="en-GB" dirty="0"/>
              <a:t>The data type of the returning variable should match </a:t>
            </a:r>
            <a:r>
              <a:rPr lang="en-GB" i="1" dirty="0" err="1"/>
              <a:t>return_value_type</a:t>
            </a:r>
            <a:r>
              <a:rPr lang="en-GB" i="1" dirty="0"/>
              <a:t> </a:t>
            </a:r>
            <a:r>
              <a:rPr lang="en-GB" dirty="0"/>
              <a:t>data type.</a:t>
            </a:r>
          </a:p>
        </p:txBody>
      </p:sp>
    </p:spTree>
    <p:extLst>
      <p:ext uri="{BB962C8B-B14F-4D97-AF65-F5344CB8AC3E}">
        <p14:creationId xmlns:p14="http://schemas.microsoft.com/office/powerpoint/2010/main" val="2602410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Return Value Type</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05056" y="1616765"/>
            <a:ext cx="8596668" cy="4863547"/>
          </a:xfrm>
        </p:spPr>
        <p:txBody>
          <a:bodyPr>
            <a:normAutofit/>
          </a:bodyPr>
          <a:lstStyle/>
          <a:p>
            <a:r>
              <a:rPr lang="en-GB" dirty="0"/>
              <a:t>There may be some functions which do not return any value.</a:t>
            </a:r>
          </a:p>
          <a:p>
            <a:r>
              <a:rPr lang="en-GB" dirty="0"/>
              <a:t> For such functions, the </a:t>
            </a:r>
            <a:r>
              <a:rPr lang="en-GB" i="1" dirty="0" err="1"/>
              <a:t>return_value_type</a:t>
            </a:r>
            <a:r>
              <a:rPr lang="en-GB" i="1" dirty="0"/>
              <a:t> </a:t>
            </a:r>
            <a:r>
              <a:rPr lang="en-GB" dirty="0"/>
              <a:t>is </a:t>
            </a:r>
            <a:r>
              <a:rPr lang="en-GB" b="1" dirty="0"/>
              <a:t>void</a:t>
            </a:r>
            <a:r>
              <a:rPr lang="en-GB" dirty="0"/>
              <a:t>. ‘void’ is a keyword of ‘C’ language. </a:t>
            </a:r>
          </a:p>
          <a:p>
            <a:r>
              <a:rPr lang="en-GB" dirty="0"/>
              <a:t>The default </a:t>
            </a:r>
            <a:r>
              <a:rPr lang="en-GB" i="1" dirty="0" err="1"/>
              <a:t>return_value_type</a:t>
            </a:r>
            <a:r>
              <a:rPr lang="en-GB" i="1" dirty="0"/>
              <a:t> </a:t>
            </a:r>
            <a:r>
              <a:rPr lang="en-GB" dirty="0"/>
              <a:t>is of </a:t>
            </a:r>
            <a:r>
              <a:rPr lang="en-GB" i="1" dirty="0"/>
              <a:t>int </a:t>
            </a:r>
            <a:r>
              <a:rPr lang="en-GB" dirty="0"/>
              <a:t>data type i.e. if we do not mention any </a:t>
            </a:r>
            <a:r>
              <a:rPr lang="en-GB" i="1" dirty="0" err="1"/>
              <a:t>return_value_type</a:t>
            </a:r>
            <a:r>
              <a:rPr lang="en-GB" i="1" dirty="0"/>
              <a:t> </a:t>
            </a:r>
            <a:r>
              <a:rPr lang="en-GB" dirty="0"/>
              <a:t>with a function, it will return an </a:t>
            </a:r>
            <a:r>
              <a:rPr lang="en-GB" i="1" dirty="0"/>
              <a:t>int </a:t>
            </a:r>
            <a:r>
              <a:rPr lang="en-GB" dirty="0"/>
              <a:t>value.</a:t>
            </a:r>
          </a:p>
        </p:txBody>
      </p:sp>
    </p:spTree>
    <p:extLst>
      <p:ext uri="{BB962C8B-B14F-4D97-AF65-F5344CB8AC3E}">
        <p14:creationId xmlns:p14="http://schemas.microsoft.com/office/powerpoint/2010/main" val="3096204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Function Name</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18309" y="2266123"/>
            <a:ext cx="8596668" cy="3310836"/>
          </a:xfrm>
        </p:spPr>
        <p:txBody>
          <a:bodyPr>
            <a:normAutofit/>
          </a:bodyPr>
          <a:lstStyle/>
          <a:p>
            <a:r>
              <a:rPr lang="en-GB" dirty="0"/>
              <a:t>The same rules of variable naming conventions are applied to functions name.</a:t>
            </a:r>
          </a:p>
          <a:p>
            <a:r>
              <a:rPr lang="en-GB" dirty="0"/>
              <a:t>Function name should be self-explanatory like square, </a:t>
            </a:r>
            <a:r>
              <a:rPr lang="en-GB" dirty="0" err="1"/>
              <a:t>squareRoot</a:t>
            </a:r>
            <a:r>
              <a:rPr lang="en-GB" dirty="0"/>
              <a:t>, </a:t>
            </a:r>
            <a:r>
              <a:rPr lang="en-GB" dirty="0" err="1"/>
              <a:t>circleArea</a:t>
            </a:r>
            <a:r>
              <a:rPr lang="en-GB" dirty="0"/>
              <a:t> etc.</a:t>
            </a:r>
          </a:p>
        </p:txBody>
      </p:sp>
    </p:spTree>
    <p:extLst>
      <p:ext uri="{BB962C8B-B14F-4D97-AF65-F5344CB8AC3E}">
        <p14:creationId xmlns:p14="http://schemas.microsoft.com/office/powerpoint/2010/main" val="348882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Argument List</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18309" y="2266123"/>
            <a:ext cx="8596668" cy="3310836"/>
          </a:xfrm>
        </p:spPr>
        <p:txBody>
          <a:bodyPr>
            <a:normAutofit/>
          </a:bodyPr>
          <a:lstStyle/>
          <a:p>
            <a:r>
              <a:rPr lang="en-GB" dirty="0"/>
              <a:t>Argument list contains the information which we pass to the function. </a:t>
            </a:r>
          </a:p>
          <a:p>
            <a:r>
              <a:rPr lang="en-GB" dirty="0"/>
              <a:t>Some function does not need any information to perform the task.</a:t>
            </a:r>
          </a:p>
          <a:p>
            <a:r>
              <a:rPr lang="en-GB" dirty="0"/>
              <a:t> In this case, the argument list for such functions will be empty. </a:t>
            </a:r>
          </a:p>
          <a:p>
            <a:r>
              <a:rPr lang="en-GB" dirty="0"/>
              <a:t>Arguments to a function are of valid data type like int number, double radius etc.</a:t>
            </a:r>
          </a:p>
        </p:txBody>
      </p:sp>
    </p:spTree>
    <p:extLst>
      <p:ext uri="{BB962C8B-B14F-4D97-AF65-F5344CB8AC3E}">
        <p14:creationId xmlns:p14="http://schemas.microsoft.com/office/powerpoint/2010/main" val="3161514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Declaration &amp; Statement</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18309" y="2266123"/>
            <a:ext cx="8596668" cy="3310836"/>
          </a:xfrm>
        </p:spPr>
        <p:txBody>
          <a:bodyPr>
            <a:normAutofit/>
          </a:bodyPr>
          <a:lstStyle/>
          <a:p>
            <a:r>
              <a:rPr lang="en-GB" dirty="0"/>
              <a:t>This is the body of the function. It consists of declarations and statements. The task of the function is performed in the body of the function.</a:t>
            </a:r>
          </a:p>
        </p:txBody>
      </p:sp>
    </p:spTree>
    <p:extLst>
      <p:ext uri="{BB962C8B-B14F-4D97-AF65-F5344CB8AC3E}">
        <p14:creationId xmlns:p14="http://schemas.microsoft.com/office/powerpoint/2010/main" val="165518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49820234-6D15-488A-BC2A-5C708B0C2E93}"/>
              </a:ext>
            </a:extLst>
          </p:cNvPr>
          <p:cNvSpPr>
            <a:spLocks noGrp="1" noChangeArrowheads="1"/>
          </p:cNvSpPr>
          <p:nvPr>
            <p:ph type="body" idx="1"/>
          </p:nvPr>
        </p:nvSpPr>
        <p:spPr>
          <a:xfrm>
            <a:off x="490330" y="2030896"/>
            <a:ext cx="8958469" cy="4343399"/>
          </a:xfrm>
        </p:spPr>
        <p:txBody>
          <a:bodyPr/>
          <a:lstStyle/>
          <a:p>
            <a:r>
              <a:rPr lang="en-GB" dirty="0"/>
              <a:t>Now our toolkit is almost complete. </a:t>
            </a:r>
          </a:p>
          <a:p>
            <a:r>
              <a:rPr lang="en-GB" dirty="0"/>
              <a:t>The basic constructs of programming are sequence, decision making and loops. </a:t>
            </a:r>
          </a:p>
          <a:p>
            <a:r>
              <a:rPr lang="en-GB" dirty="0"/>
              <a:t>Now we can write almost all kinds of programs. </a:t>
            </a:r>
          </a:p>
          <a:p>
            <a:r>
              <a:rPr lang="en-GB" dirty="0"/>
              <a:t>There are more techniques to further refine the programs. </a:t>
            </a:r>
          </a:p>
          <a:p>
            <a:r>
              <a:rPr lang="en-GB" dirty="0"/>
              <a:t>One of the major programming constructs is Functions. </a:t>
            </a:r>
          </a:p>
          <a:p>
            <a:r>
              <a:rPr lang="en-GB" dirty="0"/>
              <a:t>C++ is a function oriented language. </a:t>
            </a:r>
          </a:p>
          <a:p>
            <a:r>
              <a:rPr lang="en-GB" dirty="0"/>
              <a:t>Every program is written in different functions.</a:t>
            </a:r>
            <a:endParaRPr lang="en-US" altLang="en-US" sz="3600" b="1" dirty="0"/>
          </a:p>
        </p:txBody>
      </p:sp>
      <p:sp>
        <p:nvSpPr>
          <p:cNvPr id="14340" name="Rectangle 4">
            <a:extLst>
              <a:ext uri="{FF2B5EF4-FFF2-40B4-BE49-F238E27FC236}">
                <a16:creationId xmlns:a16="http://schemas.microsoft.com/office/drawing/2014/main" id="{C393528A-E6DE-4083-AFAA-99C284BB6C11}"/>
              </a:ext>
            </a:extLst>
          </p:cNvPr>
          <p:cNvSpPr>
            <a:spLocks noGrp="1" noChangeArrowheads="1"/>
          </p:cNvSpPr>
          <p:nvPr>
            <p:ph type="title"/>
          </p:nvPr>
        </p:nvSpPr>
        <p:spPr>
          <a:xfrm>
            <a:off x="1610139" y="598972"/>
            <a:ext cx="7543800" cy="1431925"/>
          </a:xfrm>
          <a:noFill/>
          <a:ln/>
        </p:spPr>
        <p:txBody>
          <a:bodyPr>
            <a:normAutofit fontScale="90000"/>
          </a:bodyPr>
          <a:lstStyle/>
          <a:p>
            <a:pPr algn="ctr"/>
            <a:r>
              <a:rPr lang="en-US" altLang="en-US" sz="5400" dirty="0"/>
              <a:t>Basic Programming Toolkit</a:t>
            </a:r>
          </a:p>
        </p:txBody>
      </p:sp>
    </p:spTree>
    <p:extLst>
      <p:ext uri="{BB962C8B-B14F-4D97-AF65-F5344CB8AC3E}">
        <p14:creationId xmlns:p14="http://schemas.microsoft.com/office/powerpoint/2010/main" val="3887190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4A4EF-0BB5-4D13-AFC4-8A1EA7465784}"/>
              </a:ext>
            </a:extLst>
          </p:cNvPr>
          <p:cNvSpPr>
            <a:spLocks noGrp="1"/>
          </p:cNvSpPr>
          <p:nvPr>
            <p:ph type="title"/>
          </p:nvPr>
        </p:nvSpPr>
        <p:spPr/>
        <p:txBody>
          <a:bodyPr/>
          <a:lstStyle/>
          <a:p>
            <a:r>
              <a:rPr lang="en-GB" dirty="0"/>
              <a:t>Example</a:t>
            </a:r>
          </a:p>
        </p:txBody>
      </p:sp>
      <p:sp>
        <p:nvSpPr>
          <p:cNvPr id="3" name="Content Placeholder 2">
            <a:extLst>
              <a:ext uri="{FF2B5EF4-FFF2-40B4-BE49-F238E27FC236}">
                <a16:creationId xmlns:a16="http://schemas.microsoft.com/office/drawing/2014/main" id="{96103D01-1423-402B-AD9B-D2B12A643ED6}"/>
              </a:ext>
            </a:extLst>
          </p:cNvPr>
          <p:cNvSpPr>
            <a:spLocks noGrp="1"/>
          </p:cNvSpPr>
          <p:nvPr>
            <p:ph idx="1"/>
          </p:nvPr>
        </p:nvSpPr>
        <p:spPr/>
        <p:txBody>
          <a:bodyPr/>
          <a:lstStyle/>
          <a:p>
            <a:r>
              <a:rPr lang="en-GB" dirty="0"/>
              <a:t>//This function calculates the square of a number and returns it.</a:t>
            </a:r>
          </a:p>
          <a:p>
            <a:endParaRPr lang="en-GB" dirty="0"/>
          </a:p>
          <a:p>
            <a:pPr marL="0" indent="0">
              <a:buNone/>
            </a:pPr>
            <a:r>
              <a:rPr lang="en-GB" dirty="0"/>
              <a:t>int square(int number)</a:t>
            </a:r>
          </a:p>
          <a:p>
            <a:pPr marL="0" indent="0">
              <a:buNone/>
            </a:pPr>
            <a:r>
              <a:rPr lang="en-GB" dirty="0"/>
              <a:t>{</a:t>
            </a:r>
          </a:p>
          <a:p>
            <a:pPr marL="400050" lvl="1" indent="0">
              <a:buNone/>
            </a:pPr>
            <a:r>
              <a:rPr lang="en-GB" dirty="0"/>
              <a:t>int result = 0;</a:t>
            </a:r>
          </a:p>
          <a:p>
            <a:pPr marL="400050" lvl="1" indent="0">
              <a:buNone/>
            </a:pPr>
            <a:r>
              <a:rPr lang="en-GB" dirty="0"/>
              <a:t>result = number * number;</a:t>
            </a:r>
          </a:p>
          <a:p>
            <a:pPr marL="400050" lvl="1" indent="0">
              <a:buNone/>
            </a:pPr>
            <a:r>
              <a:rPr lang="en-GB" dirty="0"/>
              <a:t>return result;</a:t>
            </a:r>
          </a:p>
          <a:p>
            <a:pPr marL="0" indent="0">
              <a:buNone/>
            </a:pPr>
            <a:r>
              <a:rPr lang="en-GB" dirty="0"/>
              <a:t>}</a:t>
            </a:r>
          </a:p>
        </p:txBody>
      </p:sp>
    </p:spTree>
    <p:extLst>
      <p:ext uri="{BB962C8B-B14F-4D97-AF65-F5344CB8AC3E}">
        <p14:creationId xmlns:p14="http://schemas.microsoft.com/office/powerpoint/2010/main" val="3882705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4A4EF-0BB5-4D13-AFC4-8A1EA7465784}"/>
              </a:ext>
            </a:extLst>
          </p:cNvPr>
          <p:cNvSpPr>
            <a:spLocks noGrp="1"/>
          </p:cNvSpPr>
          <p:nvPr>
            <p:ph type="title"/>
          </p:nvPr>
        </p:nvSpPr>
        <p:spPr/>
        <p:txBody>
          <a:bodyPr/>
          <a:lstStyle/>
          <a:p>
            <a:r>
              <a:rPr lang="en-GB" dirty="0"/>
              <a:t>Calling Mechanism</a:t>
            </a:r>
          </a:p>
        </p:txBody>
      </p:sp>
      <p:sp>
        <p:nvSpPr>
          <p:cNvPr id="3" name="Content Placeholder 2">
            <a:extLst>
              <a:ext uri="{FF2B5EF4-FFF2-40B4-BE49-F238E27FC236}">
                <a16:creationId xmlns:a16="http://schemas.microsoft.com/office/drawing/2014/main" id="{96103D01-1423-402B-AD9B-D2B12A643ED6}"/>
              </a:ext>
            </a:extLst>
          </p:cNvPr>
          <p:cNvSpPr>
            <a:spLocks noGrp="1"/>
          </p:cNvSpPr>
          <p:nvPr>
            <p:ph idx="1"/>
          </p:nvPr>
        </p:nvSpPr>
        <p:spPr/>
        <p:txBody>
          <a:bodyPr/>
          <a:lstStyle/>
          <a:p>
            <a:r>
              <a:rPr lang="en-GB" dirty="0"/>
              <a:t>How a program can use a function? It is very simple. </a:t>
            </a:r>
          </a:p>
          <a:p>
            <a:r>
              <a:rPr lang="en-GB" dirty="0"/>
              <a:t>The calling program just needs to write the function name and provide its arguments (without data types). </a:t>
            </a:r>
          </a:p>
          <a:p>
            <a:r>
              <a:rPr lang="en-GB" dirty="0"/>
              <a:t>It is important to note that while calling a function, we don’t write the return value data type or the data types of arguments.</a:t>
            </a:r>
          </a:p>
        </p:txBody>
      </p:sp>
    </p:spTree>
    <p:extLst>
      <p:ext uri="{BB962C8B-B14F-4D97-AF65-F5344CB8AC3E}">
        <p14:creationId xmlns:p14="http://schemas.microsoft.com/office/powerpoint/2010/main" val="822807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4A4EF-0BB5-4D13-AFC4-8A1EA7465784}"/>
              </a:ext>
            </a:extLst>
          </p:cNvPr>
          <p:cNvSpPr>
            <a:spLocks noGrp="1"/>
          </p:cNvSpPr>
          <p:nvPr>
            <p:ph type="title"/>
          </p:nvPr>
        </p:nvSpPr>
        <p:spPr/>
        <p:txBody>
          <a:bodyPr/>
          <a:lstStyle/>
          <a:p>
            <a:r>
              <a:rPr lang="en-GB" dirty="0"/>
              <a:t>Calling Mechanism</a:t>
            </a:r>
          </a:p>
        </p:txBody>
      </p:sp>
      <p:sp>
        <p:nvSpPr>
          <p:cNvPr id="3" name="Content Placeholder 2">
            <a:extLst>
              <a:ext uri="{FF2B5EF4-FFF2-40B4-BE49-F238E27FC236}">
                <a16:creationId xmlns:a16="http://schemas.microsoft.com/office/drawing/2014/main" id="{96103D01-1423-402B-AD9B-D2B12A643ED6}"/>
              </a:ext>
            </a:extLst>
          </p:cNvPr>
          <p:cNvSpPr>
            <a:spLocks noGrp="1"/>
          </p:cNvSpPr>
          <p:nvPr>
            <p:ph idx="1"/>
          </p:nvPr>
        </p:nvSpPr>
        <p:spPr>
          <a:xfrm>
            <a:off x="677334" y="1245704"/>
            <a:ext cx="8596668" cy="5612296"/>
          </a:xfrm>
        </p:spPr>
        <p:txBody>
          <a:bodyPr>
            <a:normAutofit/>
          </a:bodyPr>
          <a:lstStyle/>
          <a:p>
            <a:pPr marL="0" indent="0">
              <a:buNone/>
            </a:pPr>
            <a:r>
              <a:rPr lang="en-GB" dirty="0"/>
              <a:t>#include &lt;</a:t>
            </a:r>
            <a:r>
              <a:rPr lang="en-GB" dirty="0" err="1"/>
              <a:t>iostream.h</a:t>
            </a:r>
            <a:r>
              <a:rPr lang="en-GB" dirty="0"/>
              <a:t>&gt;</a:t>
            </a:r>
          </a:p>
          <a:p>
            <a:pPr marL="0" indent="0">
              <a:buNone/>
            </a:pPr>
            <a:r>
              <a:rPr lang="en-GB" dirty="0"/>
              <a:t>main()</a:t>
            </a:r>
          </a:p>
          <a:p>
            <a:pPr marL="0" indent="0">
              <a:buNone/>
            </a:pPr>
            <a:r>
              <a:rPr lang="en-GB" dirty="0"/>
              <a:t>{</a:t>
            </a:r>
          </a:p>
          <a:p>
            <a:pPr marL="800100" lvl="2" indent="0">
              <a:buNone/>
            </a:pPr>
            <a:r>
              <a:rPr lang="en-GB" sz="1600" b="1" dirty="0"/>
              <a:t>int result;</a:t>
            </a:r>
          </a:p>
          <a:p>
            <a:pPr marL="800100" lvl="2" indent="0">
              <a:buNone/>
            </a:pPr>
            <a:r>
              <a:rPr lang="en-GB" sz="1600" b="1" dirty="0"/>
              <a:t>result = 0;</a:t>
            </a:r>
          </a:p>
          <a:p>
            <a:pPr marL="800100" lvl="2" indent="0">
              <a:buNone/>
            </a:pPr>
            <a:r>
              <a:rPr lang="en-GB" sz="1600" b="1" dirty="0"/>
              <a:t>Int number;</a:t>
            </a:r>
          </a:p>
          <a:p>
            <a:pPr marL="800100" lvl="2" indent="0">
              <a:buNone/>
            </a:pPr>
            <a:r>
              <a:rPr lang="en-GB" sz="1600" b="1" dirty="0"/>
              <a:t>number = 0;</a:t>
            </a:r>
          </a:p>
          <a:p>
            <a:pPr marL="800100" lvl="2" indent="0">
              <a:buNone/>
            </a:pPr>
            <a:r>
              <a:rPr lang="en-GB" sz="1600" b="1" dirty="0"/>
              <a:t>// Getting the input from the user</a:t>
            </a:r>
          </a:p>
          <a:p>
            <a:pPr marL="800100" lvl="2" indent="0">
              <a:buNone/>
            </a:pPr>
            <a:r>
              <a:rPr lang="en-GB" sz="1600" b="1" dirty="0" err="1"/>
              <a:t>cout</a:t>
            </a:r>
            <a:r>
              <a:rPr lang="en-GB" sz="1600" b="1" dirty="0"/>
              <a:t> &lt;&lt; “ Please enter the number to calculate the square ”;</a:t>
            </a:r>
          </a:p>
          <a:p>
            <a:pPr marL="800100" lvl="2" indent="0">
              <a:buNone/>
            </a:pPr>
            <a:r>
              <a:rPr lang="en-GB" sz="1600" b="1" dirty="0" err="1"/>
              <a:t>cin</a:t>
            </a:r>
            <a:r>
              <a:rPr lang="en-GB" sz="1600" b="1" dirty="0"/>
              <a:t> &gt;&gt; number;</a:t>
            </a:r>
          </a:p>
          <a:p>
            <a:pPr marL="800100" lvl="2" indent="0">
              <a:buNone/>
            </a:pPr>
            <a:r>
              <a:rPr lang="en-GB" sz="1600" b="1" dirty="0"/>
              <a:t>// Calling the function square(int number)</a:t>
            </a:r>
          </a:p>
          <a:p>
            <a:pPr marL="800100" lvl="2" indent="0">
              <a:buNone/>
            </a:pPr>
            <a:r>
              <a:rPr lang="en-GB" sz="1600" b="1" dirty="0"/>
              <a:t>result = square(number);</a:t>
            </a:r>
          </a:p>
          <a:p>
            <a:pPr marL="800100" lvl="2" indent="0">
              <a:buNone/>
            </a:pPr>
            <a:r>
              <a:rPr lang="en-GB" sz="1600" b="1" dirty="0" err="1"/>
              <a:t>cout</a:t>
            </a:r>
            <a:r>
              <a:rPr lang="en-GB" sz="1600" b="1" dirty="0"/>
              <a:t> &lt;&lt; “ The square of “ &lt;&lt; number &lt;&lt; “ is “ &lt;&lt; result;</a:t>
            </a:r>
          </a:p>
          <a:p>
            <a:pPr marL="0" indent="0">
              <a:buNone/>
            </a:pPr>
            <a:r>
              <a:rPr lang="en-GB" dirty="0"/>
              <a:t>}</a:t>
            </a:r>
          </a:p>
        </p:txBody>
      </p:sp>
    </p:spTree>
    <p:extLst>
      <p:ext uri="{BB962C8B-B14F-4D97-AF65-F5344CB8AC3E}">
        <p14:creationId xmlns:p14="http://schemas.microsoft.com/office/powerpoint/2010/main" val="3185741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41404FA-9118-442D-B1D7-33AA69606FFE}"/>
              </a:ext>
            </a:extLst>
          </p:cNvPr>
          <p:cNvSpPr>
            <a:spLocks noGrp="1" noChangeArrowheads="1"/>
          </p:cNvSpPr>
          <p:nvPr>
            <p:ph type="body" idx="1"/>
          </p:nvPr>
        </p:nvSpPr>
        <p:spPr>
          <a:xfrm>
            <a:off x="858078" y="1391478"/>
            <a:ext cx="7924800" cy="5257318"/>
          </a:xfrm>
        </p:spPr>
        <p:txBody>
          <a:bodyPr>
            <a:normAutofit fontScale="92500" lnSpcReduction="20000"/>
          </a:bodyPr>
          <a:lstStyle/>
          <a:p>
            <a:r>
              <a:rPr lang="en-GB" dirty="0"/>
              <a:t>Declaration and definition are two different things. </a:t>
            </a:r>
          </a:p>
          <a:p>
            <a:r>
              <a:rPr lang="en-GB" dirty="0"/>
              <a:t>Declaration is the prototype of the function, that includes the return type, name and argument list to the function and definition is the actual function code. Declaration of a function is also known as signature of a function.</a:t>
            </a:r>
          </a:p>
          <a:p>
            <a:r>
              <a:rPr lang="en-GB" dirty="0"/>
              <a:t>As we declare a variable like </a:t>
            </a:r>
            <a:r>
              <a:rPr lang="en-GB" i="1" dirty="0"/>
              <a:t>int x; </a:t>
            </a:r>
            <a:r>
              <a:rPr lang="en-GB" dirty="0"/>
              <a:t>before using it in our program, similarly we need to declare function before using it.</a:t>
            </a:r>
          </a:p>
          <a:p>
            <a:r>
              <a:rPr lang="en-GB" dirty="0"/>
              <a:t> Declaration and definition of a function can be combined together if we write the complete function before the calling functions.</a:t>
            </a:r>
          </a:p>
          <a:p>
            <a:r>
              <a:rPr lang="en-GB" dirty="0"/>
              <a:t>Then we don’t need to declare it explicitly. If we have written all of our functions in a different file and we call these functions from </a:t>
            </a:r>
            <a:r>
              <a:rPr lang="en-GB" i="1" dirty="0"/>
              <a:t>main( ) </a:t>
            </a:r>
            <a:r>
              <a:rPr lang="en-GB" dirty="0"/>
              <a:t>which is written in a different file. In this case, the </a:t>
            </a:r>
            <a:r>
              <a:rPr lang="en-GB" i="1" dirty="0"/>
              <a:t>main( ) </a:t>
            </a:r>
            <a:r>
              <a:rPr lang="en-GB" dirty="0"/>
              <a:t>will not be compiled unless it knows about the functions declaration. </a:t>
            </a:r>
          </a:p>
          <a:p>
            <a:r>
              <a:rPr lang="en-GB" dirty="0"/>
              <a:t>Therefore we write the declaration of functions before the </a:t>
            </a:r>
            <a:r>
              <a:rPr lang="en-GB" i="1" dirty="0"/>
              <a:t>main( ) </a:t>
            </a:r>
            <a:r>
              <a:rPr lang="en-GB" dirty="0"/>
              <a:t>function. </a:t>
            </a:r>
          </a:p>
          <a:p>
            <a:r>
              <a:rPr lang="en-GB" dirty="0"/>
              <a:t>Function declaration is a one line statement in which we write the return type, name of the function and the data type of arguments. </a:t>
            </a:r>
          </a:p>
          <a:p>
            <a:r>
              <a:rPr lang="en-GB" dirty="0"/>
              <a:t>Name of the arguments is not necessary. The definition of the function contains the complete code of the function. It starts with the declaration statement with the addition that in definition, we do write the names of the arguments. After this, we</a:t>
            </a:r>
            <a:endParaRPr lang="en-US" altLang="en-US" sz="2400" dirty="0"/>
          </a:p>
        </p:txBody>
      </p:sp>
      <p:sp>
        <p:nvSpPr>
          <p:cNvPr id="3076" name="Rectangle 4">
            <a:extLst>
              <a:ext uri="{FF2B5EF4-FFF2-40B4-BE49-F238E27FC236}">
                <a16:creationId xmlns:a16="http://schemas.microsoft.com/office/drawing/2014/main" id="{BA298F5A-06F9-491F-A8CD-02F0B3547D14}"/>
              </a:ext>
            </a:extLst>
          </p:cNvPr>
          <p:cNvSpPr>
            <a:spLocks noChangeArrowheads="1"/>
          </p:cNvSpPr>
          <p:nvPr/>
        </p:nvSpPr>
        <p:spPr bwMode="auto">
          <a:xfrm>
            <a:off x="553278" y="209204"/>
            <a:ext cx="853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4400" b="1" dirty="0">
                <a:solidFill>
                  <a:schemeClr val="tx2"/>
                </a:solidFill>
              </a:rPr>
              <a:t>Declaration of Function</a:t>
            </a:r>
            <a:endParaRPr lang="en-US" altLang="en-US" sz="4400" b="1" dirty="0"/>
          </a:p>
        </p:txBody>
      </p:sp>
    </p:spTree>
    <p:extLst>
      <p:ext uri="{BB962C8B-B14F-4D97-AF65-F5344CB8AC3E}">
        <p14:creationId xmlns:p14="http://schemas.microsoft.com/office/powerpoint/2010/main" val="1152420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41404FA-9118-442D-B1D7-33AA69606FFE}"/>
              </a:ext>
            </a:extLst>
          </p:cNvPr>
          <p:cNvSpPr>
            <a:spLocks noGrp="1" noChangeArrowheads="1"/>
          </p:cNvSpPr>
          <p:nvPr>
            <p:ph type="body" idx="1"/>
          </p:nvPr>
        </p:nvSpPr>
        <p:spPr>
          <a:xfrm>
            <a:off x="2514600" y="2209800"/>
            <a:ext cx="7924800" cy="3200400"/>
          </a:xfrm>
        </p:spPr>
        <p:txBody>
          <a:bodyPr/>
          <a:lstStyle/>
          <a:p>
            <a:pPr>
              <a:lnSpc>
                <a:spcPct val="80000"/>
              </a:lnSpc>
              <a:spcBef>
                <a:spcPct val="0"/>
              </a:spcBef>
              <a:buFont typeface="Wingdings" panose="05000000000000000000" pitchFamily="2" charset="2"/>
              <a:buNone/>
            </a:pPr>
            <a:r>
              <a:rPr lang="en-US" altLang="en-US" sz="2400" i="1"/>
              <a:t>return-value-type  function-name( argument--type-list) ; </a:t>
            </a:r>
          </a:p>
          <a:p>
            <a:pPr>
              <a:lnSpc>
                <a:spcPct val="80000"/>
              </a:lnSpc>
              <a:spcBef>
                <a:spcPct val="0"/>
              </a:spcBef>
              <a:buFont typeface="Wingdings" panose="05000000000000000000" pitchFamily="2" charset="2"/>
              <a:buNone/>
            </a:pPr>
            <a:endParaRPr lang="en-US" altLang="en-US" sz="2400" i="1"/>
          </a:p>
          <a:p>
            <a:pPr>
              <a:lnSpc>
                <a:spcPct val="80000"/>
              </a:lnSpc>
              <a:spcBef>
                <a:spcPct val="0"/>
              </a:spcBef>
              <a:buFont typeface="Wingdings" panose="05000000000000000000" pitchFamily="2" charset="2"/>
              <a:buNone/>
            </a:pPr>
            <a:r>
              <a:rPr lang="en-US" altLang="en-US" sz="2400" i="1"/>
              <a:t>main ( )</a:t>
            </a:r>
          </a:p>
          <a:p>
            <a:pPr>
              <a:lnSpc>
                <a:spcPct val="80000"/>
              </a:lnSpc>
              <a:spcBef>
                <a:spcPct val="0"/>
              </a:spcBef>
              <a:buFont typeface="Wingdings" panose="05000000000000000000" pitchFamily="2" charset="2"/>
              <a:buNone/>
            </a:pPr>
            <a:r>
              <a:rPr lang="en-US" altLang="en-US" sz="2400"/>
              <a:t>{</a:t>
            </a:r>
          </a:p>
          <a:p>
            <a:pPr>
              <a:lnSpc>
                <a:spcPct val="80000"/>
              </a:lnSpc>
              <a:spcBef>
                <a:spcPct val="0"/>
              </a:spcBef>
              <a:buFont typeface="Wingdings" panose="05000000000000000000" pitchFamily="2" charset="2"/>
              <a:buNone/>
            </a:pPr>
            <a:endParaRPr lang="en-US" altLang="en-US" sz="2400"/>
          </a:p>
          <a:p>
            <a:pPr>
              <a:lnSpc>
                <a:spcPct val="80000"/>
              </a:lnSpc>
              <a:spcBef>
                <a:spcPct val="0"/>
              </a:spcBef>
              <a:buFont typeface="Wingdings" panose="05000000000000000000" pitchFamily="2" charset="2"/>
              <a:buNone/>
            </a:pPr>
            <a:r>
              <a:rPr lang="en-US" altLang="en-US" sz="2400"/>
              <a:t>	:</a:t>
            </a:r>
          </a:p>
          <a:p>
            <a:pPr>
              <a:lnSpc>
                <a:spcPct val="80000"/>
              </a:lnSpc>
              <a:spcBef>
                <a:spcPct val="0"/>
              </a:spcBef>
              <a:buFont typeface="Wingdings" panose="05000000000000000000" pitchFamily="2" charset="2"/>
              <a:buNone/>
            </a:pPr>
            <a:r>
              <a:rPr lang="en-US" altLang="en-US" sz="2400"/>
              <a:t>}</a:t>
            </a:r>
          </a:p>
          <a:p>
            <a:pPr>
              <a:lnSpc>
                <a:spcPct val="80000"/>
              </a:lnSpc>
              <a:spcBef>
                <a:spcPct val="0"/>
              </a:spcBef>
              <a:buFont typeface="Wingdings" panose="05000000000000000000" pitchFamily="2" charset="2"/>
              <a:buNone/>
            </a:pPr>
            <a:endParaRPr lang="en-US" altLang="en-US" sz="2400"/>
          </a:p>
          <a:p>
            <a:pPr>
              <a:lnSpc>
                <a:spcPct val="80000"/>
              </a:lnSpc>
              <a:spcBef>
                <a:spcPct val="0"/>
              </a:spcBef>
              <a:buFont typeface="Wingdings" panose="05000000000000000000" pitchFamily="2" charset="2"/>
              <a:buNone/>
            </a:pPr>
            <a:r>
              <a:rPr lang="en-US" altLang="en-US" sz="2400" i="1"/>
              <a:t> </a:t>
            </a:r>
            <a:endParaRPr lang="en-US" altLang="en-US" sz="2400"/>
          </a:p>
        </p:txBody>
      </p:sp>
      <p:sp>
        <p:nvSpPr>
          <p:cNvPr id="3076" name="Rectangle 4">
            <a:extLst>
              <a:ext uri="{FF2B5EF4-FFF2-40B4-BE49-F238E27FC236}">
                <a16:creationId xmlns:a16="http://schemas.microsoft.com/office/drawing/2014/main" id="{BA298F5A-06F9-491F-A8CD-02F0B3547D14}"/>
              </a:ext>
            </a:extLst>
          </p:cNvPr>
          <p:cNvSpPr>
            <a:spLocks noChangeArrowheads="1"/>
          </p:cNvSpPr>
          <p:nvPr/>
        </p:nvSpPr>
        <p:spPr bwMode="auto">
          <a:xfrm>
            <a:off x="2286000" y="587376"/>
            <a:ext cx="853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5400" b="1">
                <a:solidFill>
                  <a:schemeClr val="tx2"/>
                </a:solidFill>
              </a:rPr>
              <a:t>Declaration of Function</a:t>
            </a:r>
            <a:endParaRPr lang="en-US" altLang="en-US" sz="2800" b="1"/>
          </a:p>
        </p:txBody>
      </p:sp>
    </p:spTree>
    <p:extLst>
      <p:ext uri="{BB962C8B-B14F-4D97-AF65-F5344CB8AC3E}">
        <p14:creationId xmlns:p14="http://schemas.microsoft.com/office/powerpoint/2010/main" val="464331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0898B09-7102-48D2-A1B6-67EA678B71BF}"/>
              </a:ext>
            </a:extLst>
          </p:cNvPr>
          <p:cNvSpPr>
            <a:spLocks noGrp="1" noChangeArrowheads="1"/>
          </p:cNvSpPr>
          <p:nvPr>
            <p:ph type="title"/>
          </p:nvPr>
        </p:nvSpPr>
        <p:spPr>
          <a:xfrm>
            <a:off x="2590800" y="533401"/>
            <a:ext cx="7543800" cy="1431925"/>
          </a:xfrm>
        </p:spPr>
        <p:txBody>
          <a:bodyPr/>
          <a:lstStyle/>
          <a:p>
            <a:pPr algn="ctr"/>
            <a:r>
              <a:rPr lang="en-US" altLang="en-US" sz="6600"/>
              <a:t>Example</a:t>
            </a:r>
          </a:p>
        </p:txBody>
      </p:sp>
      <p:sp>
        <p:nvSpPr>
          <p:cNvPr id="26627" name="Rectangle 3">
            <a:extLst>
              <a:ext uri="{FF2B5EF4-FFF2-40B4-BE49-F238E27FC236}">
                <a16:creationId xmlns:a16="http://schemas.microsoft.com/office/drawing/2014/main" id="{20D2FB86-1DE6-4384-BAA3-309E2C672BE4}"/>
              </a:ext>
            </a:extLst>
          </p:cNvPr>
          <p:cNvSpPr>
            <a:spLocks noGrp="1" noChangeArrowheads="1"/>
          </p:cNvSpPr>
          <p:nvPr>
            <p:ph type="body" idx="1"/>
          </p:nvPr>
        </p:nvSpPr>
        <p:spPr/>
        <p:txBody>
          <a:bodyPr/>
          <a:lstStyle/>
          <a:p>
            <a:pPr>
              <a:buFont typeface="Wingdings" panose="05000000000000000000" pitchFamily="2" charset="2"/>
              <a:buNone/>
            </a:pPr>
            <a:r>
              <a:rPr lang="en-US" altLang="en-US"/>
              <a:t>int f</a:t>
            </a:r>
            <a:r>
              <a:rPr lang="en-US" altLang="en-US" i="1"/>
              <a:t>unction-name</a:t>
            </a:r>
            <a:r>
              <a:rPr lang="en-US" altLang="en-US"/>
              <a:t> ( int , int , double ) ; </a:t>
            </a:r>
          </a:p>
          <a:p>
            <a:pPr>
              <a:buFont typeface="Wingdings" panose="05000000000000000000" pitchFamily="2" charset="2"/>
              <a:buNone/>
            </a:pPr>
            <a:endParaRPr lang="en-US" altLang="en-US"/>
          </a:p>
          <a:p>
            <a:pPr>
              <a:spcBef>
                <a:spcPct val="0"/>
              </a:spcBef>
              <a:buFont typeface="Wingdings" panose="05000000000000000000" pitchFamily="2" charset="2"/>
              <a:buNone/>
            </a:pPr>
            <a:r>
              <a:rPr lang="en-US" altLang="en-US"/>
              <a:t>void main ( ) </a:t>
            </a:r>
          </a:p>
          <a:p>
            <a:pPr>
              <a:buFont typeface="Wingdings" panose="05000000000000000000" pitchFamily="2" charset="2"/>
              <a:buNone/>
            </a:pPr>
            <a:r>
              <a:rPr lang="en-US" altLang="en-US"/>
              <a:t>{</a:t>
            </a:r>
          </a:p>
          <a:p>
            <a:pPr>
              <a:buFont typeface="Wingdings" panose="05000000000000000000" pitchFamily="2" charset="2"/>
              <a:buNone/>
            </a:pPr>
            <a:r>
              <a:rPr lang="en-US" altLang="en-US"/>
              <a:t>		….</a:t>
            </a:r>
          </a:p>
          <a:p>
            <a:pPr>
              <a:buFont typeface="Wingdings" panose="05000000000000000000" pitchFamily="2" charset="2"/>
              <a:buNone/>
            </a:pPr>
            <a:r>
              <a:rPr lang="en-US" altLang="en-US"/>
              <a:t>}</a:t>
            </a:r>
          </a:p>
          <a:p>
            <a:pPr>
              <a:buFont typeface="Wingdings" panose="05000000000000000000" pitchFamily="2" charset="2"/>
              <a:buNone/>
            </a:pPr>
            <a:endParaRPr lang="en-US" altLang="en-US"/>
          </a:p>
        </p:txBody>
      </p:sp>
    </p:spTree>
    <p:extLst>
      <p:ext uri="{BB962C8B-B14F-4D97-AF65-F5344CB8AC3E}">
        <p14:creationId xmlns:p14="http://schemas.microsoft.com/office/powerpoint/2010/main" val="1185562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FA8C45CA-7990-49B6-86F9-27DA0A38E727}"/>
              </a:ext>
            </a:extLst>
          </p:cNvPr>
          <p:cNvSpPr>
            <a:spLocks noGrp="1" noChangeArrowheads="1"/>
          </p:cNvSpPr>
          <p:nvPr>
            <p:ph type="body" idx="1"/>
          </p:nvPr>
        </p:nvSpPr>
        <p:spPr>
          <a:xfrm>
            <a:off x="2895600" y="2667000"/>
            <a:ext cx="7543800" cy="2514600"/>
          </a:xfrm>
        </p:spPr>
        <p:txBody>
          <a:bodyPr/>
          <a:lstStyle/>
          <a:p>
            <a:pPr>
              <a:buFont typeface="Wingdings" panose="05000000000000000000" pitchFamily="2" charset="2"/>
              <a:buNone/>
            </a:pPr>
            <a:r>
              <a:rPr lang="en-US" altLang="en-US"/>
              <a:t>int f</a:t>
            </a:r>
            <a:r>
              <a:rPr lang="en-US" altLang="en-US" i="1"/>
              <a:t>unction-name</a:t>
            </a:r>
            <a:r>
              <a:rPr lang="en-US" altLang="en-US"/>
              <a:t> ( int i , double j )</a:t>
            </a:r>
          </a:p>
          <a:p>
            <a:pPr>
              <a:buFont typeface="Wingdings" panose="05000000000000000000" pitchFamily="2" charset="2"/>
              <a:buNone/>
            </a:pPr>
            <a:r>
              <a:rPr lang="en-US" altLang="en-US"/>
              <a:t>{</a:t>
            </a:r>
          </a:p>
          <a:p>
            <a:pPr>
              <a:buFont typeface="Wingdings" panose="05000000000000000000" pitchFamily="2" charset="2"/>
              <a:buNone/>
            </a:pPr>
            <a:r>
              <a:rPr lang="en-US" altLang="en-US"/>
              <a:t>		…</a:t>
            </a:r>
          </a:p>
          <a:p>
            <a:pPr>
              <a:buFont typeface="Wingdings" panose="05000000000000000000" pitchFamily="2" charset="2"/>
              <a:buNone/>
            </a:pPr>
            <a:r>
              <a:rPr lang="en-US" altLang="en-US"/>
              <a:t>}</a:t>
            </a:r>
          </a:p>
        </p:txBody>
      </p:sp>
      <p:sp>
        <p:nvSpPr>
          <p:cNvPr id="4101" name="Rectangle 5">
            <a:extLst>
              <a:ext uri="{FF2B5EF4-FFF2-40B4-BE49-F238E27FC236}">
                <a16:creationId xmlns:a16="http://schemas.microsoft.com/office/drawing/2014/main" id="{49BE19FF-FD33-4354-A172-C14C26954F87}"/>
              </a:ext>
            </a:extLst>
          </p:cNvPr>
          <p:cNvSpPr>
            <a:spLocks noChangeArrowheads="1"/>
          </p:cNvSpPr>
          <p:nvPr/>
        </p:nvSpPr>
        <p:spPr bwMode="auto">
          <a:xfrm>
            <a:off x="2286000" y="739776"/>
            <a:ext cx="853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4800" b="1">
                <a:solidFill>
                  <a:schemeClr val="tx2"/>
                </a:solidFill>
              </a:rPr>
              <a:t>Definition of Function</a:t>
            </a:r>
            <a:endParaRPr lang="en-US" altLang="en-US" sz="24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3EC0540B-4FCA-4E10-9644-093AC9CBF733}"/>
              </a:ext>
            </a:extLst>
          </p:cNvPr>
          <p:cNvSpPr>
            <a:spLocks noGrp="1" noChangeArrowheads="1"/>
          </p:cNvSpPr>
          <p:nvPr>
            <p:ph type="body" idx="1"/>
          </p:nvPr>
        </p:nvSpPr>
        <p:spPr>
          <a:xfrm>
            <a:off x="3022600" y="2751138"/>
            <a:ext cx="4749800" cy="830262"/>
          </a:xfrm>
        </p:spPr>
        <p:txBody>
          <a:bodyPr/>
          <a:lstStyle/>
          <a:p>
            <a:pPr>
              <a:buFont typeface="Wingdings" panose="05000000000000000000" pitchFamily="2" charset="2"/>
              <a:buNone/>
            </a:pPr>
            <a:r>
              <a:rPr lang="en-US" altLang="en-US"/>
              <a:t>int square ( int ) ;</a:t>
            </a:r>
          </a:p>
        </p:txBody>
      </p:sp>
      <p:sp>
        <p:nvSpPr>
          <p:cNvPr id="5124" name="Rectangle 4">
            <a:extLst>
              <a:ext uri="{FF2B5EF4-FFF2-40B4-BE49-F238E27FC236}">
                <a16:creationId xmlns:a16="http://schemas.microsoft.com/office/drawing/2014/main" id="{80BD6711-7397-47CE-835F-ED1F7578C230}"/>
              </a:ext>
            </a:extLst>
          </p:cNvPr>
          <p:cNvSpPr>
            <a:spLocks noChangeArrowheads="1"/>
          </p:cNvSpPr>
          <p:nvPr/>
        </p:nvSpPr>
        <p:spPr bwMode="auto">
          <a:xfrm>
            <a:off x="2286000" y="609601"/>
            <a:ext cx="853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4800" b="1">
                <a:solidFill>
                  <a:schemeClr val="tx2"/>
                </a:solidFill>
              </a:rPr>
              <a:t>Return Type of Function</a:t>
            </a:r>
            <a:endParaRPr lang="en-US" altLang="en-US" sz="2400" b="1"/>
          </a:p>
        </p:txBody>
      </p:sp>
      <p:sp>
        <p:nvSpPr>
          <p:cNvPr id="5127" name="Rectangle 7">
            <a:extLst>
              <a:ext uri="{FF2B5EF4-FFF2-40B4-BE49-F238E27FC236}">
                <a16:creationId xmlns:a16="http://schemas.microsoft.com/office/drawing/2014/main" id="{9441417C-A727-4EB7-8921-4508A6A5364D}"/>
              </a:ext>
            </a:extLst>
          </p:cNvPr>
          <p:cNvSpPr>
            <a:spLocks noChangeArrowheads="1"/>
          </p:cNvSpPr>
          <p:nvPr/>
        </p:nvSpPr>
        <p:spPr bwMode="auto">
          <a:xfrm>
            <a:off x="2590800" y="4267200"/>
            <a:ext cx="6400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9pPr>
          </a:lstStyle>
          <a:p>
            <a:pPr eaLnBrk="1" hangingPunct="1">
              <a:buFont typeface="Wingdings" panose="05000000000000000000" pitchFamily="2" charset="2"/>
              <a:buNone/>
            </a:pPr>
            <a:r>
              <a:rPr lang="en-US" altLang="en-US"/>
              <a:t>int square ( int i )</a:t>
            </a:r>
          </a:p>
          <a:p>
            <a:pPr eaLnBrk="1" hangingPunct="1">
              <a:buFont typeface="Wingdings" panose="05000000000000000000" pitchFamily="2" charset="2"/>
              <a:buNone/>
            </a:pPr>
            <a:r>
              <a:rPr lang="en-US" altLang="en-US"/>
              <a:t>{</a:t>
            </a:r>
          </a:p>
          <a:p>
            <a:pPr eaLnBrk="1" hangingPunct="1">
              <a:buFont typeface="Wingdings" panose="05000000000000000000" pitchFamily="2" charset="2"/>
              <a:buNone/>
            </a:pPr>
            <a:r>
              <a:rPr lang="en-US" altLang="en-US"/>
              <a:t>		return ( i * i ) ;</a:t>
            </a:r>
          </a:p>
          <a:p>
            <a:pPr eaLnBrk="1" hangingPunct="1">
              <a:buFont typeface="Wingdings" panose="05000000000000000000" pitchFamily="2" charset="2"/>
              <a:buNone/>
            </a:pPr>
            <a:r>
              <a:rPr lang="en-US" altLang="en-US"/>
              <a:t>}</a:t>
            </a:r>
          </a:p>
        </p:txBody>
      </p:sp>
      <p:sp>
        <p:nvSpPr>
          <p:cNvPr id="5128" name="Text Box 8">
            <a:extLst>
              <a:ext uri="{FF2B5EF4-FFF2-40B4-BE49-F238E27FC236}">
                <a16:creationId xmlns:a16="http://schemas.microsoft.com/office/drawing/2014/main" id="{0EFD5A2E-8A6F-4F94-9365-A89D67A946EF}"/>
              </a:ext>
            </a:extLst>
          </p:cNvPr>
          <p:cNvSpPr txBox="1">
            <a:spLocks noChangeArrowheads="1"/>
          </p:cNvSpPr>
          <p:nvPr/>
        </p:nvSpPr>
        <p:spPr bwMode="auto">
          <a:xfrm>
            <a:off x="2743201" y="2200276"/>
            <a:ext cx="245427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2400" b="1">
                <a:latin typeface="Arial" panose="020B0604020202020204" pitchFamily="34" charset="0"/>
              </a:rPr>
              <a:t>Declaration</a:t>
            </a:r>
          </a:p>
        </p:txBody>
      </p:sp>
      <p:sp>
        <p:nvSpPr>
          <p:cNvPr id="5129" name="Text Box 9">
            <a:extLst>
              <a:ext uri="{FF2B5EF4-FFF2-40B4-BE49-F238E27FC236}">
                <a16:creationId xmlns:a16="http://schemas.microsoft.com/office/drawing/2014/main" id="{EFB70016-5205-4AB9-B440-7F20A5C0D49C}"/>
              </a:ext>
            </a:extLst>
          </p:cNvPr>
          <p:cNvSpPr txBox="1">
            <a:spLocks noChangeArrowheads="1"/>
          </p:cNvSpPr>
          <p:nvPr/>
        </p:nvSpPr>
        <p:spPr bwMode="auto">
          <a:xfrm>
            <a:off x="2727326" y="3571876"/>
            <a:ext cx="245427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2400" b="1">
                <a:latin typeface="Arial" panose="020B0604020202020204" pitchFamily="34" charset="0"/>
              </a:rPr>
              <a:t>Definition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dissolve">
                                      <p:cBhvr>
                                        <p:cTn id="12" dur="500"/>
                                        <p:tgtEl>
                                          <p:spTgt spid="51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9"/>
                                        </p:tgtEl>
                                        <p:attrNameLst>
                                          <p:attrName>style.visibility</p:attrName>
                                        </p:attrNameLst>
                                      </p:cBhvr>
                                      <p:to>
                                        <p:strVal val="visible"/>
                                      </p:to>
                                    </p:set>
                                    <p:animEffect transition="in" filter="dissolve">
                                      <p:cBhvr>
                                        <p:cTn id="17" dur="500"/>
                                        <p:tgtEl>
                                          <p:spTgt spid="51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127">
                                            <p:txEl>
                                              <p:pRg st="0" end="0"/>
                                            </p:txEl>
                                          </p:spTgt>
                                        </p:tgtEl>
                                        <p:attrNameLst>
                                          <p:attrName>style.visibility</p:attrName>
                                        </p:attrNameLst>
                                      </p:cBhvr>
                                      <p:to>
                                        <p:strVal val="visible"/>
                                      </p:to>
                                    </p:set>
                                    <p:animEffect transition="in" filter="dissolve">
                                      <p:cBhvr>
                                        <p:cTn id="22" dur="500"/>
                                        <p:tgtEl>
                                          <p:spTgt spid="5127">
                                            <p:txEl>
                                              <p:pRg st="0" end="0"/>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5127">
                                            <p:txEl>
                                              <p:pRg st="1" end="1"/>
                                            </p:txEl>
                                          </p:spTgt>
                                        </p:tgtEl>
                                        <p:attrNameLst>
                                          <p:attrName>style.visibility</p:attrName>
                                        </p:attrNameLst>
                                      </p:cBhvr>
                                      <p:to>
                                        <p:strVal val="visible"/>
                                      </p:to>
                                    </p:set>
                                    <p:animEffect transition="in" filter="dissolve">
                                      <p:cBhvr>
                                        <p:cTn id="25" dur="500"/>
                                        <p:tgtEl>
                                          <p:spTgt spid="5127">
                                            <p:txEl>
                                              <p:pRg st="1" end="1"/>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5127">
                                            <p:txEl>
                                              <p:pRg st="2" end="2"/>
                                            </p:txEl>
                                          </p:spTgt>
                                        </p:tgtEl>
                                        <p:attrNameLst>
                                          <p:attrName>style.visibility</p:attrName>
                                        </p:attrNameLst>
                                      </p:cBhvr>
                                      <p:to>
                                        <p:strVal val="visible"/>
                                      </p:to>
                                    </p:set>
                                    <p:animEffect transition="in" filter="dissolve">
                                      <p:cBhvr>
                                        <p:cTn id="28" dur="500"/>
                                        <p:tgtEl>
                                          <p:spTgt spid="5127">
                                            <p:txEl>
                                              <p:pRg st="2" end="2"/>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5127">
                                            <p:txEl>
                                              <p:pRg st="3" end="3"/>
                                            </p:txEl>
                                          </p:spTgt>
                                        </p:tgtEl>
                                        <p:attrNameLst>
                                          <p:attrName>style.visibility</p:attrName>
                                        </p:attrNameLst>
                                      </p:cBhvr>
                                      <p:to>
                                        <p:strVal val="visible"/>
                                      </p:to>
                                    </p:set>
                                    <p:animEffect transition="in" filter="dissolve">
                                      <p:cBhvr>
                                        <p:cTn id="31" dur="500"/>
                                        <p:tgtEl>
                                          <p:spTgt spid="51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P spid="512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64DCAFFD-D7A4-41D9-9DA8-6DF48D26F264}"/>
              </a:ext>
            </a:extLst>
          </p:cNvPr>
          <p:cNvSpPr>
            <a:spLocks noGrp="1" noChangeArrowheads="1"/>
          </p:cNvSpPr>
          <p:nvPr>
            <p:ph type="body" idx="1"/>
          </p:nvPr>
        </p:nvSpPr>
        <p:spPr>
          <a:xfrm>
            <a:off x="4152900" y="3021014"/>
            <a:ext cx="4610100" cy="2078037"/>
          </a:xfrm>
        </p:spPr>
        <p:txBody>
          <a:bodyPr/>
          <a:lstStyle/>
          <a:p>
            <a:pPr>
              <a:buFont typeface="Wingdings" panose="05000000000000000000" pitchFamily="2" charset="2"/>
              <a:buNone/>
            </a:pPr>
            <a:r>
              <a:rPr lang="en-US" altLang="en-US" sz="4400"/>
              <a:t>int x ;</a:t>
            </a:r>
          </a:p>
          <a:p>
            <a:pPr>
              <a:buFont typeface="Wingdings" panose="05000000000000000000" pitchFamily="2" charset="2"/>
              <a:buNone/>
            </a:pPr>
            <a:r>
              <a:rPr lang="en-US" altLang="en-US" sz="4400"/>
              <a:t>x = square ( i ) ;</a:t>
            </a:r>
          </a:p>
        </p:txBody>
      </p:sp>
      <p:sp>
        <p:nvSpPr>
          <p:cNvPr id="7172" name="Rectangle 4">
            <a:extLst>
              <a:ext uri="{FF2B5EF4-FFF2-40B4-BE49-F238E27FC236}">
                <a16:creationId xmlns:a16="http://schemas.microsoft.com/office/drawing/2014/main" id="{50497395-F2AD-4AC0-B797-05E672C66153}"/>
              </a:ext>
            </a:extLst>
          </p:cNvPr>
          <p:cNvSpPr>
            <a:spLocks noChangeArrowheads="1"/>
          </p:cNvSpPr>
          <p:nvPr/>
        </p:nvSpPr>
        <p:spPr bwMode="auto">
          <a:xfrm>
            <a:off x="2133600" y="685801"/>
            <a:ext cx="853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6000" b="1">
                <a:solidFill>
                  <a:schemeClr val="tx2"/>
                </a:solidFill>
              </a:rPr>
              <a:t>Function Call</a:t>
            </a:r>
            <a:endParaRPr lang="en-US" altLang="en-US" sz="3200"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5B384-1267-46FE-B951-1045DF54220D}"/>
              </a:ext>
            </a:extLst>
          </p:cNvPr>
          <p:cNvSpPr>
            <a:spLocks noGrp="1"/>
          </p:cNvSpPr>
          <p:nvPr>
            <p:ph type="title"/>
          </p:nvPr>
        </p:nvSpPr>
        <p:spPr>
          <a:xfrm>
            <a:off x="677334" y="609600"/>
            <a:ext cx="8596668" cy="874643"/>
          </a:xfrm>
        </p:spPr>
        <p:txBody>
          <a:bodyPr/>
          <a:lstStyle/>
          <a:p>
            <a:r>
              <a:rPr lang="en-GB" dirty="0"/>
              <a:t>Example Complete</a:t>
            </a:r>
          </a:p>
        </p:txBody>
      </p:sp>
      <p:sp>
        <p:nvSpPr>
          <p:cNvPr id="3" name="Content Placeholder 2">
            <a:extLst>
              <a:ext uri="{FF2B5EF4-FFF2-40B4-BE49-F238E27FC236}">
                <a16:creationId xmlns:a16="http://schemas.microsoft.com/office/drawing/2014/main" id="{D7F6954A-27A7-4D20-A268-274013864742}"/>
              </a:ext>
            </a:extLst>
          </p:cNvPr>
          <p:cNvSpPr>
            <a:spLocks noGrp="1"/>
          </p:cNvSpPr>
          <p:nvPr>
            <p:ph idx="1"/>
          </p:nvPr>
        </p:nvSpPr>
        <p:spPr>
          <a:xfrm>
            <a:off x="677334" y="1285460"/>
            <a:ext cx="8596668" cy="5115340"/>
          </a:xfrm>
        </p:spPr>
        <p:txBody>
          <a:bodyPr>
            <a:noAutofit/>
          </a:bodyPr>
          <a:lstStyle/>
          <a:p>
            <a:pPr marL="0" indent="0">
              <a:buNone/>
            </a:pPr>
            <a:r>
              <a:rPr lang="en-GB" sz="1600" b="1" dirty="0"/>
              <a:t>//This program calculates the square of a given number</a:t>
            </a:r>
          </a:p>
          <a:p>
            <a:pPr marL="0" indent="0">
              <a:buNone/>
            </a:pPr>
            <a:r>
              <a:rPr lang="en-GB" sz="1600" b="1" dirty="0"/>
              <a:t>#include &lt;</a:t>
            </a:r>
            <a:r>
              <a:rPr lang="en-GB" sz="1600" b="1" dirty="0" err="1"/>
              <a:t>iostream.h</a:t>
            </a:r>
            <a:r>
              <a:rPr lang="en-GB" sz="1600" b="1" dirty="0"/>
              <a:t>&gt;</a:t>
            </a:r>
          </a:p>
          <a:p>
            <a:pPr marL="0" indent="0">
              <a:buNone/>
            </a:pPr>
            <a:r>
              <a:rPr lang="en-GB" sz="1600" b="1" dirty="0"/>
              <a:t>// Function declarations.</a:t>
            </a:r>
          </a:p>
          <a:p>
            <a:pPr marL="0" indent="0">
              <a:buNone/>
            </a:pPr>
            <a:r>
              <a:rPr lang="en-GB" sz="1600" b="1" dirty="0"/>
              <a:t>int square(int);</a:t>
            </a:r>
          </a:p>
          <a:p>
            <a:pPr marL="0" indent="0">
              <a:buNone/>
            </a:pPr>
            <a:r>
              <a:rPr lang="en-GB" sz="1600" b="1" dirty="0"/>
              <a:t>main()</a:t>
            </a:r>
          </a:p>
          <a:p>
            <a:pPr marL="0" indent="0">
              <a:buNone/>
            </a:pPr>
            <a:r>
              <a:rPr lang="en-GB" sz="1600" b="1" dirty="0"/>
              <a:t>{</a:t>
            </a:r>
          </a:p>
          <a:p>
            <a:pPr marL="400050" lvl="1" indent="0">
              <a:buNone/>
            </a:pPr>
            <a:r>
              <a:rPr lang="en-GB" b="1" dirty="0"/>
              <a:t>int number, result;</a:t>
            </a:r>
          </a:p>
          <a:p>
            <a:pPr marL="400050" lvl="1" indent="0">
              <a:buNone/>
            </a:pPr>
            <a:r>
              <a:rPr lang="en-GB" b="1" dirty="0"/>
              <a:t>result = 0;</a:t>
            </a:r>
          </a:p>
          <a:p>
            <a:pPr marL="400050" lvl="1" indent="0">
              <a:buNone/>
            </a:pPr>
            <a:r>
              <a:rPr lang="en-GB" b="1" dirty="0"/>
              <a:t>number = 0;</a:t>
            </a:r>
          </a:p>
          <a:p>
            <a:pPr marL="400050" lvl="1" indent="0">
              <a:buNone/>
            </a:pPr>
            <a:r>
              <a:rPr lang="en-GB" b="1" dirty="0" err="1"/>
              <a:t>cout</a:t>
            </a:r>
            <a:r>
              <a:rPr lang="en-GB" b="1" dirty="0"/>
              <a:t> &lt;&lt; “ Please enter the number to calculate the square ”;</a:t>
            </a:r>
          </a:p>
          <a:p>
            <a:pPr marL="400050" lvl="1" indent="0">
              <a:buNone/>
            </a:pPr>
            <a:r>
              <a:rPr lang="en-GB" b="1" dirty="0" err="1"/>
              <a:t>cin</a:t>
            </a:r>
            <a:r>
              <a:rPr lang="en-GB" b="1" dirty="0"/>
              <a:t> &gt;&gt; number;</a:t>
            </a:r>
          </a:p>
          <a:p>
            <a:pPr marL="400050" lvl="1" indent="0">
              <a:buNone/>
            </a:pPr>
            <a:r>
              <a:rPr lang="en-GB" b="1" dirty="0"/>
              <a:t>// Calling the function square(int number)</a:t>
            </a:r>
          </a:p>
          <a:p>
            <a:pPr marL="400050" lvl="1" indent="0">
              <a:buNone/>
            </a:pPr>
            <a:r>
              <a:rPr lang="en-GB" b="1" dirty="0"/>
              <a:t>result = square(number);</a:t>
            </a:r>
          </a:p>
          <a:p>
            <a:pPr marL="400050" lvl="1" indent="0">
              <a:buNone/>
            </a:pPr>
            <a:r>
              <a:rPr lang="en-GB" b="1" dirty="0" err="1"/>
              <a:t>cout</a:t>
            </a:r>
            <a:r>
              <a:rPr lang="en-GB" b="1" dirty="0"/>
              <a:t> &lt;&lt; “ The square of “ &lt;&lt; number &lt;&lt; “ is “ &lt;&lt; result;</a:t>
            </a:r>
          </a:p>
          <a:p>
            <a:pPr marL="0" indent="0">
              <a:buNone/>
            </a:pPr>
            <a:r>
              <a:rPr lang="en-GB" sz="1600" b="1" dirty="0"/>
              <a:t>}</a:t>
            </a:r>
          </a:p>
        </p:txBody>
      </p:sp>
    </p:spTree>
    <p:extLst>
      <p:ext uri="{BB962C8B-B14F-4D97-AF65-F5344CB8AC3E}">
        <p14:creationId xmlns:p14="http://schemas.microsoft.com/office/powerpoint/2010/main" val="162415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49820234-6D15-488A-BC2A-5C708B0C2E93}"/>
              </a:ext>
            </a:extLst>
          </p:cNvPr>
          <p:cNvSpPr>
            <a:spLocks noGrp="1" noChangeArrowheads="1"/>
          </p:cNvSpPr>
          <p:nvPr>
            <p:ph type="body" idx="1"/>
          </p:nvPr>
        </p:nvSpPr>
        <p:spPr>
          <a:xfrm>
            <a:off x="4337050" y="2979738"/>
            <a:ext cx="5797550" cy="2354262"/>
          </a:xfrm>
        </p:spPr>
        <p:txBody>
          <a:bodyPr/>
          <a:lstStyle/>
          <a:p>
            <a:r>
              <a:rPr lang="en-US" altLang="en-US" sz="3600" b="1"/>
              <a:t> Decisions</a:t>
            </a:r>
          </a:p>
          <a:p>
            <a:r>
              <a:rPr lang="en-US" altLang="en-US" sz="3600" b="1"/>
              <a:t> Loops</a:t>
            </a:r>
          </a:p>
          <a:p>
            <a:r>
              <a:rPr lang="en-US" altLang="en-US" sz="3600" b="1"/>
              <a:t> Sequences</a:t>
            </a:r>
          </a:p>
        </p:txBody>
      </p:sp>
      <p:sp>
        <p:nvSpPr>
          <p:cNvPr id="14340" name="Rectangle 4">
            <a:extLst>
              <a:ext uri="{FF2B5EF4-FFF2-40B4-BE49-F238E27FC236}">
                <a16:creationId xmlns:a16="http://schemas.microsoft.com/office/drawing/2014/main" id="{C393528A-E6DE-4083-AFAA-99C284BB6C11}"/>
              </a:ext>
            </a:extLst>
          </p:cNvPr>
          <p:cNvSpPr>
            <a:spLocks noGrp="1" noChangeArrowheads="1"/>
          </p:cNvSpPr>
          <p:nvPr>
            <p:ph type="title"/>
          </p:nvPr>
        </p:nvSpPr>
        <p:spPr>
          <a:xfrm>
            <a:off x="1610139" y="598972"/>
            <a:ext cx="7543800" cy="1431925"/>
          </a:xfrm>
          <a:noFill/>
          <a:ln/>
        </p:spPr>
        <p:txBody>
          <a:bodyPr>
            <a:normAutofit fontScale="90000"/>
          </a:bodyPr>
          <a:lstStyle/>
          <a:p>
            <a:pPr algn="ctr"/>
            <a:r>
              <a:rPr lang="en-US" altLang="en-US" sz="5400" dirty="0"/>
              <a:t>Basic Programming Toolkit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20D05615-F5BE-4A13-956C-86B43686A130}"/>
              </a:ext>
            </a:extLst>
          </p:cNvPr>
          <p:cNvSpPr>
            <a:spLocks noGrp="1" noChangeArrowheads="1"/>
          </p:cNvSpPr>
          <p:nvPr>
            <p:ph type="body" idx="1"/>
          </p:nvPr>
        </p:nvSpPr>
        <p:spPr>
          <a:xfrm>
            <a:off x="2667000" y="2332038"/>
            <a:ext cx="8229600" cy="4373562"/>
          </a:xfrm>
        </p:spPr>
        <p:txBody>
          <a:bodyPr>
            <a:normAutofit lnSpcReduction="10000"/>
          </a:bodyPr>
          <a:lstStyle/>
          <a:p>
            <a:pPr>
              <a:lnSpc>
                <a:spcPct val="80000"/>
              </a:lnSpc>
              <a:buFont typeface="Wingdings" panose="05000000000000000000" pitchFamily="2" charset="2"/>
              <a:buNone/>
            </a:pPr>
            <a:r>
              <a:rPr lang="en-US" altLang="en-US" sz="2400"/>
              <a:t>double raiseToPow ( double x , int power )</a:t>
            </a:r>
          </a:p>
          <a:p>
            <a:pPr>
              <a:lnSpc>
                <a:spcPct val="80000"/>
              </a:lnSpc>
              <a:buFont typeface="Wingdings" panose="05000000000000000000" pitchFamily="2" charset="2"/>
              <a:buNone/>
            </a:pPr>
            <a:r>
              <a:rPr lang="en-US" altLang="en-US" sz="2400"/>
              <a:t>	{</a:t>
            </a:r>
          </a:p>
          <a:p>
            <a:pPr>
              <a:lnSpc>
                <a:spcPct val="80000"/>
              </a:lnSpc>
              <a:buFont typeface="Wingdings" panose="05000000000000000000" pitchFamily="2" charset="2"/>
              <a:buNone/>
            </a:pPr>
            <a:r>
              <a:rPr lang="en-US" altLang="en-US" sz="2400"/>
              <a:t>		double result ;</a:t>
            </a:r>
          </a:p>
          <a:p>
            <a:pPr>
              <a:lnSpc>
                <a:spcPct val="80000"/>
              </a:lnSpc>
              <a:buFont typeface="Wingdings" panose="05000000000000000000" pitchFamily="2" charset="2"/>
              <a:buNone/>
            </a:pPr>
            <a:r>
              <a:rPr lang="en-US" altLang="en-US" sz="2400"/>
              <a:t>		int i ;</a:t>
            </a:r>
          </a:p>
          <a:p>
            <a:pPr>
              <a:lnSpc>
                <a:spcPct val="80000"/>
              </a:lnSpc>
              <a:buFont typeface="Wingdings" panose="05000000000000000000" pitchFamily="2" charset="2"/>
              <a:buNone/>
            </a:pPr>
            <a:r>
              <a:rPr lang="en-US" altLang="en-US" sz="2400"/>
              <a:t>		result = 1.0 ;</a:t>
            </a:r>
          </a:p>
          <a:p>
            <a:pPr>
              <a:lnSpc>
                <a:spcPct val="80000"/>
              </a:lnSpc>
              <a:buFont typeface="Wingdings" panose="05000000000000000000" pitchFamily="2" charset="2"/>
              <a:buNone/>
            </a:pPr>
            <a:r>
              <a:rPr lang="en-US" altLang="en-US" sz="2400"/>
              <a:t>		for ( i = 1 ; i &lt;= power ; i ++ ) // braces first</a:t>
            </a:r>
          </a:p>
          <a:p>
            <a:pPr>
              <a:lnSpc>
                <a:spcPct val="80000"/>
              </a:lnSpc>
              <a:buFont typeface="Wingdings" panose="05000000000000000000" pitchFamily="2" charset="2"/>
              <a:buNone/>
            </a:pPr>
            <a:r>
              <a:rPr lang="en-US" altLang="en-US" sz="2400"/>
              <a:t>		{</a:t>
            </a:r>
          </a:p>
          <a:p>
            <a:pPr>
              <a:lnSpc>
                <a:spcPct val="80000"/>
              </a:lnSpc>
              <a:buFont typeface="Wingdings" panose="05000000000000000000" pitchFamily="2" charset="2"/>
              <a:buNone/>
            </a:pPr>
            <a:r>
              <a:rPr lang="en-US" altLang="en-US" sz="2400"/>
              <a:t>			result * = x ; 	// result  = result  *x</a:t>
            </a:r>
          </a:p>
          <a:p>
            <a:pPr>
              <a:lnSpc>
                <a:spcPct val="80000"/>
              </a:lnSpc>
              <a:buFont typeface="Wingdings" panose="05000000000000000000" pitchFamily="2" charset="2"/>
              <a:buNone/>
            </a:pPr>
            <a:r>
              <a:rPr lang="en-US" altLang="en-US" sz="2400"/>
              <a:t>		}</a:t>
            </a:r>
          </a:p>
          <a:p>
            <a:pPr>
              <a:lnSpc>
                <a:spcPct val="80000"/>
              </a:lnSpc>
              <a:buFont typeface="Wingdings" panose="05000000000000000000" pitchFamily="2" charset="2"/>
              <a:buNone/>
            </a:pPr>
            <a:r>
              <a:rPr lang="en-US" altLang="en-US" sz="2400"/>
              <a:t>		return ( result ) ;</a:t>
            </a:r>
          </a:p>
          <a:p>
            <a:pPr>
              <a:lnSpc>
                <a:spcPct val="80000"/>
              </a:lnSpc>
              <a:buFont typeface="Wingdings" panose="05000000000000000000" pitchFamily="2" charset="2"/>
              <a:buNone/>
            </a:pPr>
            <a:r>
              <a:rPr lang="en-US" altLang="en-US" sz="2400"/>
              <a:t>	}</a:t>
            </a:r>
            <a:endParaRPr lang="en-US" altLang="en-US" sz="2400">
              <a:solidFill>
                <a:srgbClr val="FF5050"/>
              </a:solidFill>
            </a:endParaRPr>
          </a:p>
        </p:txBody>
      </p:sp>
      <p:sp>
        <p:nvSpPr>
          <p:cNvPr id="8196" name="Rectangle 4">
            <a:extLst>
              <a:ext uri="{FF2B5EF4-FFF2-40B4-BE49-F238E27FC236}">
                <a16:creationId xmlns:a16="http://schemas.microsoft.com/office/drawing/2014/main" id="{70FFC9FA-0003-4D18-BD28-14259B6E7132}"/>
              </a:ext>
            </a:extLst>
          </p:cNvPr>
          <p:cNvSpPr>
            <a:spLocks noChangeArrowheads="1"/>
          </p:cNvSpPr>
          <p:nvPr/>
        </p:nvSpPr>
        <p:spPr bwMode="auto">
          <a:xfrm>
            <a:off x="2286000" y="533401"/>
            <a:ext cx="853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3600" b="1">
                <a:solidFill>
                  <a:schemeClr val="tx2"/>
                </a:solidFill>
              </a:rPr>
              <a:t>Example: Function to calculate integer power ( X</a:t>
            </a:r>
            <a:r>
              <a:rPr lang="en-US" altLang="en-US" sz="3600" b="1" baseline="30000">
                <a:solidFill>
                  <a:schemeClr val="tx2"/>
                </a:solidFill>
              </a:rPr>
              <a:t>n</a:t>
            </a:r>
            <a:r>
              <a:rPr lang="en-US" altLang="en-US" sz="3600" b="1">
                <a:solidFill>
                  <a:schemeClr val="tx2"/>
                </a:solidFill>
              </a:rPr>
              <a:t> )</a:t>
            </a:r>
            <a:endParaRPr lang="en-US" altLang="en-US" sz="1600" b="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391E2DC-11D0-43AD-8F08-85BD95529EBB}"/>
              </a:ext>
            </a:extLst>
          </p:cNvPr>
          <p:cNvSpPr>
            <a:spLocks noGrp="1" noChangeArrowheads="1"/>
          </p:cNvSpPr>
          <p:nvPr>
            <p:ph type="body" idx="1"/>
          </p:nvPr>
        </p:nvSpPr>
        <p:spPr>
          <a:xfrm>
            <a:off x="2438400" y="2590800"/>
            <a:ext cx="8610600" cy="3505200"/>
          </a:xfrm>
        </p:spPr>
        <p:txBody>
          <a:bodyPr>
            <a:normAutofit fontScale="85000" lnSpcReduction="20000"/>
          </a:bodyPr>
          <a:lstStyle/>
          <a:p>
            <a:pPr>
              <a:lnSpc>
                <a:spcPct val="80000"/>
              </a:lnSpc>
              <a:buFont typeface="Wingdings" panose="05000000000000000000" pitchFamily="2" charset="2"/>
              <a:buNone/>
            </a:pPr>
            <a:r>
              <a:rPr lang="en-US" altLang="en-US" sz="1500" b="1"/>
              <a:t>include &lt; iostream.h &gt;</a:t>
            </a:r>
          </a:p>
          <a:p>
            <a:pPr>
              <a:lnSpc>
                <a:spcPct val="80000"/>
              </a:lnSpc>
              <a:buFont typeface="Wingdings" panose="05000000000000000000" pitchFamily="2" charset="2"/>
              <a:buNone/>
            </a:pPr>
            <a:r>
              <a:rPr lang="en-US" altLang="en-US" sz="1500" b="1"/>
              <a:t>void main ( ) </a:t>
            </a:r>
          </a:p>
          <a:p>
            <a:pPr>
              <a:lnSpc>
                <a:spcPct val="80000"/>
              </a:lnSpc>
              <a:buFont typeface="Wingdings" panose="05000000000000000000" pitchFamily="2" charset="2"/>
              <a:buNone/>
            </a:pPr>
            <a:r>
              <a:rPr lang="en-US" altLang="en-US" sz="1500" b="1"/>
              <a:t>{	</a:t>
            </a:r>
          </a:p>
          <a:p>
            <a:pPr>
              <a:lnSpc>
                <a:spcPct val="80000"/>
              </a:lnSpc>
              <a:buFont typeface="Wingdings" panose="05000000000000000000" pitchFamily="2" charset="2"/>
              <a:buNone/>
            </a:pPr>
            <a:r>
              <a:rPr lang="en-US" altLang="en-US" sz="1500" b="1"/>
              <a:t>	double x ;</a:t>
            </a:r>
          </a:p>
          <a:p>
            <a:pPr>
              <a:lnSpc>
                <a:spcPct val="80000"/>
              </a:lnSpc>
              <a:buFont typeface="Wingdings" panose="05000000000000000000" pitchFamily="2" charset="2"/>
              <a:buNone/>
            </a:pPr>
            <a:r>
              <a:rPr lang="en-US" altLang="en-US" sz="1500" b="1"/>
              <a:t>	int i ;</a:t>
            </a:r>
          </a:p>
          <a:p>
            <a:pPr>
              <a:lnSpc>
                <a:spcPct val="80000"/>
              </a:lnSpc>
              <a:buFont typeface="Wingdings" panose="05000000000000000000" pitchFamily="2" charset="2"/>
              <a:buNone/>
            </a:pPr>
            <a:r>
              <a:rPr lang="en-US" altLang="en-US" sz="1500" b="1"/>
              <a:t>	cout &lt;&lt; “ Please enter the number “ ;</a:t>
            </a:r>
          </a:p>
          <a:p>
            <a:pPr>
              <a:lnSpc>
                <a:spcPct val="80000"/>
              </a:lnSpc>
              <a:buFont typeface="Wingdings" panose="05000000000000000000" pitchFamily="2" charset="2"/>
              <a:buNone/>
            </a:pPr>
            <a:r>
              <a:rPr lang="en-US" altLang="en-US" sz="1500" b="1"/>
              <a:t>	cin &gt;&gt; x ;</a:t>
            </a:r>
          </a:p>
          <a:p>
            <a:pPr>
              <a:lnSpc>
                <a:spcPct val="80000"/>
              </a:lnSpc>
              <a:buFont typeface="Wingdings" panose="05000000000000000000" pitchFamily="2" charset="2"/>
              <a:buNone/>
            </a:pPr>
            <a:r>
              <a:rPr lang="en-US" altLang="en-US" sz="1500" b="1"/>
              <a:t>	cout &lt;&lt; “ Please enter the integer power that you want this number raised to “ ;</a:t>
            </a:r>
          </a:p>
          <a:p>
            <a:pPr>
              <a:lnSpc>
                <a:spcPct val="80000"/>
              </a:lnSpc>
              <a:buFont typeface="Wingdings" panose="05000000000000000000" pitchFamily="2" charset="2"/>
              <a:buNone/>
            </a:pPr>
            <a:r>
              <a:rPr lang="en-US" altLang="en-US" sz="1500" b="1"/>
              <a:t>	cin &gt;&gt; i ;</a:t>
            </a:r>
          </a:p>
          <a:p>
            <a:pPr>
              <a:lnSpc>
                <a:spcPct val="80000"/>
              </a:lnSpc>
              <a:buFont typeface="Wingdings" panose="05000000000000000000" pitchFamily="2" charset="2"/>
              <a:buNone/>
            </a:pPr>
            <a:r>
              <a:rPr lang="en-US" altLang="en-US" sz="1500" b="1"/>
              <a:t>	cout &lt;&lt; x &lt;&lt; “ raise to power  “ &lt;&lt; i &lt;&lt; “is equal to “ &lt;&lt; raiseToPow ( x , i ) ; </a:t>
            </a:r>
          </a:p>
          <a:p>
            <a:pPr>
              <a:lnSpc>
                <a:spcPct val="80000"/>
              </a:lnSpc>
              <a:buFont typeface="Wingdings" panose="05000000000000000000" pitchFamily="2" charset="2"/>
              <a:buNone/>
            </a:pPr>
            <a:r>
              <a:rPr lang="en-US" altLang="en-US" sz="1500" b="1"/>
              <a:t>}</a:t>
            </a:r>
          </a:p>
          <a:p>
            <a:pPr>
              <a:lnSpc>
                <a:spcPct val="80000"/>
              </a:lnSpc>
              <a:buFont typeface="Wingdings" panose="05000000000000000000" pitchFamily="2" charset="2"/>
              <a:buNone/>
            </a:pPr>
            <a:endParaRPr lang="en-US" altLang="en-US" sz="1500" b="1"/>
          </a:p>
          <a:p>
            <a:pPr>
              <a:lnSpc>
                <a:spcPct val="80000"/>
              </a:lnSpc>
              <a:buFont typeface="Wingdings" panose="05000000000000000000" pitchFamily="2" charset="2"/>
              <a:buNone/>
            </a:pPr>
            <a:endParaRPr lang="en-US" altLang="en-US" sz="1500" b="1"/>
          </a:p>
          <a:p>
            <a:pPr>
              <a:lnSpc>
                <a:spcPct val="80000"/>
              </a:lnSpc>
              <a:buFont typeface="Wingdings" panose="05000000000000000000" pitchFamily="2" charset="2"/>
              <a:buNone/>
            </a:pPr>
            <a:r>
              <a:rPr lang="en-US" altLang="en-US" sz="1500" b="1"/>
              <a:t>		</a:t>
            </a:r>
          </a:p>
        </p:txBody>
      </p:sp>
      <p:sp>
        <p:nvSpPr>
          <p:cNvPr id="9220" name="Rectangle 4">
            <a:extLst>
              <a:ext uri="{FF2B5EF4-FFF2-40B4-BE49-F238E27FC236}">
                <a16:creationId xmlns:a16="http://schemas.microsoft.com/office/drawing/2014/main" id="{903BBAEB-0F5B-4B90-95DC-A83D168B1D04}"/>
              </a:ext>
            </a:extLst>
          </p:cNvPr>
          <p:cNvSpPr>
            <a:spLocks noChangeArrowheads="1"/>
          </p:cNvSpPr>
          <p:nvPr/>
        </p:nvSpPr>
        <p:spPr bwMode="auto">
          <a:xfrm>
            <a:off x="2057400" y="533401"/>
            <a:ext cx="84582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altLang="en-US" sz="4000" b="1">
                <a:solidFill>
                  <a:schemeClr val="tx2"/>
                </a:solidFill>
              </a:rPr>
              <a:t>Code to Call the raisetopow Function</a:t>
            </a:r>
            <a:endParaRPr lang="en-US" altLang="en-US"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B9A22929-C7B0-4FB3-906C-E7620EA9A7FE}"/>
              </a:ext>
            </a:extLst>
          </p:cNvPr>
          <p:cNvSpPr>
            <a:spLocks noGrp="1" noChangeArrowheads="1"/>
          </p:cNvSpPr>
          <p:nvPr>
            <p:ph type="body" idx="1"/>
          </p:nvPr>
        </p:nvSpPr>
        <p:spPr>
          <a:xfrm>
            <a:off x="4038600" y="2133600"/>
            <a:ext cx="4953000" cy="4114800"/>
          </a:xfrm>
        </p:spPr>
        <p:txBody>
          <a:bodyPr/>
          <a:lstStyle/>
          <a:p>
            <a:pPr>
              <a:buFont typeface="Wingdings" panose="05000000000000000000" pitchFamily="2" charset="2"/>
              <a:buNone/>
            </a:pPr>
            <a:r>
              <a:rPr lang="en-US" altLang="en-US" sz="4400" b="1"/>
              <a:t>Calling function</a:t>
            </a:r>
            <a:endParaRPr lang="en-US" altLang="en-US" sz="4400" b="1">
              <a:sym typeface="Wingdings" panose="05000000000000000000" pitchFamily="2" charset="2"/>
            </a:endParaRPr>
          </a:p>
          <a:p>
            <a:pPr>
              <a:buFont typeface="Wingdings" panose="05000000000000000000" pitchFamily="2" charset="2"/>
              <a:buNone/>
            </a:pPr>
            <a:endParaRPr lang="en-US" altLang="en-US" sz="4400" b="1">
              <a:sym typeface="Wingdings" panose="05000000000000000000" pitchFamily="2" charset="2"/>
            </a:endParaRPr>
          </a:p>
          <a:p>
            <a:pPr>
              <a:buFont typeface="Wingdings" panose="05000000000000000000" pitchFamily="2" charset="2"/>
              <a:buNone/>
            </a:pPr>
            <a:r>
              <a:rPr lang="en-US" altLang="en-US" sz="4400" b="1">
                <a:sym typeface="Wingdings" panose="05000000000000000000" pitchFamily="2" charset="2"/>
              </a:rPr>
              <a:t>Called function</a:t>
            </a:r>
            <a:endParaRPr lang="en-US" altLang="en-US" sz="4400" b="1"/>
          </a:p>
        </p:txBody>
      </p:sp>
      <p:sp>
        <p:nvSpPr>
          <p:cNvPr id="29702" name="AutoShape 6">
            <a:extLst>
              <a:ext uri="{FF2B5EF4-FFF2-40B4-BE49-F238E27FC236}">
                <a16:creationId xmlns:a16="http://schemas.microsoft.com/office/drawing/2014/main" id="{C372C0BA-4C0D-42CF-BDCA-8CD1B40308E0}"/>
              </a:ext>
            </a:extLst>
          </p:cNvPr>
          <p:cNvSpPr>
            <a:spLocks noChangeArrowheads="1"/>
          </p:cNvSpPr>
          <p:nvPr/>
        </p:nvSpPr>
        <p:spPr bwMode="auto">
          <a:xfrm>
            <a:off x="6829426" y="2743200"/>
            <a:ext cx="485775" cy="1219200"/>
          </a:xfrm>
          <a:prstGeom prst="downArrow">
            <a:avLst>
              <a:gd name="adj1" fmla="val 50000"/>
              <a:gd name="adj2" fmla="val 627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703" name="AutoShape 7">
            <a:extLst>
              <a:ext uri="{FF2B5EF4-FFF2-40B4-BE49-F238E27FC236}">
                <a16:creationId xmlns:a16="http://schemas.microsoft.com/office/drawing/2014/main" id="{DED377B1-042E-419F-88F4-ACF863822A09}"/>
              </a:ext>
            </a:extLst>
          </p:cNvPr>
          <p:cNvSpPr>
            <a:spLocks noChangeArrowheads="1"/>
          </p:cNvSpPr>
          <p:nvPr/>
        </p:nvSpPr>
        <p:spPr bwMode="auto">
          <a:xfrm>
            <a:off x="4467226" y="2819400"/>
            <a:ext cx="485775" cy="1066800"/>
          </a:xfrm>
          <a:prstGeom prst="upArrow">
            <a:avLst>
              <a:gd name="adj1" fmla="val 50000"/>
              <a:gd name="adj2" fmla="val 5490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iterate type="lt">
                                    <p:tmPct val="0"/>
                                  </p:iterate>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29702"/>
                                        </p:tgtEl>
                                        <p:attrNameLst>
                                          <p:attrName>style.visibility</p:attrName>
                                        </p:attrNameLst>
                                      </p:cBhvr>
                                      <p:to>
                                        <p:strVal val="visible"/>
                                      </p:to>
                                    </p:set>
                                    <p:animEffect transition="in" filter="fade">
                                      <p:cBhvr>
                                        <p:cTn id="12" dur="1000"/>
                                        <p:tgtEl>
                                          <p:spTgt spid="29702"/>
                                        </p:tgtEl>
                                      </p:cBhvr>
                                    </p:animEffect>
                                    <p:anim calcmode="lin" valueType="num">
                                      <p:cBhvr>
                                        <p:cTn id="13" dur="1000" fill="hold"/>
                                        <p:tgtEl>
                                          <p:spTgt spid="29702"/>
                                        </p:tgtEl>
                                        <p:attrNameLst>
                                          <p:attrName>ppt_x</p:attrName>
                                        </p:attrNameLst>
                                      </p:cBhvr>
                                      <p:tavLst>
                                        <p:tav tm="0">
                                          <p:val>
                                            <p:strVal val="#ppt_x"/>
                                          </p:val>
                                        </p:tav>
                                        <p:tav tm="100000">
                                          <p:val>
                                            <p:strVal val="#ppt_x"/>
                                          </p:val>
                                        </p:tav>
                                      </p:tavLst>
                                    </p:anim>
                                    <p:anim calcmode="lin" valueType="num">
                                      <p:cBhvr>
                                        <p:cTn id="14" dur="1000" fill="hold"/>
                                        <p:tgtEl>
                                          <p:spTgt spid="2970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Effect transition="in" filter="dissolve">
                                      <p:cBhvr>
                                        <p:cTn id="19" dur="500"/>
                                        <p:tgtEl>
                                          <p:spTgt spid="29699">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9703"/>
                                        </p:tgtEl>
                                        <p:attrNameLst>
                                          <p:attrName>style.visibility</p:attrName>
                                        </p:attrNameLst>
                                      </p:cBhvr>
                                      <p:to>
                                        <p:strVal val="visible"/>
                                      </p:to>
                                    </p:set>
                                    <p:anim calcmode="lin" valueType="num">
                                      <p:cBhvr additive="base">
                                        <p:cTn id="24" dur="500" fill="hold"/>
                                        <p:tgtEl>
                                          <p:spTgt spid="29703"/>
                                        </p:tgtEl>
                                        <p:attrNameLst>
                                          <p:attrName>ppt_x</p:attrName>
                                        </p:attrNameLst>
                                      </p:cBhvr>
                                      <p:tavLst>
                                        <p:tav tm="0">
                                          <p:val>
                                            <p:strVal val="#ppt_x"/>
                                          </p:val>
                                        </p:tav>
                                        <p:tav tm="100000">
                                          <p:val>
                                            <p:strVal val="#ppt_x"/>
                                          </p:val>
                                        </p:tav>
                                      </p:tavLst>
                                    </p:anim>
                                    <p:anim calcmode="lin" valueType="num">
                                      <p:cBhvr additive="base">
                                        <p:cTn id="25" dur="500" fill="hold"/>
                                        <p:tgtEl>
                                          <p:spTgt spid="297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63693186-8972-49F7-B537-735E5D50BDED}"/>
              </a:ext>
            </a:extLst>
          </p:cNvPr>
          <p:cNvSpPr>
            <a:spLocks noGrp="1" noChangeArrowheads="1"/>
          </p:cNvSpPr>
          <p:nvPr>
            <p:ph type="body" idx="1"/>
          </p:nvPr>
        </p:nvSpPr>
        <p:spPr>
          <a:xfrm>
            <a:off x="2226365" y="2032002"/>
            <a:ext cx="6308035" cy="3242364"/>
          </a:xfrm>
        </p:spPr>
        <p:txBody>
          <a:bodyPr/>
          <a:lstStyle/>
          <a:p>
            <a:r>
              <a:rPr lang="en-US" altLang="en-US" dirty="0"/>
              <a:t> Header Files</a:t>
            </a:r>
            <a:br>
              <a:rPr lang="en-US" altLang="en-US" dirty="0"/>
            </a:br>
            <a:endParaRPr lang="en-US" altLang="en-US" dirty="0"/>
          </a:p>
          <a:p>
            <a:r>
              <a:rPr lang="en-US" altLang="en-US" dirty="0"/>
              <a:t> Scope of  Variables</a:t>
            </a:r>
            <a:br>
              <a:rPr lang="en-US" altLang="en-US" dirty="0"/>
            </a:br>
            <a:endParaRPr lang="en-US" altLang="en-US" dirty="0"/>
          </a:p>
          <a:p>
            <a:r>
              <a:rPr lang="en-US" altLang="en-US" dirty="0"/>
              <a:t> Functions</a:t>
            </a:r>
          </a:p>
          <a:p>
            <a:pPr lvl="1"/>
            <a:r>
              <a:rPr lang="en-US" altLang="en-US" dirty="0"/>
              <a:t> Call by value</a:t>
            </a:r>
          </a:p>
          <a:p>
            <a:pPr lvl="1"/>
            <a:r>
              <a:rPr lang="en-US" altLang="en-US" dirty="0"/>
              <a:t> Call by reference</a:t>
            </a:r>
          </a:p>
        </p:txBody>
      </p:sp>
      <p:sp>
        <p:nvSpPr>
          <p:cNvPr id="3076" name="Rectangle 4">
            <a:extLst>
              <a:ext uri="{FF2B5EF4-FFF2-40B4-BE49-F238E27FC236}">
                <a16:creationId xmlns:a16="http://schemas.microsoft.com/office/drawing/2014/main" id="{9FD24E8E-CAF8-4FB4-B2F2-8CE1830B1028}"/>
              </a:ext>
            </a:extLst>
          </p:cNvPr>
          <p:cNvSpPr>
            <a:spLocks noGrp="1" noChangeArrowheads="1"/>
          </p:cNvSpPr>
          <p:nvPr>
            <p:ph type="title"/>
          </p:nvPr>
        </p:nvSpPr>
        <p:spPr>
          <a:xfrm>
            <a:off x="2540000" y="825500"/>
            <a:ext cx="8229600" cy="1143000"/>
          </a:xfrm>
          <a:noFill/>
          <a:ln/>
        </p:spPr>
        <p:txBody>
          <a:bodyPr/>
          <a:lstStyle/>
          <a:p>
            <a:pPr algn="ctr"/>
            <a:r>
              <a:rPr lang="en-US" altLang="en-US" sz="4800"/>
              <a:t>Today's Lecture Includes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checkerboard(down)">
                                      <p:cBhvr>
                                        <p:cTn id="7" dur="10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checkerboard(down)">
                                      <p:cBhvr>
                                        <p:cTn id="12" dur="10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checkerboard(down)">
                                      <p:cBhvr>
                                        <p:cTn id="17" dur="10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checkerboard(down)">
                                      <p:cBhvr>
                                        <p:cTn id="22" dur="10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5"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checkerboard(down)">
                                      <p:cBhvr>
                                        <p:cTn id="27"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2AC555D-FA61-466F-BF3A-5BCBA92BDFC5}"/>
              </a:ext>
            </a:extLst>
          </p:cNvPr>
          <p:cNvSpPr>
            <a:spLocks noGrp="1" noChangeArrowheads="1"/>
          </p:cNvSpPr>
          <p:nvPr>
            <p:ph type="body" idx="1"/>
          </p:nvPr>
        </p:nvSpPr>
        <p:spPr>
          <a:xfrm>
            <a:off x="3911600" y="3381376"/>
            <a:ext cx="5308600" cy="1038225"/>
          </a:xfrm>
        </p:spPr>
        <p:txBody>
          <a:bodyPr/>
          <a:lstStyle/>
          <a:p>
            <a:pPr>
              <a:buFont typeface="Wingdings" panose="05000000000000000000" pitchFamily="2" charset="2"/>
              <a:buNone/>
            </a:pPr>
            <a:r>
              <a:rPr lang="en-US" altLang="en-US"/>
              <a:t>#include &lt;iostream.h&gt;</a:t>
            </a:r>
          </a:p>
        </p:txBody>
      </p:sp>
      <p:sp>
        <p:nvSpPr>
          <p:cNvPr id="4100" name="Rectangle 4">
            <a:extLst>
              <a:ext uri="{FF2B5EF4-FFF2-40B4-BE49-F238E27FC236}">
                <a16:creationId xmlns:a16="http://schemas.microsoft.com/office/drawing/2014/main" id="{C4634E70-F7FE-427C-948A-885FEB595C04}"/>
              </a:ext>
            </a:extLst>
          </p:cNvPr>
          <p:cNvSpPr>
            <a:spLocks noGrp="1" noChangeArrowheads="1"/>
          </p:cNvSpPr>
          <p:nvPr>
            <p:ph type="title"/>
          </p:nvPr>
        </p:nvSpPr>
        <p:spPr>
          <a:xfrm>
            <a:off x="2057400" y="609600"/>
            <a:ext cx="8229600" cy="1143000"/>
          </a:xfrm>
          <a:noFill/>
          <a:ln/>
        </p:spPr>
        <p:txBody>
          <a:bodyPr/>
          <a:lstStyle/>
          <a:p>
            <a:pPr algn="ctr"/>
            <a:r>
              <a:rPr lang="en-US" altLang="en-US" sz="6600" dirty="0"/>
              <a:t>Header Files</a:t>
            </a:r>
          </a:p>
        </p:txBody>
      </p:sp>
      <p:sp>
        <p:nvSpPr>
          <p:cNvPr id="4101" name="AutoShape 5">
            <a:extLst>
              <a:ext uri="{FF2B5EF4-FFF2-40B4-BE49-F238E27FC236}">
                <a16:creationId xmlns:a16="http://schemas.microsoft.com/office/drawing/2014/main" id="{6E2CB6BC-11ED-4921-9A95-D99FC4FE4174}"/>
              </a:ext>
            </a:extLst>
          </p:cNvPr>
          <p:cNvSpPr>
            <a:spLocks noChangeArrowheads="1"/>
          </p:cNvSpPr>
          <p:nvPr/>
        </p:nvSpPr>
        <p:spPr bwMode="auto">
          <a:xfrm rot="5255338">
            <a:off x="6223000" y="3079750"/>
            <a:ext cx="533400" cy="304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slide(fromTop)">
                                      <p:cBhvr>
                                        <p:cTn id="7" dur="20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AB9D2-8F94-4797-8ACF-31828F8A5EFD}"/>
              </a:ext>
            </a:extLst>
          </p:cNvPr>
          <p:cNvSpPr>
            <a:spLocks noGrp="1"/>
          </p:cNvSpPr>
          <p:nvPr>
            <p:ph type="title"/>
          </p:nvPr>
        </p:nvSpPr>
        <p:spPr/>
        <p:txBody>
          <a:bodyPr/>
          <a:lstStyle/>
          <a:p>
            <a:r>
              <a:rPr lang="en-US" altLang="en-US" dirty="0"/>
              <a:t>Header Files</a:t>
            </a:r>
            <a:endParaRPr lang="en-GB" dirty="0"/>
          </a:p>
        </p:txBody>
      </p:sp>
      <p:sp>
        <p:nvSpPr>
          <p:cNvPr id="3" name="Content Placeholder 2">
            <a:extLst>
              <a:ext uri="{FF2B5EF4-FFF2-40B4-BE49-F238E27FC236}">
                <a16:creationId xmlns:a16="http://schemas.microsoft.com/office/drawing/2014/main" id="{AB14F74A-8CDB-45F1-8893-9B468038082F}"/>
              </a:ext>
            </a:extLst>
          </p:cNvPr>
          <p:cNvSpPr>
            <a:spLocks noGrp="1"/>
          </p:cNvSpPr>
          <p:nvPr>
            <p:ph idx="1"/>
          </p:nvPr>
        </p:nvSpPr>
        <p:spPr>
          <a:xfrm>
            <a:off x="677334" y="1488613"/>
            <a:ext cx="8596668" cy="5018204"/>
          </a:xfrm>
        </p:spPr>
        <p:txBody>
          <a:bodyPr>
            <a:normAutofit/>
          </a:bodyPr>
          <a:lstStyle/>
          <a:p>
            <a:r>
              <a:rPr lang="en-GB" dirty="0"/>
              <a:t>In the previous lecture, we discussed a little bit about Function Prototypes. One thing is Declaration and other is Definition. Declaration can also be called as 'Prototype'.</a:t>
            </a:r>
          </a:p>
          <a:p>
            <a:r>
              <a:rPr lang="en-GB" dirty="0"/>
              <a:t>Normally, if we have lot of functions and want to use them in some other function or program, then we are left with only one way i.e. to list the prototypes of all of them before the body of the function or program and then use them inside the function or program. But for frequent functions inside a program, this technique increases the complexity (of a program). This problem can be overcome by putting all these function prototypes in one file and writing a simple line of code for including the file in the program. </a:t>
            </a:r>
          </a:p>
          <a:p>
            <a:r>
              <a:rPr lang="en-GB" dirty="0"/>
              <a:t>This code line will indicate that this is the file, suppose '</a:t>
            </a:r>
            <a:r>
              <a:rPr lang="en-GB" dirty="0" err="1"/>
              <a:t>area.h</a:t>
            </a:r>
            <a:r>
              <a:rPr lang="en-GB" dirty="0"/>
              <a:t>’ containing all the prototypes of the used functions and see the prototypes from that file. This is the basic concept of a header file.</a:t>
            </a:r>
          </a:p>
        </p:txBody>
      </p:sp>
    </p:spTree>
    <p:extLst>
      <p:ext uri="{BB962C8B-B14F-4D97-AF65-F5344CB8AC3E}">
        <p14:creationId xmlns:p14="http://schemas.microsoft.com/office/powerpoint/2010/main" val="2935970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F3DB-1652-4194-8947-7E4D56D4A253}"/>
              </a:ext>
            </a:extLst>
          </p:cNvPr>
          <p:cNvSpPr>
            <a:spLocks noGrp="1"/>
          </p:cNvSpPr>
          <p:nvPr>
            <p:ph type="title"/>
          </p:nvPr>
        </p:nvSpPr>
        <p:spPr/>
        <p:txBody>
          <a:bodyPr/>
          <a:lstStyle/>
          <a:p>
            <a:r>
              <a:rPr lang="en-US" altLang="en-US" dirty="0"/>
              <a:t>Header Files</a:t>
            </a:r>
            <a:endParaRPr lang="en-GB" dirty="0"/>
          </a:p>
        </p:txBody>
      </p:sp>
      <p:sp>
        <p:nvSpPr>
          <p:cNvPr id="3" name="Content Placeholder 2">
            <a:extLst>
              <a:ext uri="{FF2B5EF4-FFF2-40B4-BE49-F238E27FC236}">
                <a16:creationId xmlns:a16="http://schemas.microsoft.com/office/drawing/2014/main" id="{86E13FCD-DE9F-46D9-8230-2B9A9ECFD74B}"/>
              </a:ext>
            </a:extLst>
          </p:cNvPr>
          <p:cNvSpPr>
            <a:spLocks noGrp="1"/>
          </p:cNvSpPr>
          <p:nvPr>
            <p:ph idx="1"/>
          </p:nvPr>
        </p:nvSpPr>
        <p:spPr>
          <a:xfrm>
            <a:off x="677334" y="1532255"/>
            <a:ext cx="8596668" cy="4716145"/>
          </a:xfrm>
        </p:spPr>
        <p:txBody>
          <a:bodyPr/>
          <a:lstStyle/>
          <a:p>
            <a:r>
              <a:rPr lang="en-GB" dirty="0"/>
              <a:t>Make our own header file which is usually a simple text file with '.h' extension ('.h’ extension is not mandatory but it is a rule of good programming practice).</a:t>
            </a:r>
          </a:p>
          <a:p>
            <a:r>
              <a:rPr lang="en-GB" dirty="0"/>
              <a:t>Write function prototypes inside that file. (Recall that prototype is just a simple line of code containing return value, function name and an argument list of data types with semi-colon at the end.)</a:t>
            </a:r>
          </a:p>
          <a:p>
            <a:r>
              <a:rPr lang="en-GB" dirty="0"/>
              <a:t>That file can be included in your own program by using the ‘#include’ directive and that would be similar to explicitly writing that list of function prototypes.</a:t>
            </a:r>
          </a:p>
        </p:txBody>
      </p:sp>
    </p:spTree>
    <p:extLst>
      <p:ext uri="{BB962C8B-B14F-4D97-AF65-F5344CB8AC3E}">
        <p14:creationId xmlns:p14="http://schemas.microsoft.com/office/powerpoint/2010/main" val="24973193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F9AD3C38-6743-4AA7-9032-887828D4FE2B}"/>
              </a:ext>
            </a:extLst>
          </p:cNvPr>
          <p:cNvSpPr>
            <a:spLocks noGrp="1" noChangeArrowheads="1"/>
          </p:cNvSpPr>
          <p:nvPr>
            <p:ph type="body" idx="1"/>
          </p:nvPr>
        </p:nvSpPr>
        <p:spPr>
          <a:xfrm>
            <a:off x="3854450" y="3546476"/>
            <a:ext cx="5518150" cy="1177925"/>
          </a:xfrm>
        </p:spPr>
        <p:txBody>
          <a:bodyPr/>
          <a:lstStyle/>
          <a:p>
            <a:pPr>
              <a:buFont typeface="Wingdings" panose="05000000000000000000" pitchFamily="2" charset="2"/>
              <a:buNone/>
            </a:pPr>
            <a:r>
              <a:rPr lang="en-US" altLang="en-US"/>
              <a:t>int functionName ( int , int );</a:t>
            </a:r>
          </a:p>
        </p:txBody>
      </p:sp>
      <p:sp>
        <p:nvSpPr>
          <p:cNvPr id="6148" name="Rectangle 4">
            <a:extLst>
              <a:ext uri="{FF2B5EF4-FFF2-40B4-BE49-F238E27FC236}">
                <a16:creationId xmlns:a16="http://schemas.microsoft.com/office/drawing/2014/main" id="{B2362D4D-0576-4997-8526-4DA1E6CD46A4}"/>
              </a:ext>
            </a:extLst>
          </p:cNvPr>
          <p:cNvSpPr>
            <a:spLocks noGrp="1" noChangeArrowheads="1"/>
          </p:cNvSpPr>
          <p:nvPr>
            <p:ph type="title"/>
          </p:nvPr>
        </p:nvSpPr>
        <p:spPr>
          <a:xfrm>
            <a:off x="2209800" y="660400"/>
            <a:ext cx="8229600" cy="1143000"/>
          </a:xfrm>
          <a:noFill/>
          <a:ln/>
        </p:spPr>
        <p:txBody>
          <a:bodyPr>
            <a:normAutofit fontScale="90000"/>
          </a:bodyPr>
          <a:lstStyle/>
          <a:p>
            <a:pPr algn="ctr"/>
            <a:r>
              <a:rPr lang="en-US" altLang="en-US" sz="7200"/>
              <a:t>Prototype</a:t>
            </a:r>
          </a:p>
        </p:txBody>
      </p:sp>
      <p:sp>
        <p:nvSpPr>
          <p:cNvPr id="6149" name="AutoShape 5">
            <a:extLst>
              <a:ext uri="{FF2B5EF4-FFF2-40B4-BE49-F238E27FC236}">
                <a16:creationId xmlns:a16="http://schemas.microsoft.com/office/drawing/2014/main" id="{ADC2385F-8320-414E-8D8D-9C6973C4D7EA}"/>
              </a:ext>
            </a:extLst>
          </p:cNvPr>
          <p:cNvSpPr>
            <a:spLocks noChangeArrowheads="1"/>
          </p:cNvSpPr>
          <p:nvPr/>
        </p:nvSpPr>
        <p:spPr bwMode="auto">
          <a:xfrm flipH="1">
            <a:off x="3276600" y="2992438"/>
            <a:ext cx="1600200" cy="533400"/>
          </a:xfrm>
          <a:prstGeom prst="wedgeRoundRectCallout">
            <a:avLst>
              <a:gd name="adj1" fmla="val -5458"/>
              <a:gd name="adj2" fmla="val 81843"/>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Return value</a:t>
            </a:r>
          </a:p>
        </p:txBody>
      </p:sp>
      <p:sp>
        <p:nvSpPr>
          <p:cNvPr id="6152" name="AutoShape 8">
            <a:extLst>
              <a:ext uri="{FF2B5EF4-FFF2-40B4-BE49-F238E27FC236}">
                <a16:creationId xmlns:a16="http://schemas.microsoft.com/office/drawing/2014/main" id="{6258885A-E3FD-4A0D-8946-339A992120AE}"/>
              </a:ext>
            </a:extLst>
          </p:cNvPr>
          <p:cNvSpPr>
            <a:spLocks noChangeArrowheads="1"/>
          </p:cNvSpPr>
          <p:nvPr/>
        </p:nvSpPr>
        <p:spPr bwMode="auto">
          <a:xfrm flipH="1">
            <a:off x="7467600" y="2840038"/>
            <a:ext cx="2209800" cy="609600"/>
          </a:xfrm>
          <a:prstGeom prst="wedgeRoundRectCallout">
            <a:avLst>
              <a:gd name="adj1" fmla="val 40370"/>
              <a:gd name="adj2" fmla="val 7968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Assignment List with data type</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out)">
                                      <p:cBhvr>
                                        <p:cTn id="7" dur="2000"/>
                                        <p:tgtEl>
                                          <p:spTgt spid="6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diamond(out)">
                                      <p:cBhvr>
                                        <p:cTn id="12" dur="20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F2786-7DEF-4983-A90B-7737AF2B67E9}"/>
              </a:ext>
            </a:extLst>
          </p:cNvPr>
          <p:cNvSpPr>
            <a:spLocks noGrp="1"/>
          </p:cNvSpPr>
          <p:nvPr>
            <p:ph type="title"/>
          </p:nvPr>
        </p:nvSpPr>
        <p:spPr/>
        <p:txBody>
          <a:bodyPr/>
          <a:lstStyle/>
          <a:p>
            <a:r>
              <a:rPr lang="en-US" altLang="en-US" dirty="0"/>
              <a:t>Header Files</a:t>
            </a:r>
            <a:endParaRPr lang="en-GB" dirty="0"/>
          </a:p>
        </p:txBody>
      </p:sp>
      <p:sp>
        <p:nvSpPr>
          <p:cNvPr id="3" name="Content Placeholder 2">
            <a:extLst>
              <a:ext uri="{FF2B5EF4-FFF2-40B4-BE49-F238E27FC236}">
                <a16:creationId xmlns:a16="http://schemas.microsoft.com/office/drawing/2014/main" id="{AB8AD6CF-CDD7-4E7A-9E69-FA57415E33D3}"/>
              </a:ext>
            </a:extLst>
          </p:cNvPr>
          <p:cNvSpPr>
            <a:spLocks noGrp="1"/>
          </p:cNvSpPr>
          <p:nvPr>
            <p:ph idx="1"/>
          </p:nvPr>
        </p:nvSpPr>
        <p:spPr>
          <a:xfrm>
            <a:off x="677334" y="1470991"/>
            <a:ext cx="8596668" cy="4570371"/>
          </a:xfrm>
        </p:spPr>
        <p:txBody>
          <a:bodyPr>
            <a:normAutofit/>
          </a:bodyPr>
          <a:lstStyle/>
          <a:p>
            <a:r>
              <a:rPr lang="en-GB" dirty="0"/>
              <a:t>Function prototypes are not the only thing that can be put into a header file. If you remember that we wrote a program for calculating Area of a Circle in our previous lectures. We used the value of 'pi' inside that and we have written the value of 'pi’ as 3.1415926. This kind of facts are considered as Universal Constants or Constants within our domain of operations . It would be nice, if we can assign meaningful names to them. </a:t>
            </a:r>
          </a:p>
          <a:p>
            <a:r>
              <a:rPr lang="en-GB" dirty="0"/>
              <a:t>There are two benefits of doing this. See, We could have declared a variable of type double inside the program and given a name like 'pi':</a:t>
            </a:r>
          </a:p>
          <a:p>
            <a:r>
              <a:rPr lang="en-GB" dirty="0"/>
              <a:t>double pi = 3.1415926;</a:t>
            </a:r>
          </a:p>
          <a:p>
            <a:r>
              <a:rPr lang="en-GB" dirty="0"/>
              <a:t>Then everywhere in the subsequent calculations we can use 'pi'.</a:t>
            </a:r>
          </a:p>
        </p:txBody>
      </p:sp>
    </p:spTree>
    <p:extLst>
      <p:ext uri="{BB962C8B-B14F-4D97-AF65-F5344CB8AC3E}">
        <p14:creationId xmlns:p14="http://schemas.microsoft.com/office/powerpoint/2010/main" val="39339280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5D5FE9B4-418B-44F0-964E-25F4E88187E9}"/>
              </a:ext>
            </a:extLst>
          </p:cNvPr>
          <p:cNvSpPr>
            <a:spLocks noGrp="1" noChangeArrowheads="1"/>
          </p:cNvSpPr>
          <p:nvPr>
            <p:ph type="body" idx="1"/>
          </p:nvPr>
        </p:nvSpPr>
        <p:spPr>
          <a:xfrm>
            <a:off x="3429000" y="2286000"/>
            <a:ext cx="6426200" cy="762000"/>
          </a:xfrm>
        </p:spPr>
        <p:txBody>
          <a:bodyPr/>
          <a:lstStyle/>
          <a:p>
            <a:pPr>
              <a:buFont typeface="Wingdings" panose="05000000000000000000" pitchFamily="2" charset="2"/>
              <a:buNone/>
            </a:pPr>
            <a:r>
              <a:rPr lang="en-US" altLang="en-US"/>
              <a:t>double pi = 3.1415926;</a:t>
            </a:r>
          </a:p>
          <a:p>
            <a:pPr>
              <a:buFont typeface="Wingdings" panose="05000000000000000000" pitchFamily="2" charset="2"/>
              <a:buNone/>
            </a:pPr>
            <a:endParaRPr lang="en-US" altLang="en-US"/>
          </a:p>
          <a:p>
            <a:pPr>
              <a:buFont typeface="Wingdings" panose="05000000000000000000" pitchFamily="2" charset="2"/>
              <a:buNone/>
            </a:pPr>
            <a:endParaRPr lang="en-US" altLang="en-US"/>
          </a:p>
        </p:txBody>
      </p:sp>
      <p:sp>
        <p:nvSpPr>
          <p:cNvPr id="7172" name="Rectangle 4">
            <a:extLst>
              <a:ext uri="{FF2B5EF4-FFF2-40B4-BE49-F238E27FC236}">
                <a16:creationId xmlns:a16="http://schemas.microsoft.com/office/drawing/2014/main" id="{70846307-40A5-461C-A0EE-B92C1F80A141}"/>
              </a:ext>
            </a:extLst>
          </p:cNvPr>
          <p:cNvSpPr>
            <a:spLocks noGrp="1" noChangeArrowheads="1"/>
          </p:cNvSpPr>
          <p:nvPr>
            <p:ph type="title"/>
          </p:nvPr>
        </p:nvSpPr>
        <p:spPr>
          <a:xfrm>
            <a:off x="2959100" y="825500"/>
            <a:ext cx="7797800" cy="1143000"/>
          </a:xfrm>
          <a:noFill/>
          <a:ln/>
        </p:spPr>
        <p:txBody>
          <a:bodyPr/>
          <a:lstStyle/>
          <a:p>
            <a:r>
              <a:rPr lang="en-US" altLang="en-US" sz="5400"/>
              <a:t> Using Header Files</a:t>
            </a:r>
          </a:p>
        </p:txBody>
      </p:sp>
      <p:sp>
        <p:nvSpPr>
          <p:cNvPr id="7174" name="Rectangle 6">
            <a:extLst>
              <a:ext uri="{FF2B5EF4-FFF2-40B4-BE49-F238E27FC236}">
                <a16:creationId xmlns:a16="http://schemas.microsoft.com/office/drawing/2014/main" id="{61CC9962-4070-44AA-AC02-13F4EEF6C3B3}"/>
              </a:ext>
            </a:extLst>
          </p:cNvPr>
          <p:cNvSpPr>
            <a:spLocks noChangeArrowheads="1"/>
          </p:cNvSpPr>
          <p:nvPr/>
        </p:nvSpPr>
        <p:spPr bwMode="auto">
          <a:xfrm>
            <a:off x="2590800" y="3200400"/>
            <a:ext cx="7848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9pPr>
          </a:lstStyle>
          <a:p>
            <a:r>
              <a:rPr lang="en-US" altLang="en-US" sz="2800"/>
              <a:t>It is better to define this value in a header file</a:t>
            </a:r>
          </a:p>
          <a:p>
            <a:endParaRPr lang="en-US" altLang="en-US" sz="2800"/>
          </a:p>
          <a:p>
            <a:r>
              <a:rPr lang="en-US" altLang="en-US" sz="2800"/>
              <a:t>Then simply by including the header file in the program this value is defined and it has a meaningful name</a:t>
            </a:r>
          </a:p>
          <a:p>
            <a:pPr>
              <a:buFont typeface="Wingdings" panose="05000000000000000000" pitchFamily="2" charset="2"/>
              <a:buNone/>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 calcmode="lin" valueType="num">
                                      <p:cBhvr additive="base">
                                        <p:cTn id="7" dur="1000" fill="hold"/>
                                        <p:tgtEl>
                                          <p:spTgt spid="717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1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4">
                                            <p:txEl>
                                              <p:pRg st="2" end="2"/>
                                            </p:txEl>
                                          </p:spTgt>
                                        </p:tgtEl>
                                        <p:attrNameLst>
                                          <p:attrName>style.visibility</p:attrName>
                                        </p:attrNameLst>
                                      </p:cBhvr>
                                      <p:to>
                                        <p:strVal val="visible"/>
                                      </p:to>
                                    </p:set>
                                    <p:anim calcmode="lin" valueType="num">
                                      <p:cBhvr additive="base">
                                        <p:cTn id="13" dur="1000" fill="hold"/>
                                        <p:tgtEl>
                                          <p:spTgt spid="7174">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17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Laboratory Stool</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p:txBody>
          <a:bodyPr/>
          <a:lstStyle/>
          <a:p>
            <a:r>
              <a:rPr lang="en-GB" dirty="0"/>
              <a:t>In our daily life, we divide our tasks into sub tasks. </a:t>
            </a:r>
          </a:p>
          <a:p>
            <a:r>
              <a:rPr lang="en-GB" dirty="0"/>
              <a:t>Consider the making of a laboratory stool.</a:t>
            </a:r>
          </a:p>
          <a:p>
            <a:r>
              <a:rPr lang="en-GB" dirty="0"/>
              <a:t>It has a seat and three legs. Now we need to make a seat and three legs out of wood.</a:t>
            </a:r>
          </a:p>
          <a:p>
            <a:r>
              <a:rPr lang="en-GB" dirty="0"/>
              <a:t>The major task is to make a stool. Sub tasks are, make a seat and then fabricate three legs. </a:t>
            </a:r>
          </a:p>
          <a:p>
            <a:r>
              <a:rPr lang="en-GB" dirty="0"/>
              <a:t>The legs should be identical. We can fashion one leg and then re-using this prototype, we have to build two more identical legs. </a:t>
            </a:r>
          </a:p>
          <a:p>
            <a:r>
              <a:rPr lang="en-GB" dirty="0"/>
              <a:t>The last task is to assemble all these to make a stool.</a:t>
            </a:r>
          </a:p>
        </p:txBody>
      </p:sp>
    </p:spTree>
    <p:extLst>
      <p:ext uri="{BB962C8B-B14F-4D97-AF65-F5344CB8AC3E}">
        <p14:creationId xmlns:p14="http://schemas.microsoft.com/office/powerpoint/2010/main" val="2958626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357A0-3A40-40A7-AE8A-56C0FC3CF17D}"/>
              </a:ext>
            </a:extLst>
          </p:cNvPr>
          <p:cNvSpPr>
            <a:spLocks noGrp="1"/>
          </p:cNvSpPr>
          <p:nvPr>
            <p:ph type="title"/>
          </p:nvPr>
        </p:nvSpPr>
        <p:spPr/>
        <p:txBody>
          <a:bodyPr/>
          <a:lstStyle/>
          <a:p>
            <a:r>
              <a:rPr lang="en-US" altLang="en-US" b="1" dirty="0">
                <a:latin typeface="Tahoma" panose="020B0604030504040204" pitchFamily="34" charset="0"/>
              </a:rPr>
              <a:t>#define</a:t>
            </a:r>
            <a:br>
              <a:rPr lang="en-US" altLang="en-US" b="1" dirty="0">
                <a:latin typeface="Tahoma" panose="020B0604030504040204" pitchFamily="34" charset="0"/>
              </a:rPr>
            </a:br>
            <a:endParaRPr lang="en-GB" dirty="0"/>
          </a:p>
        </p:txBody>
      </p:sp>
      <p:sp>
        <p:nvSpPr>
          <p:cNvPr id="3" name="Content Placeholder 2">
            <a:extLst>
              <a:ext uri="{FF2B5EF4-FFF2-40B4-BE49-F238E27FC236}">
                <a16:creationId xmlns:a16="http://schemas.microsoft.com/office/drawing/2014/main" id="{E137BFBF-1584-436E-ACA5-BCE75AE34EC2}"/>
              </a:ext>
            </a:extLst>
          </p:cNvPr>
          <p:cNvSpPr>
            <a:spLocks noGrp="1"/>
          </p:cNvSpPr>
          <p:nvPr>
            <p:ph idx="1"/>
          </p:nvPr>
        </p:nvSpPr>
        <p:spPr>
          <a:xfrm>
            <a:off x="677334" y="1270000"/>
            <a:ext cx="8596668" cy="5448852"/>
          </a:xfrm>
        </p:spPr>
        <p:txBody>
          <a:bodyPr>
            <a:normAutofit fontScale="92500" lnSpcReduction="20000"/>
          </a:bodyPr>
          <a:lstStyle/>
          <a:p>
            <a:r>
              <a:rPr lang="en-GB" dirty="0"/>
              <a:t>There are some </a:t>
            </a:r>
            <a:r>
              <a:rPr lang="en-GB" dirty="0" err="1"/>
              <a:t>preprocessor</a:t>
            </a:r>
            <a:r>
              <a:rPr lang="en-GB" dirty="0"/>
              <a:t> directives which we are going to cover later. At the moment, we will discuss about ‘#define’ only. We define the constants using this </a:t>
            </a:r>
            <a:r>
              <a:rPr lang="en-GB" dirty="0" err="1"/>
              <a:t>preprocessor</a:t>
            </a:r>
            <a:r>
              <a:rPr lang="en-GB" dirty="0"/>
              <a:t> directive as:</a:t>
            </a:r>
          </a:p>
          <a:p>
            <a:r>
              <a:rPr lang="en-GB" dirty="0"/>
              <a:t>#define pi 3.1415926</a:t>
            </a:r>
          </a:p>
          <a:p>
            <a:r>
              <a:rPr lang="en-GB" dirty="0"/>
              <a:t>The above line does a funny thing as it is not creating a variable. Rather it associates a name with a value which can be used inside the program exactly like a variable. (Why it is not a variable?, because you can’t use it on the left hand side of any assignment.).</a:t>
            </a:r>
          </a:p>
          <a:p>
            <a:r>
              <a:rPr lang="en-GB" dirty="0"/>
              <a:t>Basically, it is a short hand, what actually happens. You defined the value of the ‘pi’ with ‘#define’ directive and then started using ‘pi’ symbol in your program.</a:t>
            </a:r>
          </a:p>
          <a:p>
            <a:r>
              <a:rPr lang="en-GB" dirty="0"/>
              <a:t> Now we will see what a compiler does when it is handed over the program after the writing process. Wherever it finds the symbol ‘pi’, replaces the symbol with the value 3.1415926 and finally compiles the program.</a:t>
            </a:r>
          </a:p>
          <a:p>
            <a:r>
              <a:rPr lang="en-GB" dirty="0"/>
              <a:t>Thus, in compilation process the symbols or constants are replaced with actual values of them. But for us as human beings, it is quite readable to see the symbol ‘pi’.</a:t>
            </a:r>
          </a:p>
          <a:p>
            <a:r>
              <a:rPr lang="en-GB" dirty="0"/>
              <a:t>Additionally, if we use meaningful names for variables and see a line ‘2 * pi * radius’, it becomes obvious that circumference of a circle is being calculated. Note that in the above statement, ‘2 * pi * radius’; 2 is used as a number as we did not define any constant for it. We have defined ‘pi’ and ‘radius’ but defining 2 would be over killing.</a:t>
            </a:r>
          </a:p>
        </p:txBody>
      </p:sp>
    </p:spTree>
    <p:extLst>
      <p:ext uri="{BB962C8B-B14F-4D97-AF65-F5344CB8AC3E}">
        <p14:creationId xmlns:p14="http://schemas.microsoft.com/office/powerpoint/2010/main" val="3734078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82F6DF08-83AB-4B65-84F0-56B13DFEB340}"/>
              </a:ext>
            </a:extLst>
          </p:cNvPr>
          <p:cNvSpPr>
            <a:spLocks noGrp="1" noChangeArrowheads="1"/>
          </p:cNvSpPr>
          <p:nvPr>
            <p:ph type="body" idx="1"/>
          </p:nvPr>
        </p:nvSpPr>
        <p:spPr>
          <a:xfrm>
            <a:off x="2819400" y="1371600"/>
            <a:ext cx="7194550" cy="2590800"/>
          </a:xfrm>
        </p:spPr>
        <p:txBody>
          <a:bodyPr/>
          <a:lstStyle/>
          <a:p>
            <a:pPr algn="ctr">
              <a:lnSpc>
                <a:spcPct val="80000"/>
              </a:lnSpc>
              <a:buFont typeface="Wingdings" panose="05000000000000000000" pitchFamily="2" charset="2"/>
              <a:buNone/>
            </a:pPr>
            <a:endParaRPr lang="en-US" altLang="en-US" sz="4400"/>
          </a:p>
          <a:p>
            <a:pPr>
              <a:lnSpc>
                <a:spcPct val="80000"/>
              </a:lnSpc>
            </a:pPr>
            <a:r>
              <a:rPr lang="en-US" altLang="en-US" sz="2800"/>
              <a:t>#define pi 3.1415926</a:t>
            </a:r>
          </a:p>
          <a:p>
            <a:pPr>
              <a:lnSpc>
                <a:spcPct val="80000"/>
              </a:lnSpc>
            </a:pPr>
            <a:r>
              <a:rPr lang="en-US" altLang="en-US" sz="2800"/>
              <a:t>Name can be used inside a program  exactly like a variable</a:t>
            </a:r>
          </a:p>
          <a:p>
            <a:pPr>
              <a:lnSpc>
                <a:spcPct val="80000"/>
              </a:lnSpc>
            </a:pPr>
            <a:r>
              <a:rPr lang="en-US" altLang="en-US" sz="2800"/>
              <a:t>It cannot be used as a variable </a:t>
            </a:r>
          </a:p>
        </p:txBody>
      </p:sp>
      <p:sp>
        <p:nvSpPr>
          <p:cNvPr id="8196" name="Rectangle 4">
            <a:extLst>
              <a:ext uri="{FF2B5EF4-FFF2-40B4-BE49-F238E27FC236}">
                <a16:creationId xmlns:a16="http://schemas.microsoft.com/office/drawing/2014/main" id="{A23633C5-109E-4F22-9186-8109B23541A6}"/>
              </a:ext>
            </a:extLst>
          </p:cNvPr>
          <p:cNvSpPr>
            <a:spLocks noGrp="1" noChangeArrowheads="1"/>
          </p:cNvSpPr>
          <p:nvPr>
            <p:ph type="title"/>
          </p:nvPr>
        </p:nvSpPr>
        <p:spPr>
          <a:xfrm>
            <a:off x="1981200" y="152400"/>
            <a:ext cx="8229600" cy="1143000"/>
          </a:xfrm>
          <a:noFill/>
          <a:ln/>
        </p:spPr>
        <p:txBody>
          <a:bodyPr/>
          <a:lstStyle/>
          <a:p>
            <a:r>
              <a:rPr lang="en-US" altLang="en-US" b="0"/>
              <a:t> </a:t>
            </a:r>
          </a:p>
        </p:txBody>
      </p:sp>
      <p:sp>
        <p:nvSpPr>
          <p:cNvPr id="8197" name="Rectangle 5">
            <a:extLst>
              <a:ext uri="{FF2B5EF4-FFF2-40B4-BE49-F238E27FC236}">
                <a16:creationId xmlns:a16="http://schemas.microsoft.com/office/drawing/2014/main" id="{6BB3447B-C642-433E-9DCB-C4DA5E3E7FCB}"/>
              </a:ext>
            </a:extLst>
          </p:cNvPr>
          <p:cNvSpPr>
            <a:spLocks noChangeArrowheads="1"/>
          </p:cNvSpPr>
          <p:nvPr/>
        </p:nvSpPr>
        <p:spPr bwMode="auto">
          <a:xfrm>
            <a:off x="2590800" y="4419600"/>
            <a:ext cx="7162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lgn="l">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lgn="l">
              <a:spcBef>
                <a:spcPct val="20000"/>
              </a:spcBef>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lgn="l">
              <a:spcBef>
                <a:spcPct val="20000"/>
              </a:spcBef>
              <a:buClr>
                <a:schemeClr val="tx1"/>
              </a:buClr>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lgn="l">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9pPr>
          </a:lstStyle>
          <a:p>
            <a:pPr algn="ctr">
              <a:buFont typeface="Wingdings" panose="05000000000000000000" pitchFamily="2" charset="2"/>
              <a:buNone/>
            </a:pPr>
            <a:r>
              <a:rPr lang="en-US" altLang="en-US"/>
              <a:t>CircleArea = pi * radius * radius</a:t>
            </a:r>
          </a:p>
          <a:p>
            <a:pPr algn="ctr">
              <a:buFont typeface="Wingdings" panose="05000000000000000000" pitchFamily="2" charset="2"/>
              <a:buNone/>
            </a:pPr>
            <a:endParaRPr lang="en-US" altLang="en-US"/>
          </a:p>
          <a:p>
            <a:pPr algn="ctr">
              <a:buFont typeface="Wingdings" panose="05000000000000000000" pitchFamily="2" charset="2"/>
              <a:buNone/>
            </a:pPr>
            <a:r>
              <a:rPr lang="en-US" altLang="en-US"/>
              <a:t>Circumference = 2 * pi * radius</a:t>
            </a:r>
          </a:p>
        </p:txBody>
      </p:sp>
      <p:sp>
        <p:nvSpPr>
          <p:cNvPr id="8198" name="Text Box 6">
            <a:extLst>
              <a:ext uri="{FF2B5EF4-FFF2-40B4-BE49-F238E27FC236}">
                <a16:creationId xmlns:a16="http://schemas.microsoft.com/office/drawing/2014/main" id="{32F690DC-41C3-4B6F-8C1F-21C92159DAC5}"/>
              </a:ext>
            </a:extLst>
          </p:cNvPr>
          <p:cNvSpPr txBox="1">
            <a:spLocks noChangeArrowheads="1"/>
          </p:cNvSpPr>
          <p:nvPr/>
        </p:nvSpPr>
        <p:spPr bwMode="auto">
          <a:xfrm>
            <a:off x="3352800" y="792164"/>
            <a:ext cx="518160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7200" b="1" dirty="0">
                <a:latin typeface="Tahoma" panose="020B0604030504040204" pitchFamily="34" charset="0"/>
              </a:rPr>
              <a:t>#define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1000" fill="hold"/>
                                        <p:tgtEl>
                                          <p:spTgt spid="819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197">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2" presetClass="entr" presetSubtype="4" fill="hold" nodeType="afterEffect">
                                  <p:stCondLst>
                                    <p:cond delay="0"/>
                                  </p:stCondLst>
                                  <p:childTnLst>
                                    <p:set>
                                      <p:cBhvr>
                                        <p:cTn id="11" dur="1" fill="hold">
                                          <p:stCondLst>
                                            <p:cond delay="0"/>
                                          </p:stCondLst>
                                        </p:cTn>
                                        <p:tgtEl>
                                          <p:spTgt spid="8197">
                                            <p:txEl>
                                              <p:pRg st="2" end="2"/>
                                            </p:txEl>
                                          </p:spTgt>
                                        </p:tgtEl>
                                        <p:attrNameLst>
                                          <p:attrName>style.visibility</p:attrName>
                                        </p:attrNameLst>
                                      </p:cBhvr>
                                      <p:to>
                                        <p:strVal val="visible"/>
                                      </p:to>
                                    </p:set>
                                    <p:anim calcmode="lin" valueType="num">
                                      <p:cBhvr additive="base">
                                        <p:cTn id="12" dur="1000" fill="hold"/>
                                        <p:tgtEl>
                                          <p:spTgt spid="8197">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819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A384CC5D-97D2-47B2-B5FA-A3C784F06DEF}"/>
              </a:ext>
            </a:extLst>
          </p:cNvPr>
          <p:cNvSpPr>
            <a:spLocks noGrp="1" noChangeArrowheads="1"/>
          </p:cNvSpPr>
          <p:nvPr>
            <p:ph type="body" idx="1"/>
          </p:nvPr>
        </p:nvSpPr>
        <p:spPr>
          <a:xfrm>
            <a:off x="1013792" y="2199102"/>
            <a:ext cx="7543800" cy="3645107"/>
          </a:xfrm>
        </p:spPr>
        <p:txBody>
          <a:bodyPr>
            <a:normAutofit/>
          </a:bodyPr>
          <a:lstStyle/>
          <a:p>
            <a:pPr>
              <a:lnSpc>
                <a:spcPct val="90000"/>
              </a:lnSpc>
            </a:pPr>
            <a:r>
              <a:rPr lang="en-GB" dirty="0"/>
              <a:t>An 'Identifier' means any name that the user creates in his/her program. These names can be of variables, functions and labels. Here the scope of an identifier means its visibility. We will focus Scope of Variables in our discussion.</a:t>
            </a:r>
            <a:endParaRPr lang="en-US" altLang="en-US" dirty="0"/>
          </a:p>
          <a:p>
            <a:pPr>
              <a:lnSpc>
                <a:spcPct val="90000"/>
              </a:lnSpc>
            </a:pPr>
            <a:endParaRPr lang="en-US" altLang="en-US" dirty="0"/>
          </a:p>
          <a:p>
            <a:pPr>
              <a:lnSpc>
                <a:spcPct val="90000"/>
              </a:lnSpc>
            </a:pPr>
            <a:r>
              <a:rPr lang="en-US" altLang="en-US" dirty="0"/>
              <a:t>Identifier is any name user creates  in his/her program</a:t>
            </a:r>
            <a:br>
              <a:rPr lang="en-US" altLang="en-US" dirty="0"/>
            </a:br>
            <a:endParaRPr lang="en-US" altLang="en-US" dirty="0"/>
          </a:p>
          <a:p>
            <a:pPr>
              <a:lnSpc>
                <a:spcPct val="90000"/>
              </a:lnSpc>
            </a:pPr>
            <a:r>
              <a:rPr lang="en-US" altLang="en-US" dirty="0"/>
              <a:t>Functions are also identifiers</a:t>
            </a:r>
            <a:br>
              <a:rPr lang="en-US" altLang="en-US" dirty="0"/>
            </a:br>
            <a:endParaRPr lang="en-US" altLang="en-US" dirty="0"/>
          </a:p>
          <a:p>
            <a:pPr>
              <a:lnSpc>
                <a:spcPct val="90000"/>
              </a:lnSpc>
            </a:pPr>
            <a:r>
              <a:rPr lang="en-US" altLang="en-US" dirty="0"/>
              <a:t>Labels are also identifiers</a:t>
            </a:r>
          </a:p>
        </p:txBody>
      </p:sp>
      <p:sp>
        <p:nvSpPr>
          <p:cNvPr id="9220" name="Rectangle 4">
            <a:extLst>
              <a:ext uri="{FF2B5EF4-FFF2-40B4-BE49-F238E27FC236}">
                <a16:creationId xmlns:a16="http://schemas.microsoft.com/office/drawing/2014/main" id="{C3CF42A7-7E00-4A96-9AFF-397126088840}"/>
              </a:ext>
            </a:extLst>
          </p:cNvPr>
          <p:cNvSpPr>
            <a:spLocks noGrp="1" noChangeArrowheads="1"/>
          </p:cNvSpPr>
          <p:nvPr>
            <p:ph type="title"/>
          </p:nvPr>
        </p:nvSpPr>
        <p:spPr>
          <a:xfrm>
            <a:off x="838200" y="775252"/>
            <a:ext cx="7543800" cy="1143000"/>
          </a:xfrm>
          <a:noFill/>
          <a:ln/>
        </p:spPr>
        <p:txBody>
          <a:bodyPr/>
          <a:lstStyle/>
          <a:p>
            <a:r>
              <a:rPr lang="en-US" altLang="en-US" sz="5400" dirty="0"/>
              <a:t>Scope of Identifiers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2B65A92E-3792-443A-9342-8A112AEDC4CD}"/>
              </a:ext>
            </a:extLst>
          </p:cNvPr>
          <p:cNvSpPr>
            <a:spLocks noGrp="1" noChangeArrowheads="1"/>
          </p:cNvSpPr>
          <p:nvPr>
            <p:ph type="body" idx="1"/>
          </p:nvPr>
        </p:nvSpPr>
        <p:spPr>
          <a:xfrm>
            <a:off x="2590800" y="2397125"/>
            <a:ext cx="7543800" cy="3048000"/>
          </a:xfrm>
        </p:spPr>
        <p:txBody>
          <a:bodyPr/>
          <a:lstStyle/>
          <a:p>
            <a:pPr>
              <a:lnSpc>
                <a:spcPct val="90000"/>
              </a:lnSpc>
            </a:pPr>
            <a:r>
              <a:rPr lang="en-US" altLang="en-US"/>
              <a:t>Scope means visibility</a:t>
            </a:r>
            <a:br>
              <a:rPr lang="en-US" altLang="en-US"/>
            </a:br>
            <a:endParaRPr lang="en-US" altLang="en-US"/>
          </a:p>
          <a:p>
            <a:pPr>
              <a:lnSpc>
                <a:spcPct val="90000"/>
              </a:lnSpc>
            </a:pPr>
            <a:r>
              <a:rPr lang="en-US" altLang="en-US"/>
              <a:t>A variable declared inside a block has  visibility within that block only</a:t>
            </a:r>
            <a:br>
              <a:rPr lang="en-US" altLang="en-US"/>
            </a:br>
            <a:endParaRPr lang="en-US" altLang="en-US"/>
          </a:p>
          <a:p>
            <a:pPr>
              <a:lnSpc>
                <a:spcPct val="90000"/>
              </a:lnSpc>
            </a:pPr>
            <a:r>
              <a:rPr lang="en-US" altLang="en-US"/>
              <a:t>Variables defined within the function has a scope that is function wide</a:t>
            </a:r>
          </a:p>
        </p:txBody>
      </p:sp>
      <p:sp>
        <p:nvSpPr>
          <p:cNvPr id="10244" name="Rectangle 4">
            <a:extLst>
              <a:ext uri="{FF2B5EF4-FFF2-40B4-BE49-F238E27FC236}">
                <a16:creationId xmlns:a16="http://schemas.microsoft.com/office/drawing/2014/main" id="{5F5FD5E3-3E17-4CFC-B326-6334A05325A7}"/>
              </a:ext>
            </a:extLst>
          </p:cNvPr>
          <p:cNvSpPr>
            <a:spLocks noGrp="1" noChangeArrowheads="1"/>
          </p:cNvSpPr>
          <p:nvPr>
            <p:ph type="title"/>
          </p:nvPr>
        </p:nvSpPr>
        <p:spPr>
          <a:xfrm>
            <a:off x="2743200" y="762000"/>
            <a:ext cx="7696200" cy="1143000"/>
          </a:xfrm>
          <a:noFill/>
          <a:ln/>
        </p:spPr>
        <p:txBody>
          <a:bodyPr/>
          <a:lstStyle/>
          <a:p>
            <a:pPr algn="ctr"/>
            <a:r>
              <a:rPr lang="en-US" altLang="en-US" sz="5400"/>
              <a:t>Scope of Identifiers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83A4011-862C-468F-9323-DE69D8311A90}"/>
              </a:ext>
            </a:extLst>
          </p:cNvPr>
          <p:cNvSpPr>
            <a:spLocks noGrp="1" noChangeArrowheads="1"/>
          </p:cNvSpPr>
          <p:nvPr>
            <p:ph type="title"/>
          </p:nvPr>
        </p:nvSpPr>
        <p:spPr>
          <a:xfrm>
            <a:off x="2590800" y="485776"/>
            <a:ext cx="7543800" cy="1431925"/>
          </a:xfrm>
        </p:spPr>
        <p:txBody>
          <a:bodyPr/>
          <a:lstStyle/>
          <a:p>
            <a:pPr algn="ctr"/>
            <a:r>
              <a:rPr lang="en-US" altLang="en-US" sz="7200"/>
              <a:t>Example</a:t>
            </a:r>
          </a:p>
        </p:txBody>
      </p:sp>
      <p:sp>
        <p:nvSpPr>
          <p:cNvPr id="37891" name="Rectangle 3">
            <a:extLst>
              <a:ext uri="{FF2B5EF4-FFF2-40B4-BE49-F238E27FC236}">
                <a16:creationId xmlns:a16="http://schemas.microsoft.com/office/drawing/2014/main" id="{1B493736-0846-4A35-AC7B-9EF7F5951DC4}"/>
              </a:ext>
            </a:extLst>
          </p:cNvPr>
          <p:cNvSpPr>
            <a:spLocks noGrp="1" noChangeArrowheads="1"/>
          </p:cNvSpPr>
          <p:nvPr>
            <p:ph type="body" idx="1"/>
          </p:nvPr>
        </p:nvSpPr>
        <p:spPr>
          <a:xfrm>
            <a:off x="2743200" y="2286000"/>
            <a:ext cx="7543800" cy="4114800"/>
          </a:xfrm>
        </p:spPr>
        <p:txBody>
          <a:bodyPr>
            <a:normAutofit lnSpcReduction="10000"/>
          </a:bodyPr>
          <a:lstStyle/>
          <a:p>
            <a:pPr lvl="4">
              <a:buFont typeface="Wingdings" panose="05000000000000000000" pitchFamily="2" charset="2"/>
              <a:buNone/>
            </a:pPr>
            <a:r>
              <a:rPr lang="en-US" altLang="en-US" sz="3200"/>
              <a:t>void functionName ( ) </a:t>
            </a:r>
          </a:p>
          <a:p>
            <a:pPr lvl="4">
              <a:buFont typeface="Wingdings" panose="05000000000000000000" pitchFamily="2" charset="2"/>
              <a:buNone/>
            </a:pPr>
            <a:r>
              <a:rPr lang="en-US" altLang="en-US" sz="3200"/>
              <a:t>{</a:t>
            </a:r>
          </a:p>
          <a:p>
            <a:pPr lvl="4">
              <a:buFont typeface="Wingdings" panose="05000000000000000000" pitchFamily="2" charset="2"/>
              <a:buNone/>
            </a:pPr>
            <a:r>
              <a:rPr lang="en-US" altLang="en-US" sz="3200"/>
              <a:t>		{</a:t>
            </a:r>
          </a:p>
          <a:p>
            <a:pPr lvl="4">
              <a:buFont typeface="Wingdings" panose="05000000000000000000" pitchFamily="2" charset="2"/>
              <a:buNone/>
            </a:pPr>
            <a:r>
              <a:rPr lang="en-US" altLang="en-US" sz="3200"/>
              <a:t>			int i ; </a:t>
            </a:r>
          </a:p>
          <a:p>
            <a:pPr lvl="4">
              <a:buFont typeface="Wingdings" panose="05000000000000000000" pitchFamily="2" charset="2"/>
              <a:buNone/>
            </a:pPr>
            <a:r>
              <a:rPr lang="en-US" altLang="en-US" sz="3200"/>
              <a:t>		}</a:t>
            </a:r>
          </a:p>
          <a:p>
            <a:pPr lvl="4">
              <a:buFont typeface="Wingdings" panose="05000000000000000000" pitchFamily="2" charset="2"/>
              <a:buNone/>
            </a:pPr>
            <a:r>
              <a:rPr lang="en-US" altLang="en-US" sz="3200"/>
              <a:t>…..</a:t>
            </a:r>
          </a:p>
          <a:p>
            <a:pPr lvl="4">
              <a:buFont typeface="Wingdings" panose="05000000000000000000" pitchFamily="2" charset="2"/>
              <a:buNone/>
            </a:pPr>
            <a:r>
              <a:rPr lang="en-US" altLang="en-US" sz="3200"/>
              <a:t>}</a:t>
            </a:r>
          </a:p>
          <a:p>
            <a:pPr>
              <a:buFont typeface="Wingdings" panose="05000000000000000000" pitchFamily="2" charset="2"/>
              <a:buNone/>
            </a:pPr>
            <a:endParaRPr lang="en-US" altLang="en-US" sz="2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3E80B136-7FCB-4445-BCC0-055026C3AB5D}"/>
              </a:ext>
            </a:extLst>
          </p:cNvPr>
          <p:cNvSpPr>
            <a:spLocks noGrp="1" noChangeArrowheads="1"/>
          </p:cNvSpPr>
          <p:nvPr>
            <p:ph type="body" idx="1"/>
          </p:nvPr>
        </p:nvSpPr>
        <p:spPr>
          <a:xfrm>
            <a:off x="2857500" y="2251076"/>
            <a:ext cx="7124700" cy="3768725"/>
          </a:xfrm>
        </p:spPr>
        <p:txBody>
          <a:bodyPr/>
          <a:lstStyle/>
          <a:p>
            <a:pPr>
              <a:lnSpc>
                <a:spcPct val="90000"/>
              </a:lnSpc>
            </a:pPr>
            <a:r>
              <a:rPr lang="en-US" altLang="en-US"/>
              <a:t>Do not create variables with same name inside blocks, inside functions or inside bigger blocks</a:t>
            </a:r>
            <a:br>
              <a:rPr lang="en-US" altLang="en-US"/>
            </a:br>
            <a:endParaRPr lang="en-US" altLang="en-US"/>
          </a:p>
          <a:p>
            <a:pPr>
              <a:lnSpc>
                <a:spcPct val="90000"/>
              </a:lnSpc>
            </a:pPr>
            <a:r>
              <a:rPr lang="en-US" altLang="en-US"/>
              <a:t>Try to use separate variable names to avoid confusion</a:t>
            </a:r>
            <a:br>
              <a:rPr lang="en-US" altLang="en-US"/>
            </a:br>
            <a:endParaRPr lang="en-US" altLang="en-US"/>
          </a:p>
          <a:p>
            <a:pPr>
              <a:lnSpc>
                <a:spcPct val="90000"/>
              </a:lnSpc>
            </a:pPr>
            <a:r>
              <a:rPr lang="en-US" altLang="en-US"/>
              <a:t>Reuse of variables is valid</a:t>
            </a:r>
          </a:p>
        </p:txBody>
      </p:sp>
      <p:sp>
        <p:nvSpPr>
          <p:cNvPr id="11268" name="Rectangle 4">
            <a:extLst>
              <a:ext uri="{FF2B5EF4-FFF2-40B4-BE49-F238E27FC236}">
                <a16:creationId xmlns:a16="http://schemas.microsoft.com/office/drawing/2014/main" id="{E1D858D9-18E3-4A50-B023-81A297D57BB3}"/>
              </a:ext>
            </a:extLst>
          </p:cNvPr>
          <p:cNvSpPr>
            <a:spLocks noGrp="1" noChangeArrowheads="1"/>
          </p:cNvSpPr>
          <p:nvPr>
            <p:ph type="title"/>
          </p:nvPr>
        </p:nvSpPr>
        <p:spPr>
          <a:xfrm>
            <a:off x="2489200" y="549276"/>
            <a:ext cx="8458200" cy="1736725"/>
          </a:xfrm>
          <a:noFill/>
          <a:ln/>
        </p:spPr>
        <p:txBody>
          <a:bodyPr/>
          <a:lstStyle/>
          <a:p>
            <a:r>
              <a:rPr lang="en-US" altLang="en-US"/>
              <a:t>Identifiers Important Points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A7CF840F-6DB5-4B4E-B5D5-D1694869FEB0}"/>
              </a:ext>
            </a:extLst>
          </p:cNvPr>
          <p:cNvSpPr>
            <a:spLocks noGrp="1" noChangeArrowheads="1"/>
          </p:cNvSpPr>
          <p:nvPr>
            <p:ph type="body" idx="1"/>
          </p:nvPr>
        </p:nvSpPr>
        <p:spPr>
          <a:xfrm>
            <a:off x="3727450" y="2825751"/>
            <a:ext cx="5568950" cy="1177925"/>
          </a:xfrm>
        </p:spPr>
        <p:txBody>
          <a:bodyPr>
            <a:normAutofit lnSpcReduction="10000"/>
          </a:bodyPr>
          <a:lstStyle/>
          <a:p>
            <a:pPr>
              <a:lnSpc>
                <a:spcPct val="90000"/>
              </a:lnSpc>
              <a:buFont typeface="Wingdings" panose="05000000000000000000" pitchFamily="2" charset="2"/>
              <a:buNone/>
            </a:pPr>
            <a:r>
              <a:rPr lang="en-US" altLang="en-US" sz="3600"/>
              <a:t># include &lt; iostream.h &gt;</a:t>
            </a:r>
          </a:p>
          <a:p>
            <a:pPr>
              <a:lnSpc>
                <a:spcPct val="90000"/>
              </a:lnSpc>
              <a:buFont typeface="Wingdings" panose="05000000000000000000" pitchFamily="2" charset="2"/>
              <a:buNone/>
            </a:pPr>
            <a:r>
              <a:rPr lang="en-US" altLang="en-US" sz="3600"/>
              <a:t>    int i ;</a:t>
            </a:r>
          </a:p>
        </p:txBody>
      </p:sp>
      <p:sp>
        <p:nvSpPr>
          <p:cNvPr id="12292" name="Rectangle 4">
            <a:extLst>
              <a:ext uri="{FF2B5EF4-FFF2-40B4-BE49-F238E27FC236}">
                <a16:creationId xmlns:a16="http://schemas.microsoft.com/office/drawing/2014/main" id="{ABE77193-F7E8-4835-A289-39D113B5F536}"/>
              </a:ext>
            </a:extLst>
          </p:cNvPr>
          <p:cNvSpPr>
            <a:spLocks noGrp="1" noChangeArrowheads="1"/>
          </p:cNvSpPr>
          <p:nvPr>
            <p:ph type="title"/>
          </p:nvPr>
        </p:nvSpPr>
        <p:spPr>
          <a:xfrm>
            <a:off x="3810000" y="473076"/>
            <a:ext cx="5715000" cy="1431925"/>
          </a:xfrm>
          <a:noFill/>
          <a:ln/>
        </p:spPr>
        <p:txBody>
          <a:bodyPr/>
          <a:lstStyle/>
          <a:p>
            <a:pPr algn="ctr"/>
            <a:r>
              <a:rPr lang="en-US" altLang="en-US" sz="7200"/>
              <a:t>File Scope</a:t>
            </a:r>
          </a:p>
        </p:txBody>
      </p:sp>
      <p:sp>
        <p:nvSpPr>
          <p:cNvPr id="12293" name="AutoShape 5">
            <a:extLst>
              <a:ext uri="{FF2B5EF4-FFF2-40B4-BE49-F238E27FC236}">
                <a16:creationId xmlns:a16="http://schemas.microsoft.com/office/drawing/2014/main" id="{4C0C177D-A30C-438D-A7CF-C84DD7F395E7}"/>
              </a:ext>
            </a:extLst>
          </p:cNvPr>
          <p:cNvSpPr>
            <a:spLocks noChangeArrowheads="1"/>
          </p:cNvSpPr>
          <p:nvPr/>
        </p:nvSpPr>
        <p:spPr bwMode="auto">
          <a:xfrm rot="10800000">
            <a:off x="4876800" y="4343400"/>
            <a:ext cx="1905000" cy="457200"/>
          </a:xfrm>
          <a:prstGeom prst="wedgeRoundRectCallout">
            <a:avLst>
              <a:gd name="adj1" fmla="val 35250"/>
              <a:gd name="adj2" fmla="val 10103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r>
              <a:rPr lang="en-US" altLang="en-US"/>
              <a:t>Global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amond(out)">
                                      <p:cBhvr>
                                        <p:cTn id="7" dur="20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A044BB9A-EFE1-4D1C-813C-FB1F131940DB}"/>
              </a:ext>
            </a:extLst>
          </p:cNvPr>
          <p:cNvSpPr>
            <a:spLocks noGrp="1" noChangeArrowheads="1"/>
          </p:cNvSpPr>
          <p:nvPr>
            <p:ph type="body" idx="1"/>
          </p:nvPr>
        </p:nvSpPr>
        <p:spPr>
          <a:xfrm>
            <a:off x="2895600" y="2312988"/>
            <a:ext cx="7543800" cy="4087812"/>
          </a:xfrm>
        </p:spPr>
        <p:txBody>
          <a:bodyPr/>
          <a:lstStyle/>
          <a:p>
            <a:r>
              <a:rPr lang="en-US" altLang="en-US" sz="2800"/>
              <a:t>Can be used anywhere in program</a:t>
            </a:r>
          </a:p>
          <a:p>
            <a:r>
              <a:rPr lang="en-US" altLang="en-US" sz="2800"/>
              <a:t>Can cause logical problems if same variable name is used in local variable declarations</a:t>
            </a:r>
            <a:br>
              <a:rPr lang="en-US" altLang="en-US" sz="2800"/>
            </a:br>
            <a:endParaRPr lang="en-US" altLang="en-US" sz="2800"/>
          </a:p>
          <a:p>
            <a:pPr algn="ctr">
              <a:buFont typeface="Wingdings" panose="05000000000000000000" pitchFamily="2" charset="2"/>
              <a:buNone/>
            </a:pPr>
            <a:r>
              <a:rPr lang="en-US" altLang="en-US" sz="2800">
                <a:solidFill>
                  <a:schemeClr val="hlink"/>
                </a:solidFill>
              </a:rPr>
              <a:t>  </a:t>
            </a:r>
            <a:r>
              <a:rPr lang="en-US" altLang="en-US" sz="2800" b="1">
                <a:solidFill>
                  <a:schemeClr val="hlink"/>
                </a:solidFill>
                <a:latin typeface="Bookman Old Style" panose="02050604050505020204" pitchFamily="18" charset="0"/>
              </a:rPr>
              <a:t>For good  programming</a:t>
            </a:r>
            <a:br>
              <a:rPr lang="en-US" altLang="en-US" sz="2800"/>
            </a:br>
            <a:endParaRPr lang="en-US" altLang="en-US" sz="2800"/>
          </a:p>
          <a:p>
            <a:r>
              <a:rPr lang="en-US" altLang="en-US" sz="2800"/>
              <a:t>Try to minimize the use of global variables</a:t>
            </a:r>
          </a:p>
          <a:p>
            <a:r>
              <a:rPr lang="en-US" altLang="en-US" sz="2800"/>
              <a:t>Try to use local variables as far as possible</a:t>
            </a:r>
          </a:p>
        </p:txBody>
      </p:sp>
      <p:sp>
        <p:nvSpPr>
          <p:cNvPr id="13316" name="Rectangle 4">
            <a:extLst>
              <a:ext uri="{FF2B5EF4-FFF2-40B4-BE49-F238E27FC236}">
                <a16:creationId xmlns:a16="http://schemas.microsoft.com/office/drawing/2014/main" id="{6B083DAF-43E6-40BF-A083-DC6704AC1DF1}"/>
              </a:ext>
            </a:extLst>
          </p:cNvPr>
          <p:cNvSpPr>
            <a:spLocks noGrp="1" noChangeArrowheads="1"/>
          </p:cNvSpPr>
          <p:nvPr>
            <p:ph type="title"/>
          </p:nvPr>
        </p:nvSpPr>
        <p:spPr>
          <a:xfrm>
            <a:off x="2743200" y="701676"/>
            <a:ext cx="7543800" cy="1431925"/>
          </a:xfrm>
          <a:noFill/>
          <a:ln/>
        </p:spPr>
        <p:txBody>
          <a:bodyPr/>
          <a:lstStyle/>
          <a:p>
            <a:pPr algn="ctr"/>
            <a:r>
              <a:rPr lang="en-US" altLang="en-US" sz="6000"/>
              <a:t>Global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 calcmode="lin" valueType="num">
                                      <p:cBhvr>
                                        <p:cTn id="7" dur="1000" decel="50000" fill="hold">
                                          <p:stCondLst>
                                            <p:cond delay="0"/>
                                          </p:stCondLst>
                                        </p:cTn>
                                        <p:tgtEl>
                                          <p:spTgt spid="13315">
                                            <p:txEl>
                                              <p:pRg st="2" end="2"/>
                                            </p:txEl>
                                          </p:spTgt>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13315">
                                            <p:txEl>
                                              <p:pRg st="2" end="2"/>
                                            </p:txEl>
                                          </p:spTgt>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13315">
                                            <p:txEl>
                                              <p:pRg st="2" end="2"/>
                                            </p:txEl>
                                          </p:spTgt>
                                        </p:tgtEl>
                                        <p:attrNameLst>
                                          <p:attrName>ppt_w</p:attrName>
                                        </p:attrNameLst>
                                      </p:cBhvr>
                                      <p:tavLst>
                                        <p:tav tm="0">
                                          <p:val>
                                            <p:strVal val="#ppt_w*.05"/>
                                          </p:val>
                                        </p:tav>
                                        <p:tav tm="100000">
                                          <p:val>
                                            <p:strVal val="#ppt_w"/>
                                          </p:val>
                                        </p:tav>
                                      </p:tavLst>
                                    </p:anim>
                                    <p:anim calcmode="lin" valueType="num">
                                      <p:cBhvr>
                                        <p:cTn id="10" dur="2000" fill="hold"/>
                                        <p:tgtEl>
                                          <p:spTgt spid="13315">
                                            <p:txEl>
                                              <p:pRg st="2" end="2"/>
                                            </p:txEl>
                                          </p:spTgt>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13315">
                                            <p:txEl>
                                              <p:pRg st="2" end="2"/>
                                            </p:txEl>
                                          </p:spTgt>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13315">
                                            <p:txEl>
                                              <p:pRg st="2" end="2"/>
                                            </p:txEl>
                                          </p:spTgt>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13315">
                                            <p:txEl>
                                              <p:pRg st="2" end="2"/>
                                            </p:txEl>
                                          </p:spTgt>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13315">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 calcmode="lin" valueType="num">
                                      <p:cBhvr additive="base">
                                        <p:cTn id="25"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368E83AA-6514-420C-AAE9-502BAA1D1545}"/>
              </a:ext>
            </a:extLst>
          </p:cNvPr>
          <p:cNvSpPr>
            <a:spLocks noGrp="1" noChangeArrowheads="1"/>
          </p:cNvSpPr>
          <p:nvPr>
            <p:ph type="body" idx="1"/>
          </p:nvPr>
        </p:nvSpPr>
        <p:spPr/>
        <p:txBody>
          <a:bodyPr>
            <a:normAutofit fontScale="92500" lnSpcReduction="20000"/>
          </a:bodyPr>
          <a:lstStyle/>
          <a:p>
            <a:r>
              <a:rPr lang="en-US" altLang="en-US" sz="2800" b="1" dirty="0">
                <a:solidFill>
                  <a:srgbClr val="FFFF99"/>
                </a:solidFill>
                <a:highlight>
                  <a:srgbClr val="0000FF"/>
                </a:highlight>
              </a:rPr>
              <a:t>Global Scope</a:t>
            </a:r>
          </a:p>
          <a:p>
            <a:pPr>
              <a:buFont typeface="Wingdings" panose="05000000000000000000" pitchFamily="2" charset="2"/>
              <a:buNone/>
            </a:pPr>
            <a:r>
              <a:rPr lang="en-US" altLang="en-US" sz="2800" dirty="0"/>
              <a:t>	Anything identified or declared outside of any function is visible to all functions in that file </a:t>
            </a:r>
          </a:p>
          <a:p>
            <a:r>
              <a:rPr lang="en-US" altLang="en-US" sz="2800" b="1" dirty="0">
                <a:solidFill>
                  <a:srgbClr val="FFFF99"/>
                </a:solidFill>
                <a:highlight>
                  <a:srgbClr val="0000FF"/>
                </a:highlight>
              </a:rPr>
              <a:t>Function level scope</a:t>
            </a:r>
          </a:p>
          <a:p>
            <a:pPr>
              <a:buFont typeface="Wingdings" panose="05000000000000000000" pitchFamily="2" charset="2"/>
              <a:buNone/>
            </a:pPr>
            <a:r>
              <a:rPr lang="en-US" altLang="en-US" sz="2800" dirty="0"/>
              <a:t>	Declaring variables inside a function can be used in the whole function</a:t>
            </a:r>
          </a:p>
          <a:p>
            <a:r>
              <a:rPr lang="en-US" altLang="en-US" sz="2800" b="1" dirty="0">
                <a:solidFill>
                  <a:srgbClr val="FFFF99"/>
                </a:solidFill>
                <a:highlight>
                  <a:srgbClr val="0000FF"/>
                </a:highlight>
              </a:rPr>
              <a:t>Block level scope</a:t>
            </a:r>
          </a:p>
          <a:p>
            <a:pPr>
              <a:buFont typeface="Wingdings" panose="05000000000000000000" pitchFamily="2" charset="2"/>
              <a:buNone/>
            </a:pPr>
            <a:r>
              <a:rPr lang="en-US" altLang="en-US" sz="2800" dirty="0"/>
              <a:t>	Variables or integers declared inside block are used inside block</a:t>
            </a:r>
          </a:p>
        </p:txBody>
      </p:sp>
      <p:sp>
        <p:nvSpPr>
          <p:cNvPr id="14340" name="Rectangle 4">
            <a:extLst>
              <a:ext uri="{FF2B5EF4-FFF2-40B4-BE49-F238E27FC236}">
                <a16:creationId xmlns:a16="http://schemas.microsoft.com/office/drawing/2014/main" id="{5489B3EE-B6E7-46FE-8A81-B62E11E55324}"/>
              </a:ext>
            </a:extLst>
          </p:cNvPr>
          <p:cNvSpPr>
            <a:spLocks noGrp="1" noChangeArrowheads="1"/>
          </p:cNvSpPr>
          <p:nvPr>
            <p:ph type="title"/>
          </p:nvPr>
        </p:nvSpPr>
        <p:spPr>
          <a:xfrm>
            <a:off x="2895600" y="685801"/>
            <a:ext cx="7543800" cy="1431925"/>
          </a:xfrm>
          <a:noFill/>
          <a:ln/>
        </p:spPr>
        <p:txBody>
          <a:bodyPr/>
          <a:lstStyle/>
          <a:p>
            <a:pPr algn="ctr"/>
            <a:r>
              <a:rPr lang="en-US" altLang="en-US" sz="4800"/>
              <a:t>Visibility of Identifiers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10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33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39">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p:cTn id="13" dur="10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1433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4339">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p:cTn id="19" dur="10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1433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1433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4339">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p:cTn id="25" dur="10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14339">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1433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433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nodeType="clickEffect">
                                  <p:stCondLst>
                                    <p:cond delay="0"/>
                                  </p:stCondLst>
                                  <p:childTnLst>
                                    <p:set>
                                      <p:cBhvr>
                                        <p:cTn id="32" dur="1" fill="hold">
                                          <p:stCondLst>
                                            <p:cond delay="0"/>
                                          </p:stCondLst>
                                        </p:cTn>
                                        <p:tgtEl>
                                          <p:spTgt spid="14339">
                                            <p:txEl>
                                              <p:pRg st="4" end="4"/>
                                            </p:txEl>
                                          </p:spTgt>
                                        </p:tgtEl>
                                        <p:attrNameLst>
                                          <p:attrName>style.visibility</p:attrName>
                                        </p:attrNameLst>
                                      </p:cBhvr>
                                      <p:to>
                                        <p:strVal val="visible"/>
                                      </p:to>
                                    </p:set>
                                    <p:anim calcmode="lin" valueType="num">
                                      <p:cBhvr>
                                        <p:cTn id="33" dur="10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14339">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1433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4339">
                                            <p:txEl>
                                              <p:pRg st="4" end="4"/>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14339">
                                            <p:txEl>
                                              <p:pRg st="5" end="5"/>
                                            </p:txEl>
                                          </p:spTgt>
                                        </p:tgtEl>
                                        <p:attrNameLst>
                                          <p:attrName>style.visibility</p:attrName>
                                        </p:attrNameLst>
                                      </p:cBhvr>
                                      <p:to>
                                        <p:strVal val="visible"/>
                                      </p:to>
                                    </p:set>
                                    <p:anim calcmode="lin" valueType="num">
                                      <p:cBhvr>
                                        <p:cTn id="39" dur="10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14339">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1433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4339">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2506A08D-AF3E-4A9C-BBA2-D427F8613959}"/>
              </a:ext>
            </a:extLst>
          </p:cNvPr>
          <p:cNvSpPr>
            <a:spLocks noGrp="1" noChangeArrowheads="1"/>
          </p:cNvSpPr>
          <p:nvPr>
            <p:ph type="body" idx="1"/>
          </p:nvPr>
        </p:nvSpPr>
        <p:spPr>
          <a:xfrm>
            <a:off x="2362200" y="1722438"/>
            <a:ext cx="7315200" cy="4525962"/>
          </a:xfrm>
        </p:spPr>
        <p:txBody>
          <a:bodyPr/>
          <a:lstStyle/>
          <a:p>
            <a:pPr algn="ctr">
              <a:buFont typeface="Wingdings" panose="05000000000000000000" pitchFamily="2" charset="2"/>
              <a:buNone/>
            </a:pPr>
            <a:endParaRPr lang="en-US" altLang="en-US" b="1"/>
          </a:p>
          <a:p>
            <a:pPr algn="ctr">
              <a:buFont typeface="Wingdings" panose="05000000000000000000" pitchFamily="2" charset="2"/>
              <a:buNone/>
            </a:pPr>
            <a:r>
              <a:rPr lang="en-US" altLang="en-US" b="1"/>
              <a:t>for ( </a:t>
            </a:r>
            <a:r>
              <a:rPr lang="en-US" altLang="en-US" b="1">
                <a:solidFill>
                  <a:srgbClr val="FFFF99"/>
                </a:solidFill>
              </a:rPr>
              <a:t>int i</a:t>
            </a:r>
            <a:r>
              <a:rPr lang="en-US" altLang="en-US" b="1"/>
              <a:t> = 0 ; i &lt; 10 ; i++ ) </a:t>
            </a:r>
          </a:p>
          <a:p>
            <a:pPr>
              <a:buFont typeface="Wingdings" panose="05000000000000000000" pitchFamily="2" charset="2"/>
              <a:buNone/>
            </a:pPr>
            <a:endParaRPr lang="en-US" altLang="en-US"/>
          </a:p>
          <a:p>
            <a:r>
              <a:rPr lang="en-US" altLang="en-US"/>
              <a:t>It is block level scope declared in </a:t>
            </a:r>
            <a:r>
              <a:rPr lang="en-US" altLang="en-US" b="1"/>
              <a:t>for</a:t>
            </a:r>
            <a:r>
              <a:rPr lang="en-US" altLang="en-US"/>
              <a:t> loop</a:t>
            </a:r>
          </a:p>
          <a:p>
            <a:r>
              <a:rPr lang="en-US" altLang="en-US"/>
              <a:t>When </a:t>
            </a:r>
            <a:r>
              <a:rPr lang="en-US" altLang="en-US" b="1"/>
              <a:t>for</a:t>
            </a:r>
            <a:r>
              <a:rPr lang="en-US" altLang="en-US"/>
              <a:t> is finished “ i ” no longer exists</a:t>
            </a:r>
          </a:p>
        </p:txBody>
      </p:sp>
      <p:sp>
        <p:nvSpPr>
          <p:cNvPr id="15364" name="Rectangle 4">
            <a:extLst>
              <a:ext uri="{FF2B5EF4-FFF2-40B4-BE49-F238E27FC236}">
                <a16:creationId xmlns:a16="http://schemas.microsoft.com/office/drawing/2014/main" id="{74285DFB-18AF-4A2F-8FC9-5E428FFA8E06}"/>
              </a:ext>
            </a:extLst>
          </p:cNvPr>
          <p:cNvSpPr>
            <a:spLocks noGrp="1" noChangeArrowheads="1"/>
          </p:cNvSpPr>
          <p:nvPr>
            <p:ph type="title"/>
          </p:nvPr>
        </p:nvSpPr>
        <p:spPr>
          <a:xfrm>
            <a:off x="2590800" y="701676"/>
            <a:ext cx="7543800" cy="1431925"/>
          </a:xfrm>
          <a:noFill/>
          <a:ln/>
        </p:spPr>
        <p:txBody>
          <a:bodyPr/>
          <a:lstStyle/>
          <a:p>
            <a:pPr algn="ctr"/>
            <a:r>
              <a:rPr lang="en-US" altLang="en-US" sz="4800"/>
              <a:t>Example: Block Scope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anim calcmode="lin" valueType="num">
                                      <p:cBhvr additive="base">
                                        <p:cTn id="7"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4" end="4"/>
                                            </p:txEl>
                                          </p:spTgt>
                                        </p:tgtEl>
                                        <p:attrNameLst>
                                          <p:attrName>style.visibility</p:attrName>
                                        </p:attrNameLst>
                                      </p:cBhvr>
                                      <p:to>
                                        <p:strVal val="visible"/>
                                      </p:to>
                                    </p:set>
                                    <p:anim calcmode="lin" valueType="num">
                                      <p:cBhvr additive="base">
                                        <p:cTn id="13"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09F8292-EC71-4C8F-B5C5-D20223AE7C11}"/>
              </a:ext>
            </a:extLst>
          </p:cNvPr>
          <p:cNvSpPr>
            <a:spLocks noGrp="1" noChangeArrowheads="1"/>
          </p:cNvSpPr>
          <p:nvPr>
            <p:ph type="title"/>
          </p:nvPr>
        </p:nvSpPr>
        <p:spPr>
          <a:xfrm>
            <a:off x="2743200" y="549276"/>
            <a:ext cx="7543800" cy="1431925"/>
          </a:xfrm>
        </p:spPr>
        <p:txBody>
          <a:bodyPr/>
          <a:lstStyle/>
          <a:p>
            <a:pPr algn="ctr"/>
            <a:r>
              <a:rPr lang="en-US" altLang="en-US" sz="6000"/>
              <a:t>Laboratory Stool</a:t>
            </a:r>
          </a:p>
        </p:txBody>
      </p:sp>
      <p:sp>
        <p:nvSpPr>
          <p:cNvPr id="21509" name="Film">
            <a:extLst>
              <a:ext uri="{FF2B5EF4-FFF2-40B4-BE49-F238E27FC236}">
                <a16:creationId xmlns:a16="http://schemas.microsoft.com/office/drawing/2014/main" id="{6EDD6F69-2E0D-499A-9B0C-F8C2AC8A7310}"/>
              </a:ext>
            </a:extLst>
          </p:cNvPr>
          <p:cNvSpPr>
            <a:spLocks noEditPoints="1" noChangeArrowheads="1"/>
          </p:cNvSpPr>
          <p:nvPr/>
        </p:nvSpPr>
        <p:spPr bwMode="auto">
          <a:xfrm>
            <a:off x="5181601" y="2895600"/>
            <a:ext cx="219075"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en-GB"/>
          </a:p>
        </p:txBody>
      </p:sp>
      <p:sp>
        <p:nvSpPr>
          <p:cNvPr id="21512" name="Film">
            <a:extLst>
              <a:ext uri="{FF2B5EF4-FFF2-40B4-BE49-F238E27FC236}">
                <a16:creationId xmlns:a16="http://schemas.microsoft.com/office/drawing/2014/main" id="{F1FEEC3D-2C00-4FAE-BBA5-D28572A287A7}"/>
              </a:ext>
            </a:extLst>
          </p:cNvPr>
          <p:cNvSpPr>
            <a:spLocks noEditPoints="1" noChangeArrowheads="1"/>
          </p:cNvSpPr>
          <p:nvPr/>
        </p:nvSpPr>
        <p:spPr bwMode="auto">
          <a:xfrm>
            <a:off x="6172201" y="3200400"/>
            <a:ext cx="219075"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en-GB"/>
          </a:p>
        </p:txBody>
      </p:sp>
      <p:sp>
        <p:nvSpPr>
          <p:cNvPr id="21513" name="Film">
            <a:extLst>
              <a:ext uri="{FF2B5EF4-FFF2-40B4-BE49-F238E27FC236}">
                <a16:creationId xmlns:a16="http://schemas.microsoft.com/office/drawing/2014/main" id="{398F5713-8B04-49CF-9157-07881199FE23}"/>
              </a:ext>
            </a:extLst>
          </p:cNvPr>
          <p:cNvSpPr>
            <a:spLocks noEditPoints="1" noChangeArrowheads="1"/>
          </p:cNvSpPr>
          <p:nvPr/>
        </p:nvSpPr>
        <p:spPr bwMode="auto">
          <a:xfrm>
            <a:off x="7315201" y="2819400"/>
            <a:ext cx="219075"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en-GB"/>
          </a:p>
        </p:txBody>
      </p:sp>
      <p:sp>
        <p:nvSpPr>
          <p:cNvPr id="21508" name="floorlamp">
            <a:extLst>
              <a:ext uri="{FF2B5EF4-FFF2-40B4-BE49-F238E27FC236}">
                <a16:creationId xmlns:a16="http://schemas.microsoft.com/office/drawing/2014/main" id="{C62DA054-D273-4E05-8FD9-E3BC63A0E835}"/>
              </a:ext>
            </a:extLst>
          </p:cNvPr>
          <p:cNvSpPr>
            <a:spLocks noEditPoints="1" noChangeArrowheads="1"/>
          </p:cNvSpPr>
          <p:nvPr/>
        </p:nvSpPr>
        <p:spPr bwMode="auto">
          <a:xfrm>
            <a:off x="5105400" y="2362201"/>
            <a:ext cx="2357438" cy="904875"/>
          </a:xfrm>
          <a:custGeom>
            <a:avLst/>
            <a:gdLst>
              <a:gd name="T0" fmla="*/ 10800 w 21600"/>
              <a:gd name="T1" fmla="*/ 0 h 21600"/>
              <a:gd name="T2" fmla="*/ 21600 w 21600"/>
              <a:gd name="T3" fmla="*/ 10800 h 21600"/>
              <a:gd name="T4" fmla="*/ 10800 w 21600"/>
              <a:gd name="T5" fmla="*/ 21600 h 21600"/>
              <a:gd name="T6" fmla="*/ 0 w 21600"/>
              <a:gd name="T7" fmla="*/ 10800 h 21600"/>
              <a:gd name="T8" fmla="*/ 2990 w 21600"/>
              <a:gd name="T9" fmla="*/ 4615 h 21600"/>
              <a:gd name="T10" fmla="*/ 18622 w 21600"/>
              <a:gd name="T11" fmla="*/ 16987 h 21600"/>
            </a:gdLst>
            <a:ahLst/>
            <a:cxnLst>
              <a:cxn ang="0">
                <a:pos x="T0" y="T1"/>
              </a:cxn>
              <a:cxn ang="0">
                <a:pos x="T2" y="T3"/>
              </a:cxn>
              <a:cxn ang="0">
                <a:pos x="T4" y="T5"/>
              </a:cxn>
              <a:cxn ang="0">
                <a:pos x="T6" y="T7"/>
              </a:cxn>
            </a:cxnLst>
            <a:rect l="T8" t="T9" r="T10" b="T11"/>
            <a:pathLst>
              <a:path w="21600" h="21600" extrusionOk="0">
                <a:moveTo>
                  <a:pt x="3089" y="18511"/>
                </a:moveTo>
                <a:lnTo>
                  <a:pt x="3903" y="19110"/>
                </a:lnTo>
                <a:lnTo>
                  <a:pt x="4813" y="19852"/>
                </a:lnTo>
                <a:lnTo>
                  <a:pt x="5651" y="20235"/>
                </a:lnTo>
                <a:lnTo>
                  <a:pt x="6537" y="20834"/>
                </a:lnTo>
                <a:lnTo>
                  <a:pt x="7519" y="21145"/>
                </a:lnTo>
                <a:lnTo>
                  <a:pt x="8573" y="21432"/>
                </a:lnTo>
                <a:lnTo>
                  <a:pt x="9698" y="21600"/>
                </a:lnTo>
                <a:lnTo>
                  <a:pt x="10824" y="21600"/>
                </a:lnTo>
                <a:lnTo>
                  <a:pt x="11878" y="21600"/>
                </a:lnTo>
                <a:lnTo>
                  <a:pt x="12859" y="21432"/>
                </a:lnTo>
                <a:lnTo>
                  <a:pt x="13913" y="21145"/>
                </a:lnTo>
                <a:lnTo>
                  <a:pt x="14895" y="20834"/>
                </a:lnTo>
                <a:lnTo>
                  <a:pt x="15949" y="20379"/>
                </a:lnTo>
                <a:lnTo>
                  <a:pt x="16787" y="19852"/>
                </a:lnTo>
                <a:lnTo>
                  <a:pt x="17529" y="19253"/>
                </a:lnTo>
                <a:lnTo>
                  <a:pt x="18367" y="18511"/>
                </a:lnTo>
                <a:lnTo>
                  <a:pt x="19110" y="17816"/>
                </a:lnTo>
                <a:lnTo>
                  <a:pt x="19708" y="16930"/>
                </a:lnTo>
                <a:lnTo>
                  <a:pt x="20235" y="16092"/>
                </a:lnTo>
                <a:lnTo>
                  <a:pt x="20690" y="15039"/>
                </a:lnTo>
                <a:lnTo>
                  <a:pt x="21145" y="14057"/>
                </a:lnTo>
                <a:lnTo>
                  <a:pt x="21432" y="13003"/>
                </a:lnTo>
                <a:lnTo>
                  <a:pt x="21600" y="11878"/>
                </a:lnTo>
                <a:lnTo>
                  <a:pt x="21600" y="10824"/>
                </a:lnTo>
                <a:lnTo>
                  <a:pt x="21600" y="9698"/>
                </a:lnTo>
                <a:lnTo>
                  <a:pt x="21432" y="8717"/>
                </a:lnTo>
                <a:lnTo>
                  <a:pt x="21145" y="7663"/>
                </a:lnTo>
                <a:lnTo>
                  <a:pt x="20834" y="6681"/>
                </a:lnTo>
                <a:lnTo>
                  <a:pt x="20379" y="5795"/>
                </a:lnTo>
                <a:lnTo>
                  <a:pt x="19852" y="4957"/>
                </a:lnTo>
                <a:lnTo>
                  <a:pt x="19253" y="4047"/>
                </a:lnTo>
                <a:lnTo>
                  <a:pt x="18511" y="3376"/>
                </a:lnTo>
                <a:lnTo>
                  <a:pt x="17840" y="2634"/>
                </a:lnTo>
                <a:lnTo>
                  <a:pt x="16930" y="1868"/>
                </a:lnTo>
                <a:lnTo>
                  <a:pt x="16092" y="1341"/>
                </a:lnTo>
                <a:lnTo>
                  <a:pt x="15039" y="910"/>
                </a:lnTo>
                <a:lnTo>
                  <a:pt x="14057" y="455"/>
                </a:lnTo>
                <a:lnTo>
                  <a:pt x="13027" y="144"/>
                </a:lnTo>
                <a:lnTo>
                  <a:pt x="11878" y="0"/>
                </a:lnTo>
                <a:lnTo>
                  <a:pt x="10824" y="0"/>
                </a:lnTo>
                <a:lnTo>
                  <a:pt x="9698" y="0"/>
                </a:lnTo>
                <a:lnTo>
                  <a:pt x="8573" y="144"/>
                </a:lnTo>
                <a:lnTo>
                  <a:pt x="7519" y="455"/>
                </a:lnTo>
                <a:lnTo>
                  <a:pt x="6537" y="742"/>
                </a:lnTo>
                <a:lnTo>
                  <a:pt x="5651" y="1341"/>
                </a:lnTo>
                <a:lnTo>
                  <a:pt x="4813" y="1724"/>
                </a:lnTo>
                <a:lnTo>
                  <a:pt x="3903" y="2467"/>
                </a:lnTo>
                <a:lnTo>
                  <a:pt x="3089" y="3089"/>
                </a:lnTo>
                <a:lnTo>
                  <a:pt x="2490" y="3903"/>
                </a:lnTo>
                <a:lnTo>
                  <a:pt x="1724" y="4813"/>
                </a:lnTo>
                <a:lnTo>
                  <a:pt x="1341" y="5627"/>
                </a:lnTo>
                <a:lnTo>
                  <a:pt x="742" y="6537"/>
                </a:lnTo>
                <a:lnTo>
                  <a:pt x="455" y="7519"/>
                </a:lnTo>
                <a:lnTo>
                  <a:pt x="144" y="8573"/>
                </a:lnTo>
                <a:lnTo>
                  <a:pt x="0" y="9698"/>
                </a:lnTo>
                <a:lnTo>
                  <a:pt x="0" y="10824"/>
                </a:lnTo>
                <a:lnTo>
                  <a:pt x="0" y="11878"/>
                </a:lnTo>
                <a:lnTo>
                  <a:pt x="144" y="13003"/>
                </a:lnTo>
                <a:lnTo>
                  <a:pt x="455" y="14057"/>
                </a:lnTo>
                <a:lnTo>
                  <a:pt x="742" y="15039"/>
                </a:lnTo>
                <a:lnTo>
                  <a:pt x="1341" y="15949"/>
                </a:lnTo>
                <a:lnTo>
                  <a:pt x="1724" y="16763"/>
                </a:lnTo>
                <a:lnTo>
                  <a:pt x="2490" y="17673"/>
                </a:lnTo>
                <a:lnTo>
                  <a:pt x="3089" y="18511"/>
                </a:lnTo>
                <a:close/>
              </a:path>
              <a:path w="21600" h="21600" extrusionOk="0">
                <a:moveTo>
                  <a:pt x="10824" y="16332"/>
                </a:moveTo>
                <a:lnTo>
                  <a:pt x="11878" y="16236"/>
                </a:lnTo>
                <a:lnTo>
                  <a:pt x="12859" y="15949"/>
                </a:lnTo>
                <a:lnTo>
                  <a:pt x="13913" y="15350"/>
                </a:lnTo>
                <a:lnTo>
                  <a:pt x="14584" y="14584"/>
                </a:lnTo>
                <a:lnTo>
                  <a:pt x="15350" y="13913"/>
                </a:lnTo>
                <a:lnTo>
                  <a:pt x="15949" y="12859"/>
                </a:lnTo>
                <a:lnTo>
                  <a:pt x="16260" y="11878"/>
                </a:lnTo>
                <a:lnTo>
                  <a:pt x="16332" y="10824"/>
                </a:lnTo>
                <a:lnTo>
                  <a:pt x="16260" y="9698"/>
                </a:lnTo>
                <a:lnTo>
                  <a:pt x="15949" y="8717"/>
                </a:lnTo>
                <a:lnTo>
                  <a:pt x="15350" y="7663"/>
                </a:lnTo>
                <a:lnTo>
                  <a:pt x="14584" y="6849"/>
                </a:lnTo>
                <a:lnTo>
                  <a:pt x="13913" y="6250"/>
                </a:lnTo>
                <a:lnTo>
                  <a:pt x="12859" y="5651"/>
                </a:lnTo>
                <a:lnTo>
                  <a:pt x="11878" y="5340"/>
                </a:lnTo>
                <a:lnTo>
                  <a:pt x="10824" y="5268"/>
                </a:lnTo>
                <a:lnTo>
                  <a:pt x="9698" y="5340"/>
                </a:lnTo>
                <a:lnTo>
                  <a:pt x="8717" y="5651"/>
                </a:lnTo>
                <a:lnTo>
                  <a:pt x="7663" y="6250"/>
                </a:lnTo>
                <a:lnTo>
                  <a:pt x="6849" y="6849"/>
                </a:lnTo>
                <a:lnTo>
                  <a:pt x="6250" y="7663"/>
                </a:lnTo>
                <a:lnTo>
                  <a:pt x="5651" y="8717"/>
                </a:lnTo>
                <a:lnTo>
                  <a:pt x="5340" y="9698"/>
                </a:lnTo>
                <a:lnTo>
                  <a:pt x="5268" y="10824"/>
                </a:lnTo>
                <a:lnTo>
                  <a:pt x="5340" y="11878"/>
                </a:lnTo>
                <a:lnTo>
                  <a:pt x="5651" y="12859"/>
                </a:lnTo>
                <a:lnTo>
                  <a:pt x="6250" y="13913"/>
                </a:lnTo>
                <a:lnTo>
                  <a:pt x="6849" y="14584"/>
                </a:lnTo>
                <a:lnTo>
                  <a:pt x="7663" y="15350"/>
                </a:lnTo>
                <a:lnTo>
                  <a:pt x="8717" y="15949"/>
                </a:lnTo>
                <a:lnTo>
                  <a:pt x="9698" y="16236"/>
                </a:lnTo>
                <a:lnTo>
                  <a:pt x="10824" y="16332"/>
                </a:lnTo>
                <a:moveTo>
                  <a:pt x="9770" y="5340"/>
                </a:moveTo>
                <a:lnTo>
                  <a:pt x="9770" y="7160"/>
                </a:lnTo>
                <a:lnTo>
                  <a:pt x="9770" y="13985"/>
                </a:lnTo>
                <a:lnTo>
                  <a:pt x="9770" y="16236"/>
                </a:lnTo>
                <a:moveTo>
                  <a:pt x="11806" y="5340"/>
                </a:moveTo>
                <a:lnTo>
                  <a:pt x="11806" y="7160"/>
                </a:lnTo>
                <a:lnTo>
                  <a:pt x="11806" y="13985"/>
                </a:lnTo>
                <a:lnTo>
                  <a:pt x="11806" y="16236"/>
                </a:lnTo>
              </a:path>
            </a:pathLst>
          </a:custGeom>
          <a:solidFill>
            <a:srgbClr val="FFFFCC"/>
          </a:solidFill>
          <a:ln w="9525">
            <a:solidFill>
              <a:srgbClr val="FFCC99"/>
            </a:solidFill>
            <a:miter lim="800000"/>
            <a:headEnd/>
            <a:tailEnd/>
          </a:ln>
          <a:effectLst>
            <a:outerShdw dist="179605" dir="2700000" algn="ctr" rotWithShape="0">
              <a:srgbClr val="808080"/>
            </a:outerShdw>
          </a:effectLst>
        </p:spPr>
        <p:txBody>
          <a:bodyPr/>
          <a:lstStyle/>
          <a:p>
            <a:endParaRPr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9DE7D6A0-48C9-49F2-A63F-17E487F37E59}"/>
              </a:ext>
            </a:extLst>
          </p:cNvPr>
          <p:cNvSpPr>
            <a:spLocks noGrp="1" noChangeArrowheads="1"/>
          </p:cNvSpPr>
          <p:nvPr>
            <p:ph type="body" idx="1"/>
          </p:nvPr>
        </p:nvSpPr>
        <p:spPr>
          <a:xfrm>
            <a:off x="3733800" y="2027238"/>
            <a:ext cx="6477000" cy="4906962"/>
          </a:xfrm>
        </p:spPr>
        <p:txBody>
          <a:bodyPr>
            <a:normAutofit lnSpcReduction="10000"/>
          </a:bodyPr>
          <a:lstStyle/>
          <a:p>
            <a:pPr>
              <a:buFont typeface="Wingdings" panose="05000000000000000000" pitchFamily="2" charset="2"/>
              <a:buNone/>
            </a:pPr>
            <a:r>
              <a:rPr lang="en-US" altLang="en-US" sz="2800"/>
              <a:t>#include &lt; iostream.h &gt;</a:t>
            </a:r>
          </a:p>
          <a:p>
            <a:pPr>
              <a:buFont typeface="Wingdings" panose="05000000000000000000" pitchFamily="2" charset="2"/>
              <a:buNone/>
            </a:pPr>
            <a:r>
              <a:rPr lang="en-US" altLang="en-US" sz="2800"/>
              <a:t>int i ; </a:t>
            </a:r>
          </a:p>
          <a:p>
            <a:pPr>
              <a:buFont typeface="Wingdings" panose="05000000000000000000" pitchFamily="2" charset="2"/>
              <a:buNone/>
            </a:pPr>
            <a:r>
              <a:rPr lang="en-US" altLang="en-US" sz="2800"/>
              <a:t>void f ( void ) ;</a:t>
            </a:r>
          </a:p>
          <a:p>
            <a:pPr>
              <a:buFont typeface="Wingdings" panose="05000000000000000000" pitchFamily="2" charset="2"/>
              <a:buNone/>
            </a:pPr>
            <a:r>
              <a:rPr lang="en-US" altLang="en-US" sz="2800"/>
              <a:t>main ( )</a:t>
            </a:r>
          </a:p>
          <a:p>
            <a:pPr>
              <a:buFont typeface="Wingdings" panose="05000000000000000000" pitchFamily="2" charset="2"/>
              <a:buNone/>
            </a:pPr>
            <a:r>
              <a:rPr lang="en-US" altLang="en-US" sz="2800"/>
              <a:t>{</a:t>
            </a:r>
          </a:p>
          <a:p>
            <a:pPr>
              <a:buFont typeface="Wingdings" panose="05000000000000000000" pitchFamily="2" charset="2"/>
              <a:buNone/>
            </a:pPr>
            <a:r>
              <a:rPr lang="en-US" altLang="en-US" sz="2800"/>
              <a:t>		i = 10 ;</a:t>
            </a:r>
          </a:p>
          <a:p>
            <a:pPr>
              <a:buFont typeface="Wingdings" panose="05000000000000000000" pitchFamily="2" charset="2"/>
              <a:buNone/>
            </a:pPr>
            <a:r>
              <a:rPr lang="en-US" altLang="en-US" sz="2800"/>
              <a:t>		cout&lt;&lt; “ within main i = “ &lt;&lt; i ;</a:t>
            </a:r>
          </a:p>
          <a:p>
            <a:pPr>
              <a:buFont typeface="Wingdings" panose="05000000000000000000" pitchFamily="2" charset="2"/>
              <a:buNone/>
            </a:pPr>
            <a:r>
              <a:rPr lang="en-US" altLang="en-US" sz="2800"/>
              <a:t>		f ( ) ;</a:t>
            </a:r>
          </a:p>
          <a:p>
            <a:pPr>
              <a:buFont typeface="Wingdings" panose="05000000000000000000" pitchFamily="2" charset="2"/>
              <a:buNone/>
            </a:pPr>
            <a:r>
              <a:rPr lang="en-US" altLang="en-US" sz="2800"/>
              <a:t>}</a:t>
            </a:r>
          </a:p>
        </p:txBody>
      </p:sp>
      <p:sp>
        <p:nvSpPr>
          <p:cNvPr id="16388" name="Rectangle 4">
            <a:extLst>
              <a:ext uri="{FF2B5EF4-FFF2-40B4-BE49-F238E27FC236}">
                <a16:creationId xmlns:a16="http://schemas.microsoft.com/office/drawing/2014/main" id="{CF9AA46A-5EB5-4724-BBA2-252C1A5C93CA}"/>
              </a:ext>
            </a:extLst>
          </p:cNvPr>
          <p:cNvSpPr>
            <a:spLocks noGrp="1" noChangeArrowheads="1"/>
          </p:cNvSpPr>
          <p:nvPr>
            <p:ph type="title"/>
          </p:nvPr>
        </p:nvSpPr>
        <p:spPr>
          <a:xfrm>
            <a:off x="2362200" y="762000"/>
            <a:ext cx="8229600" cy="1143000"/>
          </a:xfrm>
          <a:noFill/>
          <a:ln/>
        </p:spPr>
        <p:txBody>
          <a:bodyPr/>
          <a:lstStyle/>
          <a:p>
            <a:pPr algn="ctr"/>
            <a:r>
              <a:rPr lang="en-US" altLang="en-US" sz="4800"/>
              <a:t>Example: Global Scope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88CA9D6B-CA65-43A8-88E9-3127CA1E9167}"/>
              </a:ext>
            </a:extLst>
          </p:cNvPr>
          <p:cNvSpPr>
            <a:spLocks noGrp="1" noChangeArrowheads="1"/>
          </p:cNvSpPr>
          <p:nvPr>
            <p:ph type="body" idx="1"/>
          </p:nvPr>
        </p:nvSpPr>
        <p:spPr>
          <a:xfrm>
            <a:off x="2971800" y="2362200"/>
            <a:ext cx="7543800" cy="4114800"/>
          </a:xfrm>
        </p:spPr>
        <p:txBody>
          <a:bodyPr/>
          <a:lstStyle/>
          <a:p>
            <a:pPr>
              <a:buFont typeface="Wingdings" panose="05000000000000000000" pitchFamily="2" charset="2"/>
              <a:buNone/>
            </a:pPr>
            <a:r>
              <a:rPr lang="en-US" altLang="en-US" sz="2800"/>
              <a:t>void f ( void )</a:t>
            </a:r>
          </a:p>
          <a:p>
            <a:pPr>
              <a:buFont typeface="Wingdings" panose="05000000000000000000" pitchFamily="2" charset="2"/>
              <a:buNone/>
            </a:pPr>
            <a:r>
              <a:rPr lang="en-US" altLang="en-US" sz="2800"/>
              <a:t>{</a:t>
            </a:r>
          </a:p>
          <a:p>
            <a:pPr>
              <a:buFont typeface="Wingdings" panose="05000000000000000000" pitchFamily="2" charset="2"/>
              <a:buNone/>
            </a:pPr>
            <a:r>
              <a:rPr lang="en-US" altLang="en-US" sz="2800"/>
              <a:t>		cout&lt;&lt; “ Inside function f , i =“ &lt;&lt; i ;</a:t>
            </a:r>
          </a:p>
          <a:p>
            <a:pPr>
              <a:buFont typeface="Wingdings" panose="05000000000000000000" pitchFamily="2" charset="2"/>
              <a:buNone/>
            </a:pPr>
            <a:r>
              <a:rPr lang="en-US" altLang="en-US" sz="2800"/>
              <a:t>		i = 20 ;</a:t>
            </a:r>
          </a:p>
          <a:p>
            <a:pPr>
              <a:buFont typeface="Wingdings" panose="05000000000000000000" pitchFamily="2" charset="2"/>
              <a:buNone/>
            </a:pPr>
            <a:r>
              <a:rPr lang="en-US" altLang="en-US" sz="2800"/>
              <a:t>}</a:t>
            </a:r>
          </a:p>
          <a:p>
            <a:pPr>
              <a:buFont typeface="Wingdings" panose="05000000000000000000" pitchFamily="2" charset="2"/>
              <a:buNone/>
            </a:pPr>
            <a:endParaRPr lang="en-US" altLang="en-US" sz="2800"/>
          </a:p>
        </p:txBody>
      </p:sp>
      <p:sp>
        <p:nvSpPr>
          <p:cNvPr id="34821" name="Rectangle 5">
            <a:extLst>
              <a:ext uri="{FF2B5EF4-FFF2-40B4-BE49-F238E27FC236}">
                <a16:creationId xmlns:a16="http://schemas.microsoft.com/office/drawing/2014/main" id="{5D693DD4-80F5-4179-8356-93C78BD9084A}"/>
              </a:ext>
            </a:extLst>
          </p:cNvPr>
          <p:cNvSpPr>
            <a:spLocks noGrp="1" noChangeArrowheads="1"/>
          </p:cNvSpPr>
          <p:nvPr>
            <p:ph type="title"/>
          </p:nvPr>
        </p:nvSpPr>
        <p:spPr>
          <a:xfrm>
            <a:off x="2362200" y="838200"/>
            <a:ext cx="8229600" cy="1143000"/>
          </a:xfrm>
          <a:noFill/>
          <a:ln/>
        </p:spPr>
        <p:txBody>
          <a:bodyPr/>
          <a:lstStyle/>
          <a:p>
            <a:pPr algn="ctr"/>
            <a:r>
              <a:rPr lang="en-US" altLang="en-US" sz="4800"/>
              <a:t>Example: Global Scope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9E07-6EDC-4755-BA16-91435A1B7804}"/>
              </a:ext>
            </a:extLst>
          </p:cNvPr>
          <p:cNvSpPr>
            <a:spLocks noGrp="1"/>
          </p:cNvSpPr>
          <p:nvPr>
            <p:ph type="title"/>
          </p:nvPr>
        </p:nvSpPr>
        <p:spPr/>
        <p:txBody>
          <a:bodyPr/>
          <a:lstStyle/>
          <a:p>
            <a:r>
              <a:rPr lang="en-GB" dirty="0"/>
              <a:t>Function Calling</a:t>
            </a:r>
          </a:p>
        </p:txBody>
      </p:sp>
      <p:sp>
        <p:nvSpPr>
          <p:cNvPr id="3" name="Content Placeholder 2">
            <a:extLst>
              <a:ext uri="{FF2B5EF4-FFF2-40B4-BE49-F238E27FC236}">
                <a16:creationId xmlns:a16="http://schemas.microsoft.com/office/drawing/2014/main" id="{8C7A3EC4-7FB4-4C74-964E-7693EA1A8FE7}"/>
              </a:ext>
            </a:extLst>
          </p:cNvPr>
          <p:cNvSpPr>
            <a:spLocks noGrp="1"/>
          </p:cNvSpPr>
          <p:nvPr>
            <p:ph idx="1"/>
          </p:nvPr>
        </p:nvSpPr>
        <p:spPr>
          <a:xfrm>
            <a:off x="677334" y="1298713"/>
            <a:ext cx="8596668" cy="5208104"/>
          </a:xfrm>
        </p:spPr>
        <p:txBody>
          <a:bodyPr>
            <a:normAutofit/>
          </a:bodyPr>
          <a:lstStyle/>
          <a:p>
            <a:r>
              <a:rPr lang="en-GB" dirty="0"/>
              <a:t>We have already discussed that the default function calling mechanism of C is a 'Call by Value'. What does that mean? It means that when we call a function and pass some arguments (variables) to it, we are passing a copy of the arguments (variables) instead of original variables. The copy reaches to the function that uses it in whatever way it wants and returns it back to the calling function. The passed copy of the variable is used and original variable is not touched. This can be understood by the following example.</a:t>
            </a:r>
          </a:p>
          <a:p>
            <a:r>
              <a:rPr lang="en-GB" dirty="0"/>
              <a:t>Suppose you have a letter that has some mistakes in it. For rectification, you depute somebody to make a copy of that letter, leave the original with you and make corrections in that copy. You will get the corrected copy of the letter and have the unchanged original one too. You have given the copy of the original letter i.e. the call by value part.</a:t>
            </a:r>
          </a:p>
          <a:p>
            <a:r>
              <a:rPr lang="en-GB" dirty="0"/>
              <a:t>But if you give the original letter to that person to make corrections in it, then that person will come back to you with the changes in the original letter itself instead of its copy. This is call by reference.</a:t>
            </a:r>
          </a:p>
        </p:txBody>
      </p:sp>
    </p:spTree>
    <p:extLst>
      <p:ext uri="{BB962C8B-B14F-4D97-AF65-F5344CB8AC3E}">
        <p14:creationId xmlns:p14="http://schemas.microsoft.com/office/powerpoint/2010/main" val="38516543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9723FAF4-CEB1-4E3B-91F0-775E40667E13}"/>
              </a:ext>
            </a:extLst>
          </p:cNvPr>
          <p:cNvSpPr>
            <a:spLocks noGrp="1" noChangeArrowheads="1"/>
          </p:cNvSpPr>
          <p:nvPr>
            <p:ph type="body" idx="1"/>
          </p:nvPr>
        </p:nvSpPr>
        <p:spPr>
          <a:xfrm>
            <a:off x="3035300" y="1905000"/>
            <a:ext cx="7391400" cy="4876800"/>
          </a:xfrm>
        </p:spPr>
        <p:txBody>
          <a:bodyPr/>
          <a:lstStyle/>
          <a:p>
            <a:pPr>
              <a:lnSpc>
                <a:spcPct val="90000"/>
              </a:lnSpc>
              <a:buFont typeface="Wingdings" panose="05000000000000000000" pitchFamily="2" charset="2"/>
              <a:buNone/>
            </a:pPr>
            <a:r>
              <a:rPr lang="en-US" altLang="en-US" sz="2800"/>
              <a:t>#include &lt;iostream.h &gt;</a:t>
            </a:r>
          </a:p>
          <a:p>
            <a:pPr>
              <a:lnSpc>
                <a:spcPct val="90000"/>
              </a:lnSpc>
              <a:buFont typeface="Wingdings" panose="05000000000000000000" pitchFamily="2" charset="2"/>
              <a:buNone/>
            </a:pPr>
            <a:r>
              <a:rPr lang="en-US" altLang="en-US" sz="2800"/>
              <a:t>int f ( int ) ;</a:t>
            </a:r>
          </a:p>
          <a:p>
            <a:pPr>
              <a:lnSpc>
                <a:spcPct val="90000"/>
              </a:lnSpc>
              <a:buFont typeface="Wingdings" panose="05000000000000000000" pitchFamily="2" charset="2"/>
              <a:buNone/>
            </a:pPr>
            <a:r>
              <a:rPr lang="en-US" altLang="en-US" sz="2800"/>
              <a:t>main (  )</a:t>
            </a:r>
          </a:p>
          <a:p>
            <a:pPr>
              <a:lnSpc>
                <a:spcPct val="90000"/>
              </a:lnSpc>
              <a:buFont typeface="Wingdings" panose="05000000000000000000" pitchFamily="2" charset="2"/>
              <a:buNone/>
            </a:pPr>
            <a:r>
              <a:rPr lang="en-US" altLang="en-US" sz="2800"/>
              <a:t>{</a:t>
            </a:r>
          </a:p>
          <a:p>
            <a:pPr>
              <a:lnSpc>
                <a:spcPct val="90000"/>
              </a:lnSpc>
              <a:buFont typeface="Wingdings" panose="05000000000000000000" pitchFamily="2" charset="2"/>
              <a:buNone/>
            </a:pPr>
            <a:r>
              <a:rPr lang="en-US" altLang="en-US" sz="2800"/>
              <a:t>		int i = 10 ;</a:t>
            </a:r>
          </a:p>
          <a:p>
            <a:pPr>
              <a:lnSpc>
                <a:spcPct val="90000"/>
              </a:lnSpc>
              <a:buFont typeface="Wingdings" panose="05000000000000000000" pitchFamily="2" charset="2"/>
              <a:buNone/>
            </a:pPr>
            <a:r>
              <a:rPr lang="en-US" altLang="en-US" sz="2800"/>
              <a:t>		cout &lt;&lt; “In main i = " &lt;&lt; i ;</a:t>
            </a:r>
          </a:p>
          <a:p>
            <a:pPr>
              <a:lnSpc>
                <a:spcPct val="90000"/>
              </a:lnSpc>
              <a:buFont typeface="Wingdings" panose="05000000000000000000" pitchFamily="2" charset="2"/>
              <a:buNone/>
            </a:pPr>
            <a:r>
              <a:rPr lang="en-US" altLang="en-US" sz="2800"/>
              <a:t>		f ( i ) ;</a:t>
            </a:r>
          </a:p>
          <a:p>
            <a:pPr>
              <a:lnSpc>
                <a:spcPct val="90000"/>
              </a:lnSpc>
              <a:buFont typeface="Wingdings" panose="05000000000000000000" pitchFamily="2" charset="2"/>
              <a:buNone/>
            </a:pPr>
            <a:r>
              <a:rPr lang="en-US" altLang="en-US" sz="2800"/>
              <a:t>		cout &lt;&lt; " Back in main,  i = " &lt;&lt; i ;</a:t>
            </a:r>
          </a:p>
          <a:p>
            <a:pPr>
              <a:lnSpc>
                <a:spcPct val="90000"/>
              </a:lnSpc>
              <a:buFont typeface="Wingdings" panose="05000000000000000000" pitchFamily="2" charset="2"/>
              <a:buNone/>
            </a:pPr>
            <a:r>
              <a:rPr lang="en-US" altLang="en-US" sz="2800"/>
              <a:t>}</a:t>
            </a:r>
          </a:p>
        </p:txBody>
      </p:sp>
      <p:sp>
        <p:nvSpPr>
          <p:cNvPr id="18436" name="Rectangle 4">
            <a:extLst>
              <a:ext uri="{FF2B5EF4-FFF2-40B4-BE49-F238E27FC236}">
                <a16:creationId xmlns:a16="http://schemas.microsoft.com/office/drawing/2014/main" id="{2B17F37C-654E-4755-B29E-319098D14FAA}"/>
              </a:ext>
            </a:extLst>
          </p:cNvPr>
          <p:cNvSpPr>
            <a:spLocks noGrp="1" noChangeArrowheads="1"/>
          </p:cNvSpPr>
          <p:nvPr>
            <p:ph type="title"/>
          </p:nvPr>
        </p:nvSpPr>
        <p:spPr>
          <a:xfrm>
            <a:off x="2362200" y="762000"/>
            <a:ext cx="8229600" cy="1143000"/>
          </a:xfrm>
          <a:noFill/>
          <a:ln/>
        </p:spPr>
        <p:txBody>
          <a:bodyPr/>
          <a:lstStyle/>
          <a:p>
            <a:pPr algn="ctr"/>
            <a:r>
              <a:rPr lang="en-US" altLang="en-US" sz="4800"/>
              <a:t>Example: Call by Value</a:t>
            </a:r>
          </a:p>
        </p:txBody>
      </p:sp>
      <p:sp>
        <p:nvSpPr>
          <p:cNvPr id="18437" name="AutoShape 5">
            <a:extLst>
              <a:ext uri="{FF2B5EF4-FFF2-40B4-BE49-F238E27FC236}">
                <a16:creationId xmlns:a16="http://schemas.microsoft.com/office/drawing/2014/main" id="{089AB1DB-F0B1-4EA6-A507-1905502C9F84}"/>
              </a:ext>
            </a:extLst>
          </p:cNvPr>
          <p:cNvSpPr>
            <a:spLocks noChangeArrowheads="1"/>
          </p:cNvSpPr>
          <p:nvPr/>
        </p:nvSpPr>
        <p:spPr bwMode="auto">
          <a:xfrm>
            <a:off x="2833688" y="5257801"/>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7" dur="500"/>
                                        <p:tgtEl>
                                          <p:spTgt spid="184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32" dur="500"/>
                                        <p:tgtEl>
                                          <p:spTgt spid="184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37" dur="500"/>
                                        <p:tgtEl>
                                          <p:spTgt spid="1843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8437"/>
                                        </p:tgtEl>
                                        <p:attrNameLst>
                                          <p:attrName>style.visibility</p:attrName>
                                        </p:attrNameLst>
                                      </p:cBhvr>
                                      <p:to>
                                        <p:strVal val="visible"/>
                                      </p:to>
                                    </p:set>
                                    <p:animEffect transition="in" filter="dissolve">
                                      <p:cBhvr>
                                        <p:cTn id="42" dur="500"/>
                                        <p:tgtEl>
                                          <p:spTgt spid="1843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8435">
                                            <p:txEl>
                                              <p:pRg st="7" end="7"/>
                                            </p:txEl>
                                          </p:spTgt>
                                        </p:tgtEl>
                                        <p:attrNameLst>
                                          <p:attrName>style.visibility</p:attrName>
                                        </p:attrNameLst>
                                      </p:cBhvr>
                                      <p:to>
                                        <p:strVal val="visible"/>
                                      </p:to>
                                    </p:set>
                                    <p:animEffect transition="in" filter="blinds(horizontal)">
                                      <p:cBhvr>
                                        <p:cTn id="47" dur="500"/>
                                        <p:tgtEl>
                                          <p:spTgt spid="1843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8435">
                                            <p:txEl>
                                              <p:pRg st="8" end="8"/>
                                            </p:txEl>
                                          </p:spTgt>
                                        </p:tgtEl>
                                        <p:attrNameLst>
                                          <p:attrName>style.visibility</p:attrName>
                                        </p:attrNameLst>
                                      </p:cBhvr>
                                      <p:to>
                                        <p:strVal val="visible"/>
                                      </p:to>
                                    </p:set>
                                    <p:animEffect transition="in" filter="blinds(horizontal)">
                                      <p:cBhvr>
                                        <p:cTn id="52" dur="500"/>
                                        <p:tgtEl>
                                          <p:spTgt spid="184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138667D5-26C0-4A39-B2D0-DAA416A966A2}"/>
              </a:ext>
            </a:extLst>
          </p:cNvPr>
          <p:cNvSpPr>
            <a:spLocks noGrp="1" noChangeArrowheads="1"/>
          </p:cNvSpPr>
          <p:nvPr>
            <p:ph type="body" idx="1"/>
          </p:nvPr>
        </p:nvSpPr>
        <p:spPr>
          <a:xfrm>
            <a:off x="2590800" y="2209800"/>
            <a:ext cx="7924800" cy="4114800"/>
          </a:xfrm>
        </p:spPr>
        <p:txBody>
          <a:bodyPr/>
          <a:lstStyle/>
          <a:p>
            <a:pPr>
              <a:buFont typeface="Wingdings" panose="05000000000000000000" pitchFamily="2" charset="2"/>
              <a:buNone/>
            </a:pPr>
            <a:r>
              <a:rPr lang="en-US" altLang="en-US" sz="2800"/>
              <a:t>int  f ( int i )		</a:t>
            </a:r>
          </a:p>
          <a:p>
            <a:pPr>
              <a:buFont typeface="Wingdings" panose="05000000000000000000" pitchFamily="2" charset="2"/>
              <a:buNone/>
            </a:pPr>
            <a:r>
              <a:rPr lang="en-US" altLang="en-US" sz="2800"/>
              <a:t>{ </a:t>
            </a:r>
          </a:p>
          <a:p>
            <a:pPr>
              <a:buFont typeface="Wingdings" panose="05000000000000000000" pitchFamily="2" charset="2"/>
              <a:buNone/>
            </a:pPr>
            <a:r>
              <a:rPr lang="en-US" altLang="en-US" sz="2800"/>
              <a:t>		cout &lt;&lt; "In function f , i = " &lt;&lt; i ;</a:t>
            </a:r>
          </a:p>
          <a:p>
            <a:pPr>
              <a:buFont typeface="Wingdings" panose="05000000000000000000" pitchFamily="2" charset="2"/>
              <a:buNone/>
            </a:pPr>
            <a:r>
              <a:rPr lang="en-US" altLang="en-US" sz="2800"/>
              <a:t>		i *= 2 ;</a:t>
            </a:r>
          </a:p>
          <a:p>
            <a:pPr>
              <a:buFont typeface="Wingdings" panose="05000000000000000000" pitchFamily="2" charset="2"/>
              <a:buNone/>
            </a:pPr>
            <a:r>
              <a:rPr lang="en-US" altLang="en-US" sz="2800"/>
              <a:t>		cout &lt;&lt; "In function f , i is now = “ &lt;&lt; i ;</a:t>
            </a:r>
          </a:p>
          <a:p>
            <a:pPr>
              <a:buFont typeface="Wingdings" panose="05000000000000000000" pitchFamily="2" charset="2"/>
              <a:buNone/>
            </a:pPr>
            <a:r>
              <a:rPr lang="en-US" altLang="en-US" sz="2800"/>
              <a:t>		return i ;</a:t>
            </a:r>
          </a:p>
          <a:p>
            <a:pPr>
              <a:buFont typeface="Wingdings" panose="05000000000000000000" pitchFamily="2" charset="2"/>
              <a:buNone/>
            </a:pPr>
            <a:r>
              <a:rPr lang="en-US" altLang="en-US" sz="2800"/>
              <a:t>}</a:t>
            </a:r>
          </a:p>
          <a:p>
            <a:pPr>
              <a:buFont typeface="Wingdings" panose="05000000000000000000" pitchFamily="2" charset="2"/>
              <a:buNone/>
            </a:pPr>
            <a:endParaRPr lang="en-US" altLang="en-US" sz="2800"/>
          </a:p>
        </p:txBody>
      </p:sp>
      <p:sp>
        <p:nvSpPr>
          <p:cNvPr id="35844" name="Rectangle 4">
            <a:extLst>
              <a:ext uri="{FF2B5EF4-FFF2-40B4-BE49-F238E27FC236}">
                <a16:creationId xmlns:a16="http://schemas.microsoft.com/office/drawing/2014/main" id="{CE0F528D-54DA-4EFE-A4EC-4E01927F8787}"/>
              </a:ext>
            </a:extLst>
          </p:cNvPr>
          <p:cNvSpPr>
            <a:spLocks noGrp="1" noChangeArrowheads="1"/>
          </p:cNvSpPr>
          <p:nvPr>
            <p:ph type="title"/>
          </p:nvPr>
        </p:nvSpPr>
        <p:spPr>
          <a:xfrm>
            <a:off x="2438400" y="685800"/>
            <a:ext cx="8229600" cy="1143000"/>
          </a:xfrm>
          <a:noFill/>
          <a:ln/>
        </p:spPr>
        <p:txBody>
          <a:bodyPr/>
          <a:lstStyle/>
          <a:p>
            <a:pPr algn="ctr"/>
            <a:r>
              <a:rPr lang="en-US" altLang="en-US" sz="5400"/>
              <a:t>Example: Call by Value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0" dur="500"/>
                                        <p:tgtEl>
                                          <p:spTgt spid="3584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3" dur="500"/>
                                        <p:tgtEl>
                                          <p:spTgt spid="3584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5843">
                                            <p:txEl>
                                              <p:pRg st="3" end="3"/>
                                            </p:txEl>
                                          </p:spTgt>
                                        </p:tgtEl>
                                        <p:attrNameLst>
                                          <p:attrName>style.visibility</p:attrName>
                                        </p:attrNameLst>
                                      </p:cBhvr>
                                      <p:to>
                                        <p:strVal val="visible"/>
                                      </p:to>
                                    </p:set>
                                    <p:animEffect transition="in" filter="blinds(horizontal)">
                                      <p:cBhvr>
                                        <p:cTn id="16" dur="500"/>
                                        <p:tgtEl>
                                          <p:spTgt spid="3584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5843">
                                            <p:txEl>
                                              <p:charRg st="73" end="121"/>
                                            </p:txEl>
                                          </p:spTgt>
                                        </p:tgtEl>
                                        <p:attrNameLst>
                                          <p:attrName>style.visibility</p:attrName>
                                        </p:attrNameLst>
                                      </p:cBhvr>
                                      <p:to>
                                        <p:strVal val="visible"/>
                                      </p:to>
                                    </p:set>
                                    <p:animEffect transition="in" filter="blinds(horizontal)">
                                      <p:cBhvr>
                                        <p:cTn id="19" dur="500"/>
                                        <p:tgtEl>
                                          <p:spTgt spid="35843">
                                            <p:txEl>
                                              <p:charRg st="73" end="12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5843">
                                            <p:txEl>
                                              <p:charRg st="121" end="134"/>
                                            </p:txEl>
                                          </p:spTgt>
                                        </p:tgtEl>
                                        <p:attrNameLst>
                                          <p:attrName>style.visibility</p:attrName>
                                        </p:attrNameLst>
                                      </p:cBhvr>
                                      <p:to>
                                        <p:strVal val="visible"/>
                                      </p:to>
                                    </p:set>
                                    <p:animEffect transition="in" filter="blinds(horizontal)">
                                      <p:cBhvr>
                                        <p:cTn id="22" dur="500"/>
                                        <p:tgtEl>
                                          <p:spTgt spid="35843">
                                            <p:txEl>
                                              <p:charRg st="121" end="13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5843">
                                            <p:txEl>
                                              <p:charRg st="134" end="136"/>
                                            </p:txEl>
                                          </p:spTgt>
                                        </p:tgtEl>
                                        <p:attrNameLst>
                                          <p:attrName>style.visibility</p:attrName>
                                        </p:attrNameLst>
                                      </p:cBhvr>
                                      <p:to>
                                        <p:strVal val="visible"/>
                                      </p:to>
                                    </p:set>
                                    <p:animEffect transition="in" filter="blinds(horizontal)">
                                      <p:cBhvr>
                                        <p:cTn id="25" dur="500"/>
                                        <p:tgtEl>
                                          <p:spTgt spid="35843">
                                            <p:txEl>
                                              <p:charRg st="134" end="1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F863-6ED6-41FA-A999-8CE59DF822F1}"/>
              </a:ext>
            </a:extLst>
          </p:cNvPr>
          <p:cNvSpPr>
            <a:spLocks noGrp="1"/>
          </p:cNvSpPr>
          <p:nvPr>
            <p:ph type="title"/>
          </p:nvPr>
        </p:nvSpPr>
        <p:spPr/>
        <p:txBody>
          <a:bodyPr/>
          <a:lstStyle/>
          <a:p>
            <a:r>
              <a:rPr lang="en-GB" dirty="0"/>
              <a:t>Output of an Example</a:t>
            </a:r>
          </a:p>
        </p:txBody>
      </p:sp>
      <p:sp>
        <p:nvSpPr>
          <p:cNvPr id="3" name="Content Placeholder 2">
            <a:extLst>
              <a:ext uri="{FF2B5EF4-FFF2-40B4-BE49-F238E27FC236}">
                <a16:creationId xmlns:a16="http://schemas.microsoft.com/office/drawing/2014/main" id="{3E2A97EA-FD85-4459-B43D-3DF258BF6FC4}"/>
              </a:ext>
            </a:extLst>
          </p:cNvPr>
          <p:cNvSpPr>
            <a:spLocks noGrp="1"/>
          </p:cNvSpPr>
          <p:nvPr>
            <p:ph idx="1"/>
          </p:nvPr>
        </p:nvSpPr>
        <p:spPr/>
        <p:txBody>
          <a:bodyPr/>
          <a:lstStyle/>
          <a:p>
            <a:r>
              <a:rPr lang="en-GB" dirty="0"/>
              <a:t>The output of this program is as under:</a:t>
            </a:r>
          </a:p>
          <a:p>
            <a:r>
              <a:rPr lang="en-GB" dirty="0"/>
              <a:t>In main(), the value of </a:t>
            </a:r>
            <a:r>
              <a:rPr lang="en-GB" dirty="0" err="1"/>
              <a:t>i</a:t>
            </a:r>
            <a:r>
              <a:rPr lang="en-GB" dirty="0"/>
              <a:t> is: 10</a:t>
            </a:r>
          </a:p>
          <a:p>
            <a:r>
              <a:rPr lang="en-GB" dirty="0"/>
              <a:t>In f(), the value of </a:t>
            </a:r>
            <a:r>
              <a:rPr lang="en-GB" dirty="0" err="1"/>
              <a:t>i</a:t>
            </a:r>
            <a:r>
              <a:rPr lang="en-GB" dirty="0"/>
              <a:t> is: 20</a:t>
            </a:r>
          </a:p>
          <a:p>
            <a:r>
              <a:rPr lang="en-GB" dirty="0"/>
              <a:t>Back in main(), the value of </a:t>
            </a:r>
            <a:r>
              <a:rPr lang="en-GB" dirty="0" err="1"/>
              <a:t>i</a:t>
            </a:r>
            <a:r>
              <a:rPr lang="en-GB" dirty="0"/>
              <a:t> is: 10</a:t>
            </a:r>
          </a:p>
          <a:p>
            <a:r>
              <a:rPr lang="en-GB" dirty="0"/>
              <a:t>As the output shows the value of the variable ‘</a:t>
            </a:r>
            <a:r>
              <a:rPr lang="en-GB" dirty="0" err="1"/>
              <a:t>i</a:t>
            </a:r>
            <a:r>
              <a:rPr lang="en-GB" dirty="0"/>
              <a:t>’ inside function </a:t>
            </a:r>
            <a:r>
              <a:rPr lang="en-GB" i="1" dirty="0"/>
              <a:t>main() </a:t>
            </a:r>
            <a:r>
              <a:rPr lang="en-GB" dirty="0"/>
              <a:t>did not change, it proves the point that the call was made by value. </a:t>
            </a:r>
          </a:p>
        </p:txBody>
      </p:sp>
    </p:spTree>
    <p:extLst>
      <p:ext uri="{BB962C8B-B14F-4D97-AF65-F5344CB8AC3E}">
        <p14:creationId xmlns:p14="http://schemas.microsoft.com/office/powerpoint/2010/main" val="14670298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52FDA1BC-7C37-42FF-A4CC-525B4889831D}"/>
              </a:ext>
            </a:extLst>
          </p:cNvPr>
          <p:cNvSpPr>
            <a:spLocks noGrp="1" noChangeArrowheads="1"/>
          </p:cNvSpPr>
          <p:nvPr>
            <p:ph type="body" idx="1"/>
          </p:nvPr>
        </p:nvSpPr>
        <p:spPr>
          <a:xfrm>
            <a:off x="1828800" y="2667000"/>
            <a:ext cx="9144000" cy="4038600"/>
          </a:xfrm>
        </p:spPr>
        <p:txBody>
          <a:bodyPr/>
          <a:lstStyle/>
          <a:p>
            <a:pPr>
              <a:lnSpc>
                <a:spcPct val="80000"/>
              </a:lnSpc>
              <a:buFont typeface="Wingdings" panose="05000000000000000000" pitchFamily="2" charset="2"/>
              <a:buNone/>
            </a:pPr>
            <a:r>
              <a:rPr lang="en-US" altLang="en-US" sz="1700" b="1"/>
              <a:t>double square ( double x ) </a:t>
            </a:r>
          </a:p>
          <a:p>
            <a:pPr>
              <a:lnSpc>
                <a:spcPct val="80000"/>
              </a:lnSpc>
              <a:buFont typeface="Wingdings" panose="05000000000000000000" pitchFamily="2" charset="2"/>
              <a:buNone/>
            </a:pPr>
            <a:r>
              <a:rPr lang="en-US" altLang="en-US" sz="1700" b="1"/>
              <a:t>{</a:t>
            </a:r>
          </a:p>
          <a:p>
            <a:pPr>
              <a:lnSpc>
                <a:spcPct val="80000"/>
              </a:lnSpc>
              <a:buFont typeface="Wingdings" panose="05000000000000000000" pitchFamily="2" charset="2"/>
              <a:buNone/>
            </a:pPr>
            <a:r>
              <a:rPr lang="en-US" altLang="en-US" sz="1700" b="1"/>
              <a:t>		return x * x ;</a:t>
            </a:r>
          </a:p>
          <a:p>
            <a:pPr>
              <a:lnSpc>
                <a:spcPct val="80000"/>
              </a:lnSpc>
              <a:buFont typeface="Wingdings" panose="05000000000000000000" pitchFamily="2" charset="2"/>
              <a:buNone/>
            </a:pPr>
            <a:r>
              <a:rPr lang="en-US" altLang="en-US" sz="1700" b="1"/>
              <a:t>}</a:t>
            </a:r>
          </a:p>
          <a:p>
            <a:pPr>
              <a:lnSpc>
                <a:spcPct val="80000"/>
              </a:lnSpc>
              <a:buFont typeface="Wingdings" panose="05000000000000000000" pitchFamily="2" charset="2"/>
              <a:buNone/>
            </a:pPr>
            <a:r>
              <a:rPr lang="en-US" altLang="en-US" sz="1700" b="1"/>
              <a:t>main ( )</a:t>
            </a:r>
          </a:p>
          <a:p>
            <a:pPr>
              <a:lnSpc>
                <a:spcPct val="80000"/>
              </a:lnSpc>
              <a:buFont typeface="Wingdings" panose="05000000000000000000" pitchFamily="2" charset="2"/>
              <a:buNone/>
            </a:pPr>
            <a:r>
              <a:rPr lang="en-US" altLang="en-US" sz="1700" b="1"/>
              <a:t>{</a:t>
            </a:r>
          </a:p>
          <a:p>
            <a:pPr>
              <a:lnSpc>
                <a:spcPct val="80000"/>
              </a:lnSpc>
              <a:buFont typeface="Wingdings" panose="05000000000000000000" pitchFamily="2" charset="2"/>
              <a:buNone/>
            </a:pPr>
            <a:r>
              <a:rPr lang="en-US" altLang="en-US" sz="1700" b="1"/>
              <a:t>		double number = 123.456 ;</a:t>
            </a:r>
          </a:p>
          <a:p>
            <a:pPr>
              <a:lnSpc>
                <a:spcPct val="80000"/>
              </a:lnSpc>
              <a:buFont typeface="Wingdings" panose="05000000000000000000" pitchFamily="2" charset="2"/>
              <a:buNone/>
            </a:pPr>
            <a:r>
              <a:rPr lang="en-US" altLang="en-US" sz="1700" b="1"/>
              <a:t>		cout &lt;&lt; “ The square of “ &lt;&lt; number &lt;&lt; “ is  “&lt;&lt; square ( number ) ; 	</a:t>
            </a:r>
          </a:p>
          <a:p>
            <a:pPr>
              <a:lnSpc>
                <a:spcPct val="80000"/>
              </a:lnSpc>
              <a:buFont typeface="Wingdings" panose="05000000000000000000" pitchFamily="2" charset="2"/>
              <a:buNone/>
            </a:pPr>
            <a:r>
              <a:rPr lang="en-US" altLang="en-US" sz="1700" b="1"/>
              <a:t>		cout &lt;&lt; “ The current value of  “ &lt;&lt; number &lt;&lt; “is “ &lt;&lt; number ;</a:t>
            </a:r>
          </a:p>
          <a:p>
            <a:pPr>
              <a:lnSpc>
                <a:spcPct val="80000"/>
              </a:lnSpc>
              <a:buFont typeface="Wingdings" panose="05000000000000000000" pitchFamily="2" charset="2"/>
              <a:buNone/>
            </a:pPr>
            <a:r>
              <a:rPr lang="en-US" altLang="en-US" sz="1700" b="1"/>
              <a:t>} </a:t>
            </a:r>
          </a:p>
        </p:txBody>
      </p:sp>
      <p:sp>
        <p:nvSpPr>
          <p:cNvPr id="19460" name="Rectangle 4">
            <a:extLst>
              <a:ext uri="{FF2B5EF4-FFF2-40B4-BE49-F238E27FC236}">
                <a16:creationId xmlns:a16="http://schemas.microsoft.com/office/drawing/2014/main" id="{417CC229-3962-4C0C-9FF3-36E7721ECC6F}"/>
              </a:ext>
            </a:extLst>
          </p:cNvPr>
          <p:cNvSpPr>
            <a:spLocks noGrp="1" noChangeArrowheads="1"/>
          </p:cNvSpPr>
          <p:nvPr>
            <p:ph type="title"/>
          </p:nvPr>
        </p:nvSpPr>
        <p:spPr>
          <a:xfrm>
            <a:off x="2438400" y="914400"/>
            <a:ext cx="8229600" cy="1143000"/>
          </a:xfrm>
          <a:noFill/>
          <a:ln/>
        </p:spPr>
        <p:txBody>
          <a:bodyPr/>
          <a:lstStyle/>
          <a:p>
            <a:pPr algn="ctr"/>
            <a:r>
              <a:rPr lang="en-US" altLang="en-US" sz="4000"/>
              <a:t>Example :  Square of a Number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0" dur="500"/>
                                        <p:tgtEl>
                                          <p:spTgt spid="1945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3" dur="500"/>
                                        <p:tgtEl>
                                          <p:spTgt spid="19459">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16" dur="500"/>
                                        <p:tgtEl>
                                          <p:spTgt spid="19459">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9459">
                                            <p:txEl>
                                              <p:charRg st="49" end="57"/>
                                            </p:txEl>
                                          </p:spTgt>
                                        </p:tgtEl>
                                        <p:attrNameLst>
                                          <p:attrName>style.visibility</p:attrName>
                                        </p:attrNameLst>
                                      </p:cBhvr>
                                      <p:to>
                                        <p:strVal val="visible"/>
                                      </p:to>
                                    </p:set>
                                    <p:animEffect transition="in" filter="blinds(horizontal)">
                                      <p:cBhvr>
                                        <p:cTn id="19" dur="500"/>
                                        <p:tgtEl>
                                          <p:spTgt spid="19459">
                                            <p:txEl>
                                              <p:charRg st="49" end="5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9459">
                                            <p:txEl>
                                              <p:charRg st="57" end="59"/>
                                            </p:txEl>
                                          </p:spTgt>
                                        </p:tgtEl>
                                        <p:attrNameLst>
                                          <p:attrName>style.visibility</p:attrName>
                                        </p:attrNameLst>
                                      </p:cBhvr>
                                      <p:to>
                                        <p:strVal val="visible"/>
                                      </p:to>
                                    </p:set>
                                    <p:animEffect transition="in" filter="blinds(horizontal)">
                                      <p:cBhvr>
                                        <p:cTn id="22" dur="500"/>
                                        <p:tgtEl>
                                          <p:spTgt spid="19459">
                                            <p:txEl>
                                              <p:charRg st="57" end="59"/>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9459">
                                            <p:txEl>
                                              <p:charRg st="59" end="87"/>
                                            </p:txEl>
                                          </p:spTgt>
                                        </p:tgtEl>
                                        <p:attrNameLst>
                                          <p:attrName>style.visibility</p:attrName>
                                        </p:attrNameLst>
                                      </p:cBhvr>
                                      <p:to>
                                        <p:strVal val="visible"/>
                                      </p:to>
                                    </p:set>
                                    <p:animEffect transition="in" filter="blinds(horizontal)">
                                      <p:cBhvr>
                                        <p:cTn id="25" dur="500"/>
                                        <p:tgtEl>
                                          <p:spTgt spid="19459">
                                            <p:txEl>
                                              <p:charRg st="59" end="8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9459">
                                            <p:txEl>
                                              <p:charRg st="87" end="129"/>
                                            </p:txEl>
                                          </p:spTgt>
                                        </p:tgtEl>
                                        <p:attrNameLst>
                                          <p:attrName>style.visibility</p:attrName>
                                        </p:attrNameLst>
                                      </p:cBhvr>
                                      <p:to>
                                        <p:strVal val="visible"/>
                                      </p:to>
                                    </p:set>
                                    <p:animEffect transition="in" filter="blinds(horizontal)">
                                      <p:cBhvr>
                                        <p:cTn id="28" dur="500"/>
                                        <p:tgtEl>
                                          <p:spTgt spid="19459">
                                            <p:txEl>
                                              <p:charRg st="87" end="129"/>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9459">
                                            <p:txEl>
                                              <p:charRg st="129" end="162"/>
                                            </p:txEl>
                                          </p:spTgt>
                                        </p:tgtEl>
                                        <p:attrNameLst>
                                          <p:attrName>style.visibility</p:attrName>
                                        </p:attrNameLst>
                                      </p:cBhvr>
                                      <p:to>
                                        <p:strVal val="visible"/>
                                      </p:to>
                                    </p:set>
                                    <p:animEffect transition="in" filter="blinds(horizontal)">
                                      <p:cBhvr>
                                        <p:cTn id="31" dur="500"/>
                                        <p:tgtEl>
                                          <p:spTgt spid="19459">
                                            <p:txEl>
                                              <p:charRg st="129" end="162"/>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19459">
                                            <p:txEl>
                                              <p:charRg st="162" end="231"/>
                                            </p:txEl>
                                          </p:spTgt>
                                        </p:tgtEl>
                                        <p:attrNameLst>
                                          <p:attrName>style.visibility</p:attrName>
                                        </p:attrNameLst>
                                      </p:cBhvr>
                                      <p:to>
                                        <p:strVal val="visible"/>
                                      </p:to>
                                    </p:set>
                                    <p:animEffect transition="in" filter="blinds(horizontal)">
                                      <p:cBhvr>
                                        <p:cTn id="34" dur="500"/>
                                        <p:tgtEl>
                                          <p:spTgt spid="19459">
                                            <p:txEl>
                                              <p:charRg st="162" end="231"/>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19459">
                                            <p:txEl>
                                              <p:charRg st="231" end="231"/>
                                            </p:txEl>
                                          </p:spTgt>
                                        </p:tgtEl>
                                        <p:attrNameLst>
                                          <p:attrName>style.visibility</p:attrName>
                                        </p:attrNameLst>
                                      </p:cBhvr>
                                      <p:to>
                                        <p:strVal val="visible"/>
                                      </p:to>
                                    </p:set>
                                    <p:animEffect transition="in" filter="blinds(horizontal)">
                                      <p:cBhvr>
                                        <p:cTn id="37" dur="500"/>
                                        <p:tgtEl>
                                          <p:spTgt spid="19459">
                                            <p:txEl>
                                              <p:charRg st="231" end="23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AD153F80-EF7C-40F9-A0C2-369EF8E607A6}"/>
              </a:ext>
            </a:extLst>
          </p:cNvPr>
          <p:cNvSpPr>
            <a:spLocks noGrp="1" noChangeArrowheads="1"/>
          </p:cNvSpPr>
          <p:nvPr>
            <p:ph type="body" idx="1"/>
          </p:nvPr>
        </p:nvSpPr>
        <p:spPr>
          <a:xfrm>
            <a:off x="3048000" y="2667000"/>
            <a:ext cx="7162800" cy="3124200"/>
          </a:xfrm>
        </p:spPr>
        <p:txBody>
          <a:bodyPr/>
          <a:lstStyle/>
          <a:p>
            <a:pPr>
              <a:buFont typeface="Wingdings" panose="05000000000000000000" pitchFamily="2" charset="2"/>
              <a:buNone/>
            </a:pPr>
            <a:r>
              <a:rPr lang="en-US" altLang="en-US" sz="3000"/>
              <a:t>		#include &lt; math.h &gt;</a:t>
            </a:r>
          </a:p>
          <a:p>
            <a:pPr>
              <a:buFont typeface="Wingdings" panose="05000000000000000000" pitchFamily="2" charset="2"/>
              <a:buNone/>
            </a:pPr>
            <a:r>
              <a:rPr lang="en-US" altLang="en-US" sz="3000"/>
              <a:t>		double sqrt ( double );</a:t>
            </a:r>
            <a:r>
              <a:rPr lang="en-US" altLang="en-US"/>
              <a:t> </a:t>
            </a:r>
          </a:p>
          <a:p>
            <a:pPr>
              <a:buFont typeface="Wingdings" panose="05000000000000000000" pitchFamily="2" charset="2"/>
              <a:buNone/>
            </a:pPr>
            <a:endParaRPr lang="en-US" altLang="en-US"/>
          </a:p>
          <a:p>
            <a:pPr>
              <a:buFont typeface="Wingdings" panose="05000000000000000000" pitchFamily="2" charset="2"/>
              <a:buNone/>
            </a:pPr>
            <a:r>
              <a:rPr lang="en-US" altLang="en-US"/>
              <a:t>	log</a:t>
            </a:r>
            <a:r>
              <a:rPr lang="en-US" altLang="en-US" baseline="-25000"/>
              <a:t>10 </a:t>
            </a:r>
            <a:r>
              <a:rPr lang="en-US" altLang="en-US"/>
              <a:t>, pow ( x</a:t>
            </a:r>
            <a:r>
              <a:rPr lang="en-US" altLang="en-US" baseline="30000"/>
              <a:t>y </a:t>
            </a:r>
            <a:r>
              <a:rPr lang="en-US" altLang="en-US"/>
              <a:t>) , sin , cos , tan …</a:t>
            </a:r>
            <a:endParaRPr lang="en-US" altLang="en-US" baseline="30000"/>
          </a:p>
          <a:p>
            <a:pPr>
              <a:buFont typeface="Wingdings" panose="05000000000000000000" pitchFamily="2" charset="2"/>
              <a:buNone/>
            </a:pPr>
            <a:endParaRPr lang="en-US" altLang="en-US"/>
          </a:p>
        </p:txBody>
      </p:sp>
      <p:sp>
        <p:nvSpPr>
          <p:cNvPr id="20484" name="Rectangle 4">
            <a:extLst>
              <a:ext uri="{FF2B5EF4-FFF2-40B4-BE49-F238E27FC236}">
                <a16:creationId xmlns:a16="http://schemas.microsoft.com/office/drawing/2014/main" id="{3B355137-737A-4FFB-8455-4EF1FFC53D2A}"/>
              </a:ext>
            </a:extLst>
          </p:cNvPr>
          <p:cNvSpPr>
            <a:spLocks noGrp="1" noChangeArrowheads="1"/>
          </p:cNvSpPr>
          <p:nvPr>
            <p:ph type="title"/>
          </p:nvPr>
        </p:nvSpPr>
        <p:spPr>
          <a:xfrm>
            <a:off x="2438400" y="774700"/>
            <a:ext cx="8229600" cy="1143000"/>
          </a:xfrm>
          <a:noFill/>
          <a:ln/>
        </p:spPr>
        <p:txBody>
          <a:bodyPr/>
          <a:lstStyle/>
          <a:p>
            <a:pPr algn="ctr"/>
            <a:r>
              <a:rPr lang="en-US" altLang="en-US" sz="6600"/>
              <a:t>Math.h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5E4CD523-3632-4E93-B3EC-3B01F337CF65}"/>
              </a:ext>
            </a:extLst>
          </p:cNvPr>
          <p:cNvSpPr>
            <a:spLocks noGrp="1" noChangeArrowheads="1"/>
          </p:cNvSpPr>
          <p:nvPr>
            <p:ph type="body" idx="1"/>
          </p:nvPr>
        </p:nvSpPr>
        <p:spPr>
          <a:xfrm>
            <a:off x="450574" y="2140226"/>
            <a:ext cx="8229600" cy="5334000"/>
          </a:xfrm>
        </p:spPr>
        <p:txBody>
          <a:bodyPr/>
          <a:lstStyle/>
          <a:p>
            <a:r>
              <a:rPr lang="en-GB" dirty="0"/>
              <a:t>We would like to use 'call by reference' while using a function to change the value of the original variable. Let's consider the </a:t>
            </a:r>
            <a:r>
              <a:rPr lang="en-GB" i="1" dirty="0"/>
              <a:t>square(double) </a:t>
            </a:r>
            <a:r>
              <a:rPr lang="en-GB" dirty="0"/>
              <a:t>function again, this time we want the original variable ‘x’ to be squared. For this purpose, we passed a variable to the </a:t>
            </a:r>
            <a:r>
              <a:rPr lang="en-GB" i="1" dirty="0"/>
              <a:t>square() </a:t>
            </a:r>
            <a:r>
              <a:rPr lang="en-GB" dirty="0"/>
              <a:t>function and as a result, on the contrary to the ‘Call by Value’, it affected the calling functions original variable. So these kinds of functions are ‘Call by Reference’ functions.</a:t>
            </a:r>
          </a:p>
          <a:p>
            <a:r>
              <a:rPr lang="en-GB" dirty="0"/>
              <a:t>As apparent from the name ‘By Reference’, we are not passing the value itself but some form of reference or address. To understand this, you can think in terms of variables which are names of memory locations. We always access a variable by its name (which in fact is accessing a memory location), a variable name acts as an address of the memory location of the variable.</a:t>
            </a:r>
            <a:endParaRPr lang="en-US" altLang="en-US" dirty="0"/>
          </a:p>
        </p:txBody>
      </p:sp>
      <p:sp>
        <p:nvSpPr>
          <p:cNvPr id="21508" name="Rectangle 4">
            <a:extLst>
              <a:ext uri="{FF2B5EF4-FFF2-40B4-BE49-F238E27FC236}">
                <a16:creationId xmlns:a16="http://schemas.microsoft.com/office/drawing/2014/main" id="{C28B4777-A9A1-47CB-A30A-6B950B935BBD}"/>
              </a:ext>
            </a:extLst>
          </p:cNvPr>
          <p:cNvSpPr>
            <a:spLocks noGrp="1" noChangeArrowheads="1"/>
          </p:cNvSpPr>
          <p:nvPr>
            <p:ph type="title"/>
          </p:nvPr>
        </p:nvSpPr>
        <p:spPr>
          <a:xfrm>
            <a:off x="2590800" y="762000"/>
            <a:ext cx="8229600" cy="1143000"/>
          </a:xfrm>
          <a:noFill/>
          <a:ln/>
        </p:spPr>
        <p:txBody>
          <a:bodyPr/>
          <a:lstStyle/>
          <a:p>
            <a:pPr algn="ctr"/>
            <a:r>
              <a:rPr lang="en-US" altLang="en-US" sz="6000"/>
              <a:t>Call by Reference</a:t>
            </a:r>
          </a:p>
        </p:txBody>
      </p:sp>
    </p:spTree>
    <p:extLst>
      <p:ext uri="{BB962C8B-B14F-4D97-AF65-F5344CB8AC3E}">
        <p14:creationId xmlns:p14="http://schemas.microsoft.com/office/powerpoint/2010/main" val="480516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5E4CD523-3632-4E93-B3EC-3B01F337CF65}"/>
              </a:ext>
            </a:extLst>
          </p:cNvPr>
          <p:cNvSpPr>
            <a:spLocks noGrp="1" noChangeArrowheads="1"/>
          </p:cNvSpPr>
          <p:nvPr>
            <p:ph type="body" idx="1"/>
          </p:nvPr>
        </p:nvSpPr>
        <p:spPr>
          <a:xfrm>
            <a:off x="490331" y="2286001"/>
            <a:ext cx="8229600" cy="5334000"/>
          </a:xfrm>
        </p:spPr>
        <p:txBody>
          <a:bodyPr>
            <a:normAutofit/>
          </a:bodyPr>
          <a:lstStyle/>
          <a:p>
            <a:r>
              <a:rPr lang="en-GB" dirty="0"/>
              <a:t>If we want the called function to change the value of a variable of the calling function, we must pass the address of that variable to the called function. Thus, by passing the address of the variable to the called function, we convey to the function that the number you should change is lying inside this passed memory location, square it and put the result again inside that memory location. When the calling function gets the control back after calling the called function, it gets the changed value back in the same memory location.</a:t>
            </a:r>
          </a:p>
          <a:p>
            <a:r>
              <a:rPr lang="en-GB" dirty="0"/>
              <a:t>In summary, while using the call by reference method, we can’t pass the value. We have to pass the memory address of the value. This introduces a new mechanism which is achieved by using ‘&amp;’ (ampersand) operator in C language. This ‘&amp;’ operator is used to get the address of a variable. Let's look at a function, which actually is a modification of our previous </a:t>
            </a:r>
            <a:r>
              <a:rPr lang="en-GB" i="1" dirty="0"/>
              <a:t>square() </a:t>
            </a:r>
            <a:r>
              <a:rPr lang="en-GB" dirty="0"/>
              <a:t>function.</a:t>
            </a:r>
            <a:endParaRPr lang="en-US" altLang="en-US" dirty="0"/>
          </a:p>
        </p:txBody>
      </p:sp>
      <p:sp>
        <p:nvSpPr>
          <p:cNvPr id="21508" name="Rectangle 4">
            <a:extLst>
              <a:ext uri="{FF2B5EF4-FFF2-40B4-BE49-F238E27FC236}">
                <a16:creationId xmlns:a16="http://schemas.microsoft.com/office/drawing/2014/main" id="{C28B4777-A9A1-47CB-A30A-6B950B935BBD}"/>
              </a:ext>
            </a:extLst>
          </p:cNvPr>
          <p:cNvSpPr>
            <a:spLocks noGrp="1" noChangeArrowheads="1"/>
          </p:cNvSpPr>
          <p:nvPr>
            <p:ph type="title"/>
          </p:nvPr>
        </p:nvSpPr>
        <p:spPr>
          <a:xfrm>
            <a:off x="2590800" y="762000"/>
            <a:ext cx="8229600" cy="1143000"/>
          </a:xfrm>
          <a:noFill/>
          <a:ln/>
        </p:spPr>
        <p:txBody>
          <a:bodyPr/>
          <a:lstStyle/>
          <a:p>
            <a:pPr algn="ctr"/>
            <a:r>
              <a:rPr lang="en-US" altLang="en-US" sz="6000"/>
              <a:t>Call by Reference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D294161-49B9-4595-BFE0-19FE95C10F3D}"/>
              </a:ext>
            </a:extLst>
          </p:cNvPr>
          <p:cNvSpPr>
            <a:spLocks noGrp="1" noChangeArrowheads="1"/>
          </p:cNvSpPr>
          <p:nvPr>
            <p:ph type="title"/>
          </p:nvPr>
        </p:nvSpPr>
        <p:spPr>
          <a:xfrm>
            <a:off x="2590800" y="701676"/>
            <a:ext cx="7543800" cy="1431925"/>
          </a:xfrm>
        </p:spPr>
        <p:txBody>
          <a:bodyPr/>
          <a:lstStyle/>
          <a:p>
            <a:pPr algn="ctr"/>
            <a:r>
              <a:rPr lang="en-US" altLang="en-US"/>
              <a:t>Constructing a laboratory Stool</a:t>
            </a:r>
          </a:p>
        </p:txBody>
      </p:sp>
      <p:sp>
        <p:nvSpPr>
          <p:cNvPr id="22532" name="Film">
            <a:extLst>
              <a:ext uri="{FF2B5EF4-FFF2-40B4-BE49-F238E27FC236}">
                <a16:creationId xmlns:a16="http://schemas.microsoft.com/office/drawing/2014/main" id="{CE66D887-3340-441E-B436-56CA9E84BCE5}"/>
              </a:ext>
            </a:extLst>
          </p:cNvPr>
          <p:cNvSpPr>
            <a:spLocks noEditPoints="1" noChangeArrowheads="1"/>
          </p:cNvSpPr>
          <p:nvPr/>
        </p:nvSpPr>
        <p:spPr bwMode="auto">
          <a:xfrm>
            <a:off x="8229601" y="1905000"/>
            <a:ext cx="219075"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en-GB"/>
          </a:p>
        </p:txBody>
      </p:sp>
      <p:sp>
        <p:nvSpPr>
          <p:cNvPr id="22533" name="Film">
            <a:extLst>
              <a:ext uri="{FF2B5EF4-FFF2-40B4-BE49-F238E27FC236}">
                <a16:creationId xmlns:a16="http://schemas.microsoft.com/office/drawing/2014/main" id="{E5955E29-B9FC-4BD8-98C3-9044A64D3140}"/>
              </a:ext>
            </a:extLst>
          </p:cNvPr>
          <p:cNvSpPr>
            <a:spLocks noEditPoints="1" noChangeArrowheads="1"/>
          </p:cNvSpPr>
          <p:nvPr/>
        </p:nvSpPr>
        <p:spPr bwMode="auto">
          <a:xfrm>
            <a:off x="8839201" y="1905000"/>
            <a:ext cx="219075"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en-GB"/>
          </a:p>
        </p:txBody>
      </p:sp>
      <p:sp>
        <p:nvSpPr>
          <p:cNvPr id="22534" name="Film">
            <a:extLst>
              <a:ext uri="{FF2B5EF4-FFF2-40B4-BE49-F238E27FC236}">
                <a16:creationId xmlns:a16="http://schemas.microsoft.com/office/drawing/2014/main" id="{ABB1794C-65F4-4D27-8B3C-DA82D24D884E}"/>
              </a:ext>
            </a:extLst>
          </p:cNvPr>
          <p:cNvSpPr>
            <a:spLocks noEditPoints="1" noChangeArrowheads="1"/>
          </p:cNvSpPr>
          <p:nvPr/>
        </p:nvSpPr>
        <p:spPr bwMode="auto">
          <a:xfrm>
            <a:off x="9448801" y="1905000"/>
            <a:ext cx="219075"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en-GB"/>
          </a:p>
        </p:txBody>
      </p:sp>
      <p:sp>
        <p:nvSpPr>
          <p:cNvPr id="22535" name="floorlamp">
            <a:extLst>
              <a:ext uri="{FF2B5EF4-FFF2-40B4-BE49-F238E27FC236}">
                <a16:creationId xmlns:a16="http://schemas.microsoft.com/office/drawing/2014/main" id="{F6C456DE-14E9-4CC6-8CF1-15598056BC30}"/>
              </a:ext>
            </a:extLst>
          </p:cNvPr>
          <p:cNvSpPr>
            <a:spLocks noEditPoints="1" noChangeArrowheads="1"/>
          </p:cNvSpPr>
          <p:nvPr/>
        </p:nvSpPr>
        <p:spPr bwMode="auto">
          <a:xfrm>
            <a:off x="2747964" y="1990726"/>
            <a:ext cx="2357437" cy="904875"/>
          </a:xfrm>
          <a:custGeom>
            <a:avLst/>
            <a:gdLst>
              <a:gd name="T0" fmla="*/ 10800 w 21600"/>
              <a:gd name="T1" fmla="*/ 0 h 21600"/>
              <a:gd name="T2" fmla="*/ 21600 w 21600"/>
              <a:gd name="T3" fmla="*/ 10800 h 21600"/>
              <a:gd name="T4" fmla="*/ 10800 w 21600"/>
              <a:gd name="T5" fmla="*/ 21600 h 21600"/>
              <a:gd name="T6" fmla="*/ 0 w 21600"/>
              <a:gd name="T7" fmla="*/ 10800 h 21600"/>
              <a:gd name="T8" fmla="*/ 2990 w 21600"/>
              <a:gd name="T9" fmla="*/ 4615 h 21600"/>
              <a:gd name="T10" fmla="*/ 18622 w 21600"/>
              <a:gd name="T11" fmla="*/ 16987 h 21600"/>
            </a:gdLst>
            <a:ahLst/>
            <a:cxnLst>
              <a:cxn ang="0">
                <a:pos x="T0" y="T1"/>
              </a:cxn>
              <a:cxn ang="0">
                <a:pos x="T2" y="T3"/>
              </a:cxn>
              <a:cxn ang="0">
                <a:pos x="T4" y="T5"/>
              </a:cxn>
              <a:cxn ang="0">
                <a:pos x="T6" y="T7"/>
              </a:cxn>
            </a:cxnLst>
            <a:rect l="T8" t="T9" r="T10" b="T11"/>
            <a:pathLst>
              <a:path w="21600" h="21600" extrusionOk="0">
                <a:moveTo>
                  <a:pt x="3089" y="18511"/>
                </a:moveTo>
                <a:lnTo>
                  <a:pt x="3903" y="19110"/>
                </a:lnTo>
                <a:lnTo>
                  <a:pt x="4813" y="19852"/>
                </a:lnTo>
                <a:lnTo>
                  <a:pt x="5651" y="20235"/>
                </a:lnTo>
                <a:lnTo>
                  <a:pt x="6537" y="20834"/>
                </a:lnTo>
                <a:lnTo>
                  <a:pt x="7519" y="21145"/>
                </a:lnTo>
                <a:lnTo>
                  <a:pt x="8573" y="21432"/>
                </a:lnTo>
                <a:lnTo>
                  <a:pt x="9698" y="21600"/>
                </a:lnTo>
                <a:lnTo>
                  <a:pt x="10824" y="21600"/>
                </a:lnTo>
                <a:lnTo>
                  <a:pt x="11878" y="21600"/>
                </a:lnTo>
                <a:lnTo>
                  <a:pt x="12859" y="21432"/>
                </a:lnTo>
                <a:lnTo>
                  <a:pt x="13913" y="21145"/>
                </a:lnTo>
                <a:lnTo>
                  <a:pt x="14895" y="20834"/>
                </a:lnTo>
                <a:lnTo>
                  <a:pt x="15949" y="20379"/>
                </a:lnTo>
                <a:lnTo>
                  <a:pt x="16787" y="19852"/>
                </a:lnTo>
                <a:lnTo>
                  <a:pt x="17529" y="19253"/>
                </a:lnTo>
                <a:lnTo>
                  <a:pt x="18367" y="18511"/>
                </a:lnTo>
                <a:lnTo>
                  <a:pt x="19110" y="17816"/>
                </a:lnTo>
                <a:lnTo>
                  <a:pt x="19708" y="16930"/>
                </a:lnTo>
                <a:lnTo>
                  <a:pt x="20235" y="16092"/>
                </a:lnTo>
                <a:lnTo>
                  <a:pt x="20690" y="15039"/>
                </a:lnTo>
                <a:lnTo>
                  <a:pt x="21145" y="14057"/>
                </a:lnTo>
                <a:lnTo>
                  <a:pt x="21432" y="13003"/>
                </a:lnTo>
                <a:lnTo>
                  <a:pt x="21600" y="11878"/>
                </a:lnTo>
                <a:lnTo>
                  <a:pt x="21600" y="10824"/>
                </a:lnTo>
                <a:lnTo>
                  <a:pt x="21600" y="9698"/>
                </a:lnTo>
                <a:lnTo>
                  <a:pt x="21432" y="8717"/>
                </a:lnTo>
                <a:lnTo>
                  <a:pt x="21145" y="7663"/>
                </a:lnTo>
                <a:lnTo>
                  <a:pt x="20834" y="6681"/>
                </a:lnTo>
                <a:lnTo>
                  <a:pt x="20379" y="5795"/>
                </a:lnTo>
                <a:lnTo>
                  <a:pt x="19852" y="4957"/>
                </a:lnTo>
                <a:lnTo>
                  <a:pt x="19253" y="4047"/>
                </a:lnTo>
                <a:lnTo>
                  <a:pt x="18511" y="3376"/>
                </a:lnTo>
                <a:lnTo>
                  <a:pt x="17840" y="2634"/>
                </a:lnTo>
                <a:lnTo>
                  <a:pt x="16930" y="1868"/>
                </a:lnTo>
                <a:lnTo>
                  <a:pt x="16092" y="1341"/>
                </a:lnTo>
                <a:lnTo>
                  <a:pt x="15039" y="910"/>
                </a:lnTo>
                <a:lnTo>
                  <a:pt x="14057" y="455"/>
                </a:lnTo>
                <a:lnTo>
                  <a:pt x="13027" y="144"/>
                </a:lnTo>
                <a:lnTo>
                  <a:pt x="11878" y="0"/>
                </a:lnTo>
                <a:lnTo>
                  <a:pt x="10824" y="0"/>
                </a:lnTo>
                <a:lnTo>
                  <a:pt x="9698" y="0"/>
                </a:lnTo>
                <a:lnTo>
                  <a:pt x="8573" y="144"/>
                </a:lnTo>
                <a:lnTo>
                  <a:pt x="7519" y="455"/>
                </a:lnTo>
                <a:lnTo>
                  <a:pt x="6537" y="742"/>
                </a:lnTo>
                <a:lnTo>
                  <a:pt x="5651" y="1341"/>
                </a:lnTo>
                <a:lnTo>
                  <a:pt x="4813" y="1724"/>
                </a:lnTo>
                <a:lnTo>
                  <a:pt x="3903" y="2467"/>
                </a:lnTo>
                <a:lnTo>
                  <a:pt x="3089" y="3089"/>
                </a:lnTo>
                <a:lnTo>
                  <a:pt x="2490" y="3903"/>
                </a:lnTo>
                <a:lnTo>
                  <a:pt x="1724" y="4813"/>
                </a:lnTo>
                <a:lnTo>
                  <a:pt x="1341" y="5627"/>
                </a:lnTo>
                <a:lnTo>
                  <a:pt x="742" y="6537"/>
                </a:lnTo>
                <a:lnTo>
                  <a:pt x="455" y="7519"/>
                </a:lnTo>
                <a:lnTo>
                  <a:pt x="144" y="8573"/>
                </a:lnTo>
                <a:lnTo>
                  <a:pt x="0" y="9698"/>
                </a:lnTo>
                <a:lnTo>
                  <a:pt x="0" y="10824"/>
                </a:lnTo>
                <a:lnTo>
                  <a:pt x="0" y="11878"/>
                </a:lnTo>
                <a:lnTo>
                  <a:pt x="144" y="13003"/>
                </a:lnTo>
                <a:lnTo>
                  <a:pt x="455" y="14057"/>
                </a:lnTo>
                <a:lnTo>
                  <a:pt x="742" y="15039"/>
                </a:lnTo>
                <a:lnTo>
                  <a:pt x="1341" y="15949"/>
                </a:lnTo>
                <a:lnTo>
                  <a:pt x="1724" y="16763"/>
                </a:lnTo>
                <a:lnTo>
                  <a:pt x="2490" y="17673"/>
                </a:lnTo>
                <a:lnTo>
                  <a:pt x="3089" y="18511"/>
                </a:lnTo>
                <a:close/>
              </a:path>
              <a:path w="21600" h="21600" extrusionOk="0">
                <a:moveTo>
                  <a:pt x="10824" y="16332"/>
                </a:moveTo>
                <a:lnTo>
                  <a:pt x="11878" y="16236"/>
                </a:lnTo>
                <a:lnTo>
                  <a:pt x="12859" y="15949"/>
                </a:lnTo>
                <a:lnTo>
                  <a:pt x="13913" y="15350"/>
                </a:lnTo>
                <a:lnTo>
                  <a:pt x="14584" y="14584"/>
                </a:lnTo>
                <a:lnTo>
                  <a:pt x="15350" y="13913"/>
                </a:lnTo>
                <a:lnTo>
                  <a:pt x="15949" y="12859"/>
                </a:lnTo>
                <a:lnTo>
                  <a:pt x="16260" y="11878"/>
                </a:lnTo>
                <a:lnTo>
                  <a:pt x="16332" y="10824"/>
                </a:lnTo>
                <a:lnTo>
                  <a:pt x="16260" y="9698"/>
                </a:lnTo>
                <a:lnTo>
                  <a:pt x="15949" y="8717"/>
                </a:lnTo>
                <a:lnTo>
                  <a:pt x="15350" y="7663"/>
                </a:lnTo>
                <a:lnTo>
                  <a:pt x="14584" y="6849"/>
                </a:lnTo>
                <a:lnTo>
                  <a:pt x="13913" y="6250"/>
                </a:lnTo>
                <a:lnTo>
                  <a:pt x="12859" y="5651"/>
                </a:lnTo>
                <a:lnTo>
                  <a:pt x="11878" y="5340"/>
                </a:lnTo>
                <a:lnTo>
                  <a:pt x="10824" y="5268"/>
                </a:lnTo>
                <a:lnTo>
                  <a:pt x="9698" y="5340"/>
                </a:lnTo>
                <a:lnTo>
                  <a:pt x="8717" y="5651"/>
                </a:lnTo>
                <a:lnTo>
                  <a:pt x="7663" y="6250"/>
                </a:lnTo>
                <a:lnTo>
                  <a:pt x="6849" y="6849"/>
                </a:lnTo>
                <a:lnTo>
                  <a:pt x="6250" y="7663"/>
                </a:lnTo>
                <a:lnTo>
                  <a:pt x="5651" y="8717"/>
                </a:lnTo>
                <a:lnTo>
                  <a:pt x="5340" y="9698"/>
                </a:lnTo>
                <a:lnTo>
                  <a:pt x="5268" y="10824"/>
                </a:lnTo>
                <a:lnTo>
                  <a:pt x="5340" y="11878"/>
                </a:lnTo>
                <a:lnTo>
                  <a:pt x="5651" y="12859"/>
                </a:lnTo>
                <a:lnTo>
                  <a:pt x="6250" y="13913"/>
                </a:lnTo>
                <a:lnTo>
                  <a:pt x="6849" y="14584"/>
                </a:lnTo>
                <a:lnTo>
                  <a:pt x="7663" y="15350"/>
                </a:lnTo>
                <a:lnTo>
                  <a:pt x="8717" y="15949"/>
                </a:lnTo>
                <a:lnTo>
                  <a:pt x="9698" y="16236"/>
                </a:lnTo>
                <a:lnTo>
                  <a:pt x="10824" y="16332"/>
                </a:lnTo>
                <a:moveTo>
                  <a:pt x="9770" y="5340"/>
                </a:moveTo>
                <a:lnTo>
                  <a:pt x="9770" y="7160"/>
                </a:lnTo>
                <a:lnTo>
                  <a:pt x="9770" y="13985"/>
                </a:lnTo>
                <a:lnTo>
                  <a:pt x="9770" y="16236"/>
                </a:lnTo>
                <a:moveTo>
                  <a:pt x="11806" y="5340"/>
                </a:moveTo>
                <a:lnTo>
                  <a:pt x="11806" y="7160"/>
                </a:lnTo>
                <a:lnTo>
                  <a:pt x="11806" y="13985"/>
                </a:lnTo>
                <a:lnTo>
                  <a:pt x="11806" y="16236"/>
                </a:lnTo>
              </a:path>
            </a:pathLst>
          </a:custGeom>
          <a:solidFill>
            <a:srgbClr val="FFFFCC"/>
          </a:solidFill>
          <a:ln w="9525">
            <a:solidFill>
              <a:srgbClr val="FFCC99"/>
            </a:solidFill>
            <a:miter lim="800000"/>
            <a:headEnd/>
            <a:tailEnd/>
          </a:ln>
          <a:effectLst>
            <a:outerShdw dist="179605" dir="2700000" algn="ctr" rotWithShape="0">
              <a:srgbClr val="808080"/>
            </a:outerShdw>
          </a:effec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dissolve">
                                      <p:cBhvr>
                                        <p:cTn id="7" dur="500"/>
                                        <p:tgtEl>
                                          <p:spTgt spid="225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fade">
                                      <p:cBhvr>
                                        <p:cTn id="12" dur="1000"/>
                                        <p:tgtEl>
                                          <p:spTgt spid="22532"/>
                                        </p:tgtEl>
                                      </p:cBhvr>
                                    </p:animEffect>
                                    <p:anim calcmode="lin" valueType="num">
                                      <p:cBhvr>
                                        <p:cTn id="13" dur="1000" fill="hold"/>
                                        <p:tgtEl>
                                          <p:spTgt spid="22532"/>
                                        </p:tgtEl>
                                        <p:attrNameLst>
                                          <p:attrName>ppt_x</p:attrName>
                                        </p:attrNameLst>
                                      </p:cBhvr>
                                      <p:tavLst>
                                        <p:tav tm="0">
                                          <p:val>
                                            <p:strVal val="#ppt_x"/>
                                          </p:val>
                                        </p:tav>
                                        <p:tav tm="100000">
                                          <p:val>
                                            <p:strVal val="#ppt_x"/>
                                          </p:val>
                                        </p:tav>
                                      </p:tavLst>
                                    </p:anim>
                                    <p:anim calcmode="lin" valueType="num">
                                      <p:cBhvr>
                                        <p:cTn id="14" dur="1000" fill="hold"/>
                                        <p:tgtEl>
                                          <p:spTgt spid="2253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22533"/>
                                        </p:tgtEl>
                                        <p:attrNameLst>
                                          <p:attrName>style.visibility</p:attrName>
                                        </p:attrNameLst>
                                      </p:cBhvr>
                                      <p:to>
                                        <p:strVal val="visible"/>
                                      </p:to>
                                    </p:set>
                                    <p:animEffect transition="in" filter="fade">
                                      <p:cBhvr>
                                        <p:cTn id="19" dur="1000"/>
                                        <p:tgtEl>
                                          <p:spTgt spid="22533"/>
                                        </p:tgtEl>
                                      </p:cBhvr>
                                    </p:animEffect>
                                    <p:anim calcmode="lin" valueType="num">
                                      <p:cBhvr>
                                        <p:cTn id="20" dur="1000" fill="hold"/>
                                        <p:tgtEl>
                                          <p:spTgt spid="22533"/>
                                        </p:tgtEl>
                                        <p:attrNameLst>
                                          <p:attrName>ppt_x</p:attrName>
                                        </p:attrNameLst>
                                      </p:cBhvr>
                                      <p:tavLst>
                                        <p:tav tm="0">
                                          <p:val>
                                            <p:strVal val="#ppt_x"/>
                                          </p:val>
                                        </p:tav>
                                        <p:tav tm="100000">
                                          <p:val>
                                            <p:strVal val="#ppt_x"/>
                                          </p:val>
                                        </p:tav>
                                      </p:tavLst>
                                    </p:anim>
                                    <p:anim calcmode="lin" valueType="num">
                                      <p:cBhvr>
                                        <p:cTn id="21" dur="1000" fill="hold"/>
                                        <p:tgtEl>
                                          <p:spTgt spid="2253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nodeType="clickEffect">
                                  <p:stCondLst>
                                    <p:cond delay="0"/>
                                  </p:stCondLst>
                                  <p:childTnLst>
                                    <p:set>
                                      <p:cBhvr>
                                        <p:cTn id="25" dur="1" fill="hold">
                                          <p:stCondLst>
                                            <p:cond delay="0"/>
                                          </p:stCondLst>
                                        </p:cTn>
                                        <p:tgtEl>
                                          <p:spTgt spid="22534"/>
                                        </p:tgtEl>
                                        <p:attrNameLst>
                                          <p:attrName>style.visibility</p:attrName>
                                        </p:attrNameLst>
                                      </p:cBhvr>
                                      <p:to>
                                        <p:strVal val="visible"/>
                                      </p:to>
                                    </p:set>
                                    <p:animEffect transition="in" filter="fade">
                                      <p:cBhvr>
                                        <p:cTn id="26" dur="1000"/>
                                        <p:tgtEl>
                                          <p:spTgt spid="22534"/>
                                        </p:tgtEl>
                                      </p:cBhvr>
                                    </p:animEffect>
                                    <p:anim calcmode="lin" valueType="num">
                                      <p:cBhvr>
                                        <p:cTn id="27" dur="1000" fill="hold"/>
                                        <p:tgtEl>
                                          <p:spTgt spid="22534"/>
                                        </p:tgtEl>
                                        <p:attrNameLst>
                                          <p:attrName>ppt_x</p:attrName>
                                        </p:attrNameLst>
                                      </p:cBhvr>
                                      <p:tavLst>
                                        <p:tav tm="0">
                                          <p:val>
                                            <p:strVal val="#ppt_x"/>
                                          </p:val>
                                        </p:tav>
                                        <p:tav tm="100000">
                                          <p:val>
                                            <p:strVal val="#ppt_x"/>
                                          </p:val>
                                        </p:tav>
                                      </p:tavLst>
                                    </p:anim>
                                    <p:anim calcmode="lin" valueType="num">
                                      <p:cBhvr>
                                        <p:cTn id="28" dur="1000" fill="hold"/>
                                        <p:tgtEl>
                                          <p:spTgt spid="22534"/>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0" presetClass="path" presetSubtype="0" accel="50000" decel="50000" fill="hold" nodeType="clickEffect">
                                  <p:stCondLst>
                                    <p:cond delay="0"/>
                                  </p:stCondLst>
                                  <p:childTnLst>
                                    <p:animMotion origin="layout" path="M -2.5E-6 -3.69942E-6 C -0.04965 0.04856 -0.09896 0.09711 -0.13993 0.15006 C -0.18073 0.20301 -0.20833 0.26937 -0.24531 0.31723 C -0.28159 0.36509 -0.30937 0.42359 -0.36076 0.43769 C -0.41198 0.4518 -0.50503 0.42867 -0.55208 0.40162 C -0.59913 0.37457 -0.63593 0.32925 -0.64305 0.27492 C -0.65017 0.22058 -0.6026 0.10914 -0.59444 0.07607 C -0.58628 0.04301 -0.59444 0.07607 -0.59444 0.07607 " pathEditMode="relative" rAng="0" ptsTypes="aaaaaaaa">
                                      <p:cBhvr>
                                        <p:cTn id="32" dur="2000" fill="hold"/>
                                        <p:tgtEl>
                                          <p:spTgt spid="22532"/>
                                        </p:tgtEl>
                                        <p:attrNameLst>
                                          <p:attrName>ppt_x</p:attrName>
                                          <p:attrName>ppt_y</p:attrName>
                                        </p:attrNameLst>
                                      </p:cBhvr>
                                      <p:rCtr x="-32517" y="22590"/>
                                    </p:animMotion>
                                  </p:childTnLst>
                                </p:cTn>
                              </p:par>
                            </p:childTnLst>
                          </p:cTn>
                        </p:par>
                      </p:childTnLst>
                    </p:cTn>
                  </p:par>
                  <p:par>
                    <p:cTn id="33" fill="hold" nodeType="clickPar">
                      <p:stCondLst>
                        <p:cond delay="indefinite"/>
                      </p:stCondLst>
                      <p:childTnLst>
                        <p:par>
                          <p:cTn id="34" fill="hold" nodeType="withGroup">
                            <p:stCondLst>
                              <p:cond delay="0"/>
                            </p:stCondLst>
                            <p:childTnLst>
                              <p:par>
                                <p:cTn id="35" presetID="0" presetClass="path" presetSubtype="0" accel="50000" decel="50000" fill="hold" nodeType="clickEffect">
                                  <p:stCondLst>
                                    <p:cond delay="0"/>
                                  </p:stCondLst>
                                  <p:childTnLst>
                                    <p:animMotion origin="layout" path="M 8.33333E-7 -3.69942E-6 C -0.0809 0.03445 -0.16163 0.06914 -0.21597 0.11839 C -0.27014 0.16763 -0.27118 0.26081 -0.32535 0.29596 C -0.37951 0.3311 -0.49167 0.32995 -0.54132 0.32995 C -0.59097 0.32995 -0.62205 0.33896 -0.62379 0.29596 C -0.62552 0.25295 -0.56667 0.11862 -0.55174 0.07191 " pathEditMode="relative" rAng="0" ptsTypes="aaaaaa">
                                      <p:cBhvr>
                                        <p:cTn id="36" dur="2000" fill="hold"/>
                                        <p:tgtEl>
                                          <p:spTgt spid="22533"/>
                                        </p:tgtEl>
                                        <p:attrNameLst>
                                          <p:attrName>ppt_x</p:attrName>
                                          <p:attrName>ppt_y</p:attrName>
                                        </p:attrNameLst>
                                      </p:cBhvr>
                                      <p:rCtr x="-31285" y="16948"/>
                                    </p:animMotion>
                                  </p:childTnLst>
                                </p:cTn>
                              </p:par>
                            </p:childTnLst>
                          </p:cTn>
                        </p:par>
                      </p:childTnLst>
                    </p:cTn>
                  </p:par>
                  <p:par>
                    <p:cTn id="37" fill="hold" nodeType="clickPar">
                      <p:stCondLst>
                        <p:cond delay="indefinite"/>
                      </p:stCondLst>
                      <p:childTnLst>
                        <p:par>
                          <p:cTn id="38" fill="hold" nodeType="withGroup">
                            <p:stCondLst>
                              <p:cond delay="0"/>
                            </p:stCondLst>
                            <p:childTnLst>
                              <p:par>
                                <p:cTn id="39" presetID="0" presetClass="path" presetSubtype="0" accel="50000" decel="50000" fill="hold" nodeType="clickEffect">
                                  <p:stCondLst>
                                    <p:cond delay="0"/>
                                  </p:stCondLst>
                                  <p:childTnLst>
                                    <p:animMotion origin="layout" path="M 4.16667E-6 -3.69942E-6 C -0.07796 0.0555 -0.15573 0.11122 -0.22066 0.16278 C -0.28525 0.21434 -0.33889 0.28509 -0.38889 0.30867 C -0.43889 0.33226 -0.4882 0.32856 -0.52049 0.30451 C -0.55278 0.28047 -0.58629 0.20347 -0.58247 0.16509 C -0.57865 0.12671 -0.51546 0.09295 -0.49775 0.07399 " pathEditMode="relative" rAng="0" ptsTypes="aaaaaa">
                                      <p:cBhvr>
                                        <p:cTn id="40" dur="2000" fill="hold"/>
                                        <p:tgtEl>
                                          <p:spTgt spid="22534"/>
                                        </p:tgtEl>
                                        <p:attrNameLst>
                                          <p:attrName>ppt_x</p:attrName>
                                          <p:attrName>ppt_y</p:attrName>
                                        </p:attrNameLst>
                                      </p:cBhvr>
                                      <p:rCtr x="-29323" y="166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17D2B376-CDFC-402C-9587-8371E69A60FA}"/>
              </a:ext>
            </a:extLst>
          </p:cNvPr>
          <p:cNvSpPr>
            <a:spLocks noGrp="1" noChangeArrowheads="1"/>
          </p:cNvSpPr>
          <p:nvPr>
            <p:ph type="body" idx="1"/>
          </p:nvPr>
        </p:nvSpPr>
        <p:spPr>
          <a:xfrm>
            <a:off x="2971800" y="2452688"/>
            <a:ext cx="7543800" cy="3948112"/>
          </a:xfrm>
        </p:spPr>
        <p:txBody>
          <a:bodyPr/>
          <a:lstStyle/>
          <a:p>
            <a:pPr>
              <a:lnSpc>
                <a:spcPct val="90000"/>
              </a:lnSpc>
              <a:buFont typeface="Wingdings" panose="05000000000000000000" pitchFamily="2" charset="2"/>
              <a:buNone/>
            </a:pPr>
            <a:r>
              <a:rPr lang="en-US" altLang="en-US" dirty="0"/>
              <a:t>main ( ) </a:t>
            </a:r>
          </a:p>
          <a:p>
            <a:pPr>
              <a:lnSpc>
                <a:spcPct val="90000"/>
              </a:lnSpc>
              <a:buFont typeface="Wingdings" panose="05000000000000000000" pitchFamily="2" charset="2"/>
              <a:buNone/>
            </a:pPr>
            <a:r>
              <a:rPr lang="en-US" altLang="en-US" dirty="0"/>
              <a:t>{</a:t>
            </a:r>
          </a:p>
          <a:p>
            <a:pPr>
              <a:lnSpc>
                <a:spcPct val="90000"/>
              </a:lnSpc>
              <a:buFont typeface="Wingdings" panose="05000000000000000000" pitchFamily="2" charset="2"/>
              <a:buNone/>
            </a:pPr>
            <a:r>
              <a:rPr lang="en-US" altLang="en-US" dirty="0"/>
              <a:t>		double x = 123.456 ;</a:t>
            </a:r>
          </a:p>
          <a:p>
            <a:pPr>
              <a:lnSpc>
                <a:spcPct val="90000"/>
              </a:lnSpc>
              <a:buFont typeface="Wingdings" panose="05000000000000000000" pitchFamily="2" charset="2"/>
              <a:buNone/>
            </a:pPr>
            <a:r>
              <a:rPr lang="en-US" altLang="en-US" dirty="0"/>
              <a:t>		square ( &amp;x ) ;</a:t>
            </a:r>
          </a:p>
          <a:p>
            <a:pPr>
              <a:lnSpc>
                <a:spcPct val="90000"/>
              </a:lnSpc>
              <a:buFont typeface="Wingdings" panose="05000000000000000000" pitchFamily="2" charset="2"/>
              <a:buNone/>
            </a:pPr>
            <a:r>
              <a:rPr lang="en-US" altLang="en-US" dirty="0"/>
              <a:t>}</a:t>
            </a:r>
          </a:p>
          <a:p>
            <a:pPr>
              <a:lnSpc>
                <a:spcPct val="90000"/>
              </a:lnSpc>
              <a:buFont typeface="Wingdings" panose="05000000000000000000" pitchFamily="2" charset="2"/>
              <a:buNone/>
            </a:pPr>
            <a:r>
              <a:rPr lang="en-US" altLang="en-US" dirty="0"/>
              <a:t>	</a:t>
            </a:r>
            <a:r>
              <a:rPr lang="en-US" altLang="en-US" dirty="0">
                <a:solidFill>
                  <a:srgbClr val="FFFF99"/>
                </a:solidFill>
                <a:highlight>
                  <a:srgbClr val="0000FF"/>
                </a:highlight>
              </a:rPr>
              <a:t>Value of ‘x’ is not passed , but the memory address of ‘x’ is passed</a:t>
            </a:r>
          </a:p>
        </p:txBody>
      </p:sp>
      <p:sp>
        <p:nvSpPr>
          <p:cNvPr id="22532" name="Rectangle 4">
            <a:extLst>
              <a:ext uri="{FF2B5EF4-FFF2-40B4-BE49-F238E27FC236}">
                <a16:creationId xmlns:a16="http://schemas.microsoft.com/office/drawing/2014/main" id="{87EC3D0E-1787-41E6-9006-5AE5FF6BCB5F}"/>
              </a:ext>
            </a:extLst>
          </p:cNvPr>
          <p:cNvSpPr>
            <a:spLocks noGrp="1" noChangeArrowheads="1"/>
          </p:cNvSpPr>
          <p:nvPr>
            <p:ph type="title"/>
          </p:nvPr>
        </p:nvSpPr>
        <p:spPr>
          <a:xfrm>
            <a:off x="2590800" y="838200"/>
            <a:ext cx="8229600" cy="1143000"/>
          </a:xfrm>
          <a:noFill/>
          <a:ln/>
        </p:spPr>
        <p:txBody>
          <a:bodyPr/>
          <a:lstStyle/>
          <a:p>
            <a:r>
              <a:rPr lang="en-US" altLang="en-US"/>
              <a:t>Example: Call by Reference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10" dur="500"/>
                                        <p:tgtEl>
                                          <p:spTgt spid="22531">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3" dur="500"/>
                                        <p:tgtEl>
                                          <p:spTgt spid="22531">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16" dur="500"/>
                                        <p:tgtEl>
                                          <p:spTgt spid="22531">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19" dur="500"/>
                                        <p:tgtEl>
                                          <p:spTgt spid="2253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2531">
                                            <p:txEl>
                                              <p:pRg st="5" end="5"/>
                                            </p:txEl>
                                          </p:spTgt>
                                        </p:tgtEl>
                                        <p:attrNameLst>
                                          <p:attrName>style.visibility</p:attrName>
                                        </p:attrNameLst>
                                      </p:cBhvr>
                                      <p:to>
                                        <p:strVal val="visible"/>
                                      </p:to>
                                    </p:set>
                                    <p:anim calcmode="lin" valueType="num">
                                      <p:cBhvr additive="base">
                                        <p:cTn id="24"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8667F3B0-9C71-4DD4-9E9B-D2E1A0B8997D}"/>
              </a:ext>
            </a:extLst>
          </p:cNvPr>
          <p:cNvSpPr>
            <a:spLocks noGrp="1" noChangeArrowheads="1"/>
          </p:cNvSpPr>
          <p:nvPr>
            <p:ph type="body" idx="1"/>
          </p:nvPr>
        </p:nvSpPr>
        <p:spPr>
          <a:xfrm>
            <a:off x="3048000" y="2438400"/>
            <a:ext cx="7543800" cy="41148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square ( double *x )</a:t>
            </a:r>
          </a:p>
          <a:p>
            <a:pPr>
              <a:buFont typeface="Wingdings" panose="05000000000000000000" pitchFamily="2" charset="2"/>
              <a:buNone/>
            </a:pPr>
            <a:r>
              <a:rPr lang="en-US" altLang="en-US"/>
              <a:t>{</a:t>
            </a:r>
          </a:p>
          <a:p>
            <a:pPr>
              <a:buFont typeface="Wingdings" panose="05000000000000000000" pitchFamily="2" charset="2"/>
              <a:buNone/>
            </a:pPr>
            <a:r>
              <a:rPr lang="en-US" altLang="en-US"/>
              <a:t>    *x = *x * *x ;</a:t>
            </a:r>
          </a:p>
          <a:p>
            <a:pPr>
              <a:buFont typeface="Wingdings" panose="05000000000000000000" pitchFamily="2" charset="2"/>
              <a:buNone/>
            </a:pPr>
            <a:r>
              <a:rPr lang="en-US" altLang="en-US"/>
              <a:t>}</a:t>
            </a:r>
          </a:p>
          <a:p>
            <a:pPr>
              <a:buFont typeface="Wingdings" panose="05000000000000000000" pitchFamily="2" charset="2"/>
              <a:buNone/>
            </a:pPr>
            <a:endParaRPr lang="en-US" altLang="en-US"/>
          </a:p>
          <a:p>
            <a:pPr>
              <a:buFont typeface="Wingdings" panose="05000000000000000000" pitchFamily="2" charset="2"/>
              <a:buNone/>
            </a:pPr>
            <a:endParaRPr lang="en-US" altLang="en-US"/>
          </a:p>
        </p:txBody>
      </p:sp>
      <p:sp>
        <p:nvSpPr>
          <p:cNvPr id="30724" name="Rectangle 4">
            <a:extLst>
              <a:ext uri="{FF2B5EF4-FFF2-40B4-BE49-F238E27FC236}">
                <a16:creationId xmlns:a16="http://schemas.microsoft.com/office/drawing/2014/main" id="{2F51884D-1CD0-4B48-825A-1775DFD553B2}"/>
              </a:ext>
            </a:extLst>
          </p:cNvPr>
          <p:cNvSpPr>
            <a:spLocks noGrp="1" noChangeArrowheads="1"/>
          </p:cNvSpPr>
          <p:nvPr>
            <p:ph type="title"/>
          </p:nvPr>
        </p:nvSpPr>
        <p:spPr>
          <a:xfrm>
            <a:off x="2438400" y="838200"/>
            <a:ext cx="8229600" cy="1143000"/>
          </a:xfrm>
          <a:noFill/>
          <a:ln/>
        </p:spPr>
        <p:txBody>
          <a:bodyPr/>
          <a:lstStyle/>
          <a:p>
            <a:pPr algn="ctr"/>
            <a:r>
              <a:rPr lang="en-US" altLang="en-US"/>
              <a:t>Example: Call by Reference</a:t>
            </a:r>
          </a:p>
        </p:txBody>
      </p:sp>
      <p:sp>
        <p:nvSpPr>
          <p:cNvPr id="30725" name="Text Box 5">
            <a:extLst>
              <a:ext uri="{FF2B5EF4-FFF2-40B4-BE49-F238E27FC236}">
                <a16:creationId xmlns:a16="http://schemas.microsoft.com/office/drawing/2014/main" id="{CE3F7A76-E939-45F0-AA5C-136478EFA354}"/>
              </a:ext>
            </a:extLst>
          </p:cNvPr>
          <p:cNvSpPr txBox="1">
            <a:spLocks noChangeArrowheads="1"/>
          </p:cNvSpPr>
          <p:nvPr/>
        </p:nvSpPr>
        <p:spPr bwMode="auto">
          <a:xfrm>
            <a:off x="6261100" y="2767014"/>
            <a:ext cx="446147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200" dirty="0">
                <a:solidFill>
                  <a:srgbClr val="FFFF99"/>
                </a:solidFill>
                <a:highlight>
                  <a:srgbClr val="0000FF"/>
                </a:highlight>
              </a:rPr>
              <a:t>x is a pointer to a variable double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dissolve">
                                      <p:cBhvr>
                                        <p:cTn id="7" dur="500"/>
                                        <p:tgtEl>
                                          <p:spTgt spid="307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30725">
                                            <p:txEl>
                                              <p:pRg st="0" end="0"/>
                                            </p:txEl>
                                          </p:spTgt>
                                        </p:tgtEl>
                                        <p:attrNameLst>
                                          <p:attrName>style.visibility</p:attrName>
                                        </p:attrNameLst>
                                      </p:cBhvr>
                                      <p:to>
                                        <p:strVal val="visible"/>
                                      </p:to>
                                    </p:set>
                                    <p:animEffect transition="in" filter="fade">
                                      <p:cBhvr>
                                        <p:cTn id="12" dur="1000"/>
                                        <p:tgtEl>
                                          <p:spTgt spid="30725">
                                            <p:txEl>
                                              <p:pRg st="0" end="0"/>
                                            </p:txEl>
                                          </p:spTgt>
                                        </p:tgtEl>
                                      </p:cBhvr>
                                    </p:animEffect>
                                    <p:anim calcmode="lin" valueType="num">
                                      <p:cBhvr>
                                        <p:cTn id="13" dur="1000" fill="hold"/>
                                        <p:tgtEl>
                                          <p:spTgt spid="307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Effect transition="in" filter="dissolve">
                                      <p:cBhvr>
                                        <p:cTn id="19" dur="500"/>
                                        <p:tgtEl>
                                          <p:spTgt spid="30723">
                                            <p:txEl>
                                              <p:pRg st="2" end="2"/>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dissolve">
                                      <p:cBhvr>
                                        <p:cTn id="22" dur="500"/>
                                        <p:tgtEl>
                                          <p:spTgt spid="30723">
                                            <p:txEl>
                                              <p:pRg st="3" end="3"/>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Effect transition="in" filter="dissolve">
                                      <p:cBhvr>
                                        <p:cTn id="25"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8667F3B0-9C71-4DD4-9E9B-D2E1A0B8997D}"/>
              </a:ext>
            </a:extLst>
          </p:cNvPr>
          <p:cNvSpPr>
            <a:spLocks noGrp="1" noChangeArrowheads="1"/>
          </p:cNvSpPr>
          <p:nvPr>
            <p:ph type="body" idx="1"/>
          </p:nvPr>
        </p:nvSpPr>
        <p:spPr>
          <a:xfrm>
            <a:off x="212035" y="1905000"/>
            <a:ext cx="10045148" cy="4114800"/>
          </a:xfrm>
        </p:spPr>
        <p:txBody>
          <a:bodyPr>
            <a:normAutofit lnSpcReduction="10000"/>
          </a:bodyPr>
          <a:lstStyle/>
          <a:p>
            <a:r>
              <a:rPr lang="en-GB" dirty="0"/>
              <a:t>Here *x means whatever the x points to and &amp;x means address of the variable x. We will discuss Pointers in detail later.</a:t>
            </a:r>
          </a:p>
          <a:p>
            <a:r>
              <a:rPr lang="en-GB" dirty="0"/>
              <a:t>We are calling function </a:t>
            </a:r>
            <a:r>
              <a:rPr lang="en-GB" i="1" dirty="0"/>
              <a:t>square(double*) </a:t>
            </a:r>
            <a:r>
              <a:rPr lang="en-GB" dirty="0"/>
              <a:t>with the statement </a:t>
            </a:r>
            <a:r>
              <a:rPr lang="en-GB" i="1" dirty="0"/>
              <a:t>square(&amp;x) </a:t>
            </a:r>
            <a:r>
              <a:rPr lang="en-GB" dirty="0"/>
              <a:t>that is actually passing the address of the variable x , not its value. In other words, we have told a box number to the function </a:t>
            </a:r>
            <a:r>
              <a:rPr lang="en-GB" i="1" dirty="0"/>
              <a:t>square(double*) </a:t>
            </a:r>
            <a:r>
              <a:rPr lang="en-GB" dirty="0"/>
              <a:t>and asked it to take the value inside that box, multiply it with itself and put the result back in the same box. This is the mechanism of ‘Call by Reference’.</a:t>
            </a:r>
          </a:p>
          <a:p>
            <a:r>
              <a:rPr lang="en-GB" dirty="0"/>
              <a:t>Notice that there is no return statement of </a:t>
            </a:r>
            <a:r>
              <a:rPr lang="en-GB" i="1" dirty="0"/>
              <a:t>square(double*) </a:t>
            </a:r>
            <a:r>
              <a:rPr lang="en-GB" dirty="0"/>
              <a:t>as we are putting the changed value (that could be returned) inside the same memory location that was passed by the calling function.</a:t>
            </a:r>
          </a:p>
          <a:p>
            <a:r>
              <a:rPr lang="en-GB" dirty="0"/>
              <a:t>The output of the program will be as under:</a:t>
            </a:r>
          </a:p>
          <a:p>
            <a:r>
              <a:rPr lang="en-GB" dirty="0"/>
              <a:t>In main(), before calling square(), x = 123.456</a:t>
            </a:r>
          </a:p>
          <a:p>
            <a:r>
              <a:rPr lang="en-GB" dirty="0"/>
              <a:t>In main(), after calling square(), x = 15241.4</a:t>
            </a:r>
            <a:endParaRPr lang="en-US" altLang="en-US" dirty="0"/>
          </a:p>
          <a:p>
            <a:pPr>
              <a:buFont typeface="Wingdings" panose="05000000000000000000" pitchFamily="2" charset="2"/>
              <a:buNone/>
            </a:pPr>
            <a:endParaRPr lang="en-US" altLang="en-US" dirty="0"/>
          </a:p>
          <a:p>
            <a:pPr>
              <a:buFont typeface="Wingdings" panose="05000000000000000000" pitchFamily="2" charset="2"/>
              <a:buNone/>
            </a:pPr>
            <a:endParaRPr lang="en-US" altLang="en-US" dirty="0"/>
          </a:p>
        </p:txBody>
      </p:sp>
      <p:sp>
        <p:nvSpPr>
          <p:cNvPr id="30724" name="Rectangle 4">
            <a:extLst>
              <a:ext uri="{FF2B5EF4-FFF2-40B4-BE49-F238E27FC236}">
                <a16:creationId xmlns:a16="http://schemas.microsoft.com/office/drawing/2014/main" id="{2F51884D-1CD0-4B48-825A-1775DFD553B2}"/>
              </a:ext>
            </a:extLst>
          </p:cNvPr>
          <p:cNvSpPr>
            <a:spLocks noGrp="1" noChangeArrowheads="1"/>
          </p:cNvSpPr>
          <p:nvPr>
            <p:ph type="title"/>
          </p:nvPr>
        </p:nvSpPr>
        <p:spPr>
          <a:xfrm>
            <a:off x="318052" y="762000"/>
            <a:ext cx="8229600" cy="1143000"/>
          </a:xfrm>
          <a:noFill/>
          <a:ln/>
        </p:spPr>
        <p:txBody>
          <a:bodyPr/>
          <a:lstStyle/>
          <a:p>
            <a:pPr algn="ctr"/>
            <a:r>
              <a:rPr lang="en-US" altLang="en-US" dirty="0"/>
              <a:t>Example: Call by Reference</a:t>
            </a:r>
          </a:p>
        </p:txBody>
      </p:sp>
    </p:spTree>
    <p:extLst>
      <p:ext uri="{BB962C8B-B14F-4D97-AF65-F5344CB8AC3E}">
        <p14:creationId xmlns:p14="http://schemas.microsoft.com/office/powerpoint/2010/main" val="37137599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4F5420EA-DCF8-4B09-B3AD-629609FA08E2}"/>
              </a:ext>
            </a:extLst>
          </p:cNvPr>
          <p:cNvSpPr>
            <a:spLocks noGrp="1" noChangeArrowheads="1"/>
          </p:cNvSpPr>
          <p:nvPr>
            <p:ph type="body" idx="1"/>
          </p:nvPr>
        </p:nvSpPr>
        <p:spPr>
          <a:xfrm>
            <a:off x="2819400" y="2286000"/>
            <a:ext cx="7543800" cy="4114800"/>
          </a:xfrm>
        </p:spPr>
        <p:txBody>
          <a:bodyPr/>
          <a:lstStyle/>
          <a:p>
            <a:pPr>
              <a:lnSpc>
                <a:spcPct val="90000"/>
              </a:lnSpc>
            </a:pPr>
            <a:r>
              <a:rPr lang="en-US" altLang="en-US"/>
              <a:t>Pointers are used to pass address of variable for reference </a:t>
            </a:r>
            <a:br>
              <a:rPr lang="en-US" altLang="en-US"/>
            </a:br>
            <a:endParaRPr lang="en-US" altLang="en-US"/>
          </a:p>
          <a:p>
            <a:pPr>
              <a:lnSpc>
                <a:spcPct val="90000"/>
              </a:lnSpc>
            </a:pPr>
            <a:r>
              <a:rPr lang="en-US" altLang="en-US"/>
              <a:t>We use “ &amp;x ” to send the address of  “ x “ </a:t>
            </a:r>
            <a:br>
              <a:rPr lang="en-US" altLang="en-US"/>
            </a:br>
            <a:endParaRPr lang="en-US" altLang="en-US"/>
          </a:p>
          <a:p>
            <a:pPr>
              <a:lnSpc>
                <a:spcPct val="90000"/>
              </a:lnSpc>
            </a:pPr>
            <a:r>
              <a:rPr lang="en-US" altLang="en-US"/>
              <a:t>To receive the address we use “ *x ” </a:t>
            </a:r>
            <a:br>
              <a:rPr lang="en-US" altLang="en-US"/>
            </a:br>
            <a:r>
              <a:rPr lang="en-US" altLang="en-US"/>
              <a:t>(whatever “ x ” points to)</a:t>
            </a:r>
          </a:p>
        </p:txBody>
      </p:sp>
      <p:sp>
        <p:nvSpPr>
          <p:cNvPr id="23556" name="Rectangle 4">
            <a:extLst>
              <a:ext uri="{FF2B5EF4-FFF2-40B4-BE49-F238E27FC236}">
                <a16:creationId xmlns:a16="http://schemas.microsoft.com/office/drawing/2014/main" id="{265E3966-849C-490D-9448-C12E9BE751C9}"/>
              </a:ext>
            </a:extLst>
          </p:cNvPr>
          <p:cNvSpPr>
            <a:spLocks noGrp="1" noChangeArrowheads="1"/>
          </p:cNvSpPr>
          <p:nvPr>
            <p:ph type="title"/>
          </p:nvPr>
        </p:nvSpPr>
        <p:spPr>
          <a:xfrm>
            <a:off x="2209800" y="812800"/>
            <a:ext cx="8229600" cy="1143000"/>
          </a:xfrm>
          <a:noFill/>
          <a:ln/>
        </p:spPr>
        <p:txBody>
          <a:bodyPr>
            <a:normAutofit fontScale="90000"/>
          </a:bodyPr>
          <a:lstStyle/>
          <a:p>
            <a:pPr algn="ctr"/>
            <a:r>
              <a:rPr lang="en-US" altLang="en-US" sz="7200"/>
              <a:t>Pointers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0" dur="500"/>
                                        <p:tgtEl>
                                          <p:spTgt spid="2355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3"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6E56-E933-4F59-8FE7-A27CEF6AEA5B}"/>
              </a:ext>
            </a:extLst>
          </p:cNvPr>
          <p:cNvSpPr>
            <a:spLocks noGrp="1"/>
          </p:cNvSpPr>
          <p:nvPr>
            <p:ph type="title"/>
          </p:nvPr>
        </p:nvSpPr>
        <p:spPr/>
        <p:txBody>
          <a:bodyPr/>
          <a:lstStyle/>
          <a:p>
            <a:r>
              <a:rPr lang="en-US" altLang="en-US" dirty="0"/>
              <a:t>Recursive Functions</a:t>
            </a:r>
            <a:endParaRPr lang="en-GB" dirty="0"/>
          </a:p>
        </p:txBody>
      </p:sp>
      <p:sp>
        <p:nvSpPr>
          <p:cNvPr id="3" name="Content Placeholder 2">
            <a:extLst>
              <a:ext uri="{FF2B5EF4-FFF2-40B4-BE49-F238E27FC236}">
                <a16:creationId xmlns:a16="http://schemas.microsoft.com/office/drawing/2014/main" id="{FE5205BC-1158-4B17-A1C8-C67025378DB9}"/>
              </a:ext>
            </a:extLst>
          </p:cNvPr>
          <p:cNvSpPr>
            <a:spLocks noGrp="1"/>
          </p:cNvSpPr>
          <p:nvPr>
            <p:ph idx="1"/>
          </p:nvPr>
        </p:nvSpPr>
        <p:spPr>
          <a:xfrm>
            <a:off x="677334" y="1484243"/>
            <a:ext cx="8596668" cy="5009322"/>
          </a:xfrm>
        </p:spPr>
        <p:txBody>
          <a:bodyPr>
            <a:normAutofit/>
          </a:bodyPr>
          <a:lstStyle/>
          <a:p>
            <a:r>
              <a:rPr lang="en-GB" dirty="0"/>
              <a:t>This is the special type of function which can call itself. What kind of function it would be? There are many problems and specific areas where you can see the repetitive </a:t>
            </a:r>
            <a:r>
              <a:rPr lang="en-GB" dirty="0" err="1"/>
              <a:t>behavior</a:t>
            </a:r>
            <a:r>
              <a:rPr lang="en-GB" dirty="0"/>
              <a:t> (pattern) or you can find a thing, which can be </a:t>
            </a:r>
            <a:r>
              <a:rPr lang="en-GB" dirty="0" err="1"/>
              <a:t>modeled</a:t>
            </a:r>
            <a:r>
              <a:rPr lang="en-GB" dirty="0"/>
              <a:t> in such a way that it repeats itself.</a:t>
            </a:r>
          </a:p>
          <a:p>
            <a:r>
              <a:rPr lang="en-GB" dirty="0"/>
              <a:t>Let us take simple example of x10, how will we calculate it? There are many ways of doing it. But from a simple perspective, we can say that by definition x10 = x * x9. So what is x9? It is x9 = x * x8 and so on.</a:t>
            </a:r>
          </a:p>
          <a:p>
            <a:r>
              <a:rPr lang="en-GB" dirty="0"/>
              <a:t>We can see the pattern in it:</a:t>
            </a:r>
          </a:p>
          <a:p>
            <a:r>
              <a:rPr lang="en-GB" dirty="0" err="1"/>
              <a:t>xn</a:t>
            </a:r>
            <a:r>
              <a:rPr lang="en-GB" dirty="0"/>
              <a:t> = x * xn-1</a:t>
            </a:r>
          </a:p>
          <a:p>
            <a:r>
              <a:rPr lang="en-GB" dirty="0"/>
              <a:t>To compute it, we can always write a program to take the power of some number.</a:t>
            </a:r>
          </a:p>
          <a:p>
            <a:r>
              <a:rPr lang="en-GB" dirty="0"/>
              <a:t>How to do it? The power function itself is making recursive call to itself. As a recursive function writer, you should know where to stop the recursive call (base case). Like in this case, you can stop when the power of x i.e. n is 1 or 0.</a:t>
            </a:r>
          </a:p>
        </p:txBody>
      </p:sp>
    </p:spTree>
    <p:extLst>
      <p:ext uri="{BB962C8B-B14F-4D97-AF65-F5344CB8AC3E}">
        <p14:creationId xmlns:p14="http://schemas.microsoft.com/office/powerpoint/2010/main" val="3941719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2EE5DCE0-D18C-440B-96F8-A92B6AC4D171}"/>
              </a:ext>
            </a:extLst>
          </p:cNvPr>
          <p:cNvSpPr>
            <a:spLocks noGrp="1" noChangeArrowheads="1"/>
          </p:cNvSpPr>
          <p:nvPr>
            <p:ph type="body" idx="1"/>
          </p:nvPr>
        </p:nvSpPr>
        <p:spPr>
          <a:xfrm>
            <a:off x="3314700" y="2341564"/>
            <a:ext cx="7124700" cy="3602037"/>
          </a:xfrm>
        </p:spPr>
        <p:txBody>
          <a:bodyPr>
            <a:normAutofit lnSpcReduction="10000"/>
          </a:bodyPr>
          <a:lstStyle/>
          <a:p>
            <a:pPr>
              <a:lnSpc>
                <a:spcPct val="80000"/>
              </a:lnSpc>
            </a:pPr>
            <a:r>
              <a:rPr lang="en-US" altLang="en-US" sz="2800"/>
              <a:t>Special function which can call itself</a:t>
            </a:r>
          </a:p>
          <a:p>
            <a:pPr>
              <a:lnSpc>
                <a:spcPct val="80000"/>
              </a:lnSpc>
              <a:buFont typeface="Wingdings" panose="05000000000000000000" pitchFamily="2" charset="2"/>
              <a:buNone/>
            </a:pPr>
            <a:endParaRPr lang="en-US" altLang="en-US" sz="2800"/>
          </a:p>
          <a:p>
            <a:pPr>
              <a:lnSpc>
                <a:spcPct val="80000"/>
              </a:lnSpc>
              <a:buFont typeface="Wingdings" panose="05000000000000000000" pitchFamily="2" charset="2"/>
              <a:buNone/>
            </a:pPr>
            <a:r>
              <a:rPr lang="en-US" altLang="en-US" sz="2800"/>
              <a:t>		x</a:t>
            </a:r>
            <a:r>
              <a:rPr lang="en-US" altLang="en-US" sz="2800" baseline="30000"/>
              <a:t>10</a:t>
            </a:r>
            <a:r>
              <a:rPr lang="en-US" altLang="en-US" sz="2800"/>
              <a:t> = x * x</a:t>
            </a:r>
            <a:r>
              <a:rPr lang="en-US" altLang="en-US" sz="2800" baseline="30000"/>
              <a:t>9</a:t>
            </a:r>
          </a:p>
          <a:p>
            <a:pPr>
              <a:lnSpc>
                <a:spcPct val="80000"/>
              </a:lnSpc>
              <a:buFont typeface="Wingdings" panose="05000000000000000000" pitchFamily="2" charset="2"/>
              <a:buNone/>
            </a:pPr>
            <a:r>
              <a:rPr lang="en-US" altLang="en-US" sz="2800"/>
              <a:t>		x</a:t>
            </a:r>
            <a:r>
              <a:rPr lang="en-US" altLang="en-US" sz="2800" baseline="30000"/>
              <a:t>9</a:t>
            </a:r>
            <a:r>
              <a:rPr lang="en-US" altLang="en-US" sz="2800"/>
              <a:t> = x * x</a:t>
            </a:r>
            <a:r>
              <a:rPr lang="en-US" altLang="en-US" sz="2800" baseline="30000"/>
              <a:t>8</a:t>
            </a:r>
          </a:p>
          <a:p>
            <a:pPr>
              <a:lnSpc>
                <a:spcPct val="80000"/>
              </a:lnSpc>
              <a:buFont typeface="Wingdings" panose="05000000000000000000" pitchFamily="2" charset="2"/>
              <a:buNone/>
            </a:pPr>
            <a:r>
              <a:rPr lang="en-US" altLang="en-US" sz="2800"/>
              <a:t>		x</a:t>
            </a:r>
            <a:r>
              <a:rPr lang="en-US" altLang="en-US" sz="2800" baseline="30000"/>
              <a:t>8</a:t>
            </a:r>
            <a:r>
              <a:rPr lang="en-US" altLang="en-US" sz="2800"/>
              <a:t> = x * x</a:t>
            </a:r>
            <a:r>
              <a:rPr lang="en-US" altLang="en-US" sz="2800" baseline="30000"/>
              <a:t>7</a:t>
            </a:r>
          </a:p>
          <a:p>
            <a:pPr>
              <a:lnSpc>
                <a:spcPct val="80000"/>
              </a:lnSpc>
              <a:buFont typeface="Wingdings" panose="05000000000000000000" pitchFamily="2" charset="2"/>
              <a:buNone/>
            </a:pPr>
            <a:r>
              <a:rPr lang="en-US" altLang="en-US" sz="2800"/>
              <a:t>		… … </a:t>
            </a:r>
          </a:p>
          <a:p>
            <a:pPr>
              <a:lnSpc>
                <a:spcPct val="80000"/>
              </a:lnSpc>
              <a:buFont typeface="Wingdings" panose="05000000000000000000" pitchFamily="2" charset="2"/>
              <a:buNone/>
            </a:pPr>
            <a:endParaRPr lang="en-US" altLang="en-US" sz="2800"/>
          </a:p>
          <a:p>
            <a:pPr>
              <a:lnSpc>
                <a:spcPct val="80000"/>
              </a:lnSpc>
              <a:buFont typeface="Wingdings" panose="05000000000000000000" pitchFamily="2" charset="2"/>
              <a:buNone/>
            </a:pPr>
            <a:r>
              <a:rPr lang="en-US" altLang="en-US" sz="2800"/>
              <a:t>		</a:t>
            </a:r>
            <a:r>
              <a:rPr lang="en-US" altLang="en-US" sz="4000"/>
              <a:t>x</a:t>
            </a:r>
            <a:r>
              <a:rPr lang="en-US" altLang="en-US" sz="4000" baseline="30000"/>
              <a:t>n</a:t>
            </a:r>
            <a:r>
              <a:rPr lang="en-US" altLang="en-US" sz="4000"/>
              <a:t> = x * x</a:t>
            </a:r>
            <a:r>
              <a:rPr lang="en-US" altLang="en-US" sz="4000" baseline="30000"/>
              <a:t>n-1</a:t>
            </a:r>
          </a:p>
        </p:txBody>
      </p:sp>
      <p:sp>
        <p:nvSpPr>
          <p:cNvPr id="24580" name="Rectangle 4">
            <a:extLst>
              <a:ext uri="{FF2B5EF4-FFF2-40B4-BE49-F238E27FC236}">
                <a16:creationId xmlns:a16="http://schemas.microsoft.com/office/drawing/2014/main" id="{4FA79FF4-03FB-4A8E-90A4-0B05692FB050}"/>
              </a:ext>
            </a:extLst>
          </p:cNvPr>
          <p:cNvSpPr>
            <a:spLocks noGrp="1" noChangeArrowheads="1"/>
          </p:cNvSpPr>
          <p:nvPr>
            <p:ph type="title"/>
          </p:nvPr>
        </p:nvSpPr>
        <p:spPr>
          <a:xfrm>
            <a:off x="2438400" y="800100"/>
            <a:ext cx="8229600" cy="1143000"/>
          </a:xfrm>
          <a:noFill/>
          <a:ln/>
        </p:spPr>
        <p:txBody>
          <a:bodyPr/>
          <a:lstStyle/>
          <a:p>
            <a:pPr algn="ctr"/>
            <a:r>
              <a:rPr lang="en-US" altLang="en-US" sz="6000" dirty="0"/>
              <a:t>Recursive Functions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Effect transition="in" filter="fade">
                                      <p:cBhvr>
                                        <p:cTn id="7" dur="1000"/>
                                        <p:tgtEl>
                                          <p:spTgt spid="2457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3" end="3"/>
                                            </p:txEl>
                                          </p:spTgt>
                                        </p:tgtEl>
                                        <p:attrNameLst>
                                          <p:attrName>style.visibility</p:attrName>
                                        </p:attrNameLst>
                                      </p:cBhvr>
                                      <p:to>
                                        <p:strVal val="visible"/>
                                      </p:to>
                                    </p:set>
                                    <p:animEffect transition="in" filter="fade">
                                      <p:cBhvr>
                                        <p:cTn id="12" dur="1000"/>
                                        <p:tgtEl>
                                          <p:spTgt spid="2457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fade">
                                      <p:cBhvr>
                                        <p:cTn id="17" dur="1000"/>
                                        <p:tgtEl>
                                          <p:spTgt spid="245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Effect transition="in" filter="fade">
                                      <p:cBhvr>
                                        <p:cTn id="22" dur="1000"/>
                                        <p:tgtEl>
                                          <p:spTgt spid="2457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animEffect transition="in" filter="fade">
                                      <p:cBhvr>
                                        <p:cTn id="27" dur="20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47657F77-C349-4D09-BF73-D29D7C68FFED}"/>
              </a:ext>
            </a:extLst>
          </p:cNvPr>
          <p:cNvSpPr>
            <a:spLocks noGrp="1" noChangeArrowheads="1"/>
          </p:cNvSpPr>
          <p:nvPr>
            <p:ph type="body" idx="1"/>
          </p:nvPr>
        </p:nvSpPr>
        <p:spPr>
          <a:xfrm>
            <a:off x="2819400" y="2209800"/>
            <a:ext cx="7315200" cy="4419600"/>
          </a:xfrm>
        </p:spPr>
        <p:txBody>
          <a:bodyPr/>
          <a:lstStyle/>
          <a:p>
            <a:pPr>
              <a:buFont typeface="Wingdings" panose="05000000000000000000" pitchFamily="2" charset="2"/>
              <a:buNone/>
            </a:pPr>
            <a:r>
              <a:rPr lang="en-US" altLang="en-US"/>
              <a:t>	n! = n * (n-1) * (n-2) …….. 3 * 2 * 1</a:t>
            </a:r>
          </a:p>
          <a:p>
            <a:pPr>
              <a:buFont typeface="Wingdings" panose="05000000000000000000" pitchFamily="2" charset="2"/>
              <a:buNone/>
            </a:pPr>
            <a:r>
              <a:rPr lang="en-US" altLang="en-US"/>
              <a:t>	5! = 5 * 4 * 3 * 2 * 1</a:t>
            </a:r>
          </a:p>
          <a:p>
            <a:pPr>
              <a:buFont typeface="Wingdings" panose="05000000000000000000" pitchFamily="2" charset="2"/>
              <a:buNone/>
            </a:pPr>
            <a:r>
              <a:rPr lang="en-US" altLang="en-US"/>
              <a:t>	4! = 4 * 3 * 2 * 1</a:t>
            </a:r>
          </a:p>
          <a:p>
            <a:pPr>
              <a:buFont typeface="Wingdings" panose="05000000000000000000" pitchFamily="2" charset="2"/>
              <a:buNone/>
            </a:pPr>
            <a:endParaRPr lang="en-US" altLang="en-US"/>
          </a:p>
          <a:p>
            <a:pPr>
              <a:buFont typeface="Wingdings" panose="05000000000000000000" pitchFamily="2" charset="2"/>
              <a:buNone/>
            </a:pPr>
            <a:r>
              <a:rPr lang="en-US" altLang="en-US"/>
              <a:t>	5! = 5 * 4!</a:t>
            </a:r>
          </a:p>
          <a:p>
            <a:pPr>
              <a:buFont typeface="Wingdings" panose="05000000000000000000" pitchFamily="2" charset="2"/>
              <a:buNone/>
            </a:pPr>
            <a:endParaRPr lang="en-US" altLang="en-US"/>
          </a:p>
          <a:p>
            <a:pPr>
              <a:buFont typeface="Wingdings" panose="05000000000000000000" pitchFamily="2" charset="2"/>
              <a:buNone/>
            </a:pPr>
            <a:r>
              <a:rPr lang="en-US" altLang="en-US"/>
              <a:t>	0! = 1</a:t>
            </a:r>
          </a:p>
          <a:p>
            <a:pPr>
              <a:buFont typeface="Wingdings" panose="05000000000000000000" pitchFamily="2" charset="2"/>
              <a:buNone/>
            </a:pPr>
            <a:endParaRPr lang="en-US" altLang="en-US"/>
          </a:p>
        </p:txBody>
      </p:sp>
      <p:sp>
        <p:nvSpPr>
          <p:cNvPr id="25605" name="Rectangle 5">
            <a:extLst>
              <a:ext uri="{FF2B5EF4-FFF2-40B4-BE49-F238E27FC236}">
                <a16:creationId xmlns:a16="http://schemas.microsoft.com/office/drawing/2014/main" id="{8EB0F528-5BBF-4F76-BDC0-C28480A87AE7}"/>
              </a:ext>
            </a:extLst>
          </p:cNvPr>
          <p:cNvSpPr>
            <a:spLocks noChangeArrowheads="1"/>
          </p:cNvSpPr>
          <p:nvPr/>
        </p:nvSpPr>
        <p:spPr bwMode="auto">
          <a:xfrm>
            <a:off x="2362200" y="1219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4400" b="1">
                <a:solidFill>
                  <a:schemeClr val="tx2"/>
                </a:solidFill>
                <a:effectLst>
                  <a:outerShdw blurRad="38100" dist="38100" dir="2700000" algn="tl">
                    <a:srgbClr val="000000"/>
                  </a:outerShdw>
                </a:effectLst>
                <a:latin typeface="Tahoma" panose="020B0604030504040204" pitchFamily="34" charset="0"/>
              </a:defRPr>
            </a:lvl1pPr>
            <a:lvl2pPr algn="l">
              <a:defRPr sz="4400" b="1">
                <a:solidFill>
                  <a:schemeClr val="tx2"/>
                </a:solidFill>
                <a:effectLst>
                  <a:outerShdw blurRad="38100" dist="38100" dir="2700000" algn="tl">
                    <a:srgbClr val="000000"/>
                  </a:outerShdw>
                </a:effectLst>
                <a:latin typeface="Tahoma" panose="020B0604030504040204" pitchFamily="34" charset="0"/>
              </a:defRPr>
            </a:lvl2pPr>
            <a:lvl3pPr algn="l">
              <a:defRPr sz="4400" b="1">
                <a:solidFill>
                  <a:schemeClr val="tx2"/>
                </a:solidFill>
                <a:effectLst>
                  <a:outerShdw blurRad="38100" dist="38100" dir="2700000" algn="tl">
                    <a:srgbClr val="000000"/>
                  </a:outerShdw>
                </a:effectLst>
                <a:latin typeface="Tahoma" panose="020B0604030504040204" pitchFamily="34" charset="0"/>
              </a:defRPr>
            </a:lvl3pPr>
            <a:lvl4pPr algn="l">
              <a:defRPr sz="4400" b="1">
                <a:solidFill>
                  <a:schemeClr val="tx2"/>
                </a:solidFill>
                <a:effectLst>
                  <a:outerShdw blurRad="38100" dist="38100" dir="2700000" algn="tl">
                    <a:srgbClr val="000000"/>
                  </a:outerShdw>
                </a:effectLst>
                <a:latin typeface="Tahoma" panose="020B0604030504040204" pitchFamily="34" charset="0"/>
              </a:defRPr>
            </a:lvl4pPr>
            <a:lvl5pPr algn="l">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a:r>
              <a:rPr lang="en-US" altLang="en-US" sz="4000"/>
              <a:t>Recursive Functions: Factorial</a:t>
            </a:r>
            <a:br>
              <a:rPr lang="en-US" altLang="en-US" sz="4000"/>
            </a:br>
            <a:endParaRPr lang="en-US"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fade">
                                      <p:cBhvr>
                                        <p:cTn id="22" dur="500"/>
                                        <p:tgtEl>
                                          <p:spTgt spid="2560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6" end="6"/>
                                            </p:txEl>
                                          </p:spTgt>
                                        </p:tgtEl>
                                        <p:attrNameLst>
                                          <p:attrName>style.visibility</p:attrName>
                                        </p:attrNameLst>
                                      </p:cBhvr>
                                      <p:to>
                                        <p:strVal val="visible"/>
                                      </p:to>
                                    </p:set>
                                    <p:animEffect transition="in" filter="fade">
                                      <p:cBhvr>
                                        <p:cTn id="27"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3C18A663-D144-4A64-AB18-AF985D7F8185}"/>
              </a:ext>
            </a:extLst>
          </p:cNvPr>
          <p:cNvSpPr>
            <a:spLocks noGrp="1" noChangeArrowheads="1"/>
          </p:cNvSpPr>
          <p:nvPr>
            <p:ph type="body" idx="1"/>
          </p:nvPr>
        </p:nvSpPr>
        <p:spPr>
          <a:xfrm>
            <a:off x="2819400" y="2528888"/>
            <a:ext cx="7321550" cy="3490912"/>
          </a:xfrm>
        </p:spPr>
        <p:txBody>
          <a:bodyPr/>
          <a:lstStyle/>
          <a:p>
            <a:pPr>
              <a:lnSpc>
                <a:spcPct val="90000"/>
              </a:lnSpc>
              <a:buFont typeface="Wingdings" panose="05000000000000000000" pitchFamily="2" charset="2"/>
              <a:buNone/>
            </a:pPr>
            <a:r>
              <a:rPr lang="en-US" altLang="en-US"/>
              <a:t>long factorial ( long n )</a:t>
            </a:r>
          </a:p>
          <a:p>
            <a:pPr>
              <a:lnSpc>
                <a:spcPct val="90000"/>
              </a:lnSpc>
              <a:buFont typeface="Wingdings" panose="05000000000000000000" pitchFamily="2" charset="2"/>
              <a:buNone/>
            </a:pPr>
            <a:r>
              <a:rPr lang="en-US" altLang="en-US"/>
              <a:t>{</a:t>
            </a:r>
          </a:p>
          <a:p>
            <a:pPr>
              <a:lnSpc>
                <a:spcPct val="90000"/>
              </a:lnSpc>
              <a:buFont typeface="Wingdings" panose="05000000000000000000" pitchFamily="2" charset="2"/>
              <a:buNone/>
            </a:pPr>
            <a:r>
              <a:rPr lang="en-US" altLang="en-US"/>
              <a:t>		if (n == 1 )</a:t>
            </a:r>
          </a:p>
          <a:p>
            <a:pPr>
              <a:lnSpc>
                <a:spcPct val="90000"/>
              </a:lnSpc>
              <a:buFont typeface="Wingdings" panose="05000000000000000000" pitchFamily="2" charset="2"/>
              <a:buNone/>
            </a:pPr>
            <a:r>
              <a:rPr lang="en-US" altLang="en-US"/>
              <a:t>			return ( n ) ;</a:t>
            </a:r>
          </a:p>
          <a:p>
            <a:pPr>
              <a:lnSpc>
                <a:spcPct val="90000"/>
              </a:lnSpc>
              <a:buFont typeface="Wingdings" panose="05000000000000000000" pitchFamily="2" charset="2"/>
              <a:buNone/>
            </a:pPr>
            <a:r>
              <a:rPr lang="en-US" altLang="en-US"/>
              <a:t>		else </a:t>
            </a:r>
          </a:p>
          <a:p>
            <a:pPr>
              <a:lnSpc>
                <a:spcPct val="90000"/>
              </a:lnSpc>
              <a:buFont typeface="Wingdings" panose="05000000000000000000" pitchFamily="2" charset="2"/>
              <a:buNone/>
            </a:pPr>
            <a:r>
              <a:rPr lang="en-US" altLang="en-US"/>
              <a:t>			return ( n * factorial (n-1) ) ;</a:t>
            </a:r>
          </a:p>
          <a:p>
            <a:pPr>
              <a:lnSpc>
                <a:spcPct val="90000"/>
              </a:lnSpc>
              <a:buFont typeface="Wingdings" panose="05000000000000000000" pitchFamily="2" charset="2"/>
              <a:buNone/>
            </a:pPr>
            <a:r>
              <a:rPr lang="en-US" altLang="en-US"/>
              <a:t>}</a:t>
            </a:r>
          </a:p>
          <a:p>
            <a:pPr>
              <a:lnSpc>
                <a:spcPct val="90000"/>
              </a:lnSpc>
              <a:buFont typeface="Wingdings" panose="05000000000000000000" pitchFamily="2" charset="2"/>
              <a:buNone/>
            </a:pPr>
            <a:endParaRPr lang="en-US" altLang="en-US"/>
          </a:p>
        </p:txBody>
      </p:sp>
      <p:sp>
        <p:nvSpPr>
          <p:cNvPr id="26628" name="Rectangle 4">
            <a:extLst>
              <a:ext uri="{FF2B5EF4-FFF2-40B4-BE49-F238E27FC236}">
                <a16:creationId xmlns:a16="http://schemas.microsoft.com/office/drawing/2014/main" id="{F639A1CE-56A2-4188-AE54-21B75172F6E1}"/>
              </a:ext>
            </a:extLst>
          </p:cNvPr>
          <p:cNvSpPr>
            <a:spLocks noGrp="1" noChangeArrowheads="1"/>
          </p:cNvSpPr>
          <p:nvPr>
            <p:ph type="title"/>
          </p:nvPr>
        </p:nvSpPr>
        <p:spPr>
          <a:xfrm>
            <a:off x="2667000" y="1082676"/>
            <a:ext cx="7543800" cy="1431925"/>
          </a:xfrm>
          <a:noFill/>
          <a:ln/>
        </p:spPr>
        <p:txBody>
          <a:bodyPr/>
          <a:lstStyle/>
          <a:p>
            <a:pPr algn="ctr"/>
            <a:r>
              <a:rPr lang="en-US" altLang="en-US"/>
              <a:t>Recursive Functions: Factorial</a:t>
            </a:r>
            <a:br>
              <a:rPr lang="en-US" altLang="en-US"/>
            </a:b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0" dur="500"/>
                                        <p:tgtEl>
                                          <p:spTgt spid="2662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3" dur="500"/>
                                        <p:tgtEl>
                                          <p:spTgt spid="26627">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16" dur="500"/>
                                        <p:tgtEl>
                                          <p:spTgt spid="26627">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19" dur="500"/>
                                        <p:tgtEl>
                                          <p:spTgt spid="26627">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6627">
                                            <p:txEl>
                                              <p:pRg st="5" end="5"/>
                                            </p:txEl>
                                          </p:spTgt>
                                        </p:tgtEl>
                                        <p:attrNameLst>
                                          <p:attrName>style.visibility</p:attrName>
                                        </p:attrNameLst>
                                      </p:cBhvr>
                                      <p:to>
                                        <p:strVal val="visible"/>
                                      </p:to>
                                    </p:set>
                                    <p:animEffect transition="in" filter="blinds(horizontal)">
                                      <p:cBhvr>
                                        <p:cTn id="22" dur="500"/>
                                        <p:tgtEl>
                                          <p:spTgt spid="26627">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Effect transition="in" filter="blinds(horizontal)">
                                      <p:cBhvr>
                                        <p:cTn id="25"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A532B6C2-5D4E-4EB3-AE33-0A5F51CD4AF2}"/>
              </a:ext>
            </a:extLst>
          </p:cNvPr>
          <p:cNvSpPr>
            <a:spLocks noGrp="1" noChangeArrowheads="1"/>
          </p:cNvSpPr>
          <p:nvPr>
            <p:ph type="body" idx="1"/>
          </p:nvPr>
        </p:nvSpPr>
        <p:spPr>
          <a:xfrm>
            <a:off x="3048000" y="2484438"/>
            <a:ext cx="7620000" cy="4525962"/>
          </a:xfrm>
        </p:spPr>
        <p:txBody>
          <a:bodyPr/>
          <a:lstStyle/>
          <a:p>
            <a:pPr>
              <a:buFont typeface="Wingdings" panose="05000000000000000000" pitchFamily="2" charset="2"/>
              <a:buNone/>
            </a:pPr>
            <a:r>
              <a:rPr lang="en-US" altLang="en-US"/>
              <a:t>Try to write program for </a:t>
            </a:r>
          </a:p>
          <a:p>
            <a:pPr>
              <a:buFont typeface="Wingdings" panose="05000000000000000000" pitchFamily="2" charset="2"/>
              <a:buNone/>
            </a:pPr>
            <a:endParaRPr lang="en-US" altLang="en-US"/>
          </a:p>
          <a:p>
            <a:r>
              <a:rPr lang="en-US" altLang="en-US"/>
              <a:t>Fibonacci series</a:t>
            </a:r>
            <a:br>
              <a:rPr lang="en-US" altLang="en-US"/>
            </a:br>
            <a:endParaRPr lang="en-US" altLang="en-US"/>
          </a:p>
          <a:p>
            <a:r>
              <a:rPr lang="en-US" altLang="en-US"/>
              <a:t>Find ‘power of number’ using recursive technique</a:t>
            </a:r>
          </a:p>
          <a:p>
            <a:pPr>
              <a:buFont typeface="Wingdings" panose="05000000000000000000" pitchFamily="2" charset="2"/>
              <a:buNone/>
            </a:pPr>
            <a:endParaRPr lang="en-US" altLang="en-US"/>
          </a:p>
        </p:txBody>
      </p:sp>
      <p:sp>
        <p:nvSpPr>
          <p:cNvPr id="31750" name="Rectangle 6">
            <a:extLst>
              <a:ext uri="{FF2B5EF4-FFF2-40B4-BE49-F238E27FC236}">
                <a16:creationId xmlns:a16="http://schemas.microsoft.com/office/drawing/2014/main" id="{CB7FC46D-AE29-4EBD-997F-E64BD1806639}"/>
              </a:ext>
            </a:extLst>
          </p:cNvPr>
          <p:cNvSpPr>
            <a:spLocks noGrp="1" noChangeArrowheads="1"/>
          </p:cNvSpPr>
          <p:nvPr>
            <p:ph type="title"/>
          </p:nvPr>
        </p:nvSpPr>
        <p:spPr>
          <a:xfrm>
            <a:off x="2590800" y="625476"/>
            <a:ext cx="7543800" cy="1431925"/>
          </a:xfrm>
          <a:noFill/>
          <a:ln/>
        </p:spPr>
        <p:txBody>
          <a:bodyPr/>
          <a:lstStyle/>
          <a:p>
            <a:pPr algn="ctr"/>
            <a:r>
              <a:rPr lang="en-US" altLang="en-US" sz="7200"/>
              <a:t>Exercise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1BCEA49-7C36-4819-961A-0B008490E9D0}"/>
              </a:ext>
            </a:extLst>
          </p:cNvPr>
          <p:cNvSpPr>
            <a:spLocks noGrp="1" noChangeArrowheads="1"/>
          </p:cNvSpPr>
          <p:nvPr>
            <p:ph type="title"/>
          </p:nvPr>
        </p:nvSpPr>
        <p:spPr>
          <a:xfrm>
            <a:off x="2667000" y="457201"/>
            <a:ext cx="7543800" cy="1431925"/>
          </a:xfrm>
        </p:spPr>
        <p:txBody>
          <a:bodyPr/>
          <a:lstStyle/>
          <a:p>
            <a:pPr algn="ctr"/>
            <a:r>
              <a:rPr lang="en-US" altLang="en-US" sz="4000"/>
              <a:t>Constructing a laboratory Stool</a:t>
            </a:r>
          </a:p>
        </p:txBody>
      </p:sp>
      <p:sp>
        <p:nvSpPr>
          <p:cNvPr id="23555" name="Rectangle 3">
            <a:extLst>
              <a:ext uri="{FF2B5EF4-FFF2-40B4-BE49-F238E27FC236}">
                <a16:creationId xmlns:a16="http://schemas.microsoft.com/office/drawing/2014/main" id="{A8E6ACFF-3955-4626-89E3-8C9AFA885594}"/>
              </a:ext>
            </a:extLst>
          </p:cNvPr>
          <p:cNvSpPr>
            <a:spLocks noGrp="1" noChangeArrowheads="1"/>
          </p:cNvSpPr>
          <p:nvPr>
            <p:ph type="body" idx="1"/>
          </p:nvPr>
        </p:nvSpPr>
        <p:spPr>
          <a:xfrm>
            <a:off x="3657600" y="2362200"/>
            <a:ext cx="5791200" cy="4114800"/>
          </a:xfrm>
        </p:spPr>
        <p:txBody>
          <a:bodyPr/>
          <a:lstStyle/>
          <a:p>
            <a:r>
              <a:rPr lang="en-US" altLang="en-US" sz="3600" b="1"/>
              <a:t> Task: Making a stool</a:t>
            </a:r>
          </a:p>
          <a:p>
            <a:pPr lvl="1"/>
            <a:r>
              <a:rPr lang="en-US" altLang="en-US" sz="3200" b="1"/>
              <a:t> Subtask:</a:t>
            </a:r>
          </a:p>
          <a:p>
            <a:pPr lvl="2"/>
            <a:r>
              <a:rPr lang="en-US" altLang="en-US" sz="2800" b="1"/>
              <a:t> Make a seat</a:t>
            </a:r>
          </a:p>
          <a:p>
            <a:pPr lvl="2"/>
            <a:r>
              <a:rPr lang="en-US" altLang="en-US" sz="2800" b="1"/>
              <a:t> Make legs for the stool</a:t>
            </a:r>
          </a:p>
          <a:p>
            <a:pPr lvl="2"/>
            <a:r>
              <a:rPr lang="en-US" altLang="en-US" sz="2800" b="1"/>
              <a:t> Assemble them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Laboratory Stool</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31560" y="1488613"/>
            <a:ext cx="8596668" cy="3880773"/>
          </a:xfrm>
        </p:spPr>
        <p:txBody>
          <a:bodyPr>
            <a:normAutofit/>
          </a:bodyPr>
          <a:lstStyle/>
          <a:p>
            <a:r>
              <a:rPr lang="en-GB" dirty="0"/>
              <a:t>We have a slightly difficult task and have broken down it into simpler pieces. </a:t>
            </a:r>
          </a:p>
          <a:p>
            <a:r>
              <a:rPr lang="en-GB" dirty="0"/>
              <a:t>This is the concept of functional design or top-down designing.</a:t>
            </a:r>
          </a:p>
          <a:p>
            <a:r>
              <a:rPr lang="en-GB" dirty="0"/>
              <a:t> In top design, we look at the problem from top i.e. identification of the problem. </a:t>
            </a:r>
          </a:p>
          <a:p>
            <a:r>
              <a:rPr lang="en-GB" dirty="0"/>
              <a:t>What we have to solve? Then refine it and divide it into smaller pieces. </a:t>
            </a:r>
          </a:p>
          <a:p>
            <a:r>
              <a:rPr lang="en-GB" dirty="0"/>
              <a:t>We refine it again and divide it into smaller pieces. We keep on doing it as long as we get easily manageable task.</a:t>
            </a:r>
          </a:p>
        </p:txBody>
      </p:sp>
    </p:spTree>
    <p:extLst>
      <p:ext uri="{BB962C8B-B14F-4D97-AF65-F5344CB8AC3E}">
        <p14:creationId xmlns:p14="http://schemas.microsoft.com/office/powerpoint/2010/main" val="100166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6C4-8D59-4E65-9E28-4F079F290732}"/>
              </a:ext>
            </a:extLst>
          </p:cNvPr>
          <p:cNvSpPr>
            <a:spLocks noGrp="1"/>
          </p:cNvSpPr>
          <p:nvPr>
            <p:ph type="title"/>
          </p:nvPr>
        </p:nvSpPr>
        <p:spPr/>
        <p:txBody>
          <a:bodyPr/>
          <a:lstStyle/>
          <a:p>
            <a:r>
              <a:rPr lang="en-US" altLang="en-US" dirty="0"/>
              <a:t>Home </a:t>
            </a:r>
            <a:r>
              <a:rPr lang="en-US" altLang="en-US" dirty="0" err="1"/>
              <a:t>Constructionn</a:t>
            </a:r>
            <a:endParaRPr lang="en-GB" dirty="0"/>
          </a:p>
        </p:txBody>
      </p:sp>
      <p:sp>
        <p:nvSpPr>
          <p:cNvPr id="3" name="Content Placeholder 2">
            <a:extLst>
              <a:ext uri="{FF2B5EF4-FFF2-40B4-BE49-F238E27FC236}">
                <a16:creationId xmlns:a16="http://schemas.microsoft.com/office/drawing/2014/main" id="{4463BB7B-BF01-493E-AA92-767C3E8E7815}"/>
              </a:ext>
            </a:extLst>
          </p:cNvPr>
          <p:cNvSpPr>
            <a:spLocks noGrp="1"/>
          </p:cNvSpPr>
          <p:nvPr>
            <p:ph idx="1"/>
          </p:nvPr>
        </p:nvSpPr>
        <p:spPr>
          <a:xfrm>
            <a:off x="505056" y="1616765"/>
            <a:ext cx="8596668" cy="4863547"/>
          </a:xfrm>
        </p:spPr>
        <p:txBody>
          <a:bodyPr>
            <a:normAutofit/>
          </a:bodyPr>
          <a:lstStyle/>
          <a:p>
            <a:r>
              <a:rPr lang="en-GB" dirty="0"/>
              <a:t>Let's consider an example like home construction.</a:t>
            </a:r>
          </a:p>
          <a:p>
            <a:r>
              <a:rPr lang="en-GB" dirty="0"/>
              <a:t> From the top level, we have to construct a home. Then we say that we need design of the home according to which the building will be constructed. </a:t>
            </a:r>
          </a:p>
          <a:p>
            <a:r>
              <a:rPr lang="en-GB" dirty="0"/>
              <a:t>We need to construct rooms. How can we construct a room? We need bricks, cement, doors, windows etc. </a:t>
            </a:r>
          </a:p>
          <a:p>
            <a:r>
              <a:rPr lang="en-GB" dirty="0"/>
              <a:t>Procurement of all of these things is tasks. </a:t>
            </a:r>
          </a:p>
          <a:p>
            <a:r>
              <a:rPr lang="en-GB" dirty="0"/>
              <a:t>Once we come down to the level where a task is easily manageable and doable, we stop doing further refinement. </a:t>
            </a:r>
          </a:p>
          <a:p>
            <a:r>
              <a:rPr lang="en-GB" dirty="0"/>
              <a:t>When we break up a task into smaller sub tasks, we stop at a reasonable level.</a:t>
            </a:r>
          </a:p>
          <a:p>
            <a:r>
              <a:rPr lang="en-GB" dirty="0"/>
              <a:t> Top-down designing mechanism is based on the principle of 'divide and conquer' i.e. we divide a big task into smaller tasks and then accomplish them.</a:t>
            </a:r>
          </a:p>
        </p:txBody>
      </p:sp>
    </p:spTree>
    <p:extLst>
      <p:ext uri="{BB962C8B-B14F-4D97-AF65-F5344CB8AC3E}">
        <p14:creationId xmlns:p14="http://schemas.microsoft.com/office/powerpoint/2010/main" val="8047155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969</TotalTime>
  <Words>3890</Words>
  <Application>Microsoft Office PowerPoint</Application>
  <PresentationFormat>Widescreen</PresentationFormat>
  <Paragraphs>433</Paragraphs>
  <Slides>68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Arial</vt:lpstr>
      <vt:lpstr>Bookman Old Style</vt:lpstr>
      <vt:lpstr>Courier New</vt:lpstr>
      <vt:lpstr>Tahoma</vt:lpstr>
      <vt:lpstr>Trebuchet MS</vt:lpstr>
      <vt:lpstr>Wingdings</vt:lpstr>
      <vt:lpstr>Wingdings 3</vt:lpstr>
      <vt:lpstr>Facet</vt:lpstr>
      <vt:lpstr>Introduction to Programming</vt:lpstr>
      <vt:lpstr>Basic Programming Toolkit</vt:lpstr>
      <vt:lpstr>Basic Programming Toolkit</vt:lpstr>
      <vt:lpstr>Laboratory Stool</vt:lpstr>
      <vt:lpstr>Laboratory Stool</vt:lpstr>
      <vt:lpstr>Constructing a laboratory Stool</vt:lpstr>
      <vt:lpstr>Constructing a laboratory Stool</vt:lpstr>
      <vt:lpstr>Laboratory Stool</vt:lpstr>
      <vt:lpstr>Home Constructionn</vt:lpstr>
      <vt:lpstr>What we will study today …</vt:lpstr>
      <vt:lpstr>Function</vt:lpstr>
      <vt:lpstr>Function</vt:lpstr>
      <vt:lpstr>Function</vt:lpstr>
      <vt:lpstr>PowerPoint Presentation</vt:lpstr>
      <vt:lpstr>Return Value Type</vt:lpstr>
      <vt:lpstr>Return Value Type</vt:lpstr>
      <vt:lpstr>Function Name</vt:lpstr>
      <vt:lpstr>Argument List</vt:lpstr>
      <vt:lpstr>Declaration &amp; Statement</vt:lpstr>
      <vt:lpstr>Example</vt:lpstr>
      <vt:lpstr>Calling Mechanism</vt:lpstr>
      <vt:lpstr>Calling Mechanism</vt:lpstr>
      <vt:lpstr>PowerPoint Presentation</vt:lpstr>
      <vt:lpstr>PowerPoint Presentation</vt:lpstr>
      <vt:lpstr>Example</vt:lpstr>
      <vt:lpstr>PowerPoint Presentation</vt:lpstr>
      <vt:lpstr>PowerPoint Presentation</vt:lpstr>
      <vt:lpstr>PowerPoint Presentation</vt:lpstr>
      <vt:lpstr>Example Complete</vt:lpstr>
      <vt:lpstr>PowerPoint Presentation</vt:lpstr>
      <vt:lpstr>PowerPoint Presentation</vt:lpstr>
      <vt:lpstr>PowerPoint Presentation</vt:lpstr>
      <vt:lpstr>Today's Lecture Includes</vt:lpstr>
      <vt:lpstr>Header Files</vt:lpstr>
      <vt:lpstr>Header Files</vt:lpstr>
      <vt:lpstr>Header Files</vt:lpstr>
      <vt:lpstr>Prototype</vt:lpstr>
      <vt:lpstr>Header Files</vt:lpstr>
      <vt:lpstr> Using Header Files</vt:lpstr>
      <vt:lpstr>#define </vt:lpstr>
      <vt:lpstr> </vt:lpstr>
      <vt:lpstr>Scope of Identifiers</vt:lpstr>
      <vt:lpstr>Scope of Identifiers</vt:lpstr>
      <vt:lpstr>Example</vt:lpstr>
      <vt:lpstr>Identifiers Important Points</vt:lpstr>
      <vt:lpstr>File Scope</vt:lpstr>
      <vt:lpstr>Global Variable</vt:lpstr>
      <vt:lpstr>Visibility of Identifiers</vt:lpstr>
      <vt:lpstr>Example: Block Scope</vt:lpstr>
      <vt:lpstr>Example: Global Scope</vt:lpstr>
      <vt:lpstr>Example: Global Scope</vt:lpstr>
      <vt:lpstr>Function Calling</vt:lpstr>
      <vt:lpstr>Example: Call by Value</vt:lpstr>
      <vt:lpstr>Example: Call by Value</vt:lpstr>
      <vt:lpstr>Output of an Example</vt:lpstr>
      <vt:lpstr>Example :  Square of a Number</vt:lpstr>
      <vt:lpstr>Math.h</vt:lpstr>
      <vt:lpstr>Call by Reference</vt:lpstr>
      <vt:lpstr>Call by Reference</vt:lpstr>
      <vt:lpstr>Example: Call by Reference</vt:lpstr>
      <vt:lpstr>Example: Call by Reference</vt:lpstr>
      <vt:lpstr>Example: Call by Reference</vt:lpstr>
      <vt:lpstr>Pointers</vt:lpstr>
      <vt:lpstr>Recursive Functions</vt:lpstr>
      <vt:lpstr>Recursive Functions</vt:lpstr>
      <vt:lpstr>PowerPoint Presentation</vt:lpstr>
      <vt:lpstr>Recursive Functions: Factorial </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Mav</dc:creator>
  <cp:lastModifiedBy>Mav</cp:lastModifiedBy>
  <cp:revision>19</cp:revision>
  <dcterms:created xsi:type="dcterms:W3CDTF">2018-12-16T18:06:17Z</dcterms:created>
  <dcterms:modified xsi:type="dcterms:W3CDTF">2018-12-31T09:09:44Z</dcterms:modified>
</cp:coreProperties>
</file>