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66"/>
  </p:notesMasterIdLst>
  <p:sldIdLst>
    <p:sldId id="257" r:id="rId2"/>
    <p:sldId id="285" r:id="rId3"/>
    <p:sldId id="258" r:id="rId4"/>
    <p:sldId id="286" r:id="rId5"/>
    <p:sldId id="259" r:id="rId6"/>
    <p:sldId id="260" r:id="rId7"/>
    <p:sldId id="261" r:id="rId8"/>
    <p:sldId id="262" r:id="rId9"/>
    <p:sldId id="263" r:id="rId10"/>
    <p:sldId id="264" r:id="rId11"/>
    <p:sldId id="265" r:id="rId12"/>
    <p:sldId id="287" r:id="rId13"/>
    <p:sldId id="288" r:id="rId14"/>
    <p:sldId id="266" r:id="rId15"/>
    <p:sldId id="267" r:id="rId16"/>
    <p:sldId id="289" r:id="rId17"/>
    <p:sldId id="268" r:id="rId18"/>
    <p:sldId id="269" r:id="rId19"/>
    <p:sldId id="270" r:id="rId20"/>
    <p:sldId id="273" r:id="rId21"/>
    <p:sldId id="274" r:id="rId22"/>
    <p:sldId id="271" r:id="rId23"/>
    <p:sldId id="272" r:id="rId24"/>
    <p:sldId id="275" r:id="rId25"/>
    <p:sldId id="276" r:id="rId26"/>
    <p:sldId id="277" r:id="rId27"/>
    <p:sldId id="278" r:id="rId28"/>
    <p:sldId id="279" r:id="rId29"/>
    <p:sldId id="280" r:id="rId30"/>
    <p:sldId id="281" r:id="rId31"/>
    <p:sldId id="282" r:id="rId32"/>
    <p:sldId id="283" r:id="rId33"/>
    <p:sldId id="256" r:id="rId34"/>
    <p:sldId id="290" r:id="rId35"/>
    <p:sldId id="314" r:id="rId36"/>
    <p:sldId id="291" r:id="rId37"/>
    <p:sldId id="292" r:id="rId38"/>
    <p:sldId id="293" r:id="rId39"/>
    <p:sldId id="294" r:id="rId40"/>
    <p:sldId id="315" r:id="rId41"/>
    <p:sldId id="295" r:id="rId42"/>
    <p:sldId id="316" r:id="rId43"/>
    <p:sldId id="317" r:id="rId44"/>
    <p:sldId id="296" r:id="rId45"/>
    <p:sldId id="297" r:id="rId46"/>
    <p:sldId id="318" r:id="rId47"/>
    <p:sldId id="298" r:id="rId48"/>
    <p:sldId id="319" r:id="rId49"/>
    <p:sldId id="299" r:id="rId50"/>
    <p:sldId id="300" r:id="rId51"/>
    <p:sldId id="320" r:id="rId52"/>
    <p:sldId id="321" r:id="rId53"/>
    <p:sldId id="301" r:id="rId54"/>
    <p:sldId id="302" r:id="rId55"/>
    <p:sldId id="303" r:id="rId56"/>
    <p:sldId id="284" r:id="rId57"/>
    <p:sldId id="304" r:id="rId58"/>
    <p:sldId id="305" r:id="rId59"/>
    <p:sldId id="322" r:id="rId60"/>
    <p:sldId id="323" r:id="rId61"/>
    <p:sldId id="324" r:id="rId62"/>
    <p:sldId id="325" r:id="rId63"/>
    <p:sldId id="309" r:id="rId64"/>
    <p:sldId id="311" r:id="rId6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notesMaster" Target="notesMasters/notesMaster1.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theme" Target="theme/theme1.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B09D67B-D7EA-49A3-91C5-43F888797096}" type="datetimeFigureOut">
              <a:rPr lang="en-GB" smtClean="0"/>
              <a:t>18/11/2018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B0B2CB2-F324-4EB6-BAA9-C69016815C45}" type="slidenum">
              <a:rPr lang="en-GB" smtClean="0"/>
              <a:t>‹#›</a:t>
            </a:fld>
            <a:endParaRPr lang="en-GB"/>
          </a:p>
        </p:txBody>
      </p:sp>
    </p:spTree>
    <p:extLst>
      <p:ext uri="{BB962C8B-B14F-4D97-AF65-F5344CB8AC3E}">
        <p14:creationId xmlns:p14="http://schemas.microsoft.com/office/powerpoint/2010/main" val="39466538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4835348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0980032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203656451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46493544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5005520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6713542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80901093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16150983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29906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EAC37FA-B7DB-413E-B1FD-2AA834FD811E}" type="datetimeFigureOut">
              <a:rPr lang="en-GB" smtClean="0"/>
              <a:t>18/11/2018</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40189260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EAC37FA-B7DB-413E-B1FD-2AA834FD811E}" type="datetimeFigureOut">
              <a:rPr lang="en-GB" smtClean="0"/>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9034752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AC37FA-B7DB-413E-B1FD-2AA834FD811E}" type="datetimeFigureOut">
              <a:rPr lang="en-GB" smtClean="0"/>
              <a:t>18/11/2018</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7053716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EAC37FA-B7DB-413E-B1FD-2AA834FD811E}" type="datetimeFigureOut">
              <a:rPr lang="en-GB" smtClean="0"/>
              <a:t>18/11/2018</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40697333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EAC37FA-B7DB-413E-B1FD-2AA834FD811E}" type="datetimeFigureOut">
              <a:rPr lang="en-GB" smtClean="0"/>
              <a:t>18/11/2018</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29818465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EAC37FA-B7DB-413E-B1FD-2AA834FD811E}" type="datetimeFigureOut">
              <a:rPr lang="en-GB" smtClean="0"/>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38521140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8EAC37FA-B7DB-413E-B1FD-2AA834FD811E}" type="datetimeFigureOut">
              <a:rPr lang="en-GB" smtClean="0"/>
              <a:t>18/11/2018</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A166D1F-F2A8-47CE-8A04-9A3BAC53B3F1}" type="slidenum">
              <a:rPr lang="en-GB" smtClean="0"/>
              <a:t>‹#›</a:t>
            </a:fld>
            <a:endParaRPr lang="en-GB"/>
          </a:p>
        </p:txBody>
      </p:sp>
    </p:spTree>
    <p:extLst>
      <p:ext uri="{BB962C8B-B14F-4D97-AF65-F5344CB8AC3E}">
        <p14:creationId xmlns:p14="http://schemas.microsoft.com/office/powerpoint/2010/main" val="1799560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EAC37FA-B7DB-413E-B1FD-2AA834FD811E}" type="datetimeFigureOut">
              <a:rPr lang="en-GB" smtClean="0"/>
              <a:t>18/11/2018</a:t>
            </a:fld>
            <a:endParaRPr lang="en-GB"/>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CA166D1F-F2A8-47CE-8A04-9A3BAC53B3F1}" type="slidenum">
              <a:rPr lang="en-GB" smtClean="0"/>
              <a:t>‹#›</a:t>
            </a:fld>
            <a:endParaRPr lang="en-GB"/>
          </a:p>
        </p:txBody>
      </p:sp>
    </p:spTree>
    <p:extLst>
      <p:ext uri="{BB962C8B-B14F-4D97-AF65-F5344CB8AC3E}">
        <p14:creationId xmlns:p14="http://schemas.microsoft.com/office/powerpoint/2010/main" val="119920819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E85AFFCB-79FC-4421-B343-ECE397D1D71A}"/>
              </a:ext>
            </a:extLst>
          </p:cNvPr>
          <p:cNvSpPr>
            <a:spLocks noGrp="1" noChangeArrowheads="1"/>
          </p:cNvSpPr>
          <p:nvPr>
            <p:ph type="ctrTitle"/>
          </p:nvPr>
        </p:nvSpPr>
        <p:spPr>
          <a:xfrm>
            <a:off x="897835" y="1997075"/>
            <a:ext cx="8458200" cy="1431925"/>
          </a:xfrm>
        </p:spPr>
        <p:txBody>
          <a:bodyPr/>
          <a:lstStyle/>
          <a:p>
            <a:r>
              <a:rPr lang="en-US" altLang="en-US" sz="4000" dirty="0"/>
              <a:t>Introduction to Programming</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3BF97094-93B5-425E-930C-C1DE202A1990}"/>
              </a:ext>
            </a:extLst>
          </p:cNvPr>
          <p:cNvSpPr>
            <a:spLocks noGrp="1" noChangeArrowheads="1"/>
          </p:cNvSpPr>
          <p:nvPr>
            <p:ph type="title"/>
          </p:nvPr>
        </p:nvSpPr>
        <p:spPr>
          <a:xfrm>
            <a:off x="2743200" y="777876"/>
            <a:ext cx="7543800" cy="1431925"/>
          </a:xfrm>
        </p:spPr>
        <p:txBody>
          <a:bodyPr/>
          <a:lstStyle/>
          <a:p>
            <a:pPr algn="ctr"/>
            <a:r>
              <a:rPr lang="en-US" altLang="en-US" sz="4000"/>
              <a:t>Flow chart for do-while loop</a:t>
            </a:r>
          </a:p>
        </p:txBody>
      </p:sp>
      <p:sp>
        <p:nvSpPr>
          <p:cNvPr id="10252" name="AutoShape 12">
            <a:extLst>
              <a:ext uri="{FF2B5EF4-FFF2-40B4-BE49-F238E27FC236}">
                <a16:creationId xmlns:a16="http://schemas.microsoft.com/office/drawing/2014/main" id="{6FF7C98F-07F8-4D9C-930A-C2DA3499B5CB}"/>
              </a:ext>
            </a:extLst>
          </p:cNvPr>
          <p:cNvSpPr>
            <a:spLocks noChangeArrowheads="1"/>
          </p:cNvSpPr>
          <p:nvPr/>
        </p:nvSpPr>
        <p:spPr bwMode="auto">
          <a:xfrm>
            <a:off x="4724400" y="2895600"/>
            <a:ext cx="1143000" cy="45720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Do-while</a:t>
            </a:r>
          </a:p>
        </p:txBody>
      </p:sp>
      <p:sp>
        <p:nvSpPr>
          <p:cNvPr id="10253" name="AutoShape 13">
            <a:extLst>
              <a:ext uri="{FF2B5EF4-FFF2-40B4-BE49-F238E27FC236}">
                <a16:creationId xmlns:a16="http://schemas.microsoft.com/office/drawing/2014/main" id="{B9947BD3-AAF8-4741-86E2-8DA9979ABF34}"/>
              </a:ext>
            </a:extLst>
          </p:cNvPr>
          <p:cNvSpPr>
            <a:spLocks noChangeArrowheads="1"/>
          </p:cNvSpPr>
          <p:nvPr/>
        </p:nvSpPr>
        <p:spPr bwMode="auto">
          <a:xfrm>
            <a:off x="6875463" y="4495800"/>
            <a:ext cx="1295400" cy="7620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condition</a:t>
            </a:r>
          </a:p>
        </p:txBody>
      </p:sp>
      <p:sp>
        <p:nvSpPr>
          <p:cNvPr id="10254" name="AutoShape 14">
            <a:extLst>
              <a:ext uri="{FF2B5EF4-FFF2-40B4-BE49-F238E27FC236}">
                <a16:creationId xmlns:a16="http://schemas.microsoft.com/office/drawing/2014/main" id="{1EBF7FCC-5334-4DE3-B289-763CFD518054}"/>
              </a:ext>
            </a:extLst>
          </p:cNvPr>
          <p:cNvSpPr>
            <a:spLocks noChangeArrowheads="1"/>
          </p:cNvSpPr>
          <p:nvPr/>
        </p:nvSpPr>
        <p:spPr bwMode="auto">
          <a:xfrm>
            <a:off x="6840538" y="3505200"/>
            <a:ext cx="1371600" cy="457200"/>
          </a:xfrm>
          <a:prstGeom prst="flowChartProcess">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Process</a:t>
            </a:r>
          </a:p>
        </p:txBody>
      </p:sp>
      <p:sp>
        <p:nvSpPr>
          <p:cNvPr id="10255" name="Line 15">
            <a:extLst>
              <a:ext uri="{FF2B5EF4-FFF2-40B4-BE49-F238E27FC236}">
                <a16:creationId xmlns:a16="http://schemas.microsoft.com/office/drawing/2014/main" id="{314A0725-8270-4103-BAED-79202B095FC5}"/>
              </a:ext>
            </a:extLst>
          </p:cNvPr>
          <p:cNvSpPr>
            <a:spLocks noChangeShapeType="1"/>
          </p:cNvSpPr>
          <p:nvPr/>
        </p:nvSpPr>
        <p:spPr bwMode="auto">
          <a:xfrm>
            <a:off x="5867400" y="3124200"/>
            <a:ext cx="16764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56" name="Line 16">
            <a:extLst>
              <a:ext uri="{FF2B5EF4-FFF2-40B4-BE49-F238E27FC236}">
                <a16:creationId xmlns:a16="http://schemas.microsoft.com/office/drawing/2014/main" id="{1C94272F-E696-49A3-A1E1-6C76E4A07D3C}"/>
              </a:ext>
            </a:extLst>
          </p:cNvPr>
          <p:cNvSpPr>
            <a:spLocks noChangeShapeType="1"/>
          </p:cNvSpPr>
          <p:nvPr/>
        </p:nvSpPr>
        <p:spPr bwMode="auto">
          <a:xfrm>
            <a:off x="7543800" y="3962400"/>
            <a:ext cx="0" cy="5334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57" name="Line 17">
            <a:extLst>
              <a:ext uri="{FF2B5EF4-FFF2-40B4-BE49-F238E27FC236}">
                <a16:creationId xmlns:a16="http://schemas.microsoft.com/office/drawing/2014/main" id="{3E3E5780-3FF6-426D-917C-4908DC3EFF4F}"/>
              </a:ext>
            </a:extLst>
          </p:cNvPr>
          <p:cNvSpPr>
            <a:spLocks noChangeShapeType="1"/>
          </p:cNvSpPr>
          <p:nvPr/>
        </p:nvSpPr>
        <p:spPr bwMode="auto">
          <a:xfrm flipH="1">
            <a:off x="6400800" y="5562600"/>
            <a:ext cx="1143000"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58" name="Line 18">
            <a:extLst>
              <a:ext uri="{FF2B5EF4-FFF2-40B4-BE49-F238E27FC236}">
                <a16:creationId xmlns:a16="http://schemas.microsoft.com/office/drawing/2014/main" id="{43BBCC5B-7325-4CA2-9814-1B87E72A6DA9}"/>
              </a:ext>
            </a:extLst>
          </p:cNvPr>
          <p:cNvSpPr>
            <a:spLocks noChangeShapeType="1"/>
          </p:cNvSpPr>
          <p:nvPr/>
        </p:nvSpPr>
        <p:spPr bwMode="auto">
          <a:xfrm flipV="1">
            <a:off x="6400800" y="3124200"/>
            <a:ext cx="0" cy="24384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59" name="Line 19">
            <a:extLst>
              <a:ext uri="{FF2B5EF4-FFF2-40B4-BE49-F238E27FC236}">
                <a16:creationId xmlns:a16="http://schemas.microsoft.com/office/drawing/2014/main" id="{3E2C44BB-05A8-40FD-BBBA-4C38D5A61D6E}"/>
              </a:ext>
            </a:extLst>
          </p:cNvPr>
          <p:cNvSpPr>
            <a:spLocks noChangeShapeType="1"/>
          </p:cNvSpPr>
          <p:nvPr/>
        </p:nvSpPr>
        <p:spPr bwMode="auto">
          <a:xfrm>
            <a:off x="5257800" y="2590800"/>
            <a:ext cx="0" cy="3048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60" name="Line 20">
            <a:extLst>
              <a:ext uri="{FF2B5EF4-FFF2-40B4-BE49-F238E27FC236}">
                <a16:creationId xmlns:a16="http://schemas.microsoft.com/office/drawing/2014/main" id="{064C8F12-4B25-44E2-B4C2-8D505618D676}"/>
              </a:ext>
            </a:extLst>
          </p:cNvPr>
          <p:cNvSpPr>
            <a:spLocks noChangeShapeType="1"/>
          </p:cNvSpPr>
          <p:nvPr/>
        </p:nvSpPr>
        <p:spPr bwMode="auto">
          <a:xfrm>
            <a:off x="5257800" y="3352800"/>
            <a:ext cx="0" cy="1981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61" name="Text Box 21">
            <a:extLst>
              <a:ext uri="{FF2B5EF4-FFF2-40B4-BE49-F238E27FC236}">
                <a16:creationId xmlns:a16="http://schemas.microsoft.com/office/drawing/2014/main" id="{D5DB1B94-4348-4409-83AA-53FAA515822B}"/>
              </a:ext>
            </a:extLst>
          </p:cNvPr>
          <p:cNvSpPr txBox="1">
            <a:spLocks noChangeArrowheads="1"/>
          </p:cNvSpPr>
          <p:nvPr/>
        </p:nvSpPr>
        <p:spPr bwMode="auto">
          <a:xfrm>
            <a:off x="8731250" y="4662488"/>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Exit</a:t>
            </a:r>
          </a:p>
        </p:txBody>
      </p:sp>
      <p:sp>
        <p:nvSpPr>
          <p:cNvPr id="10262" name="Line 22">
            <a:extLst>
              <a:ext uri="{FF2B5EF4-FFF2-40B4-BE49-F238E27FC236}">
                <a16:creationId xmlns:a16="http://schemas.microsoft.com/office/drawing/2014/main" id="{23796A26-8285-4F03-99F0-8A0DA656B094}"/>
              </a:ext>
            </a:extLst>
          </p:cNvPr>
          <p:cNvSpPr>
            <a:spLocks noChangeShapeType="1"/>
          </p:cNvSpPr>
          <p:nvPr/>
        </p:nvSpPr>
        <p:spPr bwMode="auto">
          <a:xfrm>
            <a:off x="7543800" y="5257800"/>
            <a:ext cx="0" cy="3048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63" name="Line 23">
            <a:extLst>
              <a:ext uri="{FF2B5EF4-FFF2-40B4-BE49-F238E27FC236}">
                <a16:creationId xmlns:a16="http://schemas.microsoft.com/office/drawing/2014/main" id="{8BA91F02-EA7B-4459-B06C-C068A3D0AF05}"/>
              </a:ext>
            </a:extLst>
          </p:cNvPr>
          <p:cNvSpPr>
            <a:spLocks noChangeShapeType="1"/>
          </p:cNvSpPr>
          <p:nvPr/>
        </p:nvSpPr>
        <p:spPr bwMode="auto">
          <a:xfrm>
            <a:off x="8153400" y="4876800"/>
            <a:ext cx="685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64" name="Line 24">
            <a:extLst>
              <a:ext uri="{FF2B5EF4-FFF2-40B4-BE49-F238E27FC236}">
                <a16:creationId xmlns:a16="http://schemas.microsoft.com/office/drawing/2014/main" id="{8B07709B-ADB0-490A-9279-3FFD91E67FC0}"/>
              </a:ext>
            </a:extLst>
          </p:cNvPr>
          <p:cNvSpPr>
            <a:spLocks noChangeShapeType="1"/>
          </p:cNvSpPr>
          <p:nvPr/>
        </p:nvSpPr>
        <p:spPr bwMode="auto">
          <a:xfrm>
            <a:off x="7543800" y="3124200"/>
            <a:ext cx="0" cy="381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0265" name="Text Box 25">
            <a:extLst>
              <a:ext uri="{FF2B5EF4-FFF2-40B4-BE49-F238E27FC236}">
                <a16:creationId xmlns:a16="http://schemas.microsoft.com/office/drawing/2014/main" id="{D17835E8-D1C7-4CE1-9DFA-185ABF27FC20}"/>
              </a:ext>
            </a:extLst>
          </p:cNvPr>
          <p:cNvSpPr txBox="1">
            <a:spLocks noChangeArrowheads="1"/>
          </p:cNvSpPr>
          <p:nvPr/>
        </p:nvSpPr>
        <p:spPr bwMode="auto">
          <a:xfrm>
            <a:off x="7543800" y="5181601"/>
            <a:ext cx="57785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true</a:t>
            </a:r>
          </a:p>
        </p:txBody>
      </p:sp>
      <p:sp>
        <p:nvSpPr>
          <p:cNvPr id="10266" name="Text Box 26">
            <a:extLst>
              <a:ext uri="{FF2B5EF4-FFF2-40B4-BE49-F238E27FC236}">
                <a16:creationId xmlns:a16="http://schemas.microsoft.com/office/drawing/2014/main" id="{A40C3392-FD47-404E-A4DB-FA85F38C227E}"/>
              </a:ext>
            </a:extLst>
          </p:cNvPr>
          <p:cNvSpPr txBox="1">
            <a:spLocks noChangeArrowheads="1"/>
          </p:cNvSpPr>
          <p:nvPr/>
        </p:nvSpPr>
        <p:spPr bwMode="auto">
          <a:xfrm>
            <a:off x="8096250" y="4510088"/>
            <a:ext cx="666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false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9C6D44BB-AA15-4392-826A-8F1950AF37C4}"/>
              </a:ext>
            </a:extLst>
          </p:cNvPr>
          <p:cNvSpPr>
            <a:spLocks noGrp="1" noChangeArrowheads="1"/>
          </p:cNvSpPr>
          <p:nvPr>
            <p:ph type="title"/>
          </p:nvPr>
        </p:nvSpPr>
        <p:spPr>
          <a:xfrm>
            <a:off x="2743200" y="701676"/>
            <a:ext cx="7543800" cy="1431925"/>
          </a:xfrm>
        </p:spPr>
        <p:txBody>
          <a:bodyPr/>
          <a:lstStyle/>
          <a:p>
            <a:pPr algn="ctr"/>
            <a:r>
              <a:rPr lang="en-US" altLang="en-US" sz="5400"/>
              <a:t>Relational Operators</a:t>
            </a:r>
          </a:p>
        </p:txBody>
      </p:sp>
      <p:sp>
        <p:nvSpPr>
          <p:cNvPr id="9219" name="Rectangle 3">
            <a:extLst>
              <a:ext uri="{FF2B5EF4-FFF2-40B4-BE49-F238E27FC236}">
                <a16:creationId xmlns:a16="http://schemas.microsoft.com/office/drawing/2014/main" id="{8E6A8DD1-B73C-47F8-91D4-7785738BC39B}"/>
              </a:ext>
            </a:extLst>
          </p:cNvPr>
          <p:cNvSpPr>
            <a:spLocks noGrp="1" noChangeArrowheads="1"/>
          </p:cNvSpPr>
          <p:nvPr>
            <p:ph type="body" idx="1"/>
          </p:nvPr>
        </p:nvSpPr>
        <p:spPr>
          <a:xfrm>
            <a:off x="2590800" y="2209800"/>
            <a:ext cx="7543800" cy="4114800"/>
          </a:xfrm>
        </p:spPr>
        <p:txBody>
          <a:bodyPr>
            <a:normAutofit fontScale="92500" lnSpcReduction="20000"/>
          </a:bodyPr>
          <a:lstStyle/>
          <a:p>
            <a:pPr lvl="2">
              <a:lnSpc>
                <a:spcPct val="90000"/>
              </a:lnSpc>
              <a:buFont typeface="Wingdings" panose="05000000000000000000" pitchFamily="2" charset="2"/>
              <a:buNone/>
            </a:pPr>
            <a:r>
              <a:rPr lang="en-US" altLang="en-US" sz="2000"/>
              <a:t>	  char c ;</a:t>
            </a:r>
          </a:p>
          <a:p>
            <a:pPr lvl="2">
              <a:lnSpc>
                <a:spcPct val="90000"/>
              </a:lnSpc>
              <a:buFont typeface="Wingdings" panose="05000000000000000000" pitchFamily="2" charset="2"/>
              <a:buNone/>
            </a:pPr>
            <a:r>
              <a:rPr lang="en-US" altLang="en-US" sz="2000"/>
              <a:t>      int tryNum , maxTries ;</a:t>
            </a:r>
          </a:p>
          <a:p>
            <a:pPr lvl="2">
              <a:lnSpc>
                <a:spcPct val="90000"/>
              </a:lnSpc>
              <a:buFont typeface="Wingdings" panose="05000000000000000000" pitchFamily="2" charset="2"/>
              <a:buNone/>
            </a:pPr>
            <a:r>
              <a:rPr lang="en-US" altLang="en-US" sz="2000"/>
              <a:t>      tryNum = 1 ;</a:t>
            </a:r>
          </a:p>
          <a:p>
            <a:pPr lvl="2">
              <a:lnSpc>
                <a:spcPct val="90000"/>
              </a:lnSpc>
              <a:buFont typeface="Wingdings" panose="05000000000000000000" pitchFamily="2" charset="2"/>
              <a:buNone/>
            </a:pPr>
            <a:r>
              <a:rPr lang="en-US" altLang="en-US" sz="2000"/>
              <a:t>      maxTries = 5 ;</a:t>
            </a:r>
          </a:p>
          <a:p>
            <a:pPr lvl="2">
              <a:lnSpc>
                <a:spcPct val="90000"/>
              </a:lnSpc>
              <a:buFont typeface="Wingdings" panose="05000000000000000000" pitchFamily="2" charset="2"/>
              <a:buNone/>
            </a:pPr>
            <a:r>
              <a:rPr lang="en-US" altLang="en-US" sz="2000"/>
              <a:t>      cout &lt;&lt; "Guess the alphabet between a to z “ ;</a:t>
            </a:r>
          </a:p>
          <a:p>
            <a:pPr lvl="2">
              <a:lnSpc>
                <a:spcPct val="90000"/>
              </a:lnSpc>
              <a:buFont typeface="Wingdings" panose="05000000000000000000" pitchFamily="2" charset="2"/>
              <a:buNone/>
            </a:pPr>
            <a:r>
              <a:rPr lang="en-US" altLang="en-US" sz="2000"/>
              <a:t>      cin &gt;&gt; c ;</a:t>
            </a:r>
          </a:p>
          <a:p>
            <a:pPr lvl="2">
              <a:lnSpc>
                <a:spcPct val="90000"/>
              </a:lnSpc>
              <a:buFont typeface="Wingdings" panose="05000000000000000000" pitchFamily="2" charset="2"/>
              <a:buNone/>
            </a:pPr>
            <a:r>
              <a:rPr lang="en-US" altLang="en-US" sz="2000"/>
              <a:t>      while ( ( tryNum &lt;= maxTries ) &amp;&amp; ( c! = ‘z‘ ) )</a:t>
            </a:r>
          </a:p>
          <a:p>
            <a:pPr lvl="2">
              <a:lnSpc>
                <a:spcPct val="90000"/>
              </a:lnSpc>
              <a:buFont typeface="Wingdings" panose="05000000000000000000" pitchFamily="2" charset="2"/>
              <a:buNone/>
            </a:pPr>
            <a:r>
              <a:rPr lang="en-US" altLang="en-US" sz="2000"/>
              <a:t>      {</a:t>
            </a:r>
          </a:p>
          <a:p>
            <a:pPr lvl="2">
              <a:lnSpc>
                <a:spcPct val="90000"/>
              </a:lnSpc>
              <a:buFont typeface="Wingdings" panose="05000000000000000000" pitchFamily="2" charset="2"/>
              <a:buNone/>
            </a:pPr>
            <a:r>
              <a:rPr lang="en-US" altLang="en-US" sz="2000"/>
              <a:t>      	 cout &lt;&lt; "Guess the alphabet between a to z “ ;</a:t>
            </a:r>
          </a:p>
          <a:p>
            <a:pPr lvl="2">
              <a:lnSpc>
                <a:spcPct val="90000"/>
              </a:lnSpc>
              <a:buFont typeface="Wingdings" panose="05000000000000000000" pitchFamily="2" charset="2"/>
              <a:buNone/>
            </a:pPr>
            <a:r>
              <a:rPr lang="en-US" altLang="en-US" sz="2000"/>
              <a:t>      	cin &gt;&gt; c ;</a:t>
            </a:r>
          </a:p>
          <a:p>
            <a:pPr lvl="2">
              <a:lnSpc>
                <a:spcPct val="90000"/>
              </a:lnSpc>
              <a:buFont typeface="Wingdings" panose="05000000000000000000" pitchFamily="2" charset="2"/>
              <a:buNone/>
            </a:pPr>
            <a:r>
              <a:rPr lang="en-US" altLang="en-US" sz="2000"/>
              <a:t>      	tryNum = tryNum + 1 ;</a:t>
            </a:r>
          </a:p>
          <a:p>
            <a:pPr lvl="2">
              <a:lnSpc>
                <a:spcPct val="90000"/>
              </a:lnSpc>
              <a:buFont typeface="Wingdings" panose="05000000000000000000" pitchFamily="2" charset="2"/>
              <a:buNone/>
            </a:pPr>
            <a:r>
              <a:rPr lang="en-US" altLang="en-US" sz="2000"/>
              <a:t>      }</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30DC59-B055-46AF-B7A8-746B24AB04D3}"/>
              </a:ext>
            </a:extLst>
          </p:cNvPr>
          <p:cNvSpPr>
            <a:spLocks noGrp="1"/>
          </p:cNvSpPr>
          <p:nvPr>
            <p:ph type="title"/>
          </p:nvPr>
        </p:nvSpPr>
        <p:spPr>
          <a:xfrm>
            <a:off x="677334" y="609600"/>
            <a:ext cx="8596668" cy="808383"/>
          </a:xfrm>
        </p:spPr>
        <p:txBody>
          <a:bodyPr/>
          <a:lstStyle/>
          <a:p>
            <a:r>
              <a:rPr lang="en-GB" dirty="0"/>
              <a:t>LOOPS</a:t>
            </a:r>
          </a:p>
        </p:txBody>
      </p:sp>
      <p:sp>
        <p:nvSpPr>
          <p:cNvPr id="3" name="Content Placeholder 2">
            <a:extLst>
              <a:ext uri="{FF2B5EF4-FFF2-40B4-BE49-F238E27FC236}">
                <a16:creationId xmlns:a16="http://schemas.microsoft.com/office/drawing/2014/main" id="{93D421BA-A036-47BA-92FB-7E2EC8D15DF0}"/>
              </a:ext>
            </a:extLst>
          </p:cNvPr>
          <p:cNvSpPr>
            <a:spLocks noGrp="1"/>
          </p:cNvSpPr>
          <p:nvPr>
            <p:ph idx="1"/>
          </p:nvPr>
        </p:nvSpPr>
        <p:spPr>
          <a:xfrm>
            <a:off x="677334" y="1488613"/>
            <a:ext cx="8596668" cy="3880773"/>
          </a:xfrm>
        </p:spPr>
        <p:txBody>
          <a:bodyPr>
            <a:normAutofit/>
          </a:bodyPr>
          <a:lstStyle/>
          <a:p>
            <a:r>
              <a:rPr lang="en-GB" dirty="0"/>
              <a:t>Let’s see what we do in a loop. </a:t>
            </a:r>
          </a:p>
          <a:p>
            <a:r>
              <a:rPr lang="en-GB" dirty="0"/>
              <a:t>In a loop, we initialize variable(s) at first.</a:t>
            </a:r>
          </a:p>
          <a:p>
            <a:r>
              <a:rPr lang="en-GB" dirty="0"/>
              <a:t> Then we set a condition for the continuation/termination of the loop.</a:t>
            </a:r>
          </a:p>
          <a:p>
            <a:r>
              <a:rPr lang="en-GB" dirty="0"/>
              <a:t> To meet the condition to terminate the loop, we affect the condition in the body of the loop. </a:t>
            </a:r>
          </a:p>
          <a:p>
            <a:r>
              <a:rPr lang="en-GB" dirty="0"/>
              <a:t>If there is a variable in the condition, the value of that variable is changed within the body of the loop. </a:t>
            </a:r>
          </a:p>
          <a:p>
            <a:r>
              <a:rPr lang="en-GB" dirty="0"/>
              <a:t>If the value of the variable is not changed, then the condition of termination of the loop will not meet and loop will become an infinite one.</a:t>
            </a:r>
          </a:p>
        </p:txBody>
      </p:sp>
    </p:spTree>
    <p:extLst>
      <p:ext uri="{BB962C8B-B14F-4D97-AF65-F5344CB8AC3E}">
        <p14:creationId xmlns:p14="http://schemas.microsoft.com/office/powerpoint/2010/main" val="21760996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051FA4-1AF5-421E-9303-C06122709064}"/>
              </a:ext>
            </a:extLst>
          </p:cNvPr>
          <p:cNvSpPr>
            <a:spLocks noGrp="1"/>
          </p:cNvSpPr>
          <p:nvPr>
            <p:ph type="title"/>
          </p:nvPr>
        </p:nvSpPr>
        <p:spPr>
          <a:xfrm>
            <a:off x="677334" y="609600"/>
            <a:ext cx="8596668" cy="808383"/>
          </a:xfrm>
        </p:spPr>
        <p:txBody>
          <a:bodyPr/>
          <a:lstStyle/>
          <a:p>
            <a:r>
              <a:rPr lang="en-GB" dirty="0"/>
              <a:t>LOOPS</a:t>
            </a:r>
          </a:p>
        </p:txBody>
      </p:sp>
      <p:sp>
        <p:nvSpPr>
          <p:cNvPr id="3" name="Content Placeholder 2">
            <a:extLst>
              <a:ext uri="{FF2B5EF4-FFF2-40B4-BE49-F238E27FC236}">
                <a16:creationId xmlns:a16="http://schemas.microsoft.com/office/drawing/2014/main" id="{3EC3202A-83EB-43B4-8864-2B7C956B949A}"/>
              </a:ext>
            </a:extLst>
          </p:cNvPr>
          <p:cNvSpPr>
            <a:spLocks noGrp="1"/>
          </p:cNvSpPr>
          <p:nvPr>
            <p:ph idx="1"/>
          </p:nvPr>
        </p:nvSpPr>
        <p:spPr>
          <a:xfrm>
            <a:off x="677334" y="1488613"/>
            <a:ext cx="8596668" cy="3880773"/>
          </a:xfrm>
        </p:spPr>
        <p:txBody>
          <a:bodyPr/>
          <a:lstStyle/>
          <a:p>
            <a:r>
              <a:rPr lang="en-GB" dirty="0"/>
              <a:t>there are three things in a loop structure i.e. </a:t>
            </a:r>
          </a:p>
          <a:p>
            <a:r>
              <a:rPr lang="en-GB" dirty="0"/>
              <a:t>(</a:t>
            </a:r>
            <a:r>
              <a:rPr lang="en-GB" dirty="0" err="1"/>
              <a:t>i</a:t>
            </a:r>
            <a:r>
              <a:rPr lang="en-GB" dirty="0"/>
              <a:t>) initialization, </a:t>
            </a:r>
          </a:p>
          <a:p>
            <a:r>
              <a:rPr lang="en-GB" dirty="0"/>
              <a:t>(ii) a continuation/termination condition and</a:t>
            </a:r>
          </a:p>
          <a:p>
            <a:r>
              <a:rPr lang="en-GB" dirty="0"/>
              <a:t>(iii) changing the value of the condition variable, usually the increment of the variable value.</a:t>
            </a:r>
          </a:p>
          <a:p>
            <a:r>
              <a:rPr lang="en-GB" dirty="0"/>
              <a:t>To implement these things, C provides a loop structure known as </a:t>
            </a:r>
            <a:r>
              <a:rPr lang="en-GB" i="1" dirty="0"/>
              <a:t>for loop</a:t>
            </a:r>
            <a:r>
              <a:rPr lang="en-GB" dirty="0"/>
              <a:t>.</a:t>
            </a:r>
          </a:p>
          <a:p>
            <a:r>
              <a:rPr lang="en-GB" dirty="0"/>
              <a:t> This is the most often used structure to perform repetition tasks for a known number of repetitions.</a:t>
            </a:r>
          </a:p>
        </p:txBody>
      </p:sp>
    </p:spTree>
    <p:extLst>
      <p:ext uri="{BB962C8B-B14F-4D97-AF65-F5344CB8AC3E}">
        <p14:creationId xmlns:p14="http://schemas.microsoft.com/office/powerpoint/2010/main" val="198787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7" name="Rectangle 3">
            <a:extLst>
              <a:ext uri="{FF2B5EF4-FFF2-40B4-BE49-F238E27FC236}">
                <a16:creationId xmlns:a16="http://schemas.microsoft.com/office/drawing/2014/main" id="{BAB282EA-F081-4E90-80A7-4ACFBA6F5F25}"/>
              </a:ext>
            </a:extLst>
          </p:cNvPr>
          <p:cNvSpPr>
            <a:spLocks noGrp="1" noChangeArrowheads="1"/>
          </p:cNvSpPr>
          <p:nvPr>
            <p:ph type="body" idx="1"/>
          </p:nvPr>
        </p:nvSpPr>
        <p:spPr>
          <a:xfrm>
            <a:off x="2590800" y="2819400"/>
            <a:ext cx="7543800" cy="1828800"/>
          </a:xfrm>
        </p:spPr>
        <p:txBody>
          <a:bodyPr/>
          <a:lstStyle/>
          <a:p>
            <a:pPr algn="ctr">
              <a:buFont typeface="Wingdings" panose="05000000000000000000" pitchFamily="2" charset="2"/>
              <a:buNone/>
            </a:pPr>
            <a:r>
              <a:rPr lang="en-US" altLang="en-US" sz="10600" b="1"/>
              <a:t>for Loop</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nodeType="click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Effect transition="in" filter="diamond(in)">
                                      <p:cBhvr>
                                        <p:cTn id="7" dur="2000"/>
                                        <p:tgtEl>
                                          <p:spTgt spid="1126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59E548FF-9B78-41E2-AD09-B4C1F18C1C42}"/>
              </a:ext>
            </a:extLst>
          </p:cNvPr>
          <p:cNvSpPr>
            <a:spLocks noGrp="1" noChangeArrowheads="1"/>
          </p:cNvSpPr>
          <p:nvPr>
            <p:ph type="title"/>
          </p:nvPr>
        </p:nvSpPr>
        <p:spPr>
          <a:xfrm>
            <a:off x="2590800" y="625476"/>
            <a:ext cx="7543800" cy="1431925"/>
          </a:xfrm>
        </p:spPr>
        <p:txBody>
          <a:bodyPr/>
          <a:lstStyle/>
          <a:p>
            <a:pPr algn="ctr"/>
            <a:r>
              <a:rPr lang="en-US" altLang="en-US" sz="7200" dirty="0"/>
              <a:t>For loop</a:t>
            </a:r>
          </a:p>
        </p:txBody>
      </p:sp>
      <p:sp>
        <p:nvSpPr>
          <p:cNvPr id="12291" name="Rectangle 3">
            <a:extLst>
              <a:ext uri="{FF2B5EF4-FFF2-40B4-BE49-F238E27FC236}">
                <a16:creationId xmlns:a16="http://schemas.microsoft.com/office/drawing/2014/main" id="{7ADBEB5E-5546-4362-BD9F-FE604C678870}"/>
              </a:ext>
            </a:extLst>
          </p:cNvPr>
          <p:cNvSpPr>
            <a:spLocks noGrp="1" noChangeArrowheads="1"/>
          </p:cNvSpPr>
          <p:nvPr>
            <p:ph type="body" idx="1"/>
          </p:nvPr>
        </p:nvSpPr>
        <p:spPr>
          <a:xfrm>
            <a:off x="2362200" y="3429000"/>
            <a:ext cx="9982200" cy="4114800"/>
          </a:xfrm>
        </p:spPr>
        <p:txBody>
          <a:bodyPr/>
          <a:lstStyle/>
          <a:p>
            <a:pPr>
              <a:spcBef>
                <a:spcPct val="0"/>
              </a:spcBef>
              <a:buFont typeface="Wingdings" panose="05000000000000000000" pitchFamily="2" charset="2"/>
              <a:buNone/>
            </a:pPr>
            <a:r>
              <a:rPr lang="en-US" altLang="en-US" sz="1700" b="1">
                <a:latin typeface="Courier New" panose="02070309020205020404" pitchFamily="49" charset="0"/>
              </a:rPr>
              <a:t>for</a:t>
            </a:r>
            <a:r>
              <a:rPr lang="en-US" altLang="en-US" sz="1700" b="1"/>
              <a:t> ( </a:t>
            </a:r>
            <a:r>
              <a:rPr lang="en-US" altLang="en-US" sz="1700" b="1" i="1"/>
              <a:t>initialization condition </a:t>
            </a:r>
            <a:r>
              <a:rPr lang="en-US" altLang="en-US" sz="1700" b="1"/>
              <a:t>; </a:t>
            </a:r>
            <a:r>
              <a:rPr lang="en-US" altLang="en-US" sz="1700" b="1" i="1"/>
              <a:t>termination condition </a:t>
            </a:r>
            <a:r>
              <a:rPr lang="en-US" altLang="en-US" sz="1700" b="1"/>
              <a:t>; </a:t>
            </a:r>
            <a:r>
              <a:rPr lang="en-US" altLang="en-US" sz="1700" b="1" i="1"/>
              <a:t>increment condition</a:t>
            </a:r>
            <a:r>
              <a:rPr lang="en-US" altLang="en-US" sz="1700" b="1"/>
              <a:t> ) </a:t>
            </a:r>
          </a:p>
          <a:p>
            <a:pPr>
              <a:spcBef>
                <a:spcPct val="0"/>
              </a:spcBef>
              <a:buFont typeface="Wingdings" panose="05000000000000000000" pitchFamily="2" charset="2"/>
              <a:buNone/>
            </a:pPr>
            <a:r>
              <a:rPr lang="en-US" altLang="en-US" sz="1700" b="1"/>
              <a:t>{   </a:t>
            </a:r>
          </a:p>
          <a:p>
            <a:pPr>
              <a:spcBef>
                <a:spcPct val="0"/>
              </a:spcBef>
              <a:buFont typeface="Wingdings" panose="05000000000000000000" pitchFamily="2" charset="2"/>
              <a:buNone/>
            </a:pPr>
            <a:r>
              <a:rPr lang="en-US" altLang="en-US" sz="1700" b="1"/>
              <a:t>	</a:t>
            </a:r>
            <a:r>
              <a:rPr lang="en-US" altLang="en-US" sz="1700" b="1" i="1"/>
              <a:t>statement ( s ) ;</a:t>
            </a:r>
          </a:p>
          <a:p>
            <a:pPr>
              <a:spcBef>
                <a:spcPct val="0"/>
              </a:spcBef>
              <a:buFont typeface="Wingdings" panose="05000000000000000000" pitchFamily="2" charset="2"/>
              <a:buNone/>
            </a:pPr>
            <a:r>
              <a:rPr lang="en-US" altLang="en-US" sz="1700" b="1"/>
              <a:t>}</a:t>
            </a:r>
          </a:p>
          <a:p>
            <a:pPr>
              <a:buFont typeface="Wingdings" panose="05000000000000000000" pitchFamily="2" charset="2"/>
              <a:buNone/>
            </a:pPr>
            <a:endParaRPr lang="en-US" altLang="en-US" sz="1700" b="1"/>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4230EC-0D99-455C-849A-FCC72AEF1D72}"/>
              </a:ext>
            </a:extLst>
          </p:cNvPr>
          <p:cNvSpPr>
            <a:spLocks noGrp="1"/>
          </p:cNvSpPr>
          <p:nvPr>
            <p:ph type="title"/>
          </p:nvPr>
        </p:nvSpPr>
        <p:spPr>
          <a:xfrm>
            <a:off x="677334" y="609600"/>
            <a:ext cx="8596668" cy="702365"/>
          </a:xfrm>
        </p:spPr>
        <p:txBody>
          <a:bodyPr/>
          <a:lstStyle/>
          <a:p>
            <a:r>
              <a:rPr lang="en-US" altLang="en-US" dirty="0"/>
              <a:t>For loop</a:t>
            </a:r>
            <a:endParaRPr lang="en-GB" dirty="0"/>
          </a:p>
        </p:txBody>
      </p:sp>
      <p:sp>
        <p:nvSpPr>
          <p:cNvPr id="3" name="Content Placeholder 2">
            <a:extLst>
              <a:ext uri="{FF2B5EF4-FFF2-40B4-BE49-F238E27FC236}">
                <a16:creationId xmlns:a16="http://schemas.microsoft.com/office/drawing/2014/main" id="{BF987446-D826-403F-8784-A660E851028C}"/>
              </a:ext>
            </a:extLst>
          </p:cNvPr>
          <p:cNvSpPr>
            <a:spLocks noGrp="1"/>
          </p:cNvSpPr>
          <p:nvPr>
            <p:ph idx="1"/>
          </p:nvPr>
        </p:nvSpPr>
        <p:spPr>
          <a:xfrm>
            <a:off x="677334" y="1643754"/>
            <a:ext cx="8596668" cy="3880773"/>
          </a:xfrm>
        </p:spPr>
        <p:txBody>
          <a:bodyPr/>
          <a:lstStyle/>
          <a:p>
            <a:r>
              <a:rPr lang="en-GB" dirty="0"/>
              <a:t>We see that a '</a:t>
            </a:r>
            <a:r>
              <a:rPr lang="en-GB" i="1" dirty="0"/>
              <a:t>for statement' </a:t>
            </a:r>
            <a:r>
              <a:rPr lang="en-GB" dirty="0"/>
              <a:t>consists of three parts. </a:t>
            </a:r>
          </a:p>
          <a:p>
            <a:r>
              <a:rPr lang="en-GB" dirty="0"/>
              <a:t>In initialization condition, we initialize some variable while in continuation condition, </a:t>
            </a:r>
          </a:p>
          <a:p>
            <a:r>
              <a:rPr lang="en-GB" dirty="0"/>
              <a:t>we set a condition for the continuation of the loop. </a:t>
            </a:r>
          </a:p>
          <a:p>
            <a:r>
              <a:rPr lang="en-GB" dirty="0"/>
              <a:t>In third part, we increment the value of the variable for which the termination condition is set.</a:t>
            </a:r>
          </a:p>
          <a:p>
            <a:r>
              <a:rPr lang="en-GB" dirty="0"/>
              <a:t>Let's suppose, we have a variable </a:t>
            </a:r>
            <a:r>
              <a:rPr lang="en-GB" b="1" dirty="0"/>
              <a:t>counter </a:t>
            </a:r>
            <a:r>
              <a:rPr lang="en-GB" dirty="0"/>
              <a:t>of type </a:t>
            </a:r>
            <a:r>
              <a:rPr lang="en-GB" b="1" dirty="0"/>
              <a:t>int</a:t>
            </a:r>
            <a:r>
              <a:rPr lang="en-GB" i="1" dirty="0"/>
              <a:t>. </a:t>
            </a:r>
            <a:r>
              <a:rPr lang="en-GB" dirty="0"/>
              <a:t>We write </a:t>
            </a:r>
            <a:r>
              <a:rPr lang="en-GB" i="1" dirty="0"/>
              <a:t>for loop </a:t>
            </a:r>
            <a:r>
              <a:rPr lang="en-GB" dirty="0"/>
              <a:t>in our program as</a:t>
            </a:r>
          </a:p>
        </p:txBody>
      </p:sp>
    </p:spTree>
    <p:extLst>
      <p:ext uri="{BB962C8B-B14F-4D97-AF65-F5344CB8AC3E}">
        <p14:creationId xmlns:p14="http://schemas.microsoft.com/office/powerpoint/2010/main" val="155179756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E36A52C8-41AF-467F-A4DD-6A73FF920DF7}"/>
              </a:ext>
            </a:extLst>
          </p:cNvPr>
          <p:cNvSpPr>
            <a:spLocks noGrp="1" noChangeArrowheads="1"/>
          </p:cNvSpPr>
          <p:nvPr>
            <p:ph type="title"/>
          </p:nvPr>
        </p:nvSpPr>
        <p:spPr>
          <a:xfrm>
            <a:off x="2590800" y="473076"/>
            <a:ext cx="7543800" cy="1431925"/>
          </a:xfrm>
        </p:spPr>
        <p:txBody>
          <a:bodyPr/>
          <a:lstStyle/>
          <a:p>
            <a:pPr algn="ctr"/>
            <a:r>
              <a:rPr lang="en-US" altLang="en-US" sz="7200"/>
              <a:t>Example</a:t>
            </a:r>
          </a:p>
        </p:txBody>
      </p:sp>
      <p:sp>
        <p:nvSpPr>
          <p:cNvPr id="13315" name="Rectangle 3">
            <a:extLst>
              <a:ext uri="{FF2B5EF4-FFF2-40B4-BE49-F238E27FC236}">
                <a16:creationId xmlns:a16="http://schemas.microsoft.com/office/drawing/2014/main" id="{9A02DEB1-DC56-4D4E-8357-306372069137}"/>
              </a:ext>
            </a:extLst>
          </p:cNvPr>
          <p:cNvSpPr>
            <a:spLocks noGrp="1" noChangeArrowheads="1"/>
          </p:cNvSpPr>
          <p:nvPr>
            <p:ph type="body" idx="1"/>
          </p:nvPr>
        </p:nvSpPr>
        <p:spPr>
          <a:xfrm>
            <a:off x="2667000" y="2597150"/>
            <a:ext cx="8077200" cy="1593850"/>
          </a:xfrm>
        </p:spPr>
        <p:txBody>
          <a:bodyPr/>
          <a:lstStyle/>
          <a:p>
            <a:pPr>
              <a:buFont typeface="Wingdings" panose="05000000000000000000" pitchFamily="2" charset="2"/>
              <a:buNone/>
            </a:pPr>
            <a:r>
              <a:rPr lang="en-US" altLang="en-US" b="1">
                <a:latin typeface="Courier New" panose="02070309020205020404" pitchFamily="49" charset="0"/>
              </a:rPr>
              <a:t>int counter ;</a:t>
            </a:r>
          </a:p>
          <a:p>
            <a:pPr>
              <a:buFont typeface="Wingdings" panose="05000000000000000000" pitchFamily="2" charset="2"/>
              <a:buNone/>
            </a:pPr>
            <a:r>
              <a:rPr lang="en-US" altLang="en-US" b="1">
                <a:latin typeface="Courier New" panose="02070309020205020404" pitchFamily="49" charset="0"/>
              </a:rPr>
              <a:t>for( counter = 0 ; counter &lt; 10 ; counter = counter + 1 )</a:t>
            </a:r>
          </a:p>
          <a:p>
            <a:pPr lvl="2">
              <a:buFont typeface="Wingdings" panose="05000000000000000000" pitchFamily="2" charset="2"/>
              <a:buNone/>
            </a:pPr>
            <a:r>
              <a:rPr lang="en-US" altLang="en-US" sz="1800" b="1">
                <a:latin typeface="Courier New" panose="02070309020205020404" pitchFamily="49" charset="0"/>
              </a:rPr>
              <a:t>   cout &lt;&lt; counter;</a:t>
            </a:r>
          </a:p>
          <a:p>
            <a:pPr>
              <a:buFont typeface="Wingdings" panose="05000000000000000000" pitchFamily="2" charset="2"/>
              <a:buNone/>
            </a:pPr>
            <a:endParaRPr lang="en-US" altLang="en-US" sz="2400" b="1"/>
          </a:p>
        </p:txBody>
      </p:sp>
      <p:sp>
        <p:nvSpPr>
          <p:cNvPr id="13316" name="Rectangle 4">
            <a:extLst>
              <a:ext uri="{FF2B5EF4-FFF2-40B4-BE49-F238E27FC236}">
                <a16:creationId xmlns:a16="http://schemas.microsoft.com/office/drawing/2014/main" id="{D1CF81FD-6020-44A4-BBC2-021273A2EE5C}"/>
              </a:ext>
            </a:extLst>
          </p:cNvPr>
          <p:cNvSpPr>
            <a:spLocks noChangeArrowheads="1"/>
          </p:cNvSpPr>
          <p:nvPr/>
        </p:nvSpPr>
        <p:spPr bwMode="auto">
          <a:xfrm>
            <a:off x="2438400" y="4343400"/>
            <a:ext cx="8229600" cy="175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spcBef>
                <a:spcPct val="20000"/>
              </a:spcBef>
              <a:buClr>
                <a:schemeClr val="hlink"/>
              </a:buClr>
              <a:buSzPct val="70000"/>
              <a:buFont typeface="Wingdings" panose="05000000000000000000" pitchFamily="2" charset="2"/>
              <a:buChar char="n"/>
              <a:defRPr sz="3200">
                <a:solidFill>
                  <a:schemeClr val="tx1"/>
                </a:solidFill>
                <a:effectLst>
                  <a:outerShdw blurRad="38100" dist="38100" dir="2700000" algn="tl">
                    <a:srgbClr val="000000"/>
                  </a:outerShdw>
                </a:effectLst>
                <a:latin typeface="Tahoma" panose="020B0604030504040204" pitchFamily="34" charset="0"/>
              </a:defRPr>
            </a:lvl1pPr>
            <a:lvl2pPr marL="742950" indent="-285750">
              <a:spcBef>
                <a:spcPct val="20000"/>
              </a:spcBef>
              <a:buClr>
                <a:schemeClr val="tx1"/>
              </a:buClr>
              <a:buChar char="–"/>
              <a:defRPr sz="2800">
                <a:solidFill>
                  <a:schemeClr val="tx1"/>
                </a:solidFill>
                <a:effectLst>
                  <a:outerShdw blurRad="38100" dist="38100" dir="2700000" algn="tl">
                    <a:srgbClr val="000000"/>
                  </a:outerShdw>
                </a:effectLst>
                <a:latin typeface="Tahoma" panose="020B0604030504040204" pitchFamily="34" charset="0"/>
              </a:defRPr>
            </a:lvl2pPr>
            <a:lvl3pPr marL="1143000" indent="-228600">
              <a:spcBef>
                <a:spcPct val="20000"/>
              </a:spcBef>
              <a:buClr>
                <a:schemeClr val="hlink"/>
              </a:buClr>
              <a:buSzPct val="70000"/>
              <a:buFont typeface="Wingdings" panose="05000000000000000000" pitchFamily="2" charset="2"/>
              <a:buChar char="n"/>
              <a:defRPr sz="2400">
                <a:solidFill>
                  <a:schemeClr val="tx1"/>
                </a:solidFill>
                <a:effectLst>
                  <a:outerShdw blurRad="38100" dist="38100" dir="2700000" algn="tl">
                    <a:srgbClr val="000000"/>
                  </a:outerShdw>
                </a:effectLst>
                <a:latin typeface="Tahoma" panose="020B0604030504040204" pitchFamily="34" charset="0"/>
              </a:defRPr>
            </a:lvl3pPr>
            <a:lvl4pPr marL="1600200" indent="-228600">
              <a:spcBef>
                <a:spcPct val="20000"/>
              </a:spcBef>
              <a:buClr>
                <a:schemeClr val="tx1"/>
              </a:buClr>
              <a:buChar char="–"/>
              <a:defRPr sz="2000">
                <a:solidFill>
                  <a:schemeClr val="tx1"/>
                </a:solidFill>
                <a:effectLst>
                  <a:outerShdw blurRad="38100" dist="38100" dir="2700000" algn="tl">
                    <a:srgbClr val="000000"/>
                  </a:outerShdw>
                </a:effectLst>
                <a:latin typeface="Tahoma" panose="020B0604030504040204" pitchFamily="34" charset="0"/>
              </a:defRPr>
            </a:lvl4pPr>
            <a:lvl5pPr marL="2057400" indent="-228600">
              <a:spcBef>
                <a:spcPct val="20000"/>
              </a:spcBef>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5pPr>
            <a:lvl6pPr marL="25146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6pPr>
            <a:lvl7pPr marL="29718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7pPr>
            <a:lvl8pPr marL="34290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8pPr>
            <a:lvl9pPr marL="3886200" indent="-228600" fontAlgn="base">
              <a:spcBef>
                <a:spcPct val="20000"/>
              </a:spcBef>
              <a:spcAft>
                <a:spcPct val="0"/>
              </a:spcAft>
              <a:buClr>
                <a:schemeClr val="hlink"/>
              </a:buClr>
              <a:buSzPct val="70000"/>
              <a:buFont typeface="Wingdings" panose="05000000000000000000" pitchFamily="2" charset="2"/>
              <a:buChar char="n"/>
              <a:defRPr sz="2000">
                <a:solidFill>
                  <a:schemeClr val="tx1"/>
                </a:solidFill>
                <a:effectLst>
                  <a:outerShdw blurRad="38100" dist="38100" dir="2700000" algn="tl">
                    <a:srgbClr val="000000"/>
                  </a:outerShdw>
                </a:effectLst>
                <a:latin typeface="Tahoma" panose="020B0604030504040204" pitchFamily="34" charset="0"/>
              </a:defRPr>
            </a:lvl9pPr>
          </a:lstStyle>
          <a:p>
            <a:pPr eaLnBrk="1" hangingPunct="1">
              <a:buFont typeface="Wingdings" panose="05000000000000000000" pitchFamily="2" charset="2"/>
              <a:buNone/>
            </a:pPr>
            <a:r>
              <a:rPr lang="en-US" altLang="en-US" sz="4400" b="1">
                <a:latin typeface="Courier New" panose="02070309020205020404" pitchFamily="49" charset="0"/>
              </a:rPr>
              <a:t>Output</a:t>
            </a:r>
          </a:p>
          <a:p>
            <a:pPr eaLnBrk="1" hangingPunct="1">
              <a:buFont typeface="Wingdings" panose="05000000000000000000" pitchFamily="2" charset="2"/>
              <a:buNone/>
            </a:pPr>
            <a:r>
              <a:rPr lang="en-US" altLang="en-US" sz="4400" b="1">
                <a:latin typeface="Courier New" panose="02070309020205020404" pitchFamily="49" charset="0"/>
              </a:rPr>
              <a:t>0123456789</a:t>
            </a:r>
            <a:endParaRPr lang="en-US" altLang="en-US" sz="54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3316">
                                            <p:txEl>
                                              <p:pRg st="0" end="0"/>
                                            </p:txEl>
                                          </p:spTgt>
                                        </p:tgtEl>
                                        <p:attrNameLst>
                                          <p:attrName>style.visibility</p:attrName>
                                        </p:attrNameLst>
                                      </p:cBhvr>
                                      <p:to>
                                        <p:strVal val="visible"/>
                                      </p:to>
                                    </p:set>
                                    <p:animEffect transition="in" filter="fade">
                                      <p:cBhvr>
                                        <p:cTn id="7" dur="1000"/>
                                        <p:tgtEl>
                                          <p:spTgt spid="13316">
                                            <p:txEl>
                                              <p:pRg st="0" end="0"/>
                                            </p:txEl>
                                          </p:spTgt>
                                        </p:tgtEl>
                                      </p:cBhvr>
                                    </p:animEffect>
                                    <p:anim calcmode="lin" valueType="num">
                                      <p:cBhvr>
                                        <p:cTn id="8" dur="1000" fill="hold"/>
                                        <p:tgtEl>
                                          <p:spTgt spid="133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3316">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7" presetClass="entr" presetSubtype="0" fill="hold" nodeType="clickEffect">
                                  <p:stCondLst>
                                    <p:cond delay="0"/>
                                  </p:stCondLst>
                                  <p:iterate type="lt">
                                    <p:tmPct val="50000"/>
                                  </p:iterate>
                                  <p:childTnLst>
                                    <p:set>
                                      <p:cBhvr>
                                        <p:cTn id="13" dur="1" fill="hold">
                                          <p:stCondLst>
                                            <p:cond delay="0"/>
                                          </p:stCondLst>
                                        </p:cTn>
                                        <p:tgtEl>
                                          <p:spTgt spid="13316">
                                            <p:txEl>
                                              <p:pRg st="1" end="1"/>
                                            </p:txEl>
                                          </p:spTgt>
                                        </p:tgtEl>
                                        <p:attrNameLst>
                                          <p:attrName>style.visibility</p:attrName>
                                        </p:attrNameLst>
                                      </p:cBhvr>
                                      <p:to>
                                        <p:strVal val="visible"/>
                                      </p:to>
                                    </p:set>
                                    <p:anim calcmode="discrete" valueType="clr">
                                      <p:cBhvr override="childStyle">
                                        <p:cTn id="14" dur="80"/>
                                        <p:tgtEl>
                                          <p:spTgt spid="1331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5" dur="80"/>
                                        <p:tgtEl>
                                          <p:spTgt spid="13316">
                                            <p:txEl>
                                              <p:pRg st="1" end="1"/>
                                            </p:txEl>
                                          </p:spTgt>
                                        </p:tgtEl>
                                        <p:attrNameLst>
                                          <p:attrName>fillcolor</p:attrName>
                                        </p:attrNameLst>
                                      </p:cBhvr>
                                      <p:tavLst>
                                        <p:tav tm="0">
                                          <p:val>
                                            <p:clrVal>
                                              <a:schemeClr val="accent2"/>
                                            </p:clrVal>
                                          </p:val>
                                        </p:tav>
                                        <p:tav tm="50000">
                                          <p:val>
                                            <p:clrVal>
                                              <a:schemeClr val="hlink"/>
                                            </p:clrVal>
                                          </p:val>
                                        </p:tav>
                                      </p:tavLst>
                                    </p:anim>
                                    <p:set>
                                      <p:cBhvr>
                                        <p:cTn id="16" dur="80"/>
                                        <p:tgtEl>
                                          <p:spTgt spid="13316">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a:extLst>
              <a:ext uri="{FF2B5EF4-FFF2-40B4-BE49-F238E27FC236}">
                <a16:creationId xmlns:a16="http://schemas.microsoft.com/office/drawing/2014/main" id="{054BF102-D1DF-4757-85DD-BDB8326B30E3}"/>
              </a:ext>
            </a:extLst>
          </p:cNvPr>
          <p:cNvSpPr>
            <a:spLocks noGrp="1" noChangeArrowheads="1"/>
          </p:cNvSpPr>
          <p:nvPr>
            <p:ph type="title"/>
          </p:nvPr>
        </p:nvSpPr>
        <p:spPr>
          <a:xfrm>
            <a:off x="2590800" y="701676"/>
            <a:ext cx="7543800" cy="1431925"/>
          </a:xfrm>
        </p:spPr>
        <p:txBody>
          <a:bodyPr/>
          <a:lstStyle/>
          <a:p>
            <a:pPr algn="ctr"/>
            <a:r>
              <a:rPr lang="en-US" altLang="en-US" sz="6000"/>
              <a:t>Table for 2</a:t>
            </a:r>
          </a:p>
        </p:txBody>
      </p:sp>
      <p:sp>
        <p:nvSpPr>
          <p:cNvPr id="14339" name="Rectangle 3">
            <a:extLst>
              <a:ext uri="{FF2B5EF4-FFF2-40B4-BE49-F238E27FC236}">
                <a16:creationId xmlns:a16="http://schemas.microsoft.com/office/drawing/2014/main" id="{37C5D00F-1BB0-42D0-824D-28BB030434EF}"/>
              </a:ext>
            </a:extLst>
          </p:cNvPr>
          <p:cNvSpPr>
            <a:spLocks noGrp="1" noChangeArrowheads="1"/>
          </p:cNvSpPr>
          <p:nvPr>
            <p:ph type="body" idx="1"/>
          </p:nvPr>
        </p:nvSpPr>
        <p:spPr>
          <a:xfrm>
            <a:off x="4495800" y="2209800"/>
            <a:ext cx="3962400" cy="4114800"/>
          </a:xfrm>
        </p:spPr>
        <p:txBody>
          <a:bodyPr/>
          <a:lstStyle/>
          <a:p>
            <a:pPr>
              <a:buFont typeface="Wingdings" panose="05000000000000000000" pitchFamily="2" charset="2"/>
              <a:buNone/>
            </a:pPr>
            <a:r>
              <a:rPr lang="en-US" altLang="en-US" sz="3600" b="1"/>
              <a:t>2 x 1 = 2</a:t>
            </a:r>
          </a:p>
          <a:p>
            <a:pPr>
              <a:buFont typeface="Wingdings" panose="05000000000000000000" pitchFamily="2" charset="2"/>
              <a:buNone/>
            </a:pPr>
            <a:r>
              <a:rPr lang="en-US" altLang="en-US" sz="3600" b="1"/>
              <a:t>2 x 2 = 4</a:t>
            </a:r>
          </a:p>
          <a:p>
            <a:pPr>
              <a:buFont typeface="Wingdings" panose="05000000000000000000" pitchFamily="2" charset="2"/>
              <a:buNone/>
            </a:pPr>
            <a:r>
              <a:rPr lang="en-US" altLang="en-US" sz="3600" b="1"/>
              <a:t>2 x 3 = 6</a:t>
            </a:r>
          </a:p>
          <a:p>
            <a:pPr>
              <a:buFont typeface="Wingdings" panose="05000000000000000000" pitchFamily="2" charset="2"/>
              <a:buNone/>
            </a:pPr>
            <a:r>
              <a:rPr lang="en-US" altLang="en-US" sz="3600" b="1"/>
              <a:t>:</a:t>
            </a:r>
          </a:p>
          <a:p>
            <a:pPr>
              <a:buFont typeface="Wingdings" panose="05000000000000000000" pitchFamily="2" charset="2"/>
              <a:buNone/>
            </a:pPr>
            <a:r>
              <a:rPr lang="en-US" altLang="en-US" sz="3600" b="1"/>
              <a:t>:</a:t>
            </a:r>
          </a:p>
          <a:p>
            <a:pPr>
              <a:buFont typeface="Wingdings" panose="05000000000000000000" pitchFamily="2" charset="2"/>
              <a:buNone/>
            </a:pPr>
            <a:r>
              <a:rPr lang="en-US" altLang="en-US" sz="3600" b="1"/>
              <a:t>2 x 10 = 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4339">
                                            <p:txEl>
                                              <p:pRg st="0" end="0"/>
                                            </p:txEl>
                                          </p:spTgt>
                                        </p:tgtEl>
                                        <p:attrNameLst>
                                          <p:attrName>style.visibility</p:attrName>
                                        </p:attrNameLst>
                                      </p:cBhvr>
                                      <p:to>
                                        <p:strVal val="visible"/>
                                      </p:to>
                                    </p:set>
                                    <p:animEffect transition="in" filter="fade">
                                      <p:cBhvr>
                                        <p:cTn id="7" dur="1000"/>
                                        <p:tgtEl>
                                          <p:spTgt spid="14339">
                                            <p:txEl>
                                              <p:pRg st="0" end="0"/>
                                            </p:txEl>
                                          </p:spTgt>
                                        </p:tgtEl>
                                      </p:cBhvr>
                                    </p:animEffect>
                                    <p:anim calcmode="lin" valueType="num">
                                      <p:cBhvr>
                                        <p:cTn id="8" dur="1000" fill="hold"/>
                                        <p:tgtEl>
                                          <p:spTgt spid="1433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33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4339">
                                            <p:txEl>
                                              <p:pRg st="1" end="1"/>
                                            </p:txEl>
                                          </p:spTgt>
                                        </p:tgtEl>
                                        <p:attrNameLst>
                                          <p:attrName>style.visibility</p:attrName>
                                        </p:attrNameLst>
                                      </p:cBhvr>
                                      <p:to>
                                        <p:strVal val="visible"/>
                                      </p:to>
                                    </p:set>
                                    <p:animEffect transition="in" filter="fade">
                                      <p:cBhvr>
                                        <p:cTn id="14" dur="1000"/>
                                        <p:tgtEl>
                                          <p:spTgt spid="14339">
                                            <p:txEl>
                                              <p:pRg st="1" end="1"/>
                                            </p:txEl>
                                          </p:spTgt>
                                        </p:tgtEl>
                                      </p:cBhvr>
                                    </p:animEffect>
                                    <p:anim calcmode="lin" valueType="num">
                                      <p:cBhvr>
                                        <p:cTn id="15" dur="1000" fill="hold"/>
                                        <p:tgtEl>
                                          <p:spTgt spid="1433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433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14339">
                                            <p:txEl>
                                              <p:pRg st="2" end="2"/>
                                            </p:txEl>
                                          </p:spTgt>
                                        </p:tgtEl>
                                        <p:attrNameLst>
                                          <p:attrName>style.visibility</p:attrName>
                                        </p:attrNameLst>
                                      </p:cBhvr>
                                      <p:to>
                                        <p:strVal val="visible"/>
                                      </p:to>
                                    </p:set>
                                    <p:animEffect transition="in" filter="fade">
                                      <p:cBhvr>
                                        <p:cTn id="21" dur="1000"/>
                                        <p:tgtEl>
                                          <p:spTgt spid="14339">
                                            <p:txEl>
                                              <p:pRg st="2" end="2"/>
                                            </p:txEl>
                                          </p:spTgt>
                                        </p:tgtEl>
                                      </p:cBhvr>
                                    </p:animEffect>
                                    <p:anim calcmode="lin" valueType="num">
                                      <p:cBhvr>
                                        <p:cTn id="22" dur="1000" fill="hold"/>
                                        <p:tgtEl>
                                          <p:spTgt spid="1433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433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14339">
                                            <p:txEl>
                                              <p:pRg st="3" end="3"/>
                                            </p:txEl>
                                          </p:spTgt>
                                        </p:tgtEl>
                                        <p:attrNameLst>
                                          <p:attrName>style.visibility</p:attrName>
                                        </p:attrNameLst>
                                      </p:cBhvr>
                                      <p:to>
                                        <p:strVal val="visible"/>
                                      </p:to>
                                    </p:set>
                                    <p:animEffect transition="in" filter="fade">
                                      <p:cBhvr>
                                        <p:cTn id="28" dur="1000"/>
                                        <p:tgtEl>
                                          <p:spTgt spid="14339">
                                            <p:txEl>
                                              <p:pRg st="3" end="3"/>
                                            </p:txEl>
                                          </p:spTgt>
                                        </p:tgtEl>
                                      </p:cBhvr>
                                    </p:animEffect>
                                    <p:anim calcmode="lin" valueType="num">
                                      <p:cBhvr>
                                        <p:cTn id="29" dur="1000" fill="hold"/>
                                        <p:tgtEl>
                                          <p:spTgt spid="1433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4339">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14339">
                                            <p:txEl>
                                              <p:pRg st="4" end="4"/>
                                            </p:txEl>
                                          </p:spTgt>
                                        </p:tgtEl>
                                        <p:attrNameLst>
                                          <p:attrName>style.visibility</p:attrName>
                                        </p:attrNameLst>
                                      </p:cBhvr>
                                      <p:to>
                                        <p:strVal val="visible"/>
                                      </p:to>
                                    </p:set>
                                    <p:animEffect transition="in" filter="fade">
                                      <p:cBhvr>
                                        <p:cTn id="33" dur="1000"/>
                                        <p:tgtEl>
                                          <p:spTgt spid="14339">
                                            <p:txEl>
                                              <p:pRg st="4" end="4"/>
                                            </p:txEl>
                                          </p:spTgt>
                                        </p:tgtEl>
                                      </p:cBhvr>
                                    </p:animEffect>
                                    <p:anim calcmode="lin" valueType="num">
                                      <p:cBhvr>
                                        <p:cTn id="34" dur="1000" fill="hold"/>
                                        <p:tgtEl>
                                          <p:spTgt spid="14339">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433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7" presetClass="entr" presetSubtype="0" fill="hold" nodeType="clickEffect">
                                  <p:stCondLst>
                                    <p:cond delay="0"/>
                                  </p:stCondLst>
                                  <p:childTnLst>
                                    <p:set>
                                      <p:cBhvr>
                                        <p:cTn id="39" dur="1" fill="hold">
                                          <p:stCondLst>
                                            <p:cond delay="0"/>
                                          </p:stCondLst>
                                        </p:cTn>
                                        <p:tgtEl>
                                          <p:spTgt spid="14339">
                                            <p:txEl>
                                              <p:pRg st="5" end="5"/>
                                            </p:txEl>
                                          </p:spTgt>
                                        </p:tgtEl>
                                        <p:attrNameLst>
                                          <p:attrName>style.visibility</p:attrName>
                                        </p:attrNameLst>
                                      </p:cBhvr>
                                      <p:to>
                                        <p:strVal val="visible"/>
                                      </p:to>
                                    </p:set>
                                    <p:animEffect transition="in" filter="fade">
                                      <p:cBhvr>
                                        <p:cTn id="40" dur="1000"/>
                                        <p:tgtEl>
                                          <p:spTgt spid="14339">
                                            <p:txEl>
                                              <p:pRg st="5" end="5"/>
                                            </p:txEl>
                                          </p:spTgt>
                                        </p:tgtEl>
                                      </p:cBhvr>
                                    </p:animEffect>
                                    <p:anim calcmode="lin" valueType="num">
                                      <p:cBhvr>
                                        <p:cTn id="41" dur="1000" fill="hold"/>
                                        <p:tgtEl>
                                          <p:spTgt spid="1433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433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a:extLst>
              <a:ext uri="{FF2B5EF4-FFF2-40B4-BE49-F238E27FC236}">
                <a16:creationId xmlns:a16="http://schemas.microsoft.com/office/drawing/2014/main" id="{5014A599-0323-43E0-B641-996DB0901B22}"/>
              </a:ext>
            </a:extLst>
          </p:cNvPr>
          <p:cNvSpPr>
            <a:spLocks noGrp="1" noChangeArrowheads="1"/>
          </p:cNvSpPr>
          <p:nvPr>
            <p:ph type="title"/>
          </p:nvPr>
        </p:nvSpPr>
        <p:spPr>
          <a:xfrm>
            <a:off x="2819400" y="777876"/>
            <a:ext cx="7543800" cy="1431925"/>
          </a:xfrm>
        </p:spPr>
        <p:txBody>
          <a:bodyPr/>
          <a:lstStyle/>
          <a:p>
            <a:r>
              <a:rPr lang="en-US" altLang="en-US"/>
              <a:t>Example - Calculate Table for 2</a:t>
            </a:r>
          </a:p>
        </p:txBody>
      </p:sp>
      <p:sp>
        <p:nvSpPr>
          <p:cNvPr id="15363" name="Rectangle 3">
            <a:extLst>
              <a:ext uri="{FF2B5EF4-FFF2-40B4-BE49-F238E27FC236}">
                <a16:creationId xmlns:a16="http://schemas.microsoft.com/office/drawing/2014/main" id="{004B084F-63AA-4089-9F1A-EDF02588CF9B}"/>
              </a:ext>
            </a:extLst>
          </p:cNvPr>
          <p:cNvSpPr>
            <a:spLocks noGrp="1" noChangeArrowheads="1"/>
          </p:cNvSpPr>
          <p:nvPr>
            <p:ph type="body" idx="1"/>
          </p:nvPr>
        </p:nvSpPr>
        <p:spPr>
          <a:xfrm>
            <a:off x="2895600" y="2590800"/>
            <a:ext cx="7543800" cy="3124200"/>
          </a:xfrm>
        </p:spPr>
        <p:txBody>
          <a:bodyPr>
            <a:normAutofit lnSpcReduction="10000"/>
          </a:bodyPr>
          <a:lstStyle/>
          <a:p>
            <a:pPr>
              <a:buFont typeface="Wingdings" panose="05000000000000000000" pitchFamily="2" charset="2"/>
              <a:buNone/>
            </a:pPr>
            <a:r>
              <a:rPr lang="en-US" altLang="en-US" sz="1600" b="1"/>
              <a:t>#include &lt;iostream.h&gt;</a:t>
            </a:r>
          </a:p>
          <a:p>
            <a:pPr>
              <a:buFont typeface="Wingdings" panose="05000000000000000000" pitchFamily="2" charset="2"/>
              <a:buNone/>
            </a:pPr>
            <a:r>
              <a:rPr lang="en-US" altLang="en-US" sz="1600" b="1"/>
              <a:t>main ( )</a:t>
            </a:r>
          </a:p>
          <a:p>
            <a:pPr>
              <a:buFont typeface="Wingdings" panose="05000000000000000000" pitchFamily="2" charset="2"/>
              <a:buNone/>
            </a:pPr>
            <a:r>
              <a:rPr lang="en-US" altLang="en-US" sz="1600" b="1"/>
              <a:t>{</a:t>
            </a:r>
          </a:p>
          <a:p>
            <a:pPr>
              <a:buFont typeface="Wingdings" panose="05000000000000000000" pitchFamily="2" charset="2"/>
              <a:buNone/>
            </a:pPr>
            <a:r>
              <a:rPr lang="en-US" altLang="en-US" sz="1600" b="1"/>
              <a:t>	int counter ;</a:t>
            </a:r>
          </a:p>
          <a:p>
            <a:pPr>
              <a:buFont typeface="Wingdings" panose="05000000000000000000" pitchFamily="2" charset="2"/>
              <a:buNone/>
            </a:pPr>
            <a:r>
              <a:rPr lang="en-US" altLang="en-US" sz="1600" b="1"/>
              <a:t> 	for ( counter = 1 ; counter &lt;= 10 ; counter = counter + 1 )</a:t>
            </a:r>
          </a:p>
          <a:p>
            <a:pPr>
              <a:buFont typeface="Wingdings" panose="05000000000000000000" pitchFamily="2" charset="2"/>
              <a:buNone/>
            </a:pPr>
            <a:r>
              <a:rPr lang="en-US" altLang="en-US" sz="1600" b="1"/>
              <a:t>	{</a:t>
            </a:r>
          </a:p>
          <a:p>
            <a:pPr>
              <a:buFont typeface="Wingdings" panose="05000000000000000000" pitchFamily="2" charset="2"/>
              <a:buNone/>
            </a:pPr>
            <a:r>
              <a:rPr lang="en-US" altLang="en-US" sz="1600" b="1"/>
              <a:t>        cout &lt;&lt; "2 x " &lt;&lt; counter &lt;&lt; " = " &lt;&lt; 2* counter &lt;&lt; "\n“ ;</a:t>
            </a:r>
          </a:p>
          <a:p>
            <a:pPr>
              <a:buFont typeface="Wingdings" panose="05000000000000000000" pitchFamily="2" charset="2"/>
              <a:buNone/>
            </a:pPr>
            <a:r>
              <a:rPr lang="en-US" altLang="en-US" sz="1600" b="1"/>
              <a:t>    	}</a:t>
            </a:r>
          </a:p>
          <a:p>
            <a:pPr>
              <a:buFont typeface="Wingdings" panose="05000000000000000000" pitchFamily="2" charset="2"/>
              <a:buNone/>
            </a:pPr>
            <a:r>
              <a:rPr lang="en-US" altLang="en-US" sz="1600" b="1"/>
              <a:t>}</a:t>
            </a:r>
          </a:p>
          <a:p>
            <a:pPr lvl="2">
              <a:buFont typeface="Wingdings" panose="05000000000000000000" pitchFamily="2" charset="2"/>
              <a:buNone/>
            </a:pPr>
            <a:endParaRPr lang="en-US" altLang="en-US" sz="1200" b="1">
              <a:latin typeface="Courier New" panose="02070309020205020404" pitchFamily="49"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21D3A8-DD90-4C23-BF97-6C52694B4CA1}"/>
              </a:ext>
            </a:extLst>
          </p:cNvPr>
          <p:cNvSpPr>
            <a:spLocks noGrp="1"/>
          </p:cNvSpPr>
          <p:nvPr>
            <p:ph type="title"/>
          </p:nvPr>
        </p:nvSpPr>
        <p:spPr/>
        <p:txBody>
          <a:bodyPr/>
          <a:lstStyle/>
          <a:p>
            <a:r>
              <a:rPr lang="en-US" altLang="en-US" dirty="0"/>
              <a:t>while loop</a:t>
            </a:r>
            <a:endParaRPr lang="en-GB" dirty="0"/>
          </a:p>
        </p:txBody>
      </p:sp>
      <p:sp>
        <p:nvSpPr>
          <p:cNvPr id="3" name="Content Placeholder 2">
            <a:extLst>
              <a:ext uri="{FF2B5EF4-FFF2-40B4-BE49-F238E27FC236}">
                <a16:creationId xmlns:a16="http://schemas.microsoft.com/office/drawing/2014/main" id="{3E91EE93-B939-4582-8718-A7DB900CDBE5}"/>
              </a:ext>
            </a:extLst>
          </p:cNvPr>
          <p:cNvSpPr>
            <a:spLocks noGrp="1"/>
          </p:cNvSpPr>
          <p:nvPr>
            <p:ph idx="1"/>
          </p:nvPr>
        </p:nvSpPr>
        <p:spPr/>
        <p:txBody>
          <a:bodyPr>
            <a:normAutofit/>
          </a:bodyPr>
          <a:lstStyle/>
          <a:p>
            <a:r>
              <a:rPr lang="en-GB" dirty="0"/>
              <a:t>We have seen that there may be certain situations when the body of </a:t>
            </a:r>
            <a:r>
              <a:rPr lang="en-GB" i="1" dirty="0"/>
              <a:t>while loop </a:t>
            </a:r>
            <a:r>
              <a:rPr lang="en-GB" dirty="0" err="1"/>
              <a:t>doesnot</a:t>
            </a:r>
            <a:r>
              <a:rPr lang="en-GB" dirty="0"/>
              <a:t> execute even a single time. This occurs when the condition in </a:t>
            </a:r>
            <a:r>
              <a:rPr lang="en-GB" i="1" dirty="0"/>
              <a:t>while </a:t>
            </a:r>
            <a:r>
              <a:rPr lang="en-GB" dirty="0"/>
              <a:t>is false.</a:t>
            </a:r>
          </a:p>
          <a:p>
            <a:r>
              <a:rPr lang="en-GB" dirty="0"/>
              <a:t> In </a:t>
            </a:r>
            <a:r>
              <a:rPr lang="en-GB" i="1" dirty="0"/>
              <a:t>while </a:t>
            </a:r>
            <a:r>
              <a:rPr lang="en-GB" dirty="0"/>
              <a:t>loop, the condition is tested first and the statements in the body are executed only when this condition is true. If the condition is false, then the control goes directly to the statement after the closed brace of the </a:t>
            </a:r>
            <a:r>
              <a:rPr lang="en-GB" i="1" dirty="0"/>
              <a:t>while loop</a:t>
            </a:r>
            <a:r>
              <a:rPr lang="en-GB" dirty="0"/>
              <a:t>.</a:t>
            </a:r>
          </a:p>
          <a:p>
            <a:r>
              <a:rPr lang="en-GB" dirty="0"/>
              <a:t> So we can say that in </a:t>
            </a:r>
            <a:r>
              <a:rPr lang="en-GB" i="1" dirty="0"/>
              <a:t>while </a:t>
            </a:r>
            <a:r>
              <a:rPr lang="en-GB" dirty="0"/>
              <a:t>structure, the loop can execute zero or more times. </a:t>
            </a:r>
          </a:p>
          <a:p>
            <a:r>
              <a:rPr lang="en-GB" dirty="0"/>
              <a:t>There may be situations where we may need that some task must be performed at least once.</a:t>
            </a:r>
          </a:p>
        </p:txBody>
      </p:sp>
    </p:spTree>
    <p:extLst>
      <p:ext uri="{BB962C8B-B14F-4D97-AF65-F5344CB8AC3E}">
        <p14:creationId xmlns:p14="http://schemas.microsoft.com/office/powerpoint/2010/main" val="42835379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a:extLst>
              <a:ext uri="{FF2B5EF4-FFF2-40B4-BE49-F238E27FC236}">
                <a16:creationId xmlns:a16="http://schemas.microsoft.com/office/drawing/2014/main" id="{3FED93CD-E1F5-4457-AB10-3E0511BB086F}"/>
              </a:ext>
            </a:extLst>
          </p:cNvPr>
          <p:cNvSpPr>
            <a:spLocks noGrp="1" noChangeArrowheads="1"/>
          </p:cNvSpPr>
          <p:nvPr>
            <p:ph type="title"/>
          </p:nvPr>
        </p:nvSpPr>
        <p:spPr>
          <a:xfrm>
            <a:off x="2590800" y="549276"/>
            <a:ext cx="7543800" cy="1431925"/>
          </a:xfrm>
        </p:spPr>
        <p:txBody>
          <a:bodyPr/>
          <a:lstStyle/>
          <a:p>
            <a:pPr algn="ctr"/>
            <a:r>
              <a:rPr lang="en-US" altLang="en-US" sz="6000"/>
              <a:t>Output</a:t>
            </a:r>
          </a:p>
        </p:txBody>
      </p:sp>
      <p:sp>
        <p:nvSpPr>
          <p:cNvPr id="19459" name="Rectangle 3">
            <a:extLst>
              <a:ext uri="{FF2B5EF4-FFF2-40B4-BE49-F238E27FC236}">
                <a16:creationId xmlns:a16="http://schemas.microsoft.com/office/drawing/2014/main" id="{DBA826FD-1DB6-46D5-B760-BC3EF6BAC66E}"/>
              </a:ext>
            </a:extLst>
          </p:cNvPr>
          <p:cNvSpPr>
            <a:spLocks noGrp="1" noChangeArrowheads="1"/>
          </p:cNvSpPr>
          <p:nvPr>
            <p:ph type="body" idx="1"/>
          </p:nvPr>
        </p:nvSpPr>
        <p:spPr/>
        <p:txBody>
          <a:bodyPr/>
          <a:lstStyle/>
          <a:p>
            <a:pPr>
              <a:buFont typeface="Wingdings" panose="05000000000000000000" pitchFamily="2" charset="2"/>
              <a:buNone/>
            </a:pPr>
            <a:r>
              <a:rPr lang="en-US" altLang="en-US"/>
              <a:t>2 x1 = 2</a:t>
            </a:r>
          </a:p>
          <a:p>
            <a:pPr>
              <a:buFont typeface="Wingdings" panose="05000000000000000000" pitchFamily="2" charset="2"/>
              <a:buNone/>
            </a:pPr>
            <a:r>
              <a:rPr lang="en-US" altLang="en-US"/>
              <a:t>2 x 2 = 4</a:t>
            </a:r>
          </a:p>
          <a:p>
            <a:pPr>
              <a:buFont typeface="Wingdings" panose="05000000000000000000" pitchFamily="2" charset="2"/>
              <a:buNone/>
            </a:pPr>
            <a:r>
              <a:rPr lang="en-US" altLang="en-US"/>
              <a:t>2 x 3 = 6</a:t>
            </a:r>
          </a:p>
          <a:p>
            <a:pPr>
              <a:buFont typeface="Wingdings" panose="05000000000000000000" pitchFamily="2" charset="2"/>
              <a:buNone/>
            </a:pPr>
            <a:r>
              <a:rPr lang="en-US" altLang="en-US"/>
              <a:t>:</a:t>
            </a:r>
          </a:p>
          <a:p>
            <a:pPr>
              <a:buFont typeface="Wingdings" panose="05000000000000000000" pitchFamily="2" charset="2"/>
              <a:buNone/>
            </a:pPr>
            <a:r>
              <a:rPr lang="en-US" altLang="en-US"/>
              <a:t>:</a:t>
            </a:r>
          </a:p>
          <a:p>
            <a:pPr>
              <a:buFont typeface="Wingdings" panose="05000000000000000000" pitchFamily="2" charset="2"/>
              <a:buNone/>
            </a:pPr>
            <a:r>
              <a:rPr lang="en-US" altLang="en-US"/>
              <a:t>2 x 10 = 20</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19459">
                                            <p:txEl>
                                              <p:pRg st="0" end="0"/>
                                            </p:txEl>
                                          </p:spTgt>
                                        </p:tgtEl>
                                        <p:attrNameLst>
                                          <p:attrName>style.visibility</p:attrName>
                                        </p:attrNameLst>
                                      </p:cBhvr>
                                      <p:to>
                                        <p:strVal val="visible"/>
                                      </p:to>
                                    </p:set>
                                    <p:animEffect transition="in" filter="fade">
                                      <p:cBhvr>
                                        <p:cTn id="7" dur="1000"/>
                                        <p:tgtEl>
                                          <p:spTgt spid="19459">
                                            <p:txEl>
                                              <p:pRg st="0" end="0"/>
                                            </p:txEl>
                                          </p:spTgt>
                                        </p:tgtEl>
                                      </p:cBhvr>
                                    </p:animEffect>
                                    <p:anim calcmode="lin" valueType="num">
                                      <p:cBhvr>
                                        <p:cTn id="8" dur="1000" fill="hold"/>
                                        <p:tgtEl>
                                          <p:spTgt spid="19459">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9459">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19459">
                                            <p:txEl>
                                              <p:pRg st="1" end="1"/>
                                            </p:txEl>
                                          </p:spTgt>
                                        </p:tgtEl>
                                        <p:attrNameLst>
                                          <p:attrName>style.visibility</p:attrName>
                                        </p:attrNameLst>
                                      </p:cBhvr>
                                      <p:to>
                                        <p:strVal val="visible"/>
                                      </p:to>
                                    </p:set>
                                    <p:animEffect transition="in" filter="fade">
                                      <p:cBhvr>
                                        <p:cTn id="14" dur="1000"/>
                                        <p:tgtEl>
                                          <p:spTgt spid="19459">
                                            <p:txEl>
                                              <p:pRg st="1" end="1"/>
                                            </p:txEl>
                                          </p:spTgt>
                                        </p:tgtEl>
                                      </p:cBhvr>
                                    </p:animEffect>
                                    <p:anim calcmode="lin" valueType="num">
                                      <p:cBhvr>
                                        <p:cTn id="15" dur="1000" fill="hold"/>
                                        <p:tgtEl>
                                          <p:spTgt spid="19459">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19459">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47" presetClass="entr" presetSubtype="0" fill="hold" nodeType="clickEffect">
                                  <p:stCondLst>
                                    <p:cond delay="0"/>
                                  </p:stCondLst>
                                  <p:childTnLst>
                                    <p:set>
                                      <p:cBhvr>
                                        <p:cTn id="20" dur="1" fill="hold">
                                          <p:stCondLst>
                                            <p:cond delay="0"/>
                                          </p:stCondLst>
                                        </p:cTn>
                                        <p:tgtEl>
                                          <p:spTgt spid="19459">
                                            <p:txEl>
                                              <p:pRg st="2" end="2"/>
                                            </p:txEl>
                                          </p:spTgt>
                                        </p:tgtEl>
                                        <p:attrNameLst>
                                          <p:attrName>style.visibility</p:attrName>
                                        </p:attrNameLst>
                                      </p:cBhvr>
                                      <p:to>
                                        <p:strVal val="visible"/>
                                      </p:to>
                                    </p:set>
                                    <p:animEffect transition="in" filter="fade">
                                      <p:cBhvr>
                                        <p:cTn id="21" dur="1000"/>
                                        <p:tgtEl>
                                          <p:spTgt spid="19459">
                                            <p:txEl>
                                              <p:pRg st="2" end="2"/>
                                            </p:txEl>
                                          </p:spTgt>
                                        </p:tgtEl>
                                      </p:cBhvr>
                                    </p:animEffect>
                                    <p:anim calcmode="lin" valueType="num">
                                      <p:cBhvr>
                                        <p:cTn id="22" dur="1000" fill="hold"/>
                                        <p:tgtEl>
                                          <p:spTgt spid="19459">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19459">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24" fill="hold" nodeType="clickPar">
                      <p:stCondLst>
                        <p:cond delay="indefinite"/>
                      </p:stCondLst>
                      <p:childTnLst>
                        <p:par>
                          <p:cTn id="25" fill="hold" nodeType="withGroup">
                            <p:stCondLst>
                              <p:cond delay="0"/>
                            </p:stCondLst>
                            <p:childTnLst>
                              <p:par>
                                <p:cTn id="26" presetID="47" presetClass="entr" presetSubtype="0" fill="hold" nodeType="clickEffect">
                                  <p:stCondLst>
                                    <p:cond delay="0"/>
                                  </p:stCondLst>
                                  <p:childTnLst>
                                    <p:set>
                                      <p:cBhvr>
                                        <p:cTn id="27" dur="1" fill="hold">
                                          <p:stCondLst>
                                            <p:cond delay="0"/>
                                          </p:stCondLst>
                                        </p:cTn>
                                        <p:tgtEl>
                                          <p:spTgt spid="19459">
                                            <p:txEl>
                                              <p:pRg st="3" end="3"/>
                                            </p:txEl>
                                          </p:spTgt>
                                        </p:tgtEl>
                                        <p:attrNameLst>
                                          <p:attrName>style.visibility</p:attrName>
                                        </p:attrNameLst>
                                      </p:cBhvr>
                                      <p:to>
                                        <p:strVal val="visible"/>
                                      </p:to>
                                    </p:set>
                                    <p:animEffect transition="in" filter="fade">
                                      <p:cBhvr>
                                        <p:cTn id="28" dur="1000"/>
                                        <p:tgtEl>
                                          <p:spTgt spid="19459">
                                            <p:txEl>
                                              <p:pRg st="3" end="3"/>
                                            </p:txEl>
                                          </p:spTgt>
                                        </p:tgtEl>
                                      </p:cBhvr>
                                    </p:animEffect>
                                    <p:anim calcmode="lin" valueType="num">
                                      <p:cBhvr>
                                        <p:cTn id="29" dur="1000" fill="hold"/>
                                        <p:tgtEl>
                                          <p:spTgt spid="19459">
                                            <p:txEl>
                                              <p:pRg st="3" end="3"/>
                                            </p:txEl>
                                          </p:spTgt>
                                        </p:tgtEl>
                                        <p:attrNameLst>
                                          <p:attrName>ppt_x</p:attrName>
                                        </p:attrNameLst>
                                      </p:cBhvr>
                                      <p:tavLst>
                                        <p:tav tm="0">
                                          <p:val>
                                            <p:strVal val="#ppt_x"/>
                                          </p:val>
                                        </p:tav>
                                        <p:tav tm="100000">
                                          <p:val>
                                            <p:strVal val="#ppt_x"/>
                                          </p:val>
                                        </p:tav>
                                      </p:tavLst>
                                    </p:anim>
                                    <p:anim calcmode="lin" valueType="num">
                                      <p:cBhvr>
                                        <p:cTn id="30" dur="1000" fill="hold"/>
                                        <p:tgtEl>
                                          <p:spTgt spid="19459">
                                            <p:txEl>
                                              <p:pRg st="3" end="3"/>
                                            </p:txEl>
                                          </p:spTgt>
                                        </p:tgtEl>
                                        <p:attrNameLst>
                                          <p:attrName>ppt_y</p:attrName>
                                        </p:attrNameLst>
                                      </p:cBhvr>
                                      <p:tavLst>
                                        <p:tav tm="0">
                                          <p:val>
                                            <p:strVal val="#ppt_y-.1"/>
                                          </p:val>
                                        </p:tav>
                                        <p:tav tm="100000">
                                          <p:val>
                                            <p:strVal val="#ppt_y"/>
                                          </p:val>
                                        </p:tav>
                                      </p:tavLst>
                                    </p:anim>
                                  </p:childTnLst>
                                </p:cTn>
                              </p:par>
                              <p:par>
                                <p:cTn id="31" presetID="47" presetClass="entr" presetSubtype="0" fill="hold" nodeType="withEffect">
                                  <p:stCondLst>
                                    <p:cond delay="0"/>
                                  </p:stCondLst>
                                  <p:childTnLst>
                                    <p:set>
                                      <p:cBhvr>
                                        <p:cTn id="32" dur="1" fill="hold">
                                          <p:stCondLst>
                                            <p:cond delay="0"/>
                                          </p:stCondLst>
                                        </p:cTn>
                                        <p:tgtEl>
                                          <p:spTgt spid="19459">
                                            <p:txEl>
                                              <p:pRg st="4" end="4"/>
                                            </p:txEl>
                                          </p:spTgt>
                                        </p:tgtEl>
                                        <p:attrNameLst>
                                          <p:attrName>style.visibility</p:attrName>
                                        </p:attrNameLst>
                                      </p:cBhvr>
                                      <p:to>
                                        <p:strVal val="visible"/>
                                      </p:to>
                                    </p:set>
                                    <p:animEffect transition="in" filter="fade">
                                      <p:cBhvr>
                                        <p:cTn id="33" dur="1000"/>
                                        <p:tgtEl>
                                          <p:spTgt spid="19459">
                                            <p:txEl>
                                              <p:pRg st="4" end="4"/>
                                            </p:txEl>
                                          </p:spTgt>
                                        </p:tgtEl>
                                      </p:cBhvr>
                                    </p:animEffect>
                                    <p:anim calcmode="lin" valueType="num">
                                      <p:cBhvr>
                                        <p:cTn id="34" dur="1000" fill="hold"/>
                                        <p:tgtEl>
                                          <p:spTgt spid="19459">
                                            <p:txEl>
                                              <p:pRg st="4" end="4"/>
                                            </p:txEl>
                                          </p:spTgt>
                                        </p:tgtEl>
                                        <p:attrNameLst>
                                          <p:attrName>ppt_x</p:attrName>
                                        </p:attrNameLst>
                                      </p:cBhvr>
                                      <p:tavLst>
                                        <p:tav tm="0">
                                          <p:val>
                                            <p:strVal val="#ppt_x"/>
                                          </p:val>
                                        </p:tav>
                                        <p:tav tm="100000">
                                          <p:val>
                                            <p:strVal val="#ppt_x"/>
                                          </p:val>
                                        </p:tav>
                                      </p:tavLst>
                                    </p:anim>
                                    <p:anim calcmode="lin" valueType="num">
                                      <p:cBhvr>
                                        <p:cTn id="35" dur="1000" fill="hold"/>
                                        <p:tgtEl>
                                          <p:spTgt spid="19459">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6" fill="hold" nodeType="clickPar">
                      <p:stCondLst>
                        <p:cond delay="indefinite"/>
                      </p:stCondLst>
                      <p:childTnLst>
                        <p:par>
                          <p:cTn id="37" fill="hold" nodeType="withGroup">
                            <p:stCondLst>
                              <p:cond delay="0"/>
                            </p:stCondLst>
                            <p:childTnLst>
                              <p:par>
                                <p:cTn id="38" presetID="47" presetClass="entr" presetSubtype="0" fill="hold" nodeType="clickEffect">
                                  <p:stCondLst>
                                    <p:cond delay="0"/>
                                  </p:stCondLst>
                                  <p:childTnLst>
                                    <p:set>
                                      <p:cBhvr>
                                        <p:cTn id="39" dur="1" fill="hold">
                                          <p:stCondLst>
                                            <p:cond delay="0"/>
                                          </p:stCondLst>
                                        </p:cTn>
                                        <p:tgtEl>
                                          <p:spTgt spid="19459">
                                            <p:txEl>
                                              <p:pRg st="5" end="5"/>
                                            </p:txEl>
                                          </p:spTgt>
                                        </p:tgtEl>
                                        <p:attrNameLst>
                                          <p:attrName>style.visibility</p:attrName>
                                        </p:attrNameLst>
                                      </p:cBhvr>
                                      <p:to>
                                        <p:strVal val="visible"/>
                                      </p:to>
                                    </p:set>
                                    <p:animEffect transition="in" filter="fade">
                                      <p:cBhvr>
                                        <p:cTn id="40" dur="1000"/>
                                        <p:tgtEl>
                                          <p:spTgt spid="19459">
                                            <p:txEl>
                                              <p:pRg st="5" end="5"/>
                                            </p:txEl>
                                          </p:spTgt>
                                        </p:tgtEl>
                                      </p:cBhvr>
                                    </p:animEffect>
                                    <p:anim calcmode="lin" valueType="num">
                                      <p:cBhvr>
                                        <p:cTn id="41" dur="1000" fill="hold"/>
                                        <p:tgtEl>
                                          <p:spTgt spid="19459">
                                            <p:txEl>
                                              <p:pRg st="5" end="5"/>
                                            </p:txEl>
                                          </p:spTgt>
                                        </p:tgtEl>
                                        <p:attrNameLst>
                                          <p:attrName>ppt_x</p:attrName>
                                        </p:attrNameLst>
                                      </p:cBhvr>
                                      <p:tavLst>
                                        <p:tav tm="0">
                                          <p:val>
                                            <p:strVal val="#ppt_x"/>
                                          </p:val>
                                        </p:tav>
                                        <p:tav tm="100000">
                                          <p:val>
                                            <p:strVal val="#ppt_x"/>
                                          </p:val>
                                        </p:tav>
                                      </p:tavLst>
                                    </p:anim>
                                    <p:anim calcmode="lin" valueType="num">
                                      <p:cBhvr>
                                        <p:cTn id="42" dur="1000" fill="hold"/>
                                        <p:tgtEl>
                                          <p:spTgt spid="19459">
                                            <p:txEl>
                                              <p:pRg st="5" end="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a:extLst>
              <a:ext uri="{FF2B5EF4-FFF2-40B4-BE49-F238E27FC236}">
                <a16:creationId xmlns:a16="http://schemas.microsoft.com/office/drawing/2014/main" id="{E045C83D-FF1A-42C0-8ECA-E2827C10499D}"/>
              </a:ext>
            </a:extLst>
          </p:cNvPr>
          <p:cNvSpPr>
            <a:spLocks noGrp="1" noChangeArrowheads="1"/>
          </p:cNvSpPr>
          <p:nvPr>
            <p:ph type="title"/>
          </p:nvPr>
        </p:nvSpPr>
        <p:spPr>
          <a:xfrm>
            <a:off x="2971800" y="625476"/>
            <a:ext cx="7543800" cy="1431925"/>
          </a:xfrm>
        </p:spPr>
        <p:txBody>
          <a:bodyPr/>
          <a:lstStyle/>
          <a:p>
            <a:r>
              <a:rPr lang="en-US" altLang="en-US" sz="3200"/>
              <a:t>Flow chart for the ‘Table’ example </a:t>
            </a:r>
          </a:p>
        </p:txBody>
      </p:sp>
      <p:sp>
        <p:nvSpPr>
          <p:cNvPr id="16388" name="Rectangle 4">
            <a:extLst>
              <a:ext uri="{FF2B5EF4-FFF2-40B4-BE49-F238E27FC236}">
                <a16:creationId xmlns:a16="http://schemas.microsoft.com/office/drawing/2014/main" id="{63112C2F-CAB8-410B-B5A9-1303F11DD195}"/>
              </a:ext>
            </a:extLst>
          </p:cNvPr>
          <p:cNvSpPr>
            <a:spLocks noChangeArrowheads="1"/>
          </p:cNvSpPr>
          <p:nvPr/>
        </p:nvSpPr>
        <p:spPr bwMode="auto">
          <a:xfrm>
            <a:off x="3079750" y="2178050"/>
            <a:ext cx="1143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counter=1</a:t>
            </a:r>
          </a:p>
        </p:txBody>
      </p:sp>
      <p:sp>
        <p:nvSpPr>
          <p:cNvPr id="16389" name="Rectangle 5">
            <a:extLst>
              <a:ext uri="{FF2B5EF4-FFF2-40B4-BE49-F238E27FC236}">
                <a16:creationId xmlns:a16="http://schemas.microsoft.com/office/drawing/2014/main" id="{3D47CA6E-39C4-42AD-A44A-4CB29466337A}"/>
              </a:ext>
            </a:extLst>
          </p:cNvPr>
          <p:cNvSpPr>
            <a:spLocks noChangeArrowheads="1"/>
          </p:cNvSpPr>
          <p:nvPr/>
        </p:nvSpPr>
        <p:spPr bwMode="auto">
          <a:xfrm>
            <a:off x="3079750" y="2787650"/>
            <a:ext cx="11430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While </a:t>
            </a:r>
          </a:p>
        </p:txBody>
      </p:sp>
      <p:sp>
        <p:nvSpPr>
          <p:cNvPr id="16390" name="Rectangle 6">
            <a:extLst>
              <a:ext uri="{FF2B5EF4-FFF2-40B4-BE49-F238E27FC236}">
                <a16:creationId xmlns:a16="http://schemas.microsoft.com/office/drawing/2014/main" id="{63B32167-8568-4498-BEBD-C0DC43F8D7D5}"/>
              </a:ext>
            </a:extLst>
          </p:cNvPr>
          <p:cNvSpPr>
            <a:spLocks noChangeArrowheads="1"/>
          </p:cNvSpPr>
          <p:nvPr/>
        </p:nvSpPr>
        <p:spPr bwMode="auto">
          <a:xfrm>
            <a:off x="5181600" y="4495800"/>
            <a:ext cx="1295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400">
                <a:latin typeface="Arial" panose="020B0604020202020204" pitchFamily="34" charset="0"/>
              </a:rPr>
              <a:t>Print 2*counter</a:t>
            </a:r>
          </a:p>
        </p:txBody>
      </p:sp>
      <p:sp>
        <p:nvSpPr>
          <p:cNvPr id="16391" name="AutoShape 7">
            <a:extLst>
              <a:ext uri="{FF2B5EF4-FFF2-40B4-BE49-F238E27FC236}">
                <a16:creationId xmlns:a16="http://schemas.microsoft.com/office/drawing/2014/main" id="{36C52FAA-8B6F-4B47-997C-1EA4CB1382A4}"/>
              </a:ext>
            </a:extLst>
          </p:cNvPr>
          <p:cNvSpPr>
            <a:spLocks noChangeArrowheads="1"/>
          </p:cNvSpPr>
          <p:nvPr/>
        </p:nvSpPr>
        <p:spPr bwMode="auto">
          <a:xfrm>
            <a:off x="5137150" y="3187700"/>
            <a:ext cx="1295400" cy="914400"/>
          </a:xfrm>
          <a:prstGeom prst="diamond">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400">
                <a:latin typeface="Arial" panose="020B0604020202020204" pitchFamily="34" charset="0"/>
              </a:rPr>
              <a:t>counter &lt;=10?</a:t>
            </a:r>
          </a:p>
        </p:txBody>
      </p:sp>
      <p:sp>
        <p:nvSpPr>
          <p:cNvPr id="16392" name="Line 8">
            <a:extLst>
              <a:ext uri="{FF2B5EF4-FFF2-40B4-BE49-F238E27FC236}">
                <a16:creationId xmlns:a16="http://schemas.microsoft.com/office/drawing/2014/main" id="{EE92E6F8-4CB5-4885-AC2B-55312C602340}"/>
              </a:ext>
            </a:extLst>
          </p:cNvPr>
          <p:cNvSpPr>
            <a:spLocks noChangeShapeType="1"/>
          </p:cNvSpPr>
          <p:nvPr/>
        </p:nvSpPr>
        <p:spPr bwMode="auto">
          <a:xfrm>
            <a:off x="3657600" y="194945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3" name="Line 9">
            <a:extLst>
              <a:ext uri="{FF2B5EF4-FFF2-40B4-BE49-F238E27FC236}">
                <a16:creationId xmlns:a16="http://schemas.microsoft.com/office/drawing/2014/main" id="{7C0F7E86-CB07-4B1A-8C3E-CEED21FBB6A8}"/>
              </a:ext>
            </a:extLst>
          </p:cNvPr>
          <p:cNvSpPr>
            <a:spLocks noChangeShapeType="1"/>
          </p:cNvSpPr>
          <p:nvPr/>
        </p:nvSpPr>
        <p:spPr bwMode="auto">
          <a:xfrm>
            <a:off x="3657600" y="255905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4" name="Line 10">
            <a:extLst>
              <a:ext uri="{FF2B5EF4-FFF2-40B4-BE49-F238E27FC236}">
                <a16:creationId xmlns:a16="http://schemas.microsoft.com/office/drawing/2014/main" id="{07E9EA7E-5BD5-4D59-AB85-60E1C5C597A5}"/>
              </a:ext>
            </a:extLst>
          </p:cNvPr>
          <p:cNvSpPr>
            <a:spLocks noChangeShapeType="1"/>
          </p:cNvSpPr>
          <p:nvPr/>
        </p:nvSpPr>
        <p:spPr bwMode="auto">
          <a:xfrm>
            <a:off x="4267200" y="2940050"/>
            <a:ext cx="1524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5" name="Line 11">
            <a:extLst>
              <a:ext uri="{FF2B5EF4-FFF2-40B4-BE49-F238E27FC236}">
                <a16:creationId xmlns:a16="http://schemas.microsoft.com/office/drawing/2014/main" id="{A4A4CE0B-A793-4B5B-8CB8-6AA49981628D}"/>
              </a:ext>
            </a:extLst>
          </p:cNvPr>
          <p:cNvSpPr>
            <a:spLocks noChangeShapeType="1"/>
          </p:cNvSpPr>
          <p:nvPr/>
        </p:nvSpPr>
        <p:spPr bwMode="auto">
          <a:xfrm>
            <a:off x="5791200" y="54864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6" name="Line 12">
            <a:extLst>
              <a:ext uri="{FF2B5EF4-FFF2-40B4-BE49-F238E27FC236}">
                <a16:creationId xmlns:a16="http://schemas.microsoft.com/office/drawing/2014/main" id="{D17FF051-653A-4AE3-8DAA-BED30E5D27AD}"/>
              </a:ext>
            </a:extLst>
          </p:cNvPr>
          <p:cNvSpPr>
            <a:spLocks noChangeShapeType="1"/>
          </p:cNvSpPr>
          <p:nvPr/>
        </p:nvSpPr>
        <p:spPr bwMode="auto">
          <a:xfrm>
            <a:off x="5791200" y="2971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7" name="Line 13">
            <a:extLst>
              <a:ext uri="{FF2B5EF4-FFF2-40B4-BE49-F238E27FC236}">
                <a16:creationId xmlns:a16="http://schemas.microsoft.com/office/drawing/2014/main" id="{CFB6065A-061F-41D2-852C-4B0EFC059B09}"/>
              </a:ext>
            </a:extLst>
          </p:cNvPr>
          <p:cNvSpPr>
            <a:spLocks noChangeShapeType="1"/>
          </p:cNvSpPr>
          <p:nvPr/>
        </p:nvSpPr>
        <p:spPr bwMode="auto">
          <a:xfrm>
            <a:off x="5791200" y="4114800"/>
            <a:ext cx="0" cy="381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8" name="Line 14">
            <a:extLst>
              <a:ext uri="{FF2B5EF4-FFF2-40B4-BE49-F238E27FC236}">
                <a16:creationId xmlns:a16="http://schemas.microsoft.com/office/drawing/2014/main" id="{4E4713CF-52C3-497E-9AE9-F120A2B6E1F1}"/>
              </a:ext>
            </a:extLst>
          </p:cNvPr>
          <p:cNvSpPr>
            <a:spLocks noChangeShapeType="1"/>
          </p:cNvSpPr>
          <p:nvPr/>
        </p:nvSpPr>
        <p:spPr bwMode="auto">
          <a:xfrm flipH="1">
            <a:off x="4724400" y="5683250"/>
            <a:ext cx="10668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399" name="Line 15">
            <a:extLst>
              <a:ext uri="{FF2B5EF4-FFF2-40B4-BE49-F238E27FC236}">
                <a16:creationId xmlns:a16="http://schemas.microsoft.com/office/drawing/2014/main" id="{53C9F991-F045-44E4-9A58-C9C2E15D9221}"/>
              </a:ext>
            </a:extLst>
          </p:cNvPr>
          <p:cNvSpPr>
            <a:spLocks noChangeShapeType="1"/>
          </p:cNvSpPr>
          <p:nvPr/>
        </p:nvSpPr>
        <p:spPr bwMode="auto">
          <a:xfrm flipV="1">
            <a:off x="4724400" y="2940050"/>
            <a:ext cx="0" cy="27432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00" name="Line 16">
            <a:extLst>
              <a:ext uri="{FF2B5EF4-FFF2-40B4-BE49-F238E27FC236}">
                <a16:creationId xmlns:a16="http://schemas.microsoft.com/office/drawing/2014/main" id="{C3AE6CBC-E252-4022-8377-3DF114EE0796}"/>
              </a:ext>
            </a:extLst>
          </p:cNvPr>
          <p:cNvSpPr>
            <a:spLocks noChangeShapeType="1"/>
          </p:cNvSpPr>
          <p:nvPr/>
        </p:nvSpPr>
        <p:spPr bwMode="auto">
          <a:xfrm>
            <a:off x="3657600" y="3168650"/>
            <a:ext cx="0" cy="3048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01" name="Oval 17">
            <a:extLst>
              <a:ext uri="{FF2B5EF4-FFF2-40B4-BE49-F238E27FC236}">
                <a16:creationId xmlns:a16="http://schemas.microsoft.com/office/drawing/2014/main" id="{ECCC226F-34E1-4CFB-96C3-D18D494E4ED7}"/>
              </a:ext>
            </a:extLst>
          </p:cNvPr>
          <p:cNvSpPr>
            <a:spLocks noChangeArrowheads="1"/>
          </p:cNvSpPr>
          <p:nvPr/>
        </p:nvSpPr>
        <p:spPr bwMode="auto">
          <a:xfrm>
            <a:off x="3079750" y="6248400"/>
            <a:ext cx="1143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Stop</a:t>
            </a:r>
          </a:p>
        </p:txBody>
      </p:sp>
      <p:sp>
        <p:nvSpPr>
          <p:cNvPr id="16402" name="Oval 18">
            <a:extLst>
              <a:ext uri="{FF2B5EF4-FFF2-40B4-BE49-F238E27FC236}">
                <a16:creationId xmlns:a16="http://schemas.microsoft.com/office/drawing/2014/main" id="{3C0A2C37-ADBB-48C6-BE2E-BE4C885ADF12}"/>
              </a:ext>
            </a:extLst>
          </p:cNvPr>
          <p:cNvSpPr>
            <a:spLocks noChangeArrowheads="1"/>
          </p:cNvSpPr>
          <p:nvPr/>
        </p:nvSpPr>
        <p:spPr bwMode="auto">
          <a:xfrm>
            <a:off x="3079750" y="1568450"/>
            <a:ext cx="1143000" cy="381000"/>
          </a:xfrm>
          <a:prstGeom prst="ellipse">
            <a:avLst/>
          </a:prstGeom>
          <a:solidFill>
            <a:schemeClr val="accent1"/>
          </a:solidFill>
          <a:ln w="9525">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a:latin typeface="Arial" panose="020B0604020202020204" pitchFamily="34" charset="0"/>
              </a:rPr>
              <a:t>Start</a:t>
            </a:r>
          </a:p>
        </p:txBody>
      </p:sp>
      <p:sp>
        <p:nvSpPr>
          <p:cNvPr id="16403" name="Line 19">
            <a:extLst>
              <a:ext uri="{FF2B5EF4-FFF2-40B4-BE49-F238E27FC236}">
                <a16:creationId xmlns:a16="http://schemas.microsoft.com/office/drawing/2014/main" id="{A4DFDAC5-39CF-495F-B61D-22BA96767048}"/>
              </a:ext>
            </a:extLst>
          </p:cNvPr>
          <p:cNvSpPr>
            <a:spLocks noChangeShapeType="1"/>
          </p:cNvSpPr>
          <p:nvPr/>
        </p:nvSpPr>
        <p:spPr bwMode="auto">
          <a:xfrm>
            <a:off x="6400800" y="3657600"/>
            <a:ext cx="762000" cy="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04" name="Text Box 20">
            <a:extLst>
              <a:ext uri="{FF2B5EF4-FFF2-40B4-BE49-F238E27FC236}">
                <a16:creationId xmlns:a16="http://schemas.microsoft.com/office/drawing/2014/main" id="{D27D29CA-93D0-4B63-A649-7615BCA76FB1}"/>
              </a:ext>
            </a:extLst>
          </p:cNvPr>
          <p:cNvSpPr txBox="1">
            <a:spLocks noChangeArrowheads="1"/>
          </p:cNvSpPr>
          <p:nvPr/>
        </p:nvSpPr>
        <p:spPr bwMode="auto">
          <a:xfrm>
            <a:off x="6613525" y="3313113"/>
            <a:ext cx="476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No</a:t>
            </a:r>
          </a:p>
        </p:txBody>
      </p:sp>
      <p:sp>
        <p:nvSpPr>
          <p:cNvPr id="16405" name="Text Box 21">
            <a:extLst>
              <a:ext uri="{FF2B5EF4-FFF2-40B4-BE49-F238E27FC236}">
                <a16:creationId xmlns:a16="http://schemas.microsoft.com/office/drawing/2014/main" id="{517EB8F7-E048-47F8-A1E8-1AAA3011F8A6}"/>
              </a:ext>
            </a:extLst>
          </p:cNvPr>
          <p:cNvSpPr txBox="1">
            <a:spLocks noChangeArrowheads="1"/>
          </p:cNvSpPr>
          <p:nvPr/>
        </p:nvSpPr>
        <p:spPr bwMode="auto">
          <a:xfrm>
            <a:off x="7146925" y="3389313"/>
            <a:ext cx="565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a:latin typeface="Arial" panose="020B0604020202020204" pitchFamily="34" charset="0"/>
              </a:rPr>
              <a:t>Exit</a:t>
            </a:r>
          </a:p>
        </p:txBody>
      </p:sp>
      <p:sp>
        <p:nvSpPr>
          <p:cNvPr id="16406" name="Rectangle 22">
            <a:extLst>
              <a:ext uri="{FF2B5EF4-FFF2-40B4-BE49-F238E27FC236}">
                <a16:creationId xmlns:a16="http://schemas.microsoft.com/office/drawing/2014/main" id="{24C223B1-A4BB-4934-8A7C-048D07F2C03F}"/>
              </a:ext>
            </a:extLst>
          </p:cNvPr>
          <p:cNvSpPr>
            <a:spLocks noChangeArrowheads="1"/>
          </p:cNvSpPr>
          <p:nvPr/>
        </p:nvSpPr>
        <p:spPr bwMode="auto">
          <a:xfrm>
            <a:off x="5181600" y="5105400"/>
            <a:ext cx="1295400" cy="3810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400">
                <a:latin typeface="Arial" panose="020B0604020202020204" pitchFamily="34" charset="0"/>
              </a:rPr>
              <a:t>Counter = </a:t>
            </a:r>
          </a:p>
          <a:p>
            <a:pPr algn="ctr" eaLnBrk="1" hangingPunct="1"/>
            <a:r>
              <a:rPr lang="en-US" altLang="en-US" sz="1400">
                <a:latin typeface="Arial" panose="020B0604020202020204" pitchFamily="34" charset="0"/>
              </a:rPr>
              <a:t>counter + 1</a:t>
            </a:r>
          </a:p>
        </p:txBody>
      </p:sp>
      <p:sp>
        <p:nvSpPr>
          <p:cNvPr id="16407" name="Line 23">
            <a:extLst>
              <a:ext uri="{FF2B5EF4-FFF2-40B4-BE49-F238E27FC236}">
                <a16:creationId xmlns:a16="http://schemas.microsoft.com/office/drawing/2014/main" id="{58A13EEC-B677-419F-BD3A-FBB605339EC7}"/>
              </a:ext>
            </a:extLst>
          </p:cNvPr>
          <p:cNvSpPr>
            <a:spLocks noChangeShapeType="1"/>
          </p:cNvSpPr>
          <p:nvPr/>
        </p:nvSpPr>
        <p:spPr bwMode="auto">
          <a:xfrm>
            <a:off x="5791200" y="4876800"/>
            <a:ext cx="0" cy="2286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6408" name="Text Box 24">
            <a:extLst>
              <a:ext uri="{FF2B5EF4-FFF2-40B4-BE49-F238E27FC236}">
                <a16:creationId xmlns:a16="http://schemas.microsoft.com/office/drawing/2014/main" id="{53D82F22-1EC5-4C24-B6E4-59D5838F49AF}"/>
              </a:ext>
            </a:extLst>
          </p:cNvPr>
          <p:cNvSpPr txBox="1">
            <a:spLocks noChangeArrowheads="1"/>
          </p:cNvSpPr>
          <p:nvPr/>
        </p:nvSpPr>
        <p:spPr bwMode="auto">
          <a:xfrm>
            <a:off x="5784850" y="3976688"/>
            <a:ext cx="539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a:latin typeface="Arial" panose="020B0604020202020204" pitchFamily="34" charset="0"/>
              </a:rPr>
              <a:t>yes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FB268633-A5C9-498F-8536-B5748677E808}"/>
              </a:ext>
            </a:extLst>
          </p:cNvPr>
          <p:cNvSpPr>
            <a:spLocks noGrp="1" noChangeArrowheads="1"/>
          </p:cNvSpPr>
          <p:nvPr>
            <p:ph type="title"/>
          </p:nvPr>
        </p:nvSpPr>
        <p:spPr>
          <a:xfrm>
            <a:off x="2743200" y="838201"/>
            <a:ext cx="7543800" cy="1431925"/>
          </a:xfrm>
        </p:spPr>
        <p:txBody>
          <a:bodyPr/>
          <a:lstStyle/>
          <a:p>
            <a:pPr algn="ctr"/>
            <a:r>
              <a:rPr lang="en-US" altLang="en-US" sz="3200"/>
              <a:t>Example: Calculate Table- </a:t>
            </a:r>
            <a:r>
              <a:rPr lang="en-US" altLang="en-US" sz="2800"/>
              <a:t>Enhanced</a:t>
            </a:r>
          </a:p>
        </p:txBody>
      </p:sp>
      <p:sp>
        <p:nvSpPr>
          <p:cNvPr id="17411" name="Rectangle 3">
            <a:extLst>
              <a:ext uri="{FF2B5EF4-FFF2-40B4-BE49-F238E27FC236}">
                <a16:creationId xmlns:a16="http://schemas.microsoft.com/office/drawing/2014/main" id="{3E5F3E00-5FDE-43B4-8CCB-D877AC2AEF38}"/>
              </a:ext>
            </a:extLst>
          </p:cNvPr>
          <p:cNvSpPr>
            <a:spLocks noGrp="1" noChangeArrowheads="1"/>
          </p:cNvSpPr>
          <p:nvPr>
            <p:ph type="body" idx="1"/>
          </p:nvPr>
        </p:nvSpPr>
        <p:spPr>
          <a:xfrm>
            <a:off x="2286000" y="2438400"/>
            <a:ext cx="8458200" cy="4114800"/>
          </a:xfrm>
        </p:spPr>
        <p:txBody>
          <a:bodyPr>
            <a:normAutofit lnSpcReduction="10000"/>
          </a:bodyPr>
          <a:lstStyle/>
          <a:p>
            <a:pPr>
              <a:lnSpc>
                <a:spcPct val="80000"/>
              </a:lnSpc>
              <a:buFont typeface="Wingdings" panose="05000000000000000000" pitchFamily="2" charset="2"/>
              <a:buNone/>
            </a:pPr>
            <a:r>
              <a:rPr lang="en-US" altLang="en-US" sz="1400" b="1"/>
              <a:t>#include &lt;iostream.h&gt;</a:t>
            </a:r>
          </a:p>
          <a:p>
            <a:pPr>
              <a:lnSpc>
                <a:spcPct val="80000"/>
              </a:lnSpc>
              <a:buFont typeface="Wingdings" panose="05000000000000000000" pitchFamily="2" charset="2"/>
              <a:buNone/>
            </a:pPr>
            <a:r>
              <a:rPr lang="en-US" altLang="en-US" sz="1400" b="1"/>
              <a:t>main ( )</a:t>
            </a:r>
          </a:p>
          <a:p>
            <a:pPr>
              <a:lnSpc>
                <a:spcPct val="80000"/>
              </a:lnSpc>
              <a:buFont typeface="Wingdings" panose="05000000000000000000" pitchFamily="2" charset="2"/>
              <a:buNone/>
            </a:pPr>
            <a:r>
              <a:rPr lang="en-US" altLang="en-US" sz="1400" b="1"/>
              <a:t>{</a:t>
            </a:r>
          </a:p>
          <a:p>
            <a:pPr>
              <a:lnSpc>
                <a:spcPct val="80000"/>
              </a:lnSpc>
              <a:buFont typeface="Wingdings" panose="05000000000000000000" pitchFamily="2" charset="2"/>
              <a:buNone/>
            </a:pPr>
            <a:r>
              <a:rPr lang="en-US" altLang="en-US" sz="1400" b="1"/>
              <a:t> 	int number ;</a:t>
            </a:r>
          </a:p>
          <a:p>
            <a:pPr>
              <a:lnSpc>
                <a:spcPct val="80000"/>
              </a:lnSpc>
              <a:buFont typeface="Wingdings" panose="05000000000000000000" pitchFamily="2" charset="2"/>
              <a:buNone/>
            </a:pPr>
            <a:r>
              <a:rPr lang="en-US" altLang="en-US" sz="1400" b="1"/>
              <a:t>   	int maxMultiplier ;</a:t>
            </a:r>
          </a:p>
          <a:p>
            <a:pPr>
              <a:lnSpc>
                <a:spcPct val="80000"/>
              </a:lnSpc>
              <a:buFont typeface="Wingdings" panose="05000000000000000000" pitchFamily="2" charset="2"/>
              <a:buNone/>
            </a:pPr>
            <a:r>
              <a:rPr lang="en-US" altLang="en-US" sz="1400" b="1"/>
              <a:t>   	int counter ;</a:t>
            </a:r>
          </a:p>
          <a:p>
            <a:pPr>
              <a:lnSpc>
                <a:spcPct val="80000"/>
              </a:lnSpc>
              <a:buFont typeface="Wingdings" panose="05000000000000000000" pitchFamily="2" charset="2"/>
              <a:buNone/>
            </a:pPr>
            <a:r>
              <a:rPr lang="en-US" altLang="en-US" sz="1400" b="1"/>
              <a:t>   	maxMultiplier = 10 ;</a:t>
            </a:r>
          </a:p>
          <a:p>
            <a:pPr>
              <a:lnSpc>
                <a:spcPct val="80000"/>
              </a:lnSpc>
              <a:buFont typeface="Wingdings" panose="05000000000000000000" pitchFamily="2" charset="2"/>
              <a:buNone/>
            </a:pPr>
            <a:r>
              <a:rPr lang="en-US" altLang="en-US" sz="1400" b="1"/>
              <a:t>   	cout &lt;&lt; " Please enter the number for which you wish to construct the table “ ;</a:t>
            </a:r>
          </a:p>
          <a:p>
            <a:pPr>
              <a:lnSpc>
                <a:spcPct val="80000"/>
              </a:lnSpc>
              <a:buFont typeface="Wingdings" panose="05000000000000000000" pitchFamily="2" charset="2"/>
              <a:buNone/>
            </a:pPr>
            <a:r>
              <a:rPr lang="en-US" altLang="en-US" sz="1400" b="1"/>
              <a:t> 	cin &gt;&gt; number ;</a:t>
            </a:r>
          </a:p>
          <a:p>
            <a:pPr>
              <a:lnSpc>
                <a:spcPct val="80000"/>
              </a:lnSpc>
              <a:buFont typeface="Wingdings" panose="05000000000000000000" pitchFamily="2" charset="2"/>
              <a:buNone/>
            </a:pPr>
            <a:r>
              <a:rPr lang="en-US" altLang="en-US" sz="1400" b="1"/>
              <a:t>  	for ( counter = 1 ; counter &lt;= maxMultiplier ; counter = counter + 1 )</a:t>
            </a:r>
          </a:p>
          <a:p>
            <a:pPr>
              <a:lnSpc>
                <a:spcPct val="80000"/>
              </a:lnSpc>
              <a:buFont typeface="Wingdings" panose="05000000000000000000" pitchFamily="2" charset="2"/>
              <a:buNone/>
            </a:pPr>
            <a:r>
              <a:rPr lang="en-US" altLang="en-US" sz="1400" b="1"/>
              <a:t>  	{</a:t>
            </a:r>
          </a:p>
          <a:p>
            <a:pPr>
              <a:lnSpc>
                <a:spcPct val="80000"/>
              </a:lnSpc>
              <a:buFont typeface="Wingdings" panose="05000000000000000000" pitchFamily="2" charset="2"/>
              <a:buNone/>
            </a:pPr>
            <a:r>
              <a:rPr lang="en-US" altLang="en-US" sz="1400" b="1"/>
              <a:t>   	  	 cout &lt;&lt; number &lt;&lt;" x " &lt;&lt; counter&lt;&lt; " = " &lt;&lt;  number * counter &lt;&lt; "\n“ ;</a:t>
            </a:r>
          </a:p>
          <a:p>
            <a:pPr>
              <a:lnSpc>
                <a:spcPct val="80000"/>
              </a:lnSpc>
              <a:buFont typeface="Wingdings" panose="05000000000000000000" pitchFamily="2" charset="2"/>
              <a:buNone/>
            </a:pPr>
            <a:r>
              <a:rPr lang="en-US" altLang="en-US" sz="1400" b="1"/>
              <a:t>  	}</a:t>
            </a:r>
          </a:p>
          <a:p>
            <a:pPr>
              <a:lnSpc>
                <a:spcPct val="80000"/>
              </a:lnSpc>
              <a:buFont typeface="Wingdings" panose="05000000000000000000" pitchFamily="2" charset="2"/>
              <a:buNone/>
            </a:pPr>
            <a:r>
              <a:rPr lang="en-US" altLang="en-US" sz="1400" b="1"/>
              <a:t>}</a:t>
            </a:r>
            <a:endParaRPr lang="en-US" altLang="en-US" sz="1400" b="1">
              <a:latin typeface="Courier New" panose="02070309020205020404" pitchFamily="49" charset="0"/>
            </a:endParaRPr>
          </a:p>
          <a:p>
            <a:pPr>
              <a:lnSpc>
                <a:spcPct val="80000"/>
              </a:lnSpc>
              <a:buFont typeface="Wingdings" panose="05000000000000000000" pitchFamily="2" charset="2"/>
              <a:buNone/>
            </a:pPr>
            <a:endParaRPr lang="en-US" altLang="en-US" sz="1400" b="1"/>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a:extLst>
              <a:ext uri="{FF2B5EF4-FFF2-40B4-BE49-F238E27FC236}">
                <a16:creationId xmlns:a16="http://schemas.microsoft.com/office/drawing/2014/main" id="{19DBFA87-F4B1-4DA4-BF43-A817A96AE859}"/>
              </a:ext>
            </a:extLst>
          </p:cNvPr>
          <p:cNvSpPr>
            <a:spLocks noGrp="1" noChangeArrowheads="1"/>
          </p:cNvSpPr>
          <p:nvPr>
            <p:ph type="body" idx="1"/>
          </p:nvPr>
        </p:nvSpPr>
        <p:spPr>
          <a:xfrm>
            <a:off x="2743200" y="2743200"/>
            <a:ext cx="7543800" cy="4114800"/>
          </a:xfrm>
        </p:spPr>
        <p:txBody>
          <a:bodyPr/>
          <a:lstStyle/>
          <a:p>
            <a:r>
              <a:rPr lang="en-US" altLang="en-US" sz="4400"/>
              <a:t> Always think re-use</a:t>
            </a:r>
          </a:p>
          <a:p>
            <a:r>
              <a:rPr lang="en-US" altLang="en-US" sz="4400"/>
              <a:t> Don’t use explicit constants</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4D5CFB20-FA27-4D66-B473-2BE93D0D473A}"/>
              </a:ext>
            </a:extLst>
          </p:cNvPr>
          <p:cNvSpPr>
            <a:spLocks noGrp="1" noChangeArrowheads="1"/>
          </p:cNvSpPr>
          <p:nvPr>
            <p:ph type="title"/>
          </p:nvPr>
        </p:nvSpPr>
        <p:spPr>
          <a:xfrm>
            <a:off x="2590800" y="701676"/>
            <a:ext cx="7543800" cy="1431925"/>
          </a:xfrm>
        </p:spPr>
        <p:txBody>
          <a:bodyPr/>
          <a:lstStyle/>
          <a:p>
            <a:pPr algn="ctr"/>
            <a:r>
              <a:rPr lang="en-US" altLang="en-US" sz="5400"/>
              <a:t>Increment operator</a:t>
            </a:r>
          </a:p>
        </p:txBody>
      </p:sp>
      <p:sp>
        <p:nvSpPr>
          <p:cNvPr id="20483" name="Rectangle 3">
            <a:extLst>
              <a:ext uri="{FF2B5EF4-FFF2-40B4-BE49-F238E27FC236}">
                <a16:creationId xmlns:a16="http://schemas.microsoft.com/office/drawing/2014/main" id="{D3B1B52A-AB7C-4B2B-9148-09353710EAF5}"/>
              </a:ext>
            </a:extLst>
          </p:cNvPr>
          <p:cNvSpPr>
            <a:spLocks noGrp="1" noChangeArrowheads="1"/>
          </p:cNvSpPr>
          <p:nvPr>
            <p:ph type="body" idx="1"/>
          </p:nvPr>
        </p:nvSpPr>
        <p:spPr/>
        <p:txBody>
          <a:bodyPr/>
          <a:lstStyle/>
          <a:p>
            <a:pPr algn="ctr">
              <a:buFont typeface="Wingdings" panose="05000000000000000000" pitchFamily="2" charset="2"/>
              <a:buNone/>
            </a:pPr>
            <a:r>
              <a:rPr lang="en-US" altLang="en-US" sz="6000" b="1"/>
              <a:t>++</a:t>
            </a:r>
          </a:p>
          <a:p>
            <a:endParaRPr lang="en-US" altLang="en-US" b="1"/>
          </a:p>
          <a:p>
            <a:r>
              <a:rPr lang="en-US" altLang="en-US" b="1"/>
              <a:t>counter ++ ; </a:t>
            </a:r>
            <a:r>
              <a:rPr lang="en-US" altLang="en-US" b="1">
                <a:sym typeface="Wingdings" panose="05000000000000000000" pitchFamily="2" charset="2"/>
              </a:rPr>
              <a:t> 		</a:t>
            </a:r>
          </a:p>
          <a:p>
            <a:pPr>
              <a:buFont typeface="Wingdings" panose="05000000000000000000" pitchFamily="2" charset="2"/>
              <a:buNone/>
            </a:pPr>
            <a:r>
              <a:rPr lang="en-US" altLang="en-US" b="1">
                <a:sym typeface="Wingdings" panose="05000000000000000000" pitchFamily="2" charset="2"/>
              </a:rPr>
              <a:t>			same as  </a:t>
            </a:r>
            <a:r>
              <a:rPr lang="en-US" altLang="en-US" b="1"/>
              <a:t> </a:t>
            </a:r>
          </a:p>
          <a:p>
            <a:r>
              <a:rPr lang="en-US" altLang="en-US" b="1"/>
              <a:t>counter = counter + 1;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0483">
                                            <p:txEl>
                                              <p:pRg st="2" end="2"/>
                                            </p:txEl>
                                          </p:spTgt>
                                        </p:tgtEl>
                                        <p:attrNameLst>
                                          <p:attrName>style.visibility</p:attrName>
                                        </p:attrNameLst>
                                      </p:cBhvr>
                                      <p:to>
                                        <p:strVal val="visible"/>
                                      </p:to>
                                    </p:set>
                                    <p:animEffect transition="in" filter="fade">
                                      <p:cBhvr>
                                        <p:cTn id="7" dur="1000"/>
                                        <p:tgtEl>
                                          <p:spTgt spid="20483">
                                            <p:txEl>
                                              <p:pRg st="2" end="2"/>
                                            </p:txEl>
                                          </p:spTgt>
                                        </p:tgtEl>
                                      </p:cBhvr>
                                    </p:animEffect>
                                    <p:anim calcmode="lin" valueType="num">
                                      <p:cBhvr>
                                        <p:cTn id="8" dur="1000" fill="hold"/>
                                        <p:tgtEl>
                                          <p:spTgt spid="2048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048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20483">
                                            <p:txEl>
                                              <p:pRg st="3" end="3"/>
                                            </p:txEl>
                                          </p:spTgt>
                                        </p:tgtEl>
                                        <p:attrNameLst>
                                          <p:attrName>style.visibility</p:attrName>
                                        </p:attrNameLst>
                                      </p:cBhvr>
                                      <p:to>
                                        <p:strVal val="visible"/>
                                      </p:to>
                                    </p:set>
                                    <p:animEffect transition="in" filter="fade">
                                      <p:cBhvr>
                                        <p:cTn id="14" dur="1000"/>
                                        <p:tgtEl>
                                          <p:spTgt spid="20483">
                                            <p:txEl>
                                              <p:pRg st="3" end="3"/>
                                            </p:txEl>
                                          </p:spTgt>
                                        </p:tgtEl>
                                      </p:cBhvr>
                                    </p:animEffect>
                                    <p:anim calcmode="lin" valueType="num">
                                      <p:cBhvr>
                                        <p:cTn id="15" dur="1000" fill="hold"/>
                                        <p:tgtEl>
                                          <p:spTgt spid="2048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048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0483">
                                            <p:txEl>
                                              <p:pRg st="4" end="4"/>
                                            </p:txEl>
                                          </p:spTgt>
                                        </p:tgtEl>
                                        <p:attrNameLst>
                                          <p:attrName>style.visibility</p:attrName>
                                        </p:attrNameLst>
                                      </p:cBhvr>
                                      <p:to>
                                        <p:strVal val="visible"/>
                                      </p:to>
                                    </p:set>
                                    <p:anim calcmode="lin" valueType="num">
                                      <p:cBhvr additive="base">
                                        <p:cTn id="21" dur="500" fill="hold"/>
                                        <p:tgtEl>
                                          <p:spTgt spid="20483">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048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a:extLst>
              <a:ext uri="{FF2B5EF4-FFF2-40B4-BE49-F238E27FC236}">
                <a16:creationId xmlns:a16="http://schemas.microsoft.com/office/drawing/2014/main" id="{D34436E7-D7C7-4A15-82FA-F80C22C8E6B9}"/>
              </a:ext>
            </a:extLst>
          </p:cNvPr>
          <p:cNvSpPr>
            <a:spLocks noGrp="1" noChangeArrowheads="1"/>
          </p:cNvSpPr>
          <p:nvPr>
            <p:ph type="title"/>
          </p:nvPr>
        </p:nvSpPr>
        <p:spPr>
          <a:xfrm>
            <a:off x="2590800" y="625476"/>
            <a:ext cx="7543800" cy="1431925"/>
          </a:xfrm>
        </p:spPr>
        <p:txBody>
          <a:bodyPr/>
          <a:lstStyle/>
          <a:p>
            <a:pPr algn="ctr"/>
            <a:r>
              <a:rPr lang="en-US" altLang="en-US" sz="5400"/>
              <a:t>Decrement operator</a:t>
            </a:r>
          </a:p>
        </p:txBody>
      </p:sp>
      <p:sp>
        <p:nvSpPr>
          <p:cNvPr id="21507" name="Rectangle 3">
            <a:extLst>
              <a:ext uri="{FF2B5EF4-FFF2-40B4-BE49-F238E27FC236}">
                <a16:creationId xmlns:a16="http://schemas.microsoft.com/office/drawing/2014/main" id="{DCD0C1F3-AB28-401B-BAA7-1D6A76F537A5}"/>
              </a:ext>
            </a:extLst>
          </p:cNvPr>
          <p:cNvSpPr>
            <a:spLocks noGrp="1" noChangeArrowheads="1"/>
          </p:cNvSpPr>
          <p:nvPr>
            <p:ph type="body" idx="1"/>
          </p:nvPr>
        </p:nvSpPr>
        <p:spPr/>
        <p:txBody>
          <a:bodyPr/>
          <a:lstStyle/>
          <a:p>
            <a:pPr algn="ctr">
              <a:buFont typeface="Wingdings" panose="05000000000000000000" pitchFamily="2" charset="2"/>
              <a:buNone/>
            </a:pPr>
            <a:r>
              <a:rPr lang="en-US" altLang="en-US" sz="4800" b="1"/>
              <a:t>--</a:t>
            </a:r>
          </a:p>
          <a:p>
            <a:endParaRPr lang="en-US" altLang="en-US" sz="4800" b="1"/>
          </a:p>
          <a:p>
            <a:r>
              <a:rPr lang="en-US" altLang="en-US" b="1"/>
              <a:t>counter -- ;	</a:t>
            </a:r>
          </a:p>
          <a:p>
            <a:pPr algn="ctr">
              <a:buFont typeface="Wingdings" panose="05000000000000000000" pitchFamily="2" charset="2"/>
              <a:buNone/>
            </a:pPr>
            <a:r>
              <a:rPr lang="en-US" altLang="en-US" b="1"/>
              <a:t>same as</a:t>
            </a:r>
          </a:p>
          <a:p>
            <a:r>
              <a:rPr lang="en-US" altLang="en-US" b="1"/>
              <a:t>counter = counter - 1</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1507">
                                            <p:txEl>
                                              <p:pRg st="2" end="2"/>
                                            </p:txEl>
                                          </p:spTgt>
                                        </p:tgtEl>
                                        <p:attrNameLst>
                                          <p:attrName>style.visibility</p:attrName>
                                        </p:attrNameLst>
                                      </p:cBhvr>
                                      <p:to>
                                        <p:strVal val="visible"/>
                                      </p:to>
                                    </p:set>
                                    <p:animEffect transition="in" filter="fade">
                                      <p:cBhvr>
                                        <p:cTn id="7" dur="1000"/>
                                        <p:tgtEl>
                                          <p:spTgt spid="21507">
                                            <p:txEl>
                                              <p:pRg st="2" end="2"/>
                                            </p:txEl>
                                          </p:spTgt>
                                        </p:tgtEl>
                                      </p:cBhvr>
                                    </p:animEffect>
                                    <p:anim calcmode="lin" valueType="num">
                                      <p:cBhvr>
                                        <p:cTn id="8" dur="1000" fill="hold"/>
                                        <p:tgtEl>
                                          <p:spTgt spid="21507">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21507">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21507">
                                            <p:txEl>
                                              <p:pRg st="3" end="3"/>
                                            </p:txEl>
                                          </p:spTgt>
                                        </p:tgtEl>
                                        <p:attrNameLst>
                                          <p:attrName>style.visibility</p:attrName>
                                        </p:attrNameLst>
                                      </p:cBhvr>
                                      <p:to>
                                        <p:strVal val="visible"/>
                                      </p:to>
                                    </p:set>
                                    <p:animEffect transition="in" filter="fade">
                                      <p:cBhvr>
                                        <p:cTn id="14" dur="1000"/>
                                        <p:tgtEl>
                                          <p:spTgt spid="21507">
                                            <p:txEl>
                                              <p:pRg st="3" end="3"/>
                                            </p:txEl>
                                          </p:spTgt>
                                        </p:tgtEl>
                                      </p:cBhvr>
                                    </p:animEffect>
                                    <p:anim calcmode="lin" valueType="num">
                                      <p:cBhvr>
                                        <p:cTn id="15" dur="1000" fill="hold"/>
                                        <p:tgtEl>
                                          <p:spTgt spid="21507">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21507">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1507">
                                            <p:txEl>
                                              <p:pRg st="4" end="4"/>
                                            </p:txEl>
                                          </p:spTgt>
                                        </p:tgtEl>
                                        <p:attrNameLst>
                                          <p:attrName>style.visibility</p:attrName>
                                        </p:attrNameLst>
                                      </p:cBhvr>
                                      <p:to>
                                        <p:strVal val="visible"/>
                                      </p:to>
                                    </p:set>
                                    <p:anim calcmode="lin" valueType="num">
                                      <p:cBhvr additive="base">
                                        <p:cTn id="21" dur="500" fill="hold"/>
                                        <p:tgtEl>
                                          <p:spTgt spid="21507">
                                            <p:txEl>
                                              <p:pRg st="4" end="4"/>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1507">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a:extLst>
              <a:ext uri="{FF2B5EF4-FFF2-40B4-BE49-F238E27FC236}">
                <a16:creationId xmlns:a16="http://schemas.microsoft.com/office/drawing/2014/main" id="{32515121-89FE-4BD6-8423-010CC450034F}"/>
              </a:ext>
            </a:extLst>
          </p:cNvPr>
          <p:cNvSpPr>
            <a:spLocks noGrp="1" noChangeArrowheads="1"/>
          </p:cNvSpPr>
          <p:nvPr>
            <p:ph type="body" idx="1"/>
          </p:nvPr>
        </p:nvSpPr>
        <p:spPr/>
        <p:txBody>
          <a:bodyPr/>
          <a:lstStyle/>
          <a:p>
            <a:pPr algn="ctr">
              <a:buFont typeface="Wingdings" panose="05000000000000000000" pitchFamily="2" charset="2"/>
              <a:buNone/>
            </a:pPr>
            <a:r>
              <a:rPr lang="en-US" altLang="en-US" sz="6600" b="1"/>
              <a:t>+=</a:t>
            </a:r>
          </a:p>
          <a:p>
            <a:r>
              <a:rPr lang="en-US" altLang="en-US" b="1"/>
              <a:t>counter += 3 ;          </a:t>
            </a:r>
          </a:p>
          <a:p>
            <a:pPr algn="ctr">
              <a:buFont typeface="Wingdings" panose="05000000000000000000" pitchFamily="2" charset="2"/>
              <a:buNone/>
            </a:pPr>
            <a:r>
              <a:rPr lang="en-US" altLang="en-US" b="1"/>
              <a:t>same as</a:t>
            </a:r>
          </a:p>
          <a:p>
            <a:r>
              <a:rPr lang="en-US" altLang="en-US" b="1"/>
              <a:t>counter = counter + 3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22531">
                                            <p:txEl>
                                              <p:pRg st="1" end="1"/>
                                            </p:txEl>
                                          </p:spTgt>
                                        </p:tgtEl>
                                        <p:attrNameLst>
                                          <p:attrName>style.visibility</p:attrName>
                                        </p:attrNameLst>
                                      </p:cBhvr>
                                      <p:to>
                                        <p:strVal val="visible"/>
                                      </p:to>
                                    </p:set>
                                    <p:animEffect transition="in" filter="fade">
                                      <p:cBhvr>
                                        <p:cTn id="7" dur="1000"/>
                                        <p:tgtEl>
                                          <p:spTgt spid="22531">
                                            <p:txEl>
                                              <p:pRg st="1" end="1"/>
                                            </p:txEl>
                                          </p:spTgt>
                                        </p:tgtEl>
                                      </p:cBhvr>
                                    </p:animEffect>
                                    <p:anim calcmode="lin" valueType="num">
                                      <p:cBhvr>
                                        <p:cTn id="8" dur="1000" fill="hold"/>
                                        <p:tgtEl>
                                          <p:spTgt spid="22531">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2253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47" presetClass="entr" presetSubtype="0" fill="hold" nodeType="clickEffect">
                                  <p:stCondLst>
                                    <p:cond delay="0"/>
                                  </p:stCondLst>
                                  <p:childTnLst>
                                    <p:set>
                                      <p:cBhvr>
                                        <p:cTn id="13" dur="1" fill="hold">
                                          <p:stCondLst>
                                            <p:cond delay="0"/>
                                          </p:stCondLst>
                                        </p:cTn>
                                        <p:tgtEl>
                                          <p:spTgt spid="22531">
                                            <p:txEl>
                                              <p:pRg st="2" end="2"/>
                                            </p:txEl>
                                          </p:spTgt>
                                        </p:tgtEl>
                                        <p:attrNameLst>
                                          <p:attrName>style.visibility</p:attrName>
                                        </p:attrNameLst>
                                      </p:cBhvr>
                                      <p:to>
                                        <p:strVal val="visible"/>
                                      </p:to>
                                    </p:set>
                                    <p:animEffect transition="in" filter="fade">
                                      <p:cBhvr>
                                        <p:cTn id="14" dur="1000"/>
                                        <p:tgtEl>
                                          <p:spTgt spid="22531">
                                            <p:txEl>
                                              <p:pRg st="2" end="2"/>
                                            </p:txEl>
                                          </p:spTgt>
                                        </p:tgtEl>
                                      </p:cBhvr>
                                    </p:animEffect>
                                    <p:anim calcmode="lin" valueType="num">
                                      <p:cBhvr>
                                        <p:cTn id="15" dur="1000" fill="hold"/>
                                        <p:tgtEl>
                                          <p:spTgt spid="22531">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2531">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 presetClass="entr" presetSubtype="4" fill="hold" nodeType="clickEffect">
                                  <p:stCondLst>
                                    <p:cond delay="0"/>
                                  </p:stCondLst>
                                  <p:childTnLst>
                                    <p:set>
                                      <p:cBhvr>
                                        <p:cTn id="20" dur="1" fill="hold">
                                          <p:stCondLst>
                                            <p:cond delay="0"/>
                                          </p:stCondLst>
                                        </p:cTn>
                                        <p:tgtEl>
                                          <p:spTgt spid="22531">
                                            <p:txEl>
                                              <p:pRg st="3" end="3"/>
                                            </p:txEl>
                                          </p:spTgt>
                                        </p:tgtEl>
                                        <p:attrNameLst>
                                          <p:attrName>style.visibility</p:attrName>
                                        </p:attrNameLst>
                                      </p:cBhvr>
                                      <p:to>
                                        <p:strVal val="visible"/>
                                      </p:to>
                                    </p:set>
                                    <p:anim calcmode="lin" valueType="num">
                                      <p:cBhvr additive="base">
                                        <p:cTn id="21" dur="500" fill="hold"/>
                                        <p:tgtEl>
                                          <p:spTgt spid="22531">
                                            <p:txEl>
                                              <p:pRg st="3" end="3"/>
                                            </p:txEl>
                                          </p:spTgt>
                                        </p:tgtEl>
                                        <p:attrNameLst>
                                          <p:attrName>ppt_x</p:attrName>
                                        </p:attrNameLst>
                                      </p:cBhvr>
                                      <p:tavLst>
                                        <p:tav tm="0">
                                          <p:val>
                                            <p:strVal val="#ppt_x"/>
                                          </p:val>
                                        </p:tav>
                                        <p:tav tm="100000">
                                          <p:val>
                                            <p:strVal val="#ppt_x"/>
                                          </p:val>
                                        </p:tav>
                                      </p:tavLst>
                                    </p:anim>
                                    <p:anim calcmode="lin" valueType="num">
                                      <p:cBhvr additive="base">
                                        <p:cTn id="22" dur="500" fill="hold"/>
                                        <p:tgtEl>
                                          <p:spTgt spid="22531">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EF562D74-449B-4150-88A1-19409600CEF4}"/>
              </a:ext>
            </a:extLst>
          </p:cNvPr>
          <p:cNvSpPr>
            <a:spLocks noGrp="1" noChangeArrowheads="1"/>
          </p:cNvSpPr>
          <p:nvPr>
            <p:ph type="body" idx="1"/>
          </p:nvPr>
        </p:nvSpPr>
        <p:spPr/>
        <p:txBody>
          <a:bodyPr/>
          <a:lstStyle/>
          <a:p>
            <a:pPr>
              <a:buFont typeface="Wingdings" panose="05000000000000000000" pitchFamily="2" charset="2"/>
              <a:buNone/>
            </a:pPr>
            <a:r>
              <a:rPr lang="en-US" altLang="en-US" b="1"/>
              <a:t>				</a:t>
            </a:r>
            <a:r>
              <a:rPr lang="en-US" altLang="en-US" sz="10600" b="1"/>
              <a:t>-=</a:t>
            </a:r>
          </a:p>
          <a:p>
            <a:r>
              <a:rPr lang="en-US" altLang="en-US" b="1"/>
              <a:t>counter -= 5 ;              </a:t>
            </a:r>
          </a:p>
          <a:p>
            <a:pPr lvl="1">
              <a:buFontTx/>
              <a:buNone/>
            </a:pPr>
            <a:r>
              <a:rPr lang="en-US" altLang="en-US" b="1"/>
              <a:t>			same as</a:t>
            </a:r>
          </a:p>
          <a:p>
            <a:r>
              <a:rPr lang="en-US" altLang="en-US" b="1"/>
              <a:t>counter = counter – 5 ;</a:t>
            </a:r>
          </a:p>
          <a:p>
            <a:endParaRPr lang="en-US" altLang="en-US" b="1"/>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9" name="Rectangle 3">
            <a:extLst>
              <a:ext uri="{FF2B5EF4-FFF2-40B4-BE49-F238E27FC236}">
                <a16:creationId xmlns:a16="http://schemas.microsoft.com/office/drawing/2014/main" id="{F67EC2B2-0FB8-4949-89CC-3D8A4217CA2B}"/>
              </a:ext>
            </a:extLst>
          </p:cNvPr>
          <p:cNvSpPr>
            <a:spLocks noGrp="1" noChangeArrowheads="1"/>
          </p:cNvSpPr>
          <p:nvPr>
            <p:ph type="body" idx="1"/>
          </p:nvPr>
        </p:nvSpPr>
        <p:spPr>
          <a:xfrm>
            <a:off x="2590800" y="2438400"/>
            <a:ext cx="7543800" cy="2362200"/>
          </a:xfrm>
        </p:spPr>
        <p:txBody>
          <a:bodyPr/>
          <a:lstStyle/>
          <a:p>
            <a:pPr algn="ctr">
              <a:buFont typeface="Wingdings" panose="05000000000000000000" pitchFamily="2" charset="2"/>
              <a:buNone/>
            </a:pPr>
            <a:r>
              <a:rPr lang="en-US" altLang="en-US" sz="6600" b="1"/>
              <a:t>*=</a:t>
            </a:r>
          </a:p>
          <a:p>
            <a:pPr algn="ctr">
              <a:buFont typeface="Wingdings" panose="05000000000000000000" pitchFamily="2" charset="2"/>
              <a:buNone/>
            </a:pPr>
            <a:r>
              <a:rPr lang="en-US" altLang="en-US" b="1"/>
              <a:t>x*=2</a:t>
            </a:r>
          </a:p>
          <a:p>
            <a:pPr algn="ctr">
              <a:buFont typeface="Wingdings" panose="05000000000000000000" pitchFamily="2" charset="2"/>
              <a:buNone/>
            </a:pPr>
            <a:r>
              <a:rPr lang="en-US" altLang="en-US" b="1"/>
              <a:t>x = x * 2</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3" name="Rectangle 3">
            <a:extLst>
              <a:ext uri="{FF2B5EF4-FFF2-40B4-BE49-F238E27FC236}">
                <a16:creationId xmlns:a16="http://schemas.microsoft.com/office/drawing/2014/main" id="{62FBA008-E191-482D-9034-B78925451955}"/>
              </a:ext>
            </a:extLst>
          </p:cNvPr>
          <p:cNvSpPr>
            <a:spLocks noGrp="1" noChangeArrowheads="1"/>
          </p:cNvSpPr>
          <p:nvPr>
            <p:ph type="body" idx="1"/>
          </p:nvPr>
        </p:nvSpPr>
        <p:spPr/>
        <p:txBody>
          <a:bodyPr>
            <a:normAutofit lnSpcReduction="10000"/>
          </a:bodyPr>
          <a:lstStyle/>
          <a:p>
            <a:pPr algn="ctr">
              <a:lnSpc>
                <a:spcPct val="90000"/>
              </a:lnSpc>
              <a:buFont typeface="Wingdings" panose="05000000000000000000" pitchFamily="2" charset="2"/>
              <a:buNone/>
            </a:pPr>
            <a:r>
              <a:rPr lang="en-US" altLang="en-US" sz="8000" b="1"/>
              <a:t>/=</a:t>
            </a:r>
          </a:p>
          <a:p>
            <a:pPr>
              <a:lnSpc>
                <a:spcPct val="90000"/>
              </a:lnSpc>
              <a:buFont typeface="Wingdings" panose="05000000000000000000" pitchFamily="2" charset="2"/>
              <a:buNone/>
            </a:pPr>
            <a:r>
              <a:rPr lang="en-US" altLang="en-US" sz="4000" b="1"/>
              <a:t>					</a:t>
            </a:r>
          </a:p>
          <a:p>
            <a:pPr>
              <a:lnSpc>
                <a:spcPct val="90000"/>
              </a:lnSpc>
              <a:buFont typeface="Wingdings" panose="05000000000000000000" pitchFamily="2" charset="2"/>
              <a:buNone/>
            </a:pPr>
            <a:r>
              <a:rPr lang="en-US" altLang="en-US" sz="4000" b="1"/>
              <a:t>				x /= 2</a:t>
            </a:r>
          </a:p>
          <a:p>
            <a:pPr>
              <a:lnSpc>
                <a:spcPct val="90000"/>
              </a:lnSpc>
              <a:buFont typeface="Wingdings" panose="05000000000000000000" pitchFamily="2" charset="2"/>
              <a:buNone/>
            </a:pPr>
            <a:endParaRPr lang="en-US" altLang="en-US" sz="4000" b="1"/>
          </a:p>
          <a:p>
            <a:pPr>
              <a:lnSpc>
                <a:spcPct val="90000"/>
              </a:lnSpc>
              <a:buFont typeface="Wingdings" panose="05000000000000000000" pitchFamily="2" charset="2"/>
              <a:buNone/>
            </a:pPr>
            <a:r>
              <a:rPr lang="en-US" altLang="en-US" sz="4000" b="1"/>
              <a:t>				x = x / 2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726E0529-97D8-4F2D-AFC2-D97CD262242C}"/>
              </a:ext>
            </a:extLst>
          </p:cNvPr>
          <p:cNvSpPr>
            <a:spLocks noGrp="1" noChangeArrowheads="1"/>
          </p:cNvSpPr>
          <p:nvPr>
            <p:ph type="title"/>
          </p:nvPr>
        </p:nvSpPr>
        <p:spPr>
          <a:xfrm>
            <a:off x="2743200" y="625476"/>
            <a:ext cx="7543800" cy="1431925"/>
          </a:xfrm>
        </p:spPr>
        <p:txBody>
          <a:bodyPr/>
          <a:lstStyle/>
          <a:p>
            <a:pPr algn="ctr"/>
            <a:r>
              <a:rPr lang="en-US" altLang="en-US" sz="6600" dirty="0"/>
              <a:t>while loop</a:t>
            </a:r>
          </a:p>
        </p:txBody>
      </p:sp>
      <p:sp>
        <p:nvSpPr>
          <p:cNvPr id="4099" name="Rectangle 3">
            <a:extLst>
              <a:ext uri="{FF2B5EF4-FFF2-40B4-BE49-F238E27FC236}">
                <a16:creationId xmlns:a16="http://schemas.microsoft.com/office/drawing/2014/main" id="{7528BF66-D16D-4501-8973-A8D056E36E8E}"/>
              </a:ext>
            </a:extLst>
          </p:cNvPr>
          <p:cNvSpPr>
            <a:spLocks noGrp="1" noChangeArrowheads="1"/>
          </p:cNvSpPr>
          <p:nvPr>
            <p:ph type="body" idx="1"/>
          </p:nvPr>
        </p:nvSpPr>
        <p:spPr>
          <a:xfrm>
            <a:off x="3733800" y="2332038"/>
            <a:ext cx="8610600" cy="4525962"/>
          </a:xfrm>
        </p:spPr>
        <p:txBody>
          <a:bodyPr/>
          <a:lstStyle/>
          <a:p>
            <a:pPr>
              <a:buFont typeface="Wingdings" panose="05000000000000000000" pitchFamily="2" charset="2"/>
              <a:buNone/>
            </a:pPr>
            <a:r>
              <a:rPr lang="en-US" altLang="en-US" sz="4000"/>
              <a:t>	while (condition)</a:t>
            </a:r>
          </a:p>
          <a:p>
            <a:pPr>
              <a:buFont typeface="Wingdings" panose="05000000000000000000" pitchFamily="2" charset="2"/>
              <a:buNone/>
            </a:pPr>
            <a:r>
              <a:rPr lang="en-US" altLang="en-US" sz="4000"/>
              <a:t>		{</a:t>
            </a:r>
          </a:p>
          <a:p>
            <a:pPr>
              <a:buFont typeface="Wingdings" panose="05000000000000000000" pitchFamily="2" charset="2"/>
              <a:buNone/>
            </a:pPr>
            <a:r>
              <a:rPr lang="en-US" altLang="en-US" sz="4000"/>
              <a:t>			statements;						:</a:t>
            </a:r>
          </a:p>
          <a:p>
            <a:pPr>
              <a:buFont typeface="Wingdings" panose="05000000000000000000" pitchFamily="2" charset="2"/>
              <a:buNone/>
            </a:pPr>
            <a:r>
              <a:rPr lang="en-US" altLang="en-US" sz="4000"/>
              <a:t>		}</a:t>
            </a:r>
          </a:p>
          <a:p>
            <a:pPr>
              <a:buFont typeface="Wingdings" panose="05000000000000000000" pitchFamily="2" charset="2"/>
              <a:buNone/>
            </a:pPr>
            <a:r>
              <a:rPr lang="en-US" altLang="en-US" sz="4000"/>
              <a:t>	statements;</a:t>
            </a:r>
          </a:p>
          <a:p>
            <a:endParaRPr lang="en-US" altLang="en-US" sz="4000"/>
          </a:p>
        </p:txBody>
      </p:sp>
      <p:sp>
        <p:nvSpPr>
          <p:cNvPr id="4101" name="AutoShape 5">
            <a:extLst>
              <a:ext uri="{FF2B5EF4-FFF2-40B4-BE49-F238E27FC236}">
                <a16:creationId xmlns:a16="http://schemas.microsoft.com/office/drawing/2014/main" id="{C8261092-FD97-44C7-8CCD-54C3A2861583}"/>
              </a:ext>
            </a:extLst>
          </p:cNvPr>
          <p:cNvSpPr>
            <a:spLocks noChangeArrowheads="1"/>
          </p:cNvSpPr>
          <p:nvPr/>
        </p:nvSpPr>
        <p:spPr bwMode="auto">
          <a:xfrm>
            <a:off x="2971801" y="6043614"/>
            <a:ext cx="1128713" cy="485775"/>
          </a:xfrm>
          <a:prstGeom prst="rightArrow">
            <a:avLst>
              <a:gd name="adj1" fmla="val 50000"/>
              <a:gd name="adj2" fmla="val 58088"/>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4101"/>
                                        </p:tgtEl>
                                        <p:attrNameLst>
                                          <p:attrName>style.visibility</p:attrName>
                                        </p:attrNameLst>
                                      </p:cBhvr>
                                      <p:to>
                                        <p:strVal val="visible"/>
                                      </p:to>
                                    </p:set>
                                    <p:animEffect transition="in" filter="fade">
                                      <p:cBhvr>
                                        <p:cTn id="7" dur="1000"/>
                                        <p:tgtEl>
                                          <p:spTgt spid="4101"/>
                                        </p:tgtEl>
                                      </p:cBhvr>
                                    </p:animEffect>
                                    <p:anim calcmode="lin" valueType="num">
                                      <p:cBhvr>
                                        <p:cTn id="8" dur="1000" fill="hold"/>
                                        <p:tgtEl>
                                          <p:spTgt spid="4101"/>
                                        </p:tgtEl>
                                        <p:attrNameLst>
                                          <p:attrName>ppt_x</p:attrName>
                                        </p:attrNameLst>
                                      </p:cBhvr>
                                      <p:tavLst>
                                        <p:tav tm="0">
                                          <p:val>
                                            <p:strVal val="#ppt_x"/>
                                          </p:val>
                                        </p:tav>
                                        <p:tav tm="100000">
                                          <p:val>
                                            <p:strVal val="#ppt_x"/>
                                          </p:val>
                                        </p:tav>
                                      </p:tavLst>
                                    </p:anim>
                                    <p:anim calcmode="lin" valueType="num">
                                      <p:cBhvr>
                                        <p:cTn id="9" dur="1000" fill="hold"/>
                                        <p:tgtEl>
                                          <p:spTgt spid="410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7" name="Rectangle 3">
            <a:extLst>
              <a:ext uri="{FF2B5EF4-FFF2-40B4-BE49-F238E27FC236}">
                <a16:creationId xmlns:a16="http://schemas.microsoft.com/office/drawing/2014/main" id="{E6569C1B-FFBF-4F6C-BFF6-15735A34E028}"/>
              </a:ext>
            </a:extLst>
          </p:cNvPr>
          <p:cNvSpPr>
            <a:spLocks noGrp="1" noChangeArrowheads="1"/>
          </p:cNvSpPr>
          <p:nvPr>
            <p:ph type="body" idx="1"/>
          </p:nvPr>
        </p:nvSpPr>
        <p:spPr/>
        <p:txBody>
          <a:bodyPr/>
          <a:lstStyle/>
          <a:p>
            <a:pPr algn="ctr">
              <a:buFont typeface="Wingdings" panose="05000000000000000000" pitchFamily="2" charset="2"/>
              <a:buNone/>
            </a:pPr>
            <a:r>
              <a:rPr lang="en-US" altLang="en-US" sz="4000" b="1"/>
              <a:t>Compound Assignment Operators</a:t>
            </a:r>
          </a:p>
          <a:p>
            <a:pPr algn="ctr">
              <a:buFont typeface="Wingdings" panose="05000000000000000000" pitchFamily="2" charset="2"/>
              <a:buNone/>
            </a:pPr>
            <a:endParaRPr lang="en-US" altLang="en-US" sz="4000" b="1"/>
          </a:p>
          <a:p>
            <a:pPr algn="ctr">
              <a:buFont typeface="Wingdings" panose="05000000000000000000" pitchFamily="2" charset="2"/>
              <a:buNone/>
            </a:pPr>
            <a:r>
              <a:rPr lang="en-US" altLang="en-US" sz="4000" b="1" i="1"/>
              <a:t>operator</a:t>
            </a:r>
            <a:r>
              <a:rPr lang="en-US" altLang="en-US" sz="4000" b="1"/>
              <a:t>=</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a:extLst>
              <a:ext uri="{FF2B5EF4-FFF2-40B4-BE49-F238E27FC236}">
                <a16:creationId xmlns:a16="http://schemas.microsoft.com/office/drawing/2014/main" id="{2CE3D633-41CA-45BC-8F14-646338B7825C}"/>
              </a:ext>
            </a:extLst>
          </p:cNvPr>
          <p:cNvSpPr>
            <a:spLocks noGrp="1" noChangeArrowheads="1"/>
          </p:cNvSpPr>
          <p:nvPr>
            <p:ph type="body" idx="1"/>
          </p:nvPr>
        </p:nvSpPr>
        <p:spPr/>
        <p:txBody>
          <a:bodyPr/>
          <a:lstStyle/>
          <a:p>
            <a:pPr marL="609600" indent="-609600" algn="ctr">
              <a:buNone/>
            </a:pPr>
            <a:r>
              <a:rPr lang="en-US" altLang="en-US" sz="6600" b="1"/>
              <a:t>%=</a:t>
            </a:r>
          </a:p>
          <a:p>
            <a:pPr marL="609600" indent="-609600"/>
            <a:r>
              <a:rPr lang="en-US" altLang="en-US" b="1"/>
              <a:t>x %= 2 ;      </a:t>
            </a:r>
          </a:p>
          <a:p>
            <a:pPr marL="609600" indent="-609600">
              <a:buNone/>
            </a:pPr>
            <a:r>
              <a:rPr lang="en-US" altLang="en-US" b="1"/>
              <a:t>			same as </a:t>
            </a:r>
          </a:p>
          <a:p>
            <a:pPr marL="609600" indent="-609600"/>
            <a:r>
              <a:rPr lang="en-US" altLang="en-US" b="1"/>
              <a:t>x = x % 2 ;</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4AA9D06C-EDAA-44D1-8D65-29FDF9981027}"/>
              </a:ext>
            </a:extLst>
          </p:cNvPr>
          <p:cNvSpPr>
            <a:spLocks noGrp="1" noChangeArrowheads="1"/>
          </p:cNvSpPr>
          <p:nvPr>
            <p:ph type="title"/>
          </p:nvPr>
        </p:nvSpPr>
        <p:spPr>
          <a:xfrm>
            <a:off x="2667000" y="685801"/>
            <a:ext cx="7543800" cy="1431925"/>
          </a:xfrm>
        </p:spPr>
        <p:txBody>
          <a:bodyPr/>
          <a:lstStyle/>
          <a:p>
            <a:pPr algn="ctr"/>
            <a:r>
              <a:rPr lang="en-US" altLang="en-US" sz="6600"/>
              <a:t>Comments</a:t>
            </a:r>
          </a:p>
        </p:txBody>
      </p:sp>
      <p:sp>
        <p:nvSpPr>
          <p:cNvPr id="28675" name="Rectangle 3">
            <a:extLst>
              <a:ext uri="{FF2B5EF4-FFF2-40B4-BE49-F238E27FC236}">
                <a16:creationId xmlns:a16="http://schemas.microsoft.com/office/drawing/2014/main" id="{E7A7D8C6-ED4C-49B9-A775-8862235D5AF4}"/>
              </a:ext>
            </a:extLst>
          </p:cNvPr>
          <p:cNvSpPr>
            <a:spLocks noGrp="1" noChangeArrowheads="1"/>
          </p:cNvSpPr>
          <p:nvPr>
            <p:ph type="body" idx="1"/>
          </p:nvPr>
        </p:nvSpPr>
        <p:spPr>
          <a:xfrm>
            <a:off x="2895600" y="2514600"/>
            <a:ext cx="7543800" cy="4114800"/>
          </a:xfrm>
        </p:spPr>
        <p:txBody>
          <a:bodyPr/>
          <a:lstStyle/>
          <a:p>
            <a:r>
              <a:rPr lang="en-US" altLang="en-US" b="1"/>
              <a:t>Write comment at the top program to show what it does</a:t>
            </a:r>
          </a:p>
          <a:p>
            <a:r>
              <a:rPr lang="en-US" altLang="en-US" b="1"/>
              <a:t>Write comments that mean some thing</a:t>
            </a:r>
          </a:p>
          <a:p>
            <a:endParaRPr lang="en-US" altLang="en-US" b="1"/>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2051" name="Rectangle 3">
            <a:extLst>
              <a:ext uri="{FF2B5EF4-FFF2-40B4-BE49-F238E27FC236}">
                <a16:creationId xmlns:a16="http://schemas.microsoft.com/office/drawing/2014/main" id="{EFF6C58B-0584-411F-A017-6253698F3F73}"/>
              </a:ext>
            </a:extLst>
          </p:cNvPr>
          <p:cNvSpPr>
            <a:spLocks noGrp="1" noChangeArrowheads="1"/>
          </p:cNvSpPr>
          <p:nvPr>
            <p:ph type="subTitle" idx="1"/>
          </p:nvPr>
        </p:nvSpPr>
        <p:spPr>
          <a:xfrm>
            <a:off x="-381000" y="2057399"/>
            <a:ext cx="6400800" cy="4495800"/>
          </a:xfrm>
        </p:spPr>
        <p:txBody>
          <a:bodyPr>
            <a:normAutofit fontScale="92500" lnSpcReduction="20000"/>
          </a:bodyPr>
          <a:lstStyle/>
          <a:p>
            <a:pPr>
              <a:lnSpc>
                <a:spcPct val="80000"/>
              </a:lnSpc>
            </a:pPr>
            <a:r>
              <a:rPr lang="en-US" altLang="en-US" sz="2000" b="1" dirty="0"/>
              <a:t>int sum;</a:t>
            </a:r>
          </a:p>
          <a:p>
            <a:pPr>
              <a:lnSpc>
                <a:spcPct val="80000"/>
              </a:lnSpc>
            </a:pPr>
            <a:r>
              <a:rPr lang="en-US" altLang="en-US" sz="2000" b="1" dirty="0"/>
              <a:t>int students ;</a:t>
            </a:r>
          </a:p>
          <a:p>
            <a:pPr>
              <a:lnSpc>
                <a:spcPct val="80000"/>
              </a:lnSpc>
            </a:pPr>
            <a:r>
              <a:rPr lang="en-US" altLang="en-US" sz="2000" b="1" dirty="0"/>
              <a:t>int average ;</a:t>
            </a:r>
          </a:p>
          <a:p>
            <a:pPr>
              <a:lnSpc>
                <a:spcPct val="80000"/>
              </a:lnSpc>
            </a:pPr>
            <a:r>
              <a:rPr lang="en-US" altLang="en-US" sz="2000" b="1" dirty="0"/>
              <a:t>sum = 0 ;</a:t>
            </a:r>
          </a:p>
          <a:p>
            <a:pPr>
              <a:lnSpc>
                <a:spcPct val="80000"/>
              </a:lnSpc>
            </a:pPr>
            <a:r>
              <a:rPr lang="en-US" altLang="en-US" sz="2000" b="1" dirty="0"/>
              <a:t>students = 0 ;</a:t>
            </a:r>
          </a:p>
          <a:p>
            <a:pPr>
              <a:lnSpc>
                <a:spcPct val="80000"/>
              </a:lnSpc>
            </a:pPr>
            <a:r>
              <a:rPr lang="en-US" altLang="en-US" sz="2000" b="1" dirty="0"/>
              <a:t>do</a:t>
            </a:r>
          </a:p>
          <a:p>
            <a:pPr>
              <a:lnSpc>
                <a:spcPct val="80000"/>
              </a:lnSpc>
            </a:pPr>
            <a:r>
              <a:rPr lang="en-US" altLang="en-US" sz="2000" b="1" dirty="0"/>
              <a:t>{</a:t>
            </a:r>
          </a:p>
          <a:p>
            <a:pPr>
              <a:lnSpc>
                <a:spcPct val="80000"/>
              </a:lnSpc>
            </a:pPr>
            <a:r>
              <a:rPr lang="en-US" altLang="en-US" sz="2000" b="1" dirty="0"/>
              <a:t>	</a:t>
            </a:r>
            <a:r>
              <a:rPr lang="en-US" altLang="en-US" sz="2000" b="1" dirty="0" err="1"/>
              <a:t>cin</a:t>
            </a:r>
            <a:r>
              <a:rPr lang="en-US" altLang="en-US" sz="2000" b="1" dirty="0"/>
              <a:t> &gt;&gt; grade ;</a:t>
            </a:r>
          </a:p>
          <a:p>
            <a:pPr>
              <a:lnSpc>
                <a:spcPct val="80000"/>
              </a:lnSpc>
            </a:pPr>
            <a:r>
              <a:rPr lang="en-US" altLang="en-US" sz="2000" b="1" dirty="0"/>
              <a:t>	sum += grade ;</a:t>
            </a:r>
          </a:p>
          <a:p>
            <a:pPr>
              <a:lnSpc>
                <a:spcPct val="80000"/>
              </a:lnSpc>
            </a:pPr>
            <a:r>
              <a:rPr lang="en-US" altLang="en-US" sz="2000" b="1" dirty="0"/>
              <a:t>	students ++ ;</a:t>
            </a:r>
          </a:p>
          <a:p>
            <a:pPr>
              <a:lnSpc>
                <a:spcPct val="80000"/>
              </a:lnSpc>
            </a:pPr>
            <a:r>
              <a:rPr lang="en-US" altLang="en-US" sz="2000" b="1" dirty="0"/>
              <a:t>}</a:t>
            </a:r>
          </a:p>
          <a:p>
            <a:pPr>
              <a:lnSpc>
                <a:spcPct val="80000"/>
              </a:lnSpc>
            </a:pPr>
            <a:r>
              <a:rPr lang="en-US" altLang="en-US" sz="2000" b="1" dirty="0"/>
              <a:t>while (grade &gt;= 0) ; </a:t>
            </a:r>
          </a:p>
          <a:p>
            <a:pPr>
              <a:lnSpc>
                <a:spcPct val="80000"/>
              </a:lnSpc>
            </a:pPr>
            <a:r>
              <a:rPr lang="en-US" altLang="en-US" sz="2000" b="1" dirty="0"/>
              <a:t>average = sum / students ;</a:t>
            </a:r>
          </a:p>
          <a:p>
            <a:pPr>
              <a:lnSpc>
                <a:spcPct val="80000"/>
              </a:lnSpc>
            </a:pPr>
            <a:r>
              <a:rPr lang="en-US" altLang="en-US" sz="2000" b="1" dirty="0" err="1"/>
              <a:t>cout</a:t>
            </a:r>
            <a:r>
              <a:rPr lang="en-US" altLang="en-US" sz="2000" b="1" dirty="0"/>
              <a:t> &lt;&lt; average ;   </a:t>
            </a:r>
          </a:p>
        </p:txBody>
      </p:sp>
      <p:sp>
        <p:nvSpPr>
          <p:cNvPr id="2052" name="Rectangle 4">
            <a:extLst>
              <a:ext uri="{FF2B5EF4-FFF2-40B4-BE49-F238E27FC236}">
                <a16:creationId xmlns:a16="http://schemas.microsoft.com/office/drawing/2014/main" id="{2283A9AF-5559-4577-898F-F7BA9ED0FEFD}"/>
              </a:ext>
            </a:extLst>
          </p:cNvPr>
          <p:cNvSpPr>
            <a:spLocks noGrp="1" noChangeArrowheads="1"/>
          </p:cNvSpPr>
          <p:nvPr>
            <p:ph type="ctrTitle"/>
          </p:nvPr>
        </p:nvSpPr>
        <p:spPr>
          <a:xfrm>
            <a:off x="828261" y="424070"/>
            <a:ext cx="7772400" cy="1470025"/>
          </a:xfrm>
          <a:noFill/>
          <a:ln/>
        </p:spPr>
        <p:txBody>
          <a:bodyPr anchor="ctr"/>
          <a:lstStyle/>
          <a:p>
            <a:pPr algn="ctr"/>
            <a:r>
              <a:rPr lang="en-US" altLang="en-US" sz="3600" dirty="0"/>
              <a:t>Example: Program to calculate the average marks of class </a:t>
            </a:r>
          </a:p>
        </p:txBody>
      </p:sp>
      <p:sp>
        <p:nvSpPr>
          <p:cNvPr id="2053" name="Text Box 5">
            <a:extLst>
              <a:ext uri="{FF2B5EF4-FFF2-40B4-BE49-F238E27FC236}">
                <a16:creationId xmlns:a16="http://schemas.microsoft.com/office/drawing/2014/main" id="{085F40A9-6C16-4CAE-8F58-53718EDEB454}"/>
              </a:ext>
            </a:extLst>
          </p:cNvPr>
          <p:cNvSpPr txBox="1">
            <a:spLocks noChangeArrowheads="1"/>
          </p:cNvSpPr>
          <p:nvPr/>
        </p:nvSpPr>
        <p:spPr bwMode="auto">
          <a:xfrm>
            <a:off x="6542088" y="5562600"/>
            <a:ext cx="3744912" cy="482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lnSpc>
                <a:spcPct val="80000"/>
              </a:lnSpc>
              <a:spcBef>
                <a:spcPct val="20000"/>
              </a:spcBef>
            </a:pPr>
            <a:r>
              <a:rPr lang="en-US" altLang="en-US" sz="3200" b="1">
                <a:solidFill>
                  <a:schemeClr val="hlink"/>
                </a:solidFill>
                <a:latin typeface="Arial" panose="020B0604020202020204" pitchFamily="34" charset="0"/>
              </a:rPr>
              <a:t>A Flaw in the code</a:t>
            </a:r>
          </a:p>
        </p:txBody>
      </p:sp>
      <p:sp>
        <p:nvSpPr>
          <p:cNvPr id="2054" name="AutoShape 6">
            <a:extLst>
              <a:ext uri="{FF2B5EF4-FFF2-40B4-BE49-F238E27FC236}">
                <a16:creationId xmlns:a16="http://schemas.microsoft.com/office/drawing/2014/main" id="{903F50C2-8D95-4D46-9295-322425EBD1D4}"/>
              </a:ext>
            </a:extLst>
          </p:cNvPr>
          <p:cNvSpPr>
            <a:spLocks noChangeArrowheads="1"/>
          </p:cNvSpPr>
          <p:nvPr/>
        </p:nvSpPr>
        <p:spPr bwMode="auto">
          <a:xfrm>
            <a:off x="1843088" y="5562601"/>
            <a:ext cx="976312" cy="485775"/>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9" presetClass="entr" presetSubtype="0" fill="hold" grpId="0" nodeType="click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dissolve">
                                      <p:cBhvr>
                                        <p:cTn id="7" dur="500"/>
                                        <p:tgtEl>
                                          <p:spTgt spid="2051"/>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 presetClass="entr" presetSubtype="0" fill="hold" nodeType="clickEffect">
                                  <p:stCondLst>
                                    <p:cond delay="0"/>
                                  </p:stCondLst>
                                  <p:childTnLst>
                                    <p:set>
                                      <p:cBhvr>
                                        <p:cTn id="11" dur="1" fill="hold">
                                          <p:stCondLst>
                                            <p:cond delay="499"/>
                                          </p:stCondLst>
                                        </p:cTn>
                                        <p:tgtEl>
                                          <p:spTgt spid="2054"/>
                                        </p:tgtEl>
                                        <p:attrNameLst>
                                          <p:attrName>style.visibility</p:attrName>
                                        </p:attrNameLst>
                                      </p:cBhvr>
                                      <p:to>
                                        <p:strVal val="visible"/>
                                      </p:to>
                                    </p:set>
                                  </p:childTnLst>
                                </p:cTn>
                              </p:par>
                            </p:childTnLst>
                          </p:cTn>
                        </p:par>
                      </p:childTnLst>
                    </p:cTn>
                  </p:par>
                  <p:par>
                    <p:cTn id="12" fill="hold" nodeType="clickPar">
                      <p:stCondLst>
                        <p:cond delay="indefinite"/>
                      </p:stCondLst>
                      <p:childTnLst>
                        <p:par>
                          <p:cTn id="13" fill="hold" nodeType="withGroup">
                            <p:stCondLst>
                              <p:cond delay="0"/>
                            </p:stCondLst>
                            <p:childTnLst>
                              <p:par>
                                <p:cTn id="14" presetID="2" presetClass="entr" presetSubtype="8" fill="hold" grpId="0" nodeType="clickEffect">
                                  <p:stCondLst>
                                    <p:cond delay="0"/>
                                  </p:stCondLst>
                                  <p:childTnLst>
                                    <p:set>
                                      <p:cBhvr>
                                        <p:cTn id="15" dur="1" fill="hold">
                                          <p:stCondLst>
                                            <p:cond delay="0"/>
                                          </p:stCondLst>
                                        </p:cTn>
                                        <p:tgtEl>
                                          <p:spTgt spid="2053"/>
                                        </p:tgtEl>
                                        <p:attrNameLst>
                                          <p:attrName>style.visibility</p:attrName>
                                        </p:attrNameLst>
                                      </p:cBhvr>
                                      <p:to>
                                        <p:strVal val="visible"/>
                                      </p:to>
                                    </p:set>
                                    <p:anim calcmode="lin" valueType="num">
                                      <p:cBhvr additive="base">
                                        <p:cTn id="16" dur="500" fill="hold"/>
                                        <p:tgtEl>
                                          <p:spTgt spid="2053"/>
                                        </p:tgtEl>
                                        <p:attrNameLst>
                                          <p:attrName>ppt_x</p:attrName>
                                        </p:attrNameLst>
                                      </p:cBhvr>
                                      <p:tavLst>
                                        <p:tav tm="0">
                                          <p:val>
                                            <p:strVal val="0-#ppt_w/2"/>
                                          </p:val>
                                        </p:tav>
                                        <p:tav tm="100000">
                                          <p:val>
                                            <p:strVal val="#ppt_x"/>
                                          </p:val>
                                        </p:tav>
                                      </p:tavLst>
                                    </p:anim>
                                    <p:anim calcmode="lin" valueType="num">
                                      <p:cBhvr additive="base">
                                        <p:cTn id="17" dur="500" fill="hold"/>
                                        <p:tgtEl>
                                          <p:spTgt spid="2053"/>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1" grpId="0" autoUpdateAnimBg="0"/>
      <p:bldP spid="2053" grpId="0" autoUpdateAnimBg="0"/>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9" name="Rectangle 3">
            <a:extLst>
              <a:ext uri="{FF2B5EF4-FFF2-40B4-BE49-F238E27FC236}">
                <a16:creationId xmlns:a16="http://schemas.microsoft.com/office/drawing/2014/main" id="{0DF72707-6216-400B-AAA0-FA2F1E00C9A0}"/>
              </a:ext>
            </a:extLst>
          </p:cNvPr>
          <p:cNvSpPr>
            <a:spLocks noGrp="1" noChangeArrowheads="1"/>
          </p:cNvSpPr>
          <p:nvPr>
            <p:ph type="body" idx="1"/>
          </p:nvPr>
        </p:nvSpPr>
        <p:spPr>
          <a:xfrm>
            <a:off x="2590800" y="3429000"/>
            <a:ext cx="7543800" cy="1143000"/>
          </a:xfrm>
        </p:spPr>
        <p:txBody>
          <a:bodyPr/>
          <a:lstStyle/>
          <a:p>
            <a:pPr algn="ctr">
              <a:buFont typeface="Wingdings" panose="05000000000000000000" pitchFamily="2" charset="2"/>
              <a:buNone/>
            </a:pPr>
            <a:r>
              <a:rPr lang="en-US" altLang="en-US" sz="6000" b="1" dirty="0"/>
              <a:t>Multi-way decision </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DF8EB4-DFDE-431F-9D53-4DE18C2A8A9A}"/>
              </a:ext>
            </a:extLst>
          </p:cNvPr>
          <p:cNvSpPr>
            <a:spLocks noGrp="1"/>
          </p:cNvSpPr>
          <p:nvPr>
            <p:ph type="title"/>
          </p:nvPr>
        </p:nvSpPr>
        <p:spPr>
          <a:xfrm>
            <a:off x="677334" y="609600"/>
            <a:ext cx="8596668" cy="927652"/>
          </a:xfrm>
        </p:spPr>
        <p:txBody>
          <a:bodyPr>
            <a:normAutofit fontScale="90000"/>
          </a:bodyPr>
          <a:lstStyle/>
          <a:p>
            <a:r>
              <a:rPr lang="en-US" altLang="en-US" b="1" dirty="0"/>
              <a:t>Multi-way decision </a:t>
            </a:r>
            <a:br>
              <a:rPr lang="en-US" altLang="en-US" b="1" dirty="0"/>
            </a:br>
            <a:endParaRPr lang="en-GB" dirty="0"/>
          </a:p>
        </p:txBody>
      </p:sp>
      <p:sp>
        <p:nvSpPr>
          <p:cNvPr id="3" name="Content Placeholder 2">
            <a:extLst>
              <a:ext uri="{FF2B5EF4-FFF2-40B4-BE49-F238E27FC236}">
                <a16:creationId xmlns:a16="http://schemas.microsoft.com/office/drawing/2014/main" id="{8A667BC2-B30F-475A-802B-992F46AC1374}"/>
              </a:ext>
            </a:extLst>
          </p:cNvPr>
          <p:cNvSpPr>
            <a:spLocks noGrp="1"/>
          </p:cNvSpPr>
          <p:nvPr>
            <p:ph idx="1"/>
          </p:nvPr>
        </p:nvSpPr>
        <p:spPr>
          <a:xfrm>
            <a:off x="677334" y="1232937"/>
            <a:ext cx="8596668" cy="3880773"/>
          </a:xfrm>
        </p:spPr>
        <p:txBody>
          <a:bodyPr>
            <a:normAutofit/>
          </a:bodyPr>
          <a:lstStyle/>
          <a:p>
            <a:r>
              <a:rPr lang="en-GB" dirty="0"/>
              <a:t>Sometimes, we have multiple conditions and take some action according to each condition. </a:t>
            </a:r>
          </a:p>
          <a:p>
            <a:r>
              <a:rPr lang="en-GB" dirty="0"/>
              <a:t>For example, in the payroll of a company, there are many conditions to deduct tax from the salary of an employee.</a:t>
            </a:r>
          </a:p>
          <a:p>
            <a:r>
              <a:rPr lang="en-GB" dirty="0"/>
              <a:t> If the salary is less than Rs. 10000, there is no deduction. But if it falls in the slab Rs. 10000 - 20000, then the income tax is deducted. </a:t>
            </a:r>
          </a:p>
          <a:p>
            <a:r>
              <a:rPr lang="en-GB" dirty="0"/>
              <a:t>If it exceeds the limit of Rs. 20000, some additional tax will be deducted.</a:t>
            </a:r>
          </a:p>
          <a:p>
            <a:r>
              <a:rPr lang="en-GB" dirty="0"/>
              <a:t>So the appropriate deduction is made according to the category or slab of the salary.</a:t>
            </a:r>
          </a:p>
        </p:txBody>
      </p:sp>
    </p:spTree>
    <p:extLst>
      <p:ext uri="{BB962C8B-B14F-4D97-AF65-F5344CB8AC3E}">
        <p14:creationId xmlns:p14="http://schemas.microsoft.com/office/powerpoint/2010/main" val="199985777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a:extLst>
              <a:ext uri="{FF2B5EF4-FFF2-40B4-BE49-F238E27FC236}">
                <a16:creationId xmlns:a16="http://schemas.microsoft.com/office/drawing/2014/main" id="{9DAD39FD-9670-4733-93BF-66E866FEA404}"/>
              </a:ext>
            </a:extLst>
          </p:cNvPr>
          <p:cNvSpPr>
            <a:spLocks noGrp="1" noChangeArrowheads="1"/>
          </p:cNvSpPr>
          <p:nvPr>
            <p:ph type="body" idx="1"/>
          </p:nvPr>
        </p:nvSpPr>
        <p:spPr>
          <a:xfrm>
            <a:off x="4267200" y="2368550"/>
            <a:ext cx="4343400" cy="3879850"/>
          </a:xfrm>
        </p:spPr>
        <p:txBody>
          <a:bodyPr>
            <a:normAutofit fontScale="85000" lnSpcReduction="20000"/>
          </a:bodyPr>
          <a:lstStyle/>
          <a:p>
            <a:pPr>
              <a:lnSpc>
                <a:spcPct val="80000"/>
              </a:lnSpc>
              <a:buFont typeface="Wingdings" panose="05000000000000000000" pitchFamily="2" charset="2"/>
              <a:buNone/>
            </a:pPr>
            <a:r>
              <a:rPr lang="en-US" altLang="en-US" sz="2400" b="1"/>
              <a:t>if  ( grade ==‘A’ )</a:t>
            </a:r>
          </a:p>
          <a:p>
            <a:pPr>
              <a:lnSpc>
                <a:spcPct val="80000"/>
              </a:lnSpc>
              <a:buFont typeface="Wingdings" panose="05000000000000000000" pitchFamily="2" charset="2"/>
              <a:buNone/>
            </a:pPr>
            <a:r>
              <a:rPr lang="en-US" altLang="en-US" sz="2400" b="1"/>
              <a:t>	cout &lt;&lt; “ Excellent ” ;</a:t>
            </a:r>
          </a:p>
          <a:p>
            <a:pPr>
              <a:lnSpc>
                <a:spcPct val="80000"/>
              </a:lnSpc>
              <a:buFont typeface="Wingdings" panose="05000000000000000000" pitchFamily="2" charset="2"/>
              <a:buNone/>
            </a:pPr>
            <a:r>
              <a:rPr lang="en-US" altLang="en-US" sz="2400" b="1"/>
              <a:t>if  ( grade ==‘B’ )</a:t>
            </a:r>
          </a:p>
          <a:p>
            <a:pPr>
              <a:lnSpc>
                <a:spcPct val="80000"/>
              </a:lnSpc>
              <a:buFont typeface="Wingdings" panose="05000000000000000000" pitchFamily="2" charset="2"/>
              <a:buNone/>
            </a:pPr>
            <a:r>
              <a:rPr lang="en-US" altLang="en-US" sz="2400" b="1"/>
              <a:t>	cout &lt;&lt; “ Very Good ” ;</a:t>
            </a:r>
          </a:p>
          <a:p>
            <a:pPr>
              <a:lnSpc>
                <a:spcPct val="80000"/>
              </a:lnSpc>
              <a:buFont typeface="Wingdings" panose="05000000000000000000" pitchFamily="2" charset="2"/>
              <a:buNone/>
            </a:pPr>
            <a:r>
              <a:rPr lang="en-US" altLang="en-US" sz="2400" b="1"/>
              <a:t>if  ( grade ==‘C’ )</a:t>
            </a:r>
          </a:p>
          <a:p>
            <a:pPr>
              <a:lnSpc>
                <a:spcPct val="80000"/>
              </a:lnSpc>
              <a:buFont typeface="Wingdings" panose="05000000000000000000" pitchFamily="2" charset="2"/>
              <a:buNone/>
            </a:pPr>
            <a:r>
              <a:rPr lang="en-US" altLang="en-US" sz="2400" b="1"/>
              <a:t>	cout &lt;&lt; “ Good ” ;</a:t>
            </a:r>
          </a:p>
          <a:p>
            <a:pPr>
              <a:lnSpc>
                <a:spcPct val="80000"/>
              </a:lnSpc>
              <a:buFont typeface="Wingdings" panose="05000000000000000000" pitchFamily="2" charset="2"/>
              <a:buNone/>
            </a:pPr>
            <a:r>
              <a:rPr lang="en-US" altLang="en-US" sz="2400" b="1"/>
              <a:t>if  ( grade ==‘D’ )</a:t>
            </a:r>
          </a:p>
          <a:p>
            <a:pPr>
              <a:lnSpc>
                <a:spcPct val="80000"/>
              </a:lnSpc>
              <a:buFont typeface="Wingdings" panose="05000000000000000000" pitchFamily="2" charset="2"/>
              <a:buNone/>
            </a:pPr>
            <a:r>
              <a:rPr lang="en-US" altLang="en-US" sz="2400" b="1"/>
              <a:t>	cout &lt;&lt; “ Poor ” ;</a:t>
            </a:r>
          </a:p>
          <a:p>
            <a:pPr>
              <a:lnSpc>
                <a:spcPct val="80000"/>
              </a:lnSpc>
              <a:buFont typeface="Wingdings" panose="05000000000000000000" pitchFamily="2" charset="2"/>
              <a:buNone/>
            </a:pPr>
            <a:r>
              <a:rPr lang="en-US" altLang="en-US" sz="2400" b="1"/>
              <a:t>if  ( grade ==‘F’ )</a:t>
            </a:r>
          </a:p>
          <a:p>
            <a:pPr>
              <a:lnSpc>
                <a:spcPct val="80000"/>
              </a:lnSpc>
              <a:buFont typeface="Wingdings" panose="05000000000000000000" pitchFamily="2" charset="2"/>
              <a:buNone/>
            </a:pPr>
            <a:r>
              <a:rPr lang="en-US" altLang="en-US" sz="2400" b="1"/>
              <a:t>	cout &lt;&lt; “ Fail ” ;</a:t>
            </a:r>
          </a:p>
          <a:p>
            <a:pPr>
              <a:lnSpc>
                <a:spcPct val="80000"/>
              </a:lnSpc>
              <a:buFont typeface="Wingdings" panose="05000000000000000000" pitchFamily="2" charset="2"/>
              <a:buNone/>
            </a:pPr>
            <a:endParaRPr lang="en-US" altLang="en-US" sz="2400" b="1"/>
          </a:p>
          <a:p>
            <a:pPr>
              <a:lnSpc>
                <a:spcPct val="80000"/>
              </a:lnSpc>
              <a:buFont typeface="Wingdings" panose="05000000000000000000" pitchFamily="2" charset="2"/>
              <a:buNone/>
            </a:pPr>
            <a:r>
              <a:rPr lang="en-US" altLang="en-US" sz="2400" b="1"/>
              <a:t> 			</a:t>
            </a:r>
          </a:p>
        </p:txBody>
      </p:sp>
      <p:sp>
        <p:nvSpPr>
          <p:cNvPr id="4100" name="Rectangle 4">
            <a:extLst>
              <a:ext uri="{FF2B5EF4-FFF2-40B4-BE49-F238E27FC236}">
                <a16:creationId xmlns:a16="http://schemas.microsoft.com/office/drawing/2014/main" id="{C107AA32-A8C4-41AA-89B5-1D5BD3B6653C}"/>
              </a:ext>
            </a:extLst>
          </p:cNvPr>
          <p:cNvSpPr>
            <a:spLocks noChangeArrowheads="1"/>
          </p:cNvSpPr>
          <p:nvPr/>
        </p:nvSpPr>
        <p:spPr bwMode="auto">
          <a:xfrm>
            <a:off x="2286000" y="457201"/>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5400"/>
              <a:t>if Statements</a:t>
            </a: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148AFD42-A13D-41D4-8690-0101C230734F}"/>
              </a:ext>
            </a:extLst>
          </p:cNvPr>
          <p:cNvSpPr>
            <a:spLocks noGrp="1" noChangeArrowheads="1"/>
          </p:cNvSpPr>
          <p:nvPr>
            <p:ph type="body" idx="1"/>
          </p:nvPr>
        </p:nvSpPr>
        <p:spPr>
          <a:xfrm>
            <a:off x="4114800" y="2133600"/>
            <a:ext cx="4800600" cy="4495800"/>
          </a:xfrm>
        </p:spPr>
        <p:txBody>
          <a:bodyPr>
            <a:normAutofit lnSpcReduction="10000"/>
          </a:bodyPr>
          <a:lstStyle/>
          <a:p>
            <a:pPr>
              <a:lnSpc>
                <a:spcPct val="80000"/>
              </a:lnSpc>
              <a:buFont typeface="Wingdings" panose="05000000000000000000" pitchFamily="2" charset="2"/>
              <a:buNone/>
            </a:pPr>
            <a:r>
              <a:rPr lang="en-US" altLang="en-US" sz="2400" b="1"/>
              <a:t>if  ( grade ==‘A’ )</a:t>
            </a:r>
          </a:p>
          <a:p>
            <a:pPr>
              <a:lnSpc>
                <a:spcPct val="80000"/>
              </a:lnSpc>
              <a:buFont typeface="Wingdings" panose="05000000000000000000" pitchFamily="2" charset="2"/>
              <a:buNone/>
            </a:pPr>
            <a:r>
              <a:rPr lang="en-US" altLang="en-US" sz="2400" b="1"/>
              <a:t>	cout &lt;&lt; “ Excellent ” ;</a:t>
            </a:r>
          </a:p>
          <a:p>
            <a:pPr>
              <a:lnSpc>
                <a:spcPct val="80000"/>
              </a:lnSpc>
              <a:buFont typeface="Wingdings" panose="05000000000000000000" pitchFamily="2" charset="2"/>
              <a:buNone/>
            </a:pPr>
            <a:r>
              <a:rPr lang="en-US" altLang="en-US" sz="2400" b="1"/>
              <a:t>else </a:t>
            </a:r>
          </a:p>
          <a:p>
            <a:pPr>
              <a:lnSpc>
                <a:spcPct val="80000"/>
              </a:lnSpc>
              <a:buFont typeface="Wingdings" panose="05000000000000000000" pitchFamily="2" charset="2"/>
              <a:buNone/>
            </a:pPr>
            <a:r>
              <a:rPr lang="en-US" altLang="en-US" sz="2400" b="1"/>
              <a:t>	if  ( grade ==‘B’ )</a:t>
            </a:r>
          </a:p>
          <a:p>
            <a:pPr>
              <a:lnSpc>
                <a:spcPct val="80000"/>
              </a:lnSpc>
              <a:buFont typeface="Wingdings" panose="05000000000000000000" pitchFamily="2" charset="2"/>
              <a:buNone/>
            </a:pPr>
            <a:r>
              <a:rPr lang="en-US" altLang="en-US" sz="2400" b="1"/>
              <a:t>		cout &lt;&lt; “ Very Good ” ;</a:t>
            </a:r>
          </a:p>
          <a:p>
            <a:pPr>
              <a:lnSpc>
                <a:spcPct val="80000"/>
              </a:lnSpc>
              <a:buFont typeface="Wingdings" panose="05000000000000000000" pitchFamily="2" charset="2"/>
              <a:buNone/>
            </a:pPr>
            <a:r>
              <a:rPr lang="en-US" altLang="en-US" sz="2400" b="1"/>
              <a:t>else</a:t>
            </a:r>
          </a:p>
          <a:p>
            <a:pPr>
              <a:lnSpc>
                <a:spcPct val="80000"/>
              </a:lnSpc>
              <a:buFont typeface="Wingdings" panose="05000000000000000000" pitchFamily="2" charset="2"/>
              <a:buNone/>
            </a:pPr>
            <a:r>
              <a:rPr lang="en-US" altLang="en-US" sz="2400" b="1"/>
              <a:t>	if  ( grade ==‘C’ )</a:t>
            </a:r>
          </a:p>
          <a:p>
            <a:pPr>
              <a:lnSpc>
                <a:spcPct val="80000"/>
              </a:lnSpc>
              <a:buFont typeface="Wingdings" panose="05000000000000000000" pitchFamily="2" charset="2"/>
              <a:buNone/>
            </a:pPr>
            <a:r>
              <a:rPr lang="en-US" altLang="en-US" sz="2400" b="1"/>
              <a:t>		cout &lt;&lt; “ Good ” ;</a:t>
            </a:r>
          </a:p>
          <a:p>
            <a:pPr>
              <a:lnSpc>
                <a:spcPct val="80000"/>
              </a:lnSpc>
              <a:buFont typeface="Wingdings" panose="05000000000000000000" pitchFamily="2" charset="2"/>
              <a:buNone/>
            </a:pPr>
            <a:r>
              <a:rPr lang="en-US" altLang="en-US" sz="2400" b="1"/>
              <a:t>else</a:t>
            </a:r>
          </a:p>
          <a:p>
            <a:pPr>
              <a:lnSpc>
                <a:spcPct val="80000"/>
              </a:lnSpc>
              <a:buFont typeface="Wingdings" panose="05000000000000000000" pitchFamily="2" charset="2"/>
              <a:buNone/>
            </a:pPr>
            <a:r>
              <a:rPr lang="en-US" altLang="en-US" sz="2400" b="1"/>
              <a:t>	if  ( grade ==‘D’ )</a:t>
            </a:r>
          </a:p>
          <a:p>
            <a:pPr>
              <a:lnSpc>
                <a:spcPct val="80000"/>
              </a:lnSpc>
              <a:buFont typeface="Wingdings" panose="05000000000000000000" pitchFamily="2" charset="2"/>
              <a:buNone/>
            </a:pPr>
            <a:r>
              <a:rPr lang="en-US" altLang="en-US" sz="2400" b="1"/>
              <a:t>		cout &lt;&lt; “ Poor ” ;</a:t>
            </a:r>
          </a:p>
          <a:p>
            <a:pPr>
              <a:lnSpc>
                <a:spcPct val="80000"/>
              </a:lnSpc>
              <a:buFont typeface="Wingdings" panose="05000000000000000000" pitchFamily="2" charset="2"/>
              <a:buNone/>
            </a:pPr>
            <a:endParaRPr lang="en-US" altLang="en-US" sz="2400" b="1"/>
          </a:p>
        </p:txBody>
      </p:sp>
      <p:sp>
        <p:nvSpPr>
          <p:cNvPr id="5124" name="Rectangle 4">
            <a:extLst>
              <a:ext uri="{FF2B5EF4-FFF2-40B4-BE49-F238E27FC236}">
                <a16:creationId xmlns:a16="http://schemas.microsoft.com/office/drawing/2014/main" id="{4D9FF18F-0BCE-4468-BEC9-410720C00752}"/>
              </a:ext>
            </a:extLst>
          </p:cNvPr>
          <p:cNvSpPr>
            <a:spLocks noChangeArrowheads="1"/>
          </p:cNvSpPr>
          <p:nvPr/>
        </p:nvSpPr>
        <p:spPr bwMode="auto">
          <a:xfrm>
            <a:off x="2286000" y="533401"/>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6000"/>
              <a:t>if else</a:t>
            </a: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E9314104-D807-4CC3-AAFF-9BF36B3362A2}"/>
              </a:ext>
            </a:extLst>
          </p:cNvPr>
          <p:cNvSpPr>
            <a:spLocks noGrp="1" noChangeArrowheads="1"/>
          </p:cNvSpPr>
          <p:nvPr>
            <p:ph type="body" idx="1"/>
          </p:nvPr>
        </p:nvSpPr>
        <p:spPr>
          <a:xfrm>
            <a:off x="3886200" y="2209800"/>
            <a:ext cx="5486400" cy="4114800"/>
          </a:xfrm>
        </p:spPr>
        <p:txBody>
          <a:bodyPr/>
          <a:lstStyle/>
          <a:p>
            <a:pPr>
              <a:buFont typeface="Wingdings" panose="05000000000000000000" pitchFamily="2" charset="2"/>
              <a:buNone/>
            </a:pPr>
            <a:r>
              <a:rPr lang="en-US" altLang="en-US" sz="2800" b="1"/>
              <a:t>if ( grade == ‘A’ )</a:t>
            </a:r>
          </a:p>
          <a:p>
            <a:pPr>
              <a:buFont typeface="Wingdings" panose="05000000000000000000" pitchFamily="2" charset="2"/>
              <a:buNone/>
            </a:pPr>
            <a:r>
              <a:rPr lang="en-US" altLang="en-US" sz="2800" b="1"/>
              <a:t>	cout &lt;&lt; “ Excellent ” ;</a:t>
            </a:r>
          </a:p>
          <a:p>
            <a:pPr>
              <a:buFont typeface="Wingdings" panose="05000000000000000000" pitchFamily="2" charset="2"/>
              <a:buNone/>
            </a:pPr>
            <a:r>
              <a:rPr lang="en-US" altLang="en-US" sz="2800" b="1"/>
              <a:t>else if ( grade == ‘B’ )</a:t>
            </a:r>
          </a:p>
          <a:p>
            <a:pPr>
              <a:buFont typeface="Wingdings" panose="05000000000000000000" pitchFamily="2" charset="2"/>
              <a:buNone/>
            </a:pPr>
            <a:r>
              <a:rPr lang="en-US" altLang="en-US" sz="2800" b="1"/>
              <a:t>	…</a:t>
            </a:r>
          </a:p>
          <a:p>
            <a:pPr>
              <a:buFont typeface="Wingdings" panose="05000000000000000000" pitchFamily="2" charset="2"/>
              <a:buNone/>
            </a:pPr>
            <a:r>
              <a:rPr lang="en-US" altLang="en-US" sz="2800" b="1"/>
              <a:t>else if …</a:t>
            </a:r>
          </a:p>
          <a:p>
            <a:pPr>
              <a:buFont typeface="Wingdings" panose="05000000000000000000" pitchFamily="2" charset="2"/>
              <a:buNone/>
            </a:pPr>
            <a:r>
              <a:rPr lang="en-US" altLang="en-US" sz="2800" b="1"/>
              <a:t>	…</a:t>
            </a:r>
          </a:p>
          <a:p>
            <a:pPr>
              <a:buFont typeface="Wingdings" panose="05000000000000000000" pitchFamily="2" charset="2"/>
              <a:buNone/>
            </a:pPr>
            <a:r>
              <a:rPr lang="en-US" altLang="en-US" sz="2800" b="1"/>
              <a:t>else …</a:t>
            </a:r>
          </a:p>
        </p:txBody>
      </p:sp>
      <p:sp>
        <p:nvSpPr>
          <p:cNvPr id="6149" name="Rectangle 5">
            <a:extLst>
              <a:ext uri="{FF2B5EF4-FFF2-40B4-BE49-F238E27FC236}">
                <a16:creationId xmlns:a16="http://schemas.microsoft.com/office/drawing/2014/main" id="{4AE6ED1D-3DB8-44D7-BB08-F2EC67E8C8D6}"/>
              </a:ext>
            </a:extLst>
          </p:cNvPr>
          <p:cNvSpPr>
            <a:spLocks noChangeArrowheads="1"/>
          </p:cNvSpPr>
          <p:nvPr/>
        </p:nvSpPr>
        <p:spPr bwMode="auto">
          <a:xfrm>
            <a:off x="2286000" y="58737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6600"/>
              <a:t>if else</a:t>
            </a: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3" name="Rectangle 3">
            <a:extLst>
              <a:ext uri="{FF2B5EF4-FFF2-40B4-BE49-F238E27FC236}">
                <a16:creationId xmlns:a16="http://schemas.microsoft.com/office/drawing/2014/main" id="{48289D46-1DCF-4799-B152-1D859550998B}"/>
              </a:ext>
            </a:extLst>
          </p:cNvPr>
          <p:cNvSpPr>
            <a:spLocks noGrp="1" noChangeArrowheads="1"/>
          </p:cNvSpPr>
          <p:nvPr>
            <p:ph type="body" idx="1"/>
          </p:nvPr>
        </p:nvSpPr>
        <p:spPr>
          <a:xfrm>
            <a:off x="2590800" y="3200400"/>
            <a:ext cx="7543800" cy="1066800"/>
          </a:xfrm>
        </p:spPr>
        <p:txBody>
          <a:bodyPr/>
          <a:lstStyle/>
          <a:p>
            <a:pPr algn="ctr">
              <a:lnSpc>
                <a:spcPct val="90000"/>
              </a:lnSpc>
              <a:buFont typeface="Wingdings" panose="05000000000000000000" pitchFamily="2" charset="2"/>
              <a:buNone/>
            </a:pPr>
            <a:r>
              <a:rPr lang="en-US" altLang="en-US" sz="6600" b="1" dirty="0">
                <a:solidFill>
                  <a:schemeClr val="hlink"/>
                </a:solidFill>
              </a:rPr>
              <a:t>switch statement</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9" presetClass="entr" presetSubtype="0" fill="hold" nodeType="clickEffect">
                                  <p:stCondLst>
                                    <p:cond delay="0"/>
                                  </p:stCondLst>
                                  <p:childTnLst>
                                    <p:set>
                                      <p:cBhvr>
                                        <p:cTn id="6" dur="1" fill="hold">
                                          <p:stCondLst>
                                            <p:cond delay="0"/>
                                          </p:stCondLst>
                                        </p:cTn>
                                        <p:tgtEl>
                                          <p:spTgt spid="30723">
                                            <p:txEl>
                                              <p:pRg st="0" end="0"/>
                                            </p:txEl>
                                          </p:spTgt>
                                        </p:tgtEl>
                                        <p:attrNameLst>
                                          <p:attrName>style.visibility</p:attrName>
                                        </p:attrNameLst>
                                      </p:cBhvr>
                                      <p:to>
                                        <p:strVal val="visible"/>
                                      </p:to>
                                    </p:set>
                                    <p:anim calcmode="lin" valueType="num">
                                      <p:cBhvr>
                                        <p:cTn id="7" dur="1000" fill="hold"/>
                                        <p:tgtEl>
                                          <p:spTgt spid="30723">
                                            <p:txEl>
                                              <p:pRg st="0" end="0"/>
                                            </p:txEl>
                                          </p:spTgt>
                                        </p:tgtEl>
                                        <p:attrNameLst>
                                          <p:attrName>ppt_x</p:attrName>
                                        </p:attrNameLst>
                                      </p:cBhvr>
                                      <p:tavLst>
                                        <p:tav tm="0">
                                          <p:val>
                                            <p:strVal val="#ppt_x-.2"/>
                                          </p:val>
                                        </p:tav>
                                        <p:tav tm="100000">
                                          <p:val>
                                            <p:strVal val="#ppt_x"/>
                                          </p:val>
                                        </p:tav>
                                      </p:tavLst>
                                    </p:anim>
                                    <p:anim calcmode="lin" valueType="num">
                                      <p:cBhvr>
                                        <p:cTn id="8" dur="1000" fill="hold"/>
                                        <p:tgtEl>
                                          <p:spTgt spid="30723">
                                            <p:txEl>
                                              <p:pRg st="0" end="0"/>
                                            </p:txEl>
                                          </p:spTgt>
                                        </p:tgtEl>
                                        <p:attrNameLst>
                                          <p:attrName>ppt_y</p:attrName>
                                        </p:attrNameLst>
                                      </p:cBhvr>
                                      <p:tavLst>
                                        <p:tav tm="0">
                                          <p:val>
                                            <p:strVal val="#ppt_y"/>
                                          </p:val>
                                        </p:tav>
                                        <p:tav tm="100000">
                                          <p:val>
                                            <p:strVal val="#ppt_y"/>
                                          </p:val>
                                        </p:tav>
                                      </p:tavLst>
                                    </p:anim>
                                    <p:animEffect transition="in" filter="wipe(right)" prLst="gradientSize: 0.1">
                                      <p:cBhvr>
                                        <p:cTn id="9" dur="1000"/>
                                        <p:tgtEl>
                                          <p:spTgt spid="307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9915EF-429F-4E9E-B628-2582330A2DC5}"/>
              </a:ext>
            </a:extLst>
          </p:cNvPr>
          <p:cNvSpPr>
            <a:spLocks noGrp="1"/>
          </p:cNvSpPr>
          <p:nvPr>
            <p:ph type="title"/>
          </p:nvPr>
        </p:nvSpPr>
        <p:spPr/>
        <p:txBody>
          <a:bodyPr/>
          <a:lstStyle/>
          <a:p>
            <a:r>
              <a:rPr lang="en-US" altLang="en-US" dirty="0"/>
              <a:t>while loop</a:t>
            </a:r>
            <a:endParaRPr lang="en-GB" dirty="0"/>
          </a:p>
        </p:txBody>
      </p:sp>
      <p:sp>
        <p:nvSpPr>
          <p:cNvPr id="3" name="Content Placeholder 2">
            <a:extLst>
              <a:ext uri="{FF2B5EF4-FFF2-40B4-BE49-F238E27FC236}">
                <a16:creationId xmlns:a16="http://schemas.microsoft.com/office/drawing/2014/main" id="{854B484B-FF27-48BC-ADE5-00E56F5575F8}"/>
              </a:ext>
            </a:extLst>
          </p:cNvPr>
          <p:cNvSpPr>
            <a:spLocks noGrp="1"/>
          </p:cNvSpPr>
          <p:nvPr>
            <p:ph idx="1"/>
          </p:nvPr>
        </p:nvSpPr>
        <p:spPr/>
        <p:txBody>
          <a:bodyPr/>
          <a:lstStyle/>
          <a:p>
            <a:r>
              <a:rPr lang="en-GB" dirty="0"/>
              <a:t>For example, a computer program has a character stored from a-z. </a:t>
            </a:r>
          </a:p>
          <a:p>
            <a:r>
              <a:rPr lang="en-GB" dirty="0"/>
              <a:t>It gives to user five chances or tries to guess the character.</a:t>
            </a:r>
          </a:p>
          <a:p>
            <a:r>
              <a:rPr lang="en-GB" dirty="0"/>
              <a:t> In this case, the task of guessing the character must be performed at least once. </a:t>
            </a:r>
          </a:p>
          <a:p>
            <a:r>
              <a:rPr lang="en-GB" dirty="0"/>
              <a:t>To ensure that a block of statements is executed at least once, program need some structure.</a:t>
            </a:r>
          </a:p>
        </p:txBody>
      </p:sp>
    </p:spTree>
    <p:extLst>
      <p:ext uri="{BB962C8B-B14F-4D97-AF65-F5344CB8AC3E}">
        <p14:creationId xmlns:p14="http://schemas.microsoft.com/office/powerpoint/2010/main" val="353357738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AAF3-D64B-4DD4-919F-7399BB4ABBFF}"/>
              </a:ext>
            </a:extLst>
          </p:cNvPr>
          <p:cNvSpPr>
            <a:spLocks noGrp="1"/>
          </p:cNvSpPr>
          <p:nvPr>
            <p:ph type="title"/>
          </p:nvPr>
        </p:nvSpPr>
        <p:spPr/>
        <p:txBody>
          <a:bodyPr/>
          <a:lstStyle/>
          <a:p>
            <a:r>
              <a:rPr lang="en-US" altLang="en-US" b="1" dirty="0">
                <a:solidFill>
                  <a:schemeClr val="hlink"/>
                </a:solidFill>
              </a:rPr>
              <a:t>switch statement</a:t>
            </a:r>
            <a:endParaRPr lang="en-GB" dirty="0"/>
          </a:p>
        </p:txBody>
      </p:sp>
      <p:sp>
        <p:nvSpPr>
          <p:cNvPr id="3" name="Content Placeholder 2">
            <a:extLst>
              <a:ext uri="{FF2B5EF4-FFF2-40B4-BE49-F238E27FC236}">
                <a16:creationId xmlns:a16="http://schemas.microsoft.com/office/drawing/2014/main" id="{C7AC2006-B9CC-4B25-8EB9-9E6891571B4A}"/>
              </a:ext>
            </a:extLst>
          </p:cNvPr>
          <p:cNvSpPr>
            <a:spLocks noGrp="1"/>
          </p:cNvSpPr>
          <p:nvPr>
            <p:ph idx="1"/>
          </p:nvPr>
        </p:nvSpPr>
        <p:spPr/>
        <p:txBody>
          <a:bodyPr/>
          <a:lstStyle/>
          <a:p>
            <a:r>
              <a:rPr lang="en-GB" dirty="0"/>
              <a:t>The </a:t>
            </a:r>
            <a:r>
              <a:rPr lang="en-GB" i="1" dirty="0"/>
              <a:t>switch structure </a:t>
            </a:r>
            <a:r>
              <a:rPr lang="en-GB" dirty="0"/>
              <a:t>is a multiple-selection construct that is used in such cases (multi way decisions) to make the code more efficient and easy to read and understand.</a:t>
            </a:r>
          </a:p>
        </p:txBody>
      </p:sp>
    </p:spTree>
    <p:extLst>
      <p:ext uri="{BB962C8B-B14F-4D97-AF65-F5344CB8AC3E}">
        <p14:creationId xmlns:p14="http://schemas.microsoft.com/office/powerpoint/2010/main" val="3714192205"/>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a:extLst>
              <a:ext uri="{FF2B5EF4-FFF2-40B4-BE49-F238E27FC236}">
                <a16:creationId xmlns:a16="http://schemas.microsoft.com/office/drawing/2014/main" id="{8CE5A90D-A8C6-471F-B692-25CF662FEE20}"/>
              </a:ext>
            </a:extLst>
          </p:cNvPr>
          <p:cNvSpPr>
            <a:spLocks noGrp="1" noChangeArrowheads="1"/>
          </p:cNvSpPr>
          <p:nvPr>
            <p:ph type="title"/>
          </p:nvPr>
        </p:nvSpPr>
        <p:spPr>
          <a:xfrm>
            <a:off x="2590800" y="854076"/>
            <a:ext cx="7543800" cy="1050925"/>
          </a:xfrm>
        </p:spPr>
        <p:txBody>
          <a:bodyPr/>
          <a:lstStyle/>
          <a:p>
            <a:pPr algn="ctr"/>
            <a:r>
              <a:rPr lang="en-US" altLang="en-US" sz="4800"/>
              <a:t>switch statements</a:t>
            </a:r>
          </a:p>
        </p:txBody>
      </p:sp>
      <p:sp>
        <p:nvSpPr>
          <p:cNvPr id="31747" name="Rectangle 3">
            <a:extLst>
              <a:ext uri="{FF2B5EF4-FFF2-40B4-BE49-F238E27FC236}">
                <a16:creationId xmlns:a16="http://schemas.microsoft.com/office/drawing/2014/main" id="{7B64DFF8-281C-40F6-B2B1-F49ABBBF646D}"/>
              </a:ext>
            </a:extLst>
          </p:cNvPr>
          <p:cNvSpPr>
            <a:spLocks noGrp="1" noChangeArrowheads="1"/>
          </p:cNvSpPr>
          <p:nvPr>
            <p:ph type="body" idx="1"/>
          </p:nvPr>
        </p:nvSpPr>
        <p:spPr>
          <a:xfrm>
            <a:off x="3962400" y="2286000"/>
            <a:ext cx="4953000" cy="4114800"/>
          </a:xfrm>
        </p:spPr>
        <p:txBody>
          <a:bodyPr>
            <a:normAutofit lnSpcReduction="10000"/>
          </a:bodyPr>
          <a:lstStyle/>
          <a:p>
            <a:pPr>
              <a:lnSpc>
                <a:spcPct val="90000"/>
              </a:lnSpc>
              <a:buFont typeface="Wingdings" panose="05000000000000000000" pitchFamily="2" charset="2"/>
              <a:buNone/>
            </a:pPr>
            <a:r>
              <a:rPr lang="en-US" altLang="en-US" sz="2800" b="1"/>
              <a:t>switch ( variable name )</a:t>
            </a:r>
            <a:br>
              <a:rPr lang="en-US" altLang="en-US" sz="2800" b="1"/>
            </a:br>
            <a:r>
              <a:rPr lang="en-US" altLang="en-US" sz="2800" b="1"/>
              <a:t>{</a:t>
            </a:r>
            <a:br>
              <a:rPr lang="en-US" altLang="en-US" sz="2800" b="1"/>
            </a:br>
            <a:r>
              <a:rPr lang="en-US" altLang="en-US" sz="2800" b="1"/>
              <a:t>	case ‘a’ :</a:t>
            </a:r>
            <a:br>
              <a:rPr lang="en-US" altLang="en-US" sz="2800" b="1"/>
            </a:br>
            <a:r>
              <a:rPr lang="en-US" altLang="en-US" sz="2800" b="1"/>
              <a:t>		statements;</a:t>
            </a:r>
            <a:br>
              <a:rPr lang="en-US" altLang="en-US" sz="2800" b="1"/>
            </a:br>
            <a:r>
              <a:rPr lang="en-US" altLang="en-US" sz="2800" b="1"/>
              <a:t>	case ‘b’ :</a:t>
            </a:r>
            <a:br>
              <a:rPr lang="en-US" altLang="en-US" sz="2800" b="1"/>
            </a:br>
            <a:r>
              <a:rPr lang="en-US" altLang="en-US" sz="2800" b="1"/>
              <a:t>		statements;</a:t>
            </a:r>
          </a:p>
          <a:p>
            <a:pPr>
              <a:lnSpc>
                <a:spcPct val="90000"/>
              </a:lnSpc>
              <a:buFont typeface="Wingdings" panose="05000000000000000000" pitchFamily="2" charset="2"/>
              <a:buNone/>
            </a:pPr>
            <a:r>
              <a:rPr lang="en-US" altLang="en-US" sz="2800" b="1"/>
              <a:t>		case ‘c’ :</a:t>
            </a:r>
            <a:br>
              <a:rPr lang="en-US" altLang="en-US" sz="2800" b="1"/>
            </a:br>
            <a:r>
              <a:rPr lang="en-US" altLang="en-US" sz="2800" b="1"/>
              <a:t>		 statements; 	</a:t>
            </a:r>
          </a:p>
          <a:p>
            <a:pPr>
              <a:lnSpc>
                <a:spcPct val="90000"/>
              </a:lnSpc>
              <a:buFont typeface="Wingdings" panose="05000000000000000000" pitchFamily="2" charset="2"/>
              <a:buNone/>
            </a:pPr>
            <a:r>
              <a:rPr lang="en-US" altLang="en-US" sz="2800" b="1"/>
              <a:t>		…</a:t>
            </a:r>
            <a:br>
              <a:rPr lang="en-US" altLang="en-US" sz="2800" b="1"/>
            </a:br>
            <a:r>
              <a:rPr lang="en-US" altLang="en-US" sz="2800" b="1"/>
              <a:t>}</a:t>
            </a:r>
            <a:br>
              <a:rPr lang="en-US" altLang="en-US" sz="2800" b="1"/>
            </a:br>
            <a:endParaRPr lang="en-US" altLang="en-US" sz="2800" b="1"/>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AAF3-D64B-4DD4-919F-7399BB4ABBFF}"/>
              </a:ext>
            </a:extLst>
          </p:cNvPr>
          <p:cNvSpPr>
            <a:spLocks noGrp="1"/>
          </p:cNvSpPr>
          <p:nvPr>
            <p:ph type="title"/>
          </p:nvPr>
        </p:nvSpPr>
        <p:spPr/>
        <p:txBody>
          <a:bodyPr/>
          <a:lstStyle/>
          <a:p>
            <a:r>
              <a:rPr lang="en-US" altLang="en-US" b="1" dirty="0">
                <a:solidFill>
                  <a:schemeClr val="hlink"/>
                </a:solidFill>
              </a:rPr>
              <a:t>switch statement</a:t>
            </a:r>
            <a:endParaRPr lang="en-GB" dirty="0"/>
          </a:p>
        </p:txBody>
      </p:sp>
      <p:sp>
        <p:nvSpPr>
          <p:cNvPr id="3" name="Content Placeholder 2">
            <a:extLst>
              <a:ext uri="{FF2B5EF4-FFF2-40B4-BE49-F238E27FC236}">
                <a16:creationId xmlns:a16="http://schemas.microsoft.com/office/drawing/2014/main" id="{C7AC2006-B9CC-4B25-8EB9-9E6891571B4A}"/>
              </a:ext>
            </a:extLst>
          </p:cNvPr>
          <p:cNvSpPr>
            <a:spLocks noGrp="1"/>
          </p:cNvSpPr>
          <p:nvPr>
            <p:ph idx="1"/>
          </p:nvPr>
        </p:nvSpPr>
        <p:spPr/>
        <p:txBody>
          <a:bodyPr>
            <a:normAutofit/>
          </a:bodyPr>
          <a:lstStyle/>
          <a:p>
            <a:r>
              <a:rPr lang="en-GB" dirty="0"/>
              <a:t>In the </a:t>
            </a:r>
            <a:r>
              <a:rPr lang="en-GB" i="1" dirty="0"/>
              <a:t>switch </a:t>
            </a:r>
            <a:r>
              <a:rPr lang="en-GB" dirty="0"/>
              <a:t>statement, there should be an integer variable (also include </a:t>
            </a:r>
            <a:r>
              <a:rPr lang="en-GB" i="1" dirty="0"/>
              <a:t>char</a:t>
            </a:r>
            <a:r>
              <a:rPr lang="en-GB" dirty="0"/>
              <a:t>) or an expression which must evaluate an integer type (whole numbers only, the decimal numbers 2.5, 14.3 etc are not allowed). </a:t>
            </a:r>
          </a:p>
          <a:p>
            <a:r>
              <a:rPr lang="en-GB" dirty="0"/>
              <a:t>We can’t use compound conditions (i.e. the conditions that use logical operators &amp;&amp; or ||) in </a:t>
            </a:r>
            <a:r>
              <a:rPr lang="en-GB" i="1" dirty="0"/>
              <a:t>switch </a:t>
            </a:r>
            <a:r>
              <a:rPr lang="en-GB" dirty="0"/>
              <a:t>statement and in </a:t>
            </a:r>
            <a:r>
              <a:rPr lang="en-GB" i="1" dirty="0"/>
              <a:t>case </a:t>
            </a:r>
            <a:r>
              <a:rPr lang="en-GB" dirty="0"/>
              <a:t>statements. The </a:t>
            </a:r>
            <a:r>
              <a:rPr lang="en-GB" i="1" dirty="0"/>
              <a:t>constants </a:t>
            </a:r>
            <a:r>
              <a:rPr lang="en-GB" dirty="0"/>
              <a:t>also must be integer constants (which include </a:t>
            </a:r>
            <a:r>
              <a:rPr lang="en-GB" i="1" dirty="0"/>
              <a:t>char</a:t>
            </a:r>
            <a:r>
              <a:rPr lang="en-GB" dirty="0"/>
              <a:t>). </a:t>
            </a:r>
          </a:p>
          <a:p>
            <a:r>
              <a:rPr lang="en-GB" dirty="0"/>
              <a:t>We can’t use a variable name with the case key word. The </a:t>
            </a:r>
            <a:r>
              <a:rPr lang="en-GB" i="1" dirty="0"/>
              <a:t>default </a:t>
            </a:r>
            <a:r>
              <a:rPr lang="en-GB" dirty="0"/>
              <a:t>statement is optional. </a:t>
            </a:r>
          </a:p>
          <a:p>
            <a:r>
              <a:rPr lang="en-GB" dirty="0"/>
              <a:t>If there is no </a:t>
            </a:r>
            <a:r>
              <a:rPr lang="en-GB" i="1" dirty="0"/>
              <a:t>case </a:t>
            </a:r>
            <a:r>
              <a:rPr lang="en-GB" dirty="0"/>
              <a:t>which matches the value of the </a:t>
            </a:r>
            <a:r>
              <a:rPr lang="en-GB" i="1" dirty="0"/>
              <a:t>switch </a:t>
            </a:r>
            <a:r>
              <a:rPr lang="en-GB" dirty="0"/>
              <a:t>statement, then the statements of </a:t>
            </a:r>
            <a:r>
              <a:rPr lang="en-GB" i="1" dirty="0"/>
              <a:t>default </a:t>
            </a:r>
            <a:r>
              <a:rPr lang="en-GB" dirty="0"/>
              <a:t>are executed.</a:t>
            </a:r>
          </a:p>
        </p:txBody>
      </p:sp>
    </p:spTree>
    <p:extLst>
      <p:ext uri="{BB962C8B-B14F-4D97-AF65-F5344CB8AC3E}">
        <p14:creationId xmlns:p14="http://schemas.microsoft.com/office/powerpoint/2010/main" val="171156737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56AAF3-D64B-4DD4-919F-7399BB4ABBFF}"/>
              </a:ext>
            </a:extLst>
          </p:cNvPr>
          <p:cNvSpPr>
            <a:spLocks noGrp="1"/>
          </p:cNvSpPr>
          <p:nvPr>
            <p:ph type="title"/>
          </p:nvPr>
        </p:nvSpPr>
        <p:spPr/>
        <p:txBody>
          <a:bodyPr/>
          <a:lstStyle/>
          <a:p>
            <a:r>
              <a:rPr lang="en-US" altLang="en-US" b="1" dirty="0">
                <a:solidFill>
                  <a:schemeClr val="hlink"/>
                </a:solidFill>
              </a:rPr>
              <a:t>switch statement</a:t>
            </a:r>
            <a:endParaRPr lang="en-GB" dirty="0"/>
          </a:p>
        </p:txBody>
      </p:sp>
      <p:sp>
        <p:nvSpPr>
          <p:cNvPr id="3" name="Content Placeholder 2">
            <a:extLst>
              <a:ext uri="{FF2B5EF4-FFF2-40B4-BE49-F238E27FC236}">
                <a16:creationId xmlns:a16="http://schemas.microsoft.com/office/drawing/2014/main" id="{C7AC2006-B9CC-4B25-8EB9-9E6891571B4A}"/>
              </a:ext>
            </a:extLst>
          </p:cNvPr>
          <p:cNvSpPr>
            <a:spLocks noGrp="1"/>
          </p:cNvSpPr>
          <p:nvPr>
            <p:ph idx="1"/>
          </p:nvPr>
        </p:nvSpPr>
        <p:spPr/>
        <p:txBody>
          <a:bodyPr/>
          <a:lstStyle/>
          <a:p>
            <a:r>
              <a:rPr lang="en-GB" dirty="0"/>
              <a:t>The </a:t>
            </a:r>
            <a:r>
              <a:rPr lang="en-GB" i="1" dirty="0"/>
              <a:t>switch </a:t>
            </a:r>
            <a:r>
              <a:rPr lang="en-GB" dirty="0"/>
              <a:t>statement takes the value of the </a:t>
            </a:r>
            <a:r>
              <a:rPr lang="en-GB" i="1" dirty="0"/>
              <a:t>variable, if </a:t>
            </a:r>
            <a:r>
              <a:rPr lang="en-GB" dirty="0"/>
              <a:t>there is an </a:t>
            </a:r>
            <a:r>
              <a:rPr lang="en-GB" i="1" dirty="0"/>
              <a:t>expression </a:t>
            </a:r>
            <a:r>
              <a:rPr lang="en-GB" dirty="0"/>
              <a:t>then it evaluates the </a:t>
            </a:r>
            <a:r>
              <a:rPr lang="en-GB" i="1" dirty="0"/>
              <a:t>expression </a:t>
            </a:r>
            <a:r>
              <a:rPr lang="en-GB" dirty="0"/>
              <a:t>and after that looks for its value among the </a:t>
            </a:r>
            <a:r>
              <a:rPr lang="en-GB" i="1" dirty="0"/>
              <a:t>case constants</a:t>
            </a:r>
            <a:r>
              <a:rPr lang="en-GB" dirty="0"/>
              <a:t>.</a:t>
            </a:r>
          </a:p>
          <a:p>
            <a:r>
              <a:rPr lang="en-GB" dirty="0"/>
              <a:t> If the value is found among the </a:t>
            </a:r>
            <a:r>
              <a:rPr lang="en-GB" i="1" dirty="0"/>
              <a:t>constants </a:t>
            </a:r>
            <a:r>
              <a:rPr lang="en-GB" dirty="0"/>
              <a:t>listed in </a:t>
            </a:r>
            <a:r>
              <a:rPr lang="en-GB" i="1" dirty="0"/>
              <a:t>cases</a:t>
            </a:r>
            <a:r>
              <a:rPr lang="en-GB" dirty="0"/>
              <a:t>, the statements in that </a:t>
            </a:r>
            <a:r>
              <a:rPr lang="en-GB" i="1" dirty="0" err="1"/>
              <a:t>statementList</a:t>
            </a:r>
            <a:r>
              <a:rPr lang="en-GB" i="1" dirty="0"/>
              <a:t> </a:t>
            </a:r>
            <a:r>
              <a:rPr lang="en-GB" dirty="0"/>
              <a:t>are executed. Otherwise, it does nothing. </a:t>
            </a:r>
          </a:p>
          <a:p>
            <a:r>
              <a:rPr lang="en-GB" dirty="0"/>
              <a:t>However if there is a default (which is optional), the statements of </a:t>
            </a:r>
            <a:r>
              <a:rPr lang="en-GB" i="1" dirty="0"/>
              <a:t>default </a:t>
            </a:r>
            <a:r>
              <a:rPr lang="en-GB" dirty="0"/>
              <a:t>are executed.</a:t>
            </a:r>
          </a:p>
        </p:txBody>
      </p:sp>
    </p:spTree>
    <p:extLst>
      <p:ext uri="{BB962C8B-B14F-4D97-AF65-F5344CB8AC3E}">
        <p14:creationId xmlns:p14="http://schemas.microsoft.com/office/powerpoint/2010/main" val="567087781"/>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3">
            <a:extLst>
              <a:ext uri="{FF2B5EF4-FFF2-40B4-BE49-F238E27FC236}">
                <a16:creationId xmlns:a16="http://schemas.microsoft.com/office/drawing/2014/main" id="{964097F7-5C27-4FD8-BF4E-7CF9DF92FC0C}"/>
              </a:ext>
            </a:extLst>
          </p:cNvPr>
          <p:cNvSpPr>
            <a:spLocks noGrp="1" noChangeArrowheads="1"/>
          </p:cNvSpPr>
          <p:nvPr>
            <p:ph type="body" idx="1"/>
          </p:nvPr>
        </p:nvSpPr>
        <p:spPr>
          <a:xfrm>
            <a:off x="3657600" y="2103438"/>
            <a:ext cx="6477000" cy="4525962"/>
          </a:xfrm>
        </p:spPr>
        <p:txBody>
          <a:bodyPr/>
          <a:lstStyle/>
          <a:p>
            <a:pPr>
              <a:lnSpc>
                <a:spcPct val="90000"/>
              </a:lnSpc>
              <a:buFont typeface="Wingdings" panose="05000000000000000000" pitchFamily="2" charset="2"/>
              <a:buNone/>
            </a:pPr>
            <a:r>
              <a:rPr lang="en-US" altLang="en-US" sz="2800" b="1"/>
              <a:t>switch ( grade)</a:t>
            </a:r>
            <a:br>
              <a:rPr lang="en-US" altLang="en-US" sz="2800" b="1"/>
            </a:br>
            <a:r>
              <a:rPr lang="en-US" altLang="en-US" sz="2800" b="1"/>
              <a:t>{</a:t>
            </a:r>
            <a:br>
              <a:rPr lang="en-US" altLang="en-US" sz="2800" b="1"/>
            </a:br>
            <a:r>
              <a:rPr lang="en-US" altLang="en-US" sz="2800" b="1"/>
              <a:t>	case ‘A’ :</a:t>
            </a:r>
            <a:br>
              <a:rPr lang="en-US" altLang="en-US" sz="2800" b="1"/>
            </a:br>
            <a:r>
              <a:rPr lang="en-US" altLang="en-US" sz="2800" b="1"/>
              <a:t>		cout &lt;&lt; “ Excellent ” ;</a:t>
            </a:r>
            <a:br>
              <a:rPr lang="en-US" altLang="en-US" sz="2800" b="1"/>
            </a:br>
            <a:r>
              <a:rPr lang="en-US" altLang="en-US" sz="2800" b="1"/>
              <a:t>	case ‘B’ :</a:t>
            </a:r>
            <a:br>
              <a:rPr lang="en-US" altLang="en-US" sz="2800" b="1"/>
            </a:br>
            <a:r>
              <a:rPr lang="en-US" altLang="en-US" sz="2800" b="1"/>
              <a:t>		cout &lt;&lt; “ Very Good ” ;</a:t>
            </a:r>
            <a:br>
              <a:rPr lang="en-US" altLang="en-US" sz="2800" b="1"/>
            </a:br>
            <a:r>
              <a:rPr lang="en-US" altLang="en-US" sz="2800" b="1"/>
              <a:t>	case ‘C’ :</a:t>
            </a:r>
            <a:br>
              <a:rPr lang="en-US" altLang="en-US" sz="2800" b="1"/>
            </a:br>
            <a:r>
              <a:rPr lang="en-US" altLang="en-US" sz="2800" b="1"/>
              <a:t>		…</a:t>
            </a:r>
            <a:br>
              <a:rPr lang="en-US" altLang="en-US" sz="2800" b="1"/>
            </a:br>
            <a:r>
              <a:rPr lang="en-US" altLang="en-US" sz="2800" b="1"/>
              <a:t>	…</a:t>
            </a:r>
            <a:br>
              <a:rPr lang="en-US" altLang="en-US" sz="2800" b="1"/>
            </a:br>
            <a:r>
              <a:rPr lang="en-US" altLang="en-US" sz="2800" b="1"/>
              <a:t>}</a:t>
            </a:r>
            <a:br>
              <a:rPr lang="en-US" altLang="en-US" sz="2800" b="1"/>
            </a:br>
            <a:endParaRPr lang="en-US" altLang="en-US" sz="2800" b="1"/>
          </a:p>
        </p:txBody>
      </p:sp>
      <p:sp>
        <p:nvSpPr>
          <p:cNvPr id="7173" name="Rectangle 5">
            <a:extLst>
              <a:ext uri="{FF2B5EF4-FFF2-40B4-BE49-F238E27FC236}">
                <a16:creationId xmlns:a16="http://schemas.microsoft.com/office/drawing/2014/main" id="{D3A72066-00B6-4745-9838-194ADB499FBA}"/>
              </a:ext>
            </a:extLst>
          </p:cNvPr>
          <p:cNvSpPr>
            <a:spLocks noChangeArrowheads="1"/>
          </p:cNvSpPr>
          <p:nvPr/>
        </p:nvSpPr>
        <p:spPr bwMode="auto">
          <a:xfrm>
            <a:off x="2590800" y="73977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4800"/>
              <a:t>switch statements </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5" name="Rectangle 3">
            <a:extLst>
              <a:ext uri="{FF2B5EF4-FFF2-40B4-BE49-F238E27FC236}">
                <a16:creationId xmlns:a16="http://schemas.microsoft.com/office/drawing/2014/main" id="{F182B0DE-88E6-4FD3-A1E7-5F062E62A640}"/>
              </a:ext>
            </a:extLst>
          </p:cNvPr>
          <p:cNvSpPr>
            <a:spLocks noGrp="1" noChangeArrowheads="1"/>
          </p:cNvSpPr>
          <p:nvPr>
            <p:ph type="body" idx="1"/>
          </p:nvPr>
        </p:nvSpPr>
        <p:spPr>
          <a:xfrm>
            <a:off x="3429000" y="2605088"/>
            <a:ext cx="6470650" cy="3117850"/>
          </a:xfrm>
        </p:spPr>
        <p:txBody>
          <a:bodyPr/>
          <a:lstStyle/>
          <a:p>
            <a:pPr>
              <a:lnSpc>
                <a:spcPct val="90000"/>
              </a:lnSpc>
              <a:buFont typeface="Wingdings" panose="05000000000000000000" pitchFamily="2" charset="2"/>
              <a:buNone/>
            </a:pPr>
            <a:r>
              <a:rPr lang="en-US" altLang="en-US" b="1"/>
              <a:t>case ‘A’ :</a:t>
            </a:r>
          </a:p>
          <a:p>
            <a:pPr>
              <a:lnSpc>
                <a:spcPct val="90000"/>
              </a:lnSpc>
              <a:buFont typeface="Wingdings" panose="05000000000000000000" pitchFamily="2" charset="2"/>
              <a:buNone/>
            </a:pPr>
            <a:r>
              <a:rPr lang="en-US" altLang="en-US" b="1"/>
              <a:t>		cout &lt;&lt; “ Excellent ” ;</a:t>
            </a:r>
            <a:br>
              <a:rPr lang="en-US" altLang="en-US" b="1"/>
            </a:br>
            <a:r>
              <a:rPr lang="en-US" altLang="en-US" b="1"/>
              <a:t>	…</a:t>
            </a:r>
            <a:br>
              <a:rPr lang="en-US" altLang="en-US" b="1"/>
            </a:br>
            <a:r>
              <a:rPr lang="en-US" altLang="en-US" b="1"/>
              <a:t>	…</a:t>
            </a:r>
            <a:br>
              <a:rPr lang="en-US" altLang="en-US" b="1"/>
            </a:br>
            <a:endParaRPr lang="en-US" altLang="en-US" b="1"/>
          </a:p>
          <a:p>
            <a:pPr>
              <a:lnSpc>
                <a:spcPct val="90000"/>
              </a:lnSpc>
              <a:buFont typeface="Wingdings" panose="05000000000000000000" pitchFamily="2" charset="2"/>
              <a:buNone/>
            </a:pPr>
            <a:r>
              <a:rPr lang="en-US" altLang="en-US" b="1"/>
              <a:t>	</a:t>
            </a:r>
            <a:br>
              <a:rPr lang="en-US" altLang="en-US" b="1"/>
            </a:br>
            <a:endParaRPr lang="en-US" altLang="en-US" b="1"/>
          </a:p>
        </p:txBody>
      </p:sp>
      <p:sp>
        <p:nvSpPr>
          <p:cNvPr id="8196" name="Rectangle 4">
            <a:extLst>
              <a:ext uri="{FF2B5EF4-FFF2-40B4-BE49-F238E27FC236}">
                <a16:creationId xmlns:a16="http://schemas.microsoft.com/office/drawing/2014/main" id="{9CCD1D66-D0E4-439E-A761-2219E91A61BB}"/>
              </a:ext>
            </a:extLst>
          </p:cNvPr>
          <p:cNvSpPr>
            <a:spLocks noChangeArrowheads="1"/>
          </p:cNvSpPr>
          <p:nvPr/>
        </p:nvSpPr>
        <p:spPr bwMode="auto">
          <a:xfrm>
            <a:off x="2286000" y="457201"/>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eaLnBrk="1" hangingPunct="1"/>
            <a:endParaRPr lang="en-US" altLang="en-US" sz="4000" b="0"/>
          </a:p>
        </p:txBody>
      </p:sp>
      <p:sp>
        <p:nvSpPr>
          <p:cNvPr id="8197" name="Text Box 5">
            <a:extLst>
              <a:ext uri="{FF2B5EF4-FFF2-40B4-BE49-F238E27FC236}">
                <a16:creationId xmlns:a16="http://schemas.microsoft.com/office/drawing/2014/main" id="{1B30D750-039C-4393-9EF7-0EC7A4D508A3}"/>
              </a:ext>
            </a:extLst>
          </p:cNvPr>
          <p:cNvSpPr txBox="1">
            <a:spLocks noChangeArrowheads="1"/>
          </p:cNvSpPr>
          <p:nvPr/>
        </p:nvSpPr>
        <p:spPr bwMode="auto">
          <a:xfrm>
            <a:off x="3206616" y="769939"/>
            <a:ext cx="6724918" cy="10156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ctr" eaLnBrk="1" hangingPunct="1"/>
            <a:r>
              <a:rPr lang="en-US" altLang="en-US" sz="6000" b="1">
                <a:solidFill>
                  <a:schemeClr val="tx2"/>
                </a:solidFill>
              </a:rPr>
              <a:t>switch statements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8195">
                                            <p:txEl>
                                              <p:pRg st="0" end="0"/>
                                            </p:txEl>
                                          </p:spTgt>
                                        </p:tgtEl>
                                        <p:attrNameLst>
                                          <p:attrName>style.visibility</p:attrName>
                                        </p:attrNameLst>
                                      </p:cBhvr>
                                      <p:to>
                                        <p:strVal val="visible"/>
                                      </p:to>
                                    </p:set>
                                    <p:animEffect transition="in" filter="fade">
                                      <p:cBhvr>
                                        <p:cTn id="7" dur="1000"/>
                                        <p:tgtEl>
                                          <p:spTgt spid="8195">
                                            <p:txEl>
                                              <p:pRg st="0" end="0"/>
                                            </p:txEl>
                                          </p:spTgt>
                                        </p:tgtEl>
                                      </p:cBhvr>
                                    </p:animEffect>
                                    <p:anim calcmode="lin" valueType="num">
                                      <p:cBhvr>
                                        <p:cTn id="8" dur="1000" fill="hold"/>
                                        <p:tgtEl>
                                          <p:spTgt spid="819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8195">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 presetClass="entr" presetSubtype="4" fill="hold" nodeType="clickEffect">
                                  <p:stCondLst>
                                    <p:cond delay="0"/>
                                  </p:stCondLst>
                                  <p:childTnLst>
                                    <p:set>
                                      <p:cBhvr>
                                        <p:cTn id="13" dur="1" fill="hold">
                                          <p:stCondLst>
                                            <p:cond delay="0"/>
                                          </p:stCondLst>
                                        </p:cTn>
                                        <p:tgtEl>
                                          <p:spTgt spid="8195">
                                            <p:txEl>
                                              <p:charRg st="11" end="22"/>
                                            </p:txEl>
                                          </p:spTgt>
                                        </p:tgtEl>
                                        <p:attrNameLst>
                                          <p:attrName>style.visibility</p:attrName>
                                        </p:attrNameLst>
                                      </p:cBhvr>
                                      <p:to>
                                        <p:strVal val="visible"/>
                                      </p:to>
                                    </p:set>
                                    <p:anim calcmode="lin" valueType="num">
                                      <p:cBhvr additive="base">
                                        <p:cTn id="14" dur="500" fill="hold"/>
                                        <p:tgtEl>
                                          <p:spTgt spid="8195">
                                            <p:txEl>
                                              <p:charRg st="11" end="22"/>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8195">
                                            <p:txEl>
                                              <p:charRg st="11" end="22"/>
                                            </p:txEl>
                                          </p:spTgt>
                                        </p:tgtEl>
                                        <p:attrNameLst>
                                          <p:attrName>ppt_y</p:attrName>
                                        </p:attrNameLst>
                                      </p:cBhvr>
                                      <p:tavLst>
                                        <p:tav tm="0">
                                          <p:val>
                                            <p:strVal val="1+#ppt_h/2"/>
                                          </p:val>
                                        </p:tav>
                                        <p:tav tm="100000">
                                          <p:val>
                                            <p:strVal val="#ppt_y"/>
                                          </p:val>
                                        </p:tav>
                                      </p:tavLst>
                                    </p:anim>
                                  </p:childTnLst>
                                </p:cTn>
                              </p:par>
                            </p:childTnLst>
                          </p:cTn>
                        </p:par>
                      </p:childTnLst>
                    </p:cTn>
                  </p:par>
                  <p:par>
                    <p:cTn id="16" fill="hold" nodeType="clickPar">
                      <p:stCondLst>
                        <p:cond delay="indefinite"/>
                      </p:stCondLst>
                      <p:childTnLst>
                        <p:par>
                          <p:cTn id="17" fill="hold" nodeType="withGroup">
                            <p:stCondLst>
                              <p:cond delay="0"/>
                            </p:stCondLst>
                            <p:childTnLst>
                              <p:par>
                                <p:cTn id="18" presetID="2" presetClass="entr" presetSubtype="4" fill="hold" nodeType="clickEffect">
                                  <p:stCondLst>
                                    <p:cond delay="0"/>
                                  </p:stCondLst>
                                  <p:childTnLst>
                                    <p:set>
                                      <p:cBhvr>
                                        <p:cTn id="19" dur="1" fill="hold">
                                          <p:stCondLst>
                                            <p:cond delay="0"/>
                                          </p:stCondLst>
                                        </p:cTn>
                                        <p:tgtEl>
                                          <p:spTgt spid="8195">
                                            <p:txEl>
                                              <p:charRg st="22" end="47"/>
                                            </p:txEl>
                                          </p:spTgt>
                                        </p:tgtEl>
                                        <p:attrNameLst>
                                          <p:attrName>style.visibility</p:attrName>
                                        </p:attrNameLst>
                                      </p:cBhvr>
                                      <p:to>
                                        <p:strVal val="visible"/>
                                      </p:to>
                                    </p:set>
                                    <p:anim calcmode="lin" valueType="num">
                                      <p:cBhvr additive="base">
                                        <p:cTn id="20" dur="500" fill="hold"/>
                                        <p:tgtEl>
                                          <p:spTgt spid="8195">
                                            <p:txEl>
                                              <p:charRg st="22" end="47"/>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8195">
                                            <p:txEl>
                                              <p:charRg st="22" end="47"/>
                                            </p:txEl>
                                          </p:spTgt>
                                        </p:tgtEl>
                                        <p:attrNameLst>
                                          <p:attrName>ppt_y</p:attrName>
                                        </p:attrNameLst>
                                      </p:cBhvr>
                                      <p:tavLst>
                                        <p:tav tm="0">
                                          <p:val>
                                            <p:strVal val="1+#ppt_h/2"/>
                                          </p:val>
                                        </p:tav>
                                        <p:tav tm="100000">
                                          <p:val>
                                            <p:strVal val="#ppt_y"/>
                                          </p:val>
                                        </p:tav>
                                      </p:tavLst>
                                    </p:anim>
                                  </p:childTnLst>
                                </p:cTn>
                              </p:par>
                            </p:childTnLst>
                          </p:cTn>
                        </p:par>
                      </p:childTnLst>
                    </p:cTn>
                  </p:par>
                  <p:par>
                    <p:cTn id="22" fill="hold" nodeType="clickPar">
                      <p:stCondLst>
                        <p:cond delay="indefinite"/>
                      </p:stCondLst>
                      <p:childTnLst>
                        <p:par>
                          <p:cTn id="23" fill="hold" nodeType="withGroup">
                            <p:stCondLst>
                              <p:cond delay="0"/>
                            </p:stCondLst>
                            <p:childTnLst>
                              <p:par>
                                <p:cTn id="24" presetID="2" presetClass="entr" presetSubtype="4" fill="hold" nodeType="clickEffect">
                                  <p:stCondLst>
                                    <p:cond delay="0"/>
                                  </p:stCondLst>
                                  <p:childTnLst>
                                    <p:set>
                                      <p:cBhvr>
                                        <p:cTn id="25" dur="1" fill="hold">
                                          <p:stCondLst>
                                            <p:cond delay="0"/>
                                          </p:stCondLst>
                                        </p:cTn>
                                        <p:tgtEl>
                                          <p:spTgt spid="8195">
                                            <p:txEl>
                                              <p:charRg st="47" end="47"/>
                                            </p:txEl>
                                          </p:spTgt>
                                        </p:tgtEl>
                                        <p:attrNameLst>
                                          <p:attrName>style.visibility</p:attrName>
                                        </p:attrNameLst>
                                      </p:cBhvr>
                                      <p:to>
                                        <p:strVal val="visible"/>
                                      </p:to>
                                    </p:set>
                                    <p:anim calcmode="lin" valueType="num">
                                      <p:cBhvr additive="base">
                                        <p:cTn id="26" dur="500" fill="hold"/>
                                        <p:tgtEl>
                                          <p:spTgt spid="8195">
                                            <p:txEl>
                                              <p:charRg st="47" end="47"/>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8195">
                                            <p:txEl>
                                              <p:charRg st="47" end="47"/>
                                            </p:txEl>
                                          </p:spTgt>
                                        </p:tgtEl>
                                        <p:attrNameLst>
                                          <p:attrName>ppt_y</p:attrName>
                                        </p:attrNameLst>
                                      </p:cBhvr>
                                      <p:tavLst>
                                        <p:tav tm="0">
                                          <p:val>
                                            <p:strVal val="1+#ppt_h/2"/>
                                          </p:val>
                                        </p:tav>
                                        <p:tav tm="100000">
                                          <p:val>
                                            <p:strVal val="#ppt_y"/>
                                          </p:val>
                                        </p:tav>
                                      </p:tavLst>
                                    </p:anim>
                                  </p:childTnLst>
                                </p:cTn>
                              </p:par>
                            </p:childTnLst>
                          </p:cTn>
                        </p:par>
                      </p:childTnLst>
                    </p:cTn>
                  </p:par>
                  <p:par>
                    <p:cTn id="28" fill="hold" nodeType="clickPar">
                      <p:stCondLst>
                        <p:cond delay="indefinite"/>
                      </p:stCondLst>
                      <p:childTnLst>
                        <p:par>
                          <p:cTn id="29" fill="hold" nodeType="withGroup">
                            <p:stCondLst>
                              <p:cond delay="0"/>
                            </p:stCondLst>
                            <p:childTnLst>
                              <p:par>
                                <p:cTn id="30" presetID="9" presetClass="entr" presetSubtype="0" fill="hold" nodeType="clickEffect">
                                  <p:stCondLst>
                                    <p:cond delay="0"/>
                                  </p:stCondLst>
                                  <p:childTnLst>
                                    <p:set>
                                      <p:cBhvr>
                                        <p:cTn id="31" dur="1" fill="hold">
                                          <p:stCondLst>
                                            <p:cond delay="0"/>
                                          </p:stCondLst>
                                        </p:cTn>
                                        <p:tgtEl>
                                          <p:spTgt spid="8195">
                                            <p:txEl>
                                              <p:charRg st="47" end="47"/>
                                            </p:txEl>
                                          </p:spTgt>
                                        </p:tgtEl>
                                        <p:attrNameLst>
                                          <p:attrName>style.visibility</p:attrName>
                                        </p:attrNameLst>
                                      </p:cBhvr>
                                      <p:to>
                                        <p:strVal val="visible"/>
                                      </p:to>
                                    </p:set>
                                    <p:animEffect transition="in" filter="dissolve">
                                      <p:cBhvr>
                                        <p:cTn id="32" dur="500"/>
                                        <p:tgtEl>
                                          <p:spTgt spid="8195">
                                            <p:txEl>
                                              <p:charRg st="47" end="4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CB8840E-6E2E-4740-BE4D-E7F04F71A407}"/>
              </a:ext>
            </a:extLst>
          </p:cNvPr>
          <p:cNvSpPr>
            <a:spLocks noGrp="1"/>
          </p:cNvSpPr>
          <p:nvPr>
            <p:ph type="title"/>
          </p:nvPr>
        </p:nvSpPr>
        <p:spPr>
          <a:xfrm>
            <a:off x="677334" y="609600"/>
            <a:ext cx="8596668" cy="556591"/>
          </a:xfrm>
        </p:spPr>
        <p:txBody>
          <a:bodyPr>
            <a:normAutofit fontScale="90000"/>
          </a:bodyPr>
          <a:lstStyle/>
          <a:p>
            <a:r>
              <a:rPr lang="en-US" altLang="en-US" b="1" dirty="0">
                <a:solidFill>
                  <a:schemeClr val="hlink"/>
                </a:solidFill>
              </a:rPr>
              <a:t>switch statement</a:t>
            </a:r>
            <a:endParaRPr lang="en-GB" dirty="0"/>
          </a:p>
        </p:txBody>
      </p:sp>
      <p:sp>
        <p:nvSpPr>
          <p:cNvPr id="3" name="Content Placeholder 2">
            <a:extLst>
              <a:ext uri="{FF2B5EF4-FFF2-40B4-BE49-F238E27FC236}">
                <a16:creationId xmlns:a16="http://schemas.microsoft.com/office/drawing/2014/main" id="{608027D6-7691-4CB8-A232-03E30C2BD996}"/>
              </a:ext>
            </a:extLst>
          </p:cNvPr>
          <p:cNvSpPr>
            <a:spLocks noGrp="1"/>
          </p:cNvSpPr>
          <p:nvPr>
            <p:ph idx="1"/>
          </p:nvPr>
        </p:nvSpPr>
        <p:spPr>
          <a:xfrm>
            <a:off x="677334" y="1166191"/>
            <a:ext cx="8596668" cy="4875171"/>
          </a:xfrm>
        </p:spPr>
        <p:txBody>
          <a:bodyPr>
            <a:normAutofit fontScale="85000" lnSpcReduction="10000"/>
          </a:bodyPr>
          <a:lstStyle/>
          <a:p>
            <a:r>
              <a:rPr lang="en-GB" dirty="0"/>
              <a:t>We know that C language is 'case sensitive'. In this language, ‘A’ is different from ‘a’. </a:t>
            </a:r>
          </a:p>
          <a:p>
            <a:r>
              <a:rPr lang="en-GB" dirty="0"/>
              <a:t>Every character has a numeric value which is stored by the computer. The numeric value of a character is known as ASCII code of the character. The ASCII code of small letters (a, b, c etc ) are different from ASCII code of capital letters (A, B, C etc). </a:t>
            </a:r>
          </a:p>
          <a:p>
            <a:r>
              <a:rPr lang="en-GB" dirty="0"/>
              <a:t>We can use characters in switch statement as the characters are represented as whole numbers inside the computers.</a:t>
            </a:r>
          </a:p>
          <a:p>
            <a:r>
              <a:rPr lang="en-GB" dirty="0"/>
              <a:t>Now we will see how the use of ' the letter a' instead of 'A' can affect our program.</a:t>
            </a:r>
          </a:p>
          <a:p>
            <a:r>
              <a:rPr lang="en-GB" dirty="0"/>
              <a:t>We want our program to be user- friendly. We don’t want to restrict the user to enter the grade in capital letters only. So we have to handle both small and capital letters in our program. </a:t>
            </a:r>
          </a:p>
          <a:p>
            <a:r>
              <a:rPr lang="en-GB" dirty="0"/>
              <a:t>Here comes the limitations of </a:t>
            </a:r>
            <a:r>
              <a:rPr lang="en-GB" i="1" dirty="0"/>
              <a:t>switch </a:t>
            </a:r>
            <a:r>
              <a:rPr lang="en-GB" dirty="0"/>
              <a:t>statement. We can’t say in our statement like case ‘A’ or ‘a’ : statements ;</a:t>
            </a:r>
          </a:p>
          <a:p>
            <a:r>
              <a:rPr lang="en-GB" dirty="0"/>
              <a:t>We have to make two separate cases so we write</a:t>
            </a:r>
          </a:p>
          <a:p>
            <a:pPr marL="457200" lvl="1" indent="0">
              <a:buNone/>
            </a:pPr>
            <a:r>
              <a:rPr lang="en-GB" dirty="0"/>
              <a:t>case ‘A” :</a:t>
            </a:r>
          </a:p>
          <a:p>
            <a:pPr marL="0" indent="0">
              <a:buNone/>
            </a:pPr>
            <a:r>
              <a:rPr lang="en-GB" dirty="0"/>
              <a:t>        case ‘a’ :</a:t>
            </a:r>
          </a:p>
          <a:p>
            <a:pPr marL="0" indent="0">
              <a:buNone/>
            </a:pPr>
            <a:r>
              <a:rPr lang="en-GB" dirty="0"/>
              <a:t>             statements;</a:t>
            </a:r>
          </a:p>
        </p:txBody>
      </p:sp>
    </p:spTree>
    <p:extLst>
      <p:ext uri="{BB962C8B-B14F-4D97-AF65-F5344CB8AC3E}">
        <p14:creationId xmlns:p14="http://schemas.microsoft.com/office/powerpoint/2010/main" val="108013714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51B7B282-882C-4875-9AB8-C437FA630014}"/>
              </a:ext>
            </a:extLst>
          </p:cNvPr>
          <p:cNvSpPr>
            <a:spLocks noGrp="1" noChangeArrowheads="1"/>
          </p:cNvSpPr>
          <p:nvPr>
            <p:ph type="title"/>
          </p:nvPr>
        </p:nvSpPr>
        <p:spPr>
          <a:xfrm>
            <a:off x="2590800" y="473076"/>
            <a:ext cx="7543800" cy="1431925"/>
          </a:xfrm>
        </p:spPr>
        <p:txBody>
          <a:bodyPr/>
          <a:lstStyle/>
          <a:p>
            <a:pPr algn="ctr"/>
            <a:r>
              <a:rPr lang="en-US" altLang="en-US" sz="6600"/>
              <a:t>Example</a:t>
            </a:r>
          </a:p>
        </p:txBody>
      </p:sp>
      <p:sp>
        <p:nvSpPr>
          <p:cNvPr id="33795" name="Rectangle 3">
            <a:extLst>
              <a:ext uri="{FF2B5EF4-FFF2-40B4-BE49-F238E27FC236}">
                <a16:creationId xmlns:a16="http://schemas.microsoft.com/office/drawing/2014/main" id="{75EB22CE-FE0B-4B18-AD48-16A9040F1C73}"/>
              </a:ext>
            </a:extLst>
          </p:cNvPr>
          <p:cNvSpPr>
            <a:spLocks noGrp="1" noChangeArrowheads="1"/>
          </p:cNvSpPr>
          <p:nvPr>
            <p:ph type="body" idx="1"/>
          </p:nvPr>
        </p:nvSpPr>
        <p:spPr>
          <a:xfrm>
            <a:off x="1007165" y="1679851"/>
            <a:ext cx="8066985" cy="4906479"/>
          </a:xfrm>
        </p:spPr>
        <p:txBody>
          <a:bodyPr>
            <a:normAutofit fontScale="85000" lnSpcReduction="20000"/>
          </a:bodyPr>
          <a:lstStyle/>
          <a:p>
            <a:pPr>
              <a:lnSpc>
                <a:spcPct val="80000"/>
              </a:lnSpc>
              <a:buFont typeface="Wingdings" panose="05000000000000000000" pitchFamily="2" charset="2"/>
              <a:buNone/>
            </a:pPr>
            <a:r>
              <a:rPr lang="en-US" altLang="en-US" sz="2400" b="1" dirty="0"/>
              <a:t>switch ( grade)</a:t>
            </a:r>
          </a:p>
          <a:p>
            <a:pPr>
              <a:lnSpc>
                <a:spcPct val="80000"/>
              </a:lnSpc>
              <a:buFont typeface="Wingdings" panose="05000000000000000000" pitchFamily="2" charset="2"/>
              <a:buNone/>
            </a:pPr>
            <a:r>
              <a:rPr lang="en-US" altLang="en-US" sz="2400" b="1" dirty="0"/>
              <a:t>{</a:t>
            </a:r>
            <a:br>
              <a:rPr lang="en-US" altLang="en-US" sz="2400" b="1" dirty="0"/>
            </a:br>
            <a:r>
              <a:rPr lang="en-US" altLang="en-US" sz="2400" b="1" dirty="0"/>
              <a:t>	case ‘a’:</a:t>
            </a:r>
          </a:p>
          <a:p>
            <a:pPr>
              <a:lnSpc>
                <a:spcPct val="80000"/>
              </a:lnSpc>
              <a:buFont typeface="Wingdings" panose="05000000000000000000" pitchFamily="2" charset="2"/>
              <a:buNone/>
            </a:pPr>
            <a:r>
              <a:rPr lang="en-US" altLang="en-US" sz="2400" b="1" dirty="0"/>
              <a:t>      case ‘A’ :</a:t>
            </a:r>
            <a:br>
              <a:rPr lang="en-US" altLang="en-US" sz="2400" b="1" dirty="0"/>
            </a:br>
            <a:r>
              <a:rPr lang="en-US" altLang="en-US" sz="2400" b="1" dirty="0"/>
              <a:t>		</a:t>
            </a:r>
            <a:r>
              <a:rPr lang="en-US" altLang="en-US" sz="2400" b="1" dirty="0" err="1"/>
              <a:t>cout</a:t>
            </a:r>
            <a:r>
              <a:rPr lang="en-US" altLang="en-US" sz="2400" b="1" dirty="0"/>
              <a:t> &lt;&lt; “ Excellent ” ;</a:t>
            </a:r>
          </a:p>
          <a:p>
            <a:pPr>
              <a:lnSpc>
                <a:spcPct val="80000"/>
              </a:lnSpc>
              <a:buFont typeface="Wingdings" panose="05000000000000000000" pitchFamily="2" charset="2"/>
              <a:buNone/>
            </a:pPr>
            <a:br>
              <a:rPr lang="en-US" altLang="en-US" sz="2400" b="1" dirty="0"/>
            </a:br>
            <a:r>
              <a:rPr lang="en-US" altLang="en-US" sz="2400" b="1" dirty="0"/>
              <a:t>	case ‘B’ :</a:t>
            </a:r>
            <a:br>
              <a:rPr lang="en-US" altLang="en-US" sz="2400" b="1" dirty="0"/>
            </a:br>
            <a:r>
              <a:rPr lang="en-US" altLang="en-US" sz="2400" b="1" dirty="0"/>
              <a:t>		</a:t>
            </a:r>
            <a:r>
              <a:rPr lang="en-US" altLang="en-US" sz="2400" b="1" dirty="0" err="1"/>
              <a:t>cout</a:t>
            </a:r>
            <a:r>
              <a:rPr lang="en-US" altLang="en-US" sz="2400" b="1" dirty="0"/>
              <a:t> &lt;&lt; “ Very Good ” ;</a:t>
            </a:r>
          </a:p>
          <a:p>
            <a:pPr>
              <a:lnSpc>
                <a:spcPct val="80000"/>
              </a:lnSpc>
              <a:buFont typeface="Wingdings" panose="05000000000000000000" pitchFamily="2" charset="2"/>
              <a:buNone/>
            </a:pPr>
            <a:br>
              <a:rPr lang="en-US" altLang="en-US" sz="2400" b="1" dirty="0"/>
            </a:br>
            <a:r>
              <a:rPr lang="en-US" altLang="en-US" sz="2400" b="1" dirty="0"/>
              <a:t>	case ‘C’ :</a:t>
            </a:r>
          </a:p>
          <a:p>
            <a:pPr>
              <a:lnSpc>
                <a:spcPct val="80000"/>
              </a:lnSpc>
              <a:buFont typeface="Wingdings" panose="05000000000000000000" pitchFamily="2" charset="2"/>
              <a:buNone/>
            </a:pPr>
            <a:r>
              <a:rPr lang="en-US" altLang="en-US" sz="2400" b="1" dirty="0"/>
              <a:t>			</a:t>
            </a:r>
            <a:r>
              <a:rPr lang="en-US" altLang="en-US" sz="2400" b="1" dirty="0" err="1"/>
              <a:t>cout</a:t>
            </a:r>
            <a:r>
              <a:rPr lang="en-US" altLang="en-US" sz="2400" b="1" dirty="0"/>
              <a:t> &lt;&lt; “Good ” ; 	</a:t>
            </a:r>
          </a:p>
          <a:p>
            <a:pPr>
              <a:lnSpc>
                <a:spcPct val="80000"/>
              </a:lnSpc>
              <a:buFont typeface="Wingdings" panose="05000000000000000000" pitchFamily="2" charset="2"/>
              <a:buNone/>
            </a:pPr>
            <a:endParaRPr lang="en-US" altLang="en-US" sz="2400" b="1" dirty="0"/>
          </a:p>
          <a:p>
            <a:pPr>
              <a:lnSpc>
                <a:spcPct val="80000"/>
              </a:lnSpc>
              <a:buFont typeface="Wingdings" panose="05000000000000000000" pitchFamily="2" charset="2"/>
              <a:buNone/>
            </a:pPr>
            <a:r>
              <a:rPr lang="en-US" altLang="en-US" sz="2400" b="1" dirty="0"/>
              <a:t>		case ‘D’ :</a:t>
            </a:r>
            <a:br>
              <a:rPr lang="en-US" altLang="en-US" sz="2400" b="1" dirty="0"/>
            </a:br>
            <a:r>
              <a:rPr lang="en-US" altLang="en-US" sz="2400" b="1" dirty="0"/>
              <a:t>		</a:t>
            </a:r>
            <a:r>
              <a:rPr lang="en-US" altLang="en-US" sz="2400" b="1" dirty="0" err="1"/>
              <a:t>cout</a:t>
            </a:r>
            <a:r>
              <a:rPr lang="en-US" altLang="en-US" sz="2400" b="1" dirty="0"/>
              <a:t> &lt;&lt; “ Poor ” ;</a:t>
            </a:r>
          </a:p>
          <a:p>
            <a:pPr>
              <a:lnSpc>
                <a:spcPct val="80000"/>
              </a:lnSpc>
              <a:buFont typeface="Wingdings" panose="05000000000000000000" pitchFamily="2" charset="2"/>
              <a:buNone/>
            </a:pPr>
            <a:br>
              <a:rPr lang="en-US" altLang="en-US" sz="2400" b="1" dirty="0"/>
            </a:br>
            <a:r>
              <a:rPr lang="en-US" altLang="en-US" sz="2400" b="1" dirty="0"/>
              <a:t>	case ‘F’ :</a:t>
            </a:r>
            <a:br>
              <a:rPr lang="en-US" altLang="en-US" sz="2400" b="1" dirty="0"/>
            </a:br>
            <a:r>
              <a:rPr lang="en-US" altLang="en-US" sz="2400" b="1" dirty="0"/>
              <a:t>		</a:t>
            </a:r>
            <a:r>
              <a:rPr lang="en-US" altLang="en-US" sz="2400" b="1" dirty="0" err="1"/>
              <a:t>cout</a:t>
            </a:r>
            <a:r>
              <a:rPr lang="en-US" altLang="en-US" sz="2400" b="1" dirty="0"/>
              <a:t> &lt;&lt; “ Fail ” ;</a:t>
            </a:r>
          </a:p>
          <a:p>
            <a:pPr>
              <a:lnSpc>
                <a:spcPct val="80000"/>
              </a:lnSpc>
              <a:buFont typeface="Wingdings" panose="05000000000000000000" pitchFamily="2" charset="2"/>
              <a:buNone/>
            </a:pPr>
            <a:r>
              <a:rPr lang="en-US" altLang="en-US" sz="2400" b="1" dirty="0"/>
              <a:t>}</a:t>
            </a:r>
            <a:br>
              <a:rPr lang="en-US" altLang="en-US" sz="2400" b="1" dirty="0"/>
            </a:br>
            <a:endParaRPr lang="en-US" altLang="en-US" sz="2400" b="1" dirty="0"/>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78B306-A3B2-429C-B3BA-0F24D04B5401}"/>
              </a:ext>
            </a:extLst>
          </p:cNvPr>
          <p:cNvSpPr>
            <a:spLocks noGrp="1"/>
          </p:cNvSpPr>
          <p:nvPr>
            <p:ph type="title"/>
          </p:nvPr>
        </p:nvSpPr>
        <p:spPr/>
        <p:txBody>
          <a:bodyPr/>
          <a:lstStyle/>
          <a:p>
            <a:r>
              <a:rPr lang="en-US" altLang="en-US" b="1" dirty="0">
                <a:solidFill>
                  <a:schemeClr val="hlink"/>
                </a:solidFill>
              </a:rPr>
              <a:t>switch statement</a:t>
            </a:r>
            <a:endParaRPr lang="en-GB" dirty="0"/>
          </a:p>
        </p:txBody>
      </p:sp>
      <p:sp>
        <p:nvSpPr>
          <p:cNvPr id="3" name="Content Placeholder 2">
            <a:extLst>
              <a:ext uri="{FF2B5EF4-FFF2-40B4-BE49-F238E27FC236}">
                <a16:creationId xmlns:a16="http://schemas.microsoft.com/office/drawing/2014/main" id="{815F65A6-4207-48C5-9082-D060062CC29F}"/>
              </a:ext>
            </a:extLst>
          </p:cNvPr>
          <p:cNvSpPr>
            <a:spLocks noGrp="1"/>
          </p:cNvSpPr>
          <p:nvPr>
            <p:ph idx="1"/>
          </p:nvPr>
        </p:nvSpPr>
        <p:spPr>
          <a:xfrm>
            <a:off x="677334" y="1205949"/>
            <a:ext cx="8596668" cy="4835414"/>
          </a:xfrm>
        </p:spPr>
        <p:txBody>
          <a:bodyPr>
            <a:normAutofit/>
          </a:bodyPr>
          <a:lstStyle/>
          <a:p>
            <a:r>
              <a:rPr lang="en-GB" dirty="0"/>
              <a:t>In the </a:t>
            </a:r>
            <a:r>
              <a:rPr lang="en-GB" i="1" dirty="0"/>
              <a:t>switch </a:t>
            </a:r>
            <a:r>
              <a:rPr lang="en-GB" dirty="0"/>
              <a:t>statement, the cases fall through the </a:t>
            </a:r>
            <a:r>
              <a:rPr lang="en-GB" i="1" dirty="0"/>
              <a:t>case </a:t>
            </a:r>
            <a:r>
              <a:rPr lang="en-GB" dirty="0"/>
              <a:t>which is true. </a:t>
            </a:r>
          </a:p>
          <a:p>
            <a:r>
              <a:rPr lang="en-GB" dirty="0"/>
              <a:t>All the statements after that </a:t>
            </a:r>
            <a:r>
              <a:rPr lang="en-GB" i="1" dirty="0"/>
              <a:t>case </a:t>
            </a:r>
            <a:r>
              <a:rPr lang="en-GB" dirty="0"/>
              <a:t>will be executed right down to the end of the </a:t>
            </a:r>
            <a:r>
              <a:rPr lang="en-GB" i="1" dirty="0"/>
              <a:t>switch </a:t>
            </a:r>
            <a:r>
              <a:rPr lang="en-GB" dirty="0"/>
              <a:t>statement. </a:t>
            </a:r>
          </a:p>
          <a:p>
            <a:r>
              <a:rPr lang="en-GB" dirty="0"/>
              <a:t>This is very important to understand it. Let's suppose that the user enters grade ‘B’. Now the case ‘A’ is skipped. Next case ‘B’ matches and statement                 </a:t>
            </a:r>
            <a:r>
              <a:rPr lang="en-GB" i="1" dirty="0" err="1"/>
              <a:t>cout</a:t>
            </a:r>
            <a:r>
              <a:rPr lang="en-GB" i="1" dirty="0"/>
              <a:t> &lt;&lt; “Very Good” ; </a:t>
            </a:r>
            <a:r>
              <a:rPr lang="en-GB" dirty="0"/>
              <a:t>is executed. </a:t>
            </a:r>
          </a:p>
          <a:p>
            <a:r>
              <a:rPr lang="en-GB" dirty="0"/>
              <a:t>After that, all the statements will be executed. </a:t>
            </a:r>
          </a:p>
          <a:p>
            <a:r>
              <a:rPr lang="en-GB" dirty="0"/>
              <a:t>So </a:t>
            </a:r>
            <a:r>
              <a:rPr lang="en-GB" i="1" dirty="0" err="1"/>
              <a:t>cout</a:t>
            </a:r>
            <a:r>
              <a:rPr lang="en-GB" i="1" dirty="0"/>
              <a:t> &lt;&lt; “Good” </a:t>
            </a:r>
            <a:r>
              <a:rPr lang="en-GB" dirty="0"/>
              <a:t>; </a:t>
            </a:r>
            <a:r>
              <a:rPr lang="en-GB" i="1" dirty="0" err="1"/>
              <a:t>cout</a:t>
            </a:r>
            <a:r>
              <a:rPr lang="en-GB" i="1" dirty="0"/>
              <a:t> &lt;&lt; “Poor” </a:t>
            </a:r>
            <a:r>
              <a:rPr lang="en-GB" dirty="0"/>
              <a:t>;and </a:t>
            </a:r>
            <a:r>
              <a:rPr lang="en-GB" i="1" dirty="0" err="1"/>
              <a:t>cout</a:t>
            </a:r>
            <a:r>
              <a:rPr lang="en-GB" i="1" dirty="0"/>
              <a:t> &lt;&lt; “Fail” </a:t>
            </a:r>
            <a:r>
              <a:rPr lang="en-GB" dirty="0"/>
              <a:t>; will be executed after one another.</a:t>
            </a:r>
          </a:p>
          <a:p>
            <a:r>
              <a:rPr lang="en-GB" dirty="0"/>
              <a:t>We don’t want this to happen. We want that when a case matches, then after executing its statement, the control should jump out of the </a:t>
            </a:r>
            <a:r>
              <a:rPr lang="en-GB" i="1" dirty="0"/>
              <a:t>switch </a:t>
            </a:r>
            <a:r>
              <a:rPr lang="en-GB" dirty="0"/>
              <a:t>statement leaving the other cases. For this purpose we use a key word </a:t>
            </a:r>
            <a:r>
              <a:rPr lang="en-GB" b="1" dirty="0"/>
              <a:t>break</a:t>
            </a:r>
            <a:r>
              <a:rPr lang="en-GB" dirty="0"/>
              <a:t>.</a:t>
            </a:r>
          </a:p>
        </p:txBody>
      </p:sp>
    </p:spTree>
    <p:extLst>
      <p:ext uri="{BB962C8B-B14F-4D97-AF65-F5344CB8AC3E}">
        <p14:creationId xmlns:p14="http://schemas.microsoft.com/office/powerpoint/2010/main" val="420891131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a:extLst>
              <a:ext uri="{FF2B5EF4-FFF2-40B4-BE49-F238E27FC236}">
                <a16:creationId xmlns:a16="http://schemas.microsoft.com/office/drawing/2014/main" id="{51FB42F7-0581-4204-A542-ACFCB575D450}"/>
              </a:ext>
            </a:extLst>
          </p:cNvPr>
          <p:cNvSpPr>
            <a:spLocks noGrp="1" noChangeArrowheads="1"/>
          </p:cNvSpPr>
          <p:nvPr>
            <p:ph type="body" idx="1"/>
          </p:nvPr>
        </p:nvSpPr>
        <p:spPr>
          <a:xfrm>
            <a:off x="2590800" y="2438400"/>
            <a:ext cx="7543800" cy="4114800"/>
          </a:xfrm>
        </p:spPr>
        <p:txBody>
          <a:bodyPr/>
          <a:lstStyle/>
          <a:p>
            <a:pPr algn="ctr">
              <a:buFont typeface="Wingdings" panose="05000000000000000000" pitchFamily="2" charset="2"/>
              <a:buNone/>
            </a:pPr>
            <a:r>
              <a:rPr lang="en-US" altLang="en-US" sz="14200" b="1"/>
              <a:t>break;</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7" presetClass="entr" presetSubtype="0" fill="hold" nodeType="clickEffect">
                                  <p:stCondLst>
                                    <p:cond delay="0"/>
                                  </p:stCondLst>
                                  <p:iterate type="lt">
                                    <p:tmPct val="50000"/>
                                  </p:iterate>
                                  <p:childTnLst>
                                    <p:set>
                                      <p:cBhvr>
                                        <p:cTn id="6" dur="1" fill="hold">
                                          <p:stCondLst>
                                            <p:cond delay="0"/>
                                          </p:stCondLst>
                                        </p:cTn>
                                        <p:tgtEl>
                                          <p:spTgt spid="32771">
                                            <p:txEl>
                                              <p:pRg st="0" end="0"/>
                                            </p:txEl>
                                          </p:spTgt>
                                        </p:tgtEl>
                                        <p:attrNameLst>
                                          <p:attrName>style.visibility</p:attrName>
                                        </p:attrNameLst>
                                      </p:cBhvr>
                                      <p:to>
                                        <p:strVal val="visible"/>
                                      </p:to>
                                    </p:set>
                                    <p:anim calcmode="discrete" valueType="clr">
                                      <p:cBhvr override="childStyle">
                                        <p:cTn id="7" dur="1000"/>
                                        <p:tgtEl>
                                          <p:spTgt spid="32771">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8" dur="1000"/>
                                        <p:tgtEl>
                                          <p:spTgt spid="32771">
                                            <p:txEl>
                                              <p:pRg st="0" end="0"/>
                                            </p:txEl>
                                          </p:spTgt>
                                        </p:tgtEl>
                                        <p:attrNameLst>
                                          <p:attrName>fillcolor</p:attrName>
                                        </p:attrNameLst>
                                      </p:cBhvr>
                                      <p:tavLst>
                                        <p:tav tm="0">
                                          <p:val>
                                            <p:clrVal>
                                              <a:schemeClr val="accent2"/>
                                            </p:clrVal>
                                          </p:val>
                                        </p:tav>
                                        <p:tav tm="50000">
                                          <p:val>
                                            <p:clrVal>
                                              <a:schemeClr val="hlink"/>
                                            </p:clrVal>
                                          </p:val>
                                        </p:tav>
                                      </p:tavLst>
                                    </p:anim>
                                    <p:set>
                                      <p:cBhvr>
                                        <p:cTn id="9" dur="1000"/>
                                        <p:tgtEl>
                                          <p:spTgt spid="32771">
                                            <p:txEl>
                                              <p:pRg st="0" end="0"/>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3">
            <a:extLst>
              <a:ext uri="{FF2B5EF4-FFF2-40B4-BE49-F238E27FC236}">
                <a16:creationId xmlns:a16="http://schemas.microsoft.com/office/drawing/2014/main" id="{4F1EA8DE-60F2-45AE-96A0-426E939694C4}"/>
              </a:ext>
            </a:extLst>
          </p:cNvPr>
          <p:cNvSpPr>
            <a:spLocks noGrp="1" noChangeArrowheads="1"/>
          </p:cNvSpPr>
          <p:nvPr>
            <p:ph type="body" idx="1"/>
          </p:nvPr>
        </p:nvSpPr>
        <p:spPr>
          <a:xfrm>
            <a:off x="2971800" y="2057400"/>
            <a:ext cx="7543800" cy="4114800"/>
          </a:xfrm>
        </p:spPr>
        <p:txBody>
          <a:bodyPr/>
          <a:lstStyle/>
          <a:p>
            <a:pPr>
              <a:buFont typeface="Wingdings" panose="05000000000000000000" pitchFamily="2" charset="2"/>
              <a:buNone/>
            </a:pPr>
            <a:r>
              <a:rPr lang="en-US" altLang="en-US" sz="4800"/>
              <a:t>While loop executes zero</a:t>
            </a:r>
          </a:p>
          <a:p>
            <a:pPr>
              <a:buFont typeface="Wingdings" panose="05000000000000000000" pitchFamily="2" charset="2"/>
              <a:buNone/>
            </a:pPr>
            <a:r>
              <a:rPr lang="en-US" altLang="en-US" sz="4800"/>
              <a:t>or more times. What if we</a:t>
            </a:r>
          </a:p>
          <a:p>
            <a:pPr>
              <a:buFont typeface="Wingdings" panose="05000000000000000000" pitchFamily="2" charset="2"/>
              <a:buNone/>
            </a:pPr>
            <a:r>
              <a:rPr lang="en-US" altLang="en-US" sz="4800"/>
              <a:t>want the loop to execute</a:t>
            </a:r>
          </a:p>
          <a:p>
            <a:pPr>
              <a:buFont typeface="Wingdings" panose="05000000000000000000" pitchFamily="2" charset="2"/>
              <a:buNone/>
            </a:pPr>
            <a:r>
              <a:rPr lang="en-US" altLang="en-US" sz="4800"/>
              <a:t>at least one time?</a:t>
            </a:r>
          </a:p>
          <a:p>
            <a:endParaRPr lang="en-US" altLang="en-US" sz="4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47" presetClass="entr" presetSubtype="0" fill="hold" nodeType="clickEffect">
                                  <p:stCondLst>
                                    <p:cond delay="0"/>
                                  </p:stCondLst>
                                  <p:childTnLst>
                                    <p:set>
                                      <p:cBhvr>
                                        <p:cTn id="6" dur="1" fill="hold">
                                          <p:stCondLst>
                                            <p:cond delay="0"/>
                                          </p:stCondLst>
                                        </p:cTn>
                                        <p:tgtEl>
                                          <p:spTgt spid="3075">
                                            <p:txEl>
                                              <p:charRg st="0" end="95"/>
                                            </p:txEl>
                                          </p:spTgt>
                                        </p:tgtEl>
                                        <p:attrNameLst>
                                          <p:attrName>style.visibility</p:attrName>
                                        </p:attrNameLst>
                                      </p:cBhvr>
                                      <p:to>
                                        <p:strVal val="visible"/>
                                      </p:to>
                                    </p:set>
                                    <p:animEffect transition="in" filter="fade">
                                      <p:cBhvr>
                                        <p:cTn id="7" dur="1000"/>
                                        <p:tgtEl>
                                          <p:spTgt spid="3075">
                                            <p:txEl>
                                              <p:charRg st="0" end="95"/>
                                            </p:txEl>
                                          </p:spTgt>
                                        </p:tgtEl>
                                      </p:cBhvr>
                                    </p:animEffect>
                                    <p:anim calcmode="lin" valueType="num">
                                      <p:cBhvr>
                                        <p:cTn id="8" dur="1000" fill="hold"/>
                                        <p:tgtEl>
                                          <p:spTgt spid="3075">
                                            <p:txEl>
                                              <p:charRg st="0" end="95"/>
                                            </p:txEl>
                                          </p:spTgt>
                                        </p:tgtEl>
                                        <p:attrNameLst>
                                          <p:attrName>ppt_x</p:attrName>
                                        </p:attrNameLst>
                                      </p:cBhvr>
                                      <p:tavLst>
                                        <p:tav tm="0">
                                          <p:val>
                                            <p:strVal val="#ppt_x"/>
                                          </p:val>
                                        </p:tav>
                                        <p:tav tm="100000">
                                          <p:val>
                                            <p:strVal val="#ppt_x"/>
                                          </p:val>
                                        </p:tav>
                                      </p:tavLst>
                                    </p:anim>
                                    <p:anim calcmode="lin" valueType="num">
                                      <p:cBhvr>
                                        <p:cTn id="9" dur="1000" fill="hold"/>
                                        <p:tgtEl>
                                          <p:spTgt spid="3075">
                                            <p:txEl>
                                              <p:charRg st="0" end="95"/>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a:extLst>
              <a:ext uri="{FF2B5EF4-FFF2-40B4-BE49-F238E27FC236}">
                <a16:creationId xmlns:a16="http://schemas.microsoft.com/office/drawing/2014/main" id="{5045F52A-BA87-43DC-ADE5-22F642FAC242}"/>
              </a:ext>
            </a:extLst>
          </p:cNvPr>
          <p:cNvSpPr>
            <a:spLocks noGrp="1" noChangeArrowheads="1"/>
          </p:cNvSpPr>
          <p:nvPr>
            <p:ph type="title"/>
          </p:nvPr>
        </p:nvSpPr>
        <p:spPr>
          <a:xfrm>
            <a:off x="2590800" y="473076"/>
            <a:ext cx="7543800" cy="1431925"/>
          </a:xfrm>
        </p:spPr>
        <p:txBody>
          <a:bodyPr/>
          <a:lstStyle/>
          <a:p>
            <a:pPr algn="ctr"/>
            <a:r>
              <a:rPr lang="en-US" altLang="en-US" sz="7200"/>
              <a:t>Example</a:t>
            </a:r>
          </a:p>
        </p:txBody>
      </p:sp>
      <p:sp>
        <p:nvSpPr>
          <p:cNvPr id="34819" name="Rectangle 3">
            <a:extLst>
              <a:ext uri="{FF2B5EF4-FFF2-40B4-BE49-F238E27FC236}">
                <a16:creationId xmlns:a16="http://schemas.microsoft.com/office/drawing/2014/main" id="{79922E5C-8303-4B3F-8AD3-7C39800116FA}"/>
              </a:ext>
            </a:extLst>
          </p:cNvPr>
          <p:cNvSpPr>
            <a:spLocks noGrp="1" noChangeArrowheads="1"/>
          </p:cNvSpPr>
          <p:nvPr>
            <p:ph type="body" idx="1"/>
          </p:nvPr>
        </p:nvSpPr>
        <p:spPr>
          <a:xfrm>
            <a:off x="864704" y="1683026"/>
            <a:ext cx="7543800" cy="5062331"/>
          </a:xfrm>
        </p:spPr>
        <p:txBody>
          <a:bodyPr>
            <a:normAutofit fontScale="85000" lnSpcReduction="20000"/>
          </a:bodyPr>
          <a:lstStyle/>
          <a:p>
            <a:pPr>
              <a:lnSpc>
                <a:spcPct val="80000"/>
              </a:lnSpc>
              <a:buFont typeface="Wingdings" panose="05000000000000000000" pitchFamily="2" charset="2"/>
              <a:buNone/>
            </a:pPr>
            <a:r>
              <a:rPr lang="en-US" altLang="en-US" b="1" dirty="0"/>
              <a:t>switch ( grade )</a:t>
            </a:r>
          </a:p>
          <a:p>
            <a:pPr>
              <a:lnSpc>
                <a:spcPct val="80000"/>
              </a:lnSpc>
              <a:buFont typeface="Wingdings" panose="05000000000000000000" pitchFamily="2" charset="2"/>
              <a:buNone/>
            </a:pPr>
            <a:r>
              <a:rPr lang="en-US" altLang="en-US" b="1" dirty="0"/>
              <a:t>{</a:t>
            </a:r>
            <a:br>
              <a:rPr lang="en-US" altLang="en-US" b="1" dirty="0"/>
            </a:br>
            <a:r>
              <a:rPr lang="en-US" altLang="en-US" b="1" dirty="0"/>
              <a:t>	case ‘A’ :</a:t>
            </a:r>
          </a:p>
          <a:p>
            <a:pPr>
              <a:lnSpc>
                <a:spcPct val="80000"/>
              </a:lnSpc>
              <a:buFont typeface="Wingdings" panose="05000000000000000000" pitchFamily="2" charset="2"/>
              <a:buNone/>
            </a:pPr>
            <a:r>
              <a:rPr lang="en-US" altLang="en-US" b="1" dirty="0"/>
              <a:t>			</a:t>
            </a:r>
            <a:r>
              <a:rPr lang="en-US" altLang="en-US" b="1" dirty="0" err="1"/>
              <a:t>cout</a:t>
            </a:r>
            <a:r>
              <a:rPr lang="en-US" altLang="en-US" b="1" dirty="0"/>
              <a:t> &lt;&lt; “ Excellent ” ;</a:t>
            </a:r>
          </a:p>
          <a:p>
            <a:pPr>
              <a:lnSpc>
                <a:spcPct val="80000"/>
              </a:lnSpc>
              <a:buFont typeface="Wingdings" panose="05000000000000000000" pitchFamily="2" charset="2"/>
              <a:buNone/>
            </a:pPr>
            <a:r>
              <a:rPr lang="en-US" altLang="en-US" b="1" dirty="0"/>
              <a:t>			break ;	</a:t>
            </a:r>
          </a:p>
          <a:p>
            <a:pPr>
              <a:lnSpc>
                <a:spcPct val="80000"/>
              </a:lnSpc>
              <a:buFont typeface="Wingdings" panose="05000000000000000000" pitchFamily="2" charset="2"/>
              <a:buNone/>
            </a:pPr>
            <a:br>
              <a:rPr lang="en-US" altLang="en-US" b="1" dirty="0"/>
            </a:br>
            <a:r>
              <a:rPr lang="en-US" altLang="en-US" b="1" dirty="0"/>
              <a:t>	case ‘B’ :</a:t>
            </a:r>
            <a:br>
              <a:rPr lang="en-US" altLang="en-US" b="1" dirty="0"/>
            </a:br>
            <a:r>
              <a:rPr lang="en-US" altLang="en-US" b="1" dirty="0"/>
              <a:t>		</a:t>
            </a:r>
            <a:r>
              <a:rPr lang="en-US" altLang="en-US" b="1" dirty="0" err="1"/>
              <a:t>cout</a:t>
            </a:r>
            <a:r>
              <a:rPr lang="en-US" altLang="en-US" b="1" dirty="0"/>
              <a:t> &lt;&lt; “ Very Good ” ;</a:t>
            </a:r>
          </a:p>
          <a:p>
            <a:pPr>
              <a:lnSpc>
                <a:spcPct val="80000"/>
              </a:lnSpc>
              <a:buFont typeface="Wingdings" panose="05000000000000000000" pitchFamily="2" charset="2"/>
              <a:buNone/>
            </a:pPr>
            <a:r>
              <a:rPr lang="en-US" altLang="en-US" b="1" dirty="0"/>
              <a:t>			 break ; </a:t>
            </a:r>
          </a:p>
          <a:p>
            <a:pPr>
              <a:lnSpc>
                <a:spcPct val="80000"/>
              </a:lnSpc>
              <a:buFont typeface="Wingdings" panose="05000000000000000000" pitchFamily="2" charset="2"/>
              <a:buNone/>
            </a:pPr>
            <a:br>
              <a:rPr lang="en-US" altLang="en-US" b="1" dirty="0"/>
            </a:br>
            <a:r>
              <a:rPr lang="en-US" altLang="en-US" b="1" dirty="0"/>
              <a:t>	case ‘C’ :</a:t>
            </a:r>
          </a:p>
          <a:p>
            <a:pPr>
              <a:lnSpc>
                <a:spcPct val="80000"/>
              </a:lnSpc>
              <a:buFont typeface="Wingdings" panose="05000000000000000000" pitchFamily="2" charset="2"/>
              <a:buNone/>
            </a:pPr>
            <a:r>
              <a:rPr lang="en-US" altLang="en-US" b="1" dirty="0"/>
              <a:t>			</a:t>
            </a:r>
            <a:r>
              <a:rPr lang="en-US" altLang="en-US" b="1" dirty="0" err="1"/>
              <a:t>cout</a:t>
            </a:r>
            <a:r>
              <a:rPr lang="en-US" altLang="en-US" b="1" dirty="0"/>
              <a:t> &lt;&lt; “Good ” ; 	</a:t>
            </a:r>
          </a:p>
          <a:p>
            <a:pPr>
              <a:lnSpc>
                <a:spcPct val="80000"/>
              </a:lnSpc>
              <a:buFont typeface="Wingdings" panose="05000000000000000000" pitchFamily="2" charset="2"/>
              <a:buNone/>
            </a:pPr>
            <a:r>
              <a:rPr lang="en-US" altLang="en-US" b="1" dirty="0"/>
              <a:t>			 break ;</a:t>
            </a:r>
          </a:p>
          <a:p>
            <a:pPr>
              <a:lnSpc>
                <a:spcPct val="80000"/>
              </a:lnSpc>
              <a:buFont typeface="Wingdings" panose="05000000000000000000" pitchFamily="2" charset="2"/>
              <a:buNone/>
            </a:pPr>
            <a:endParaRPr lang="en-US" altLang="en-US" b="1" dirty="0"/>
          </a:p>
          <a:p>
            <a:pPr>
              <a:lnSpc>
                <a:spcPct val="80000"/>
              </a:lnSpc>
              <a:buFont typeface="Wingdings" panose="05000000000000000000" pitchFamily="2" charset="2"/>
              <a:buNone/>
            </a:pPr>
            <a:r>
              <a:rPr lang="en-US" altLang="en-US" b="1" dirty="0"/>
              <a:t>		case ‘D’ :</a:t>
            </a:r>
            <a:br>
              <a:rPr lang="en-US" altLang="en-US" b="1" dirty="0"/>
            </a:br>
            <a:r>
              <a:rPr lang="en-US" altLang="en-US" b="1" dirty="0"/>
              <a:t>		</a:t>
            </a:r>
            <a:r>
              <a:rPr lang="en-US" altLang="en-US" b="1" dirty="0" err="1"/>
              <a:t>cout</a:t>
            </a:r>
            <a:r>
              <a:rPr lang="en-US" altLang="en-US" b="1" dirty="0"/>
              <a:t> &lt;&lt; “ Poor ” ;</a:t>
            </a:r>
          </a:p>
          <a:p>
            <a:pPr>
              <a:lnSpc>
                <a:spcPct val="80000"/>
              </a:lnSpc>
              <a:buFont typeface="Wingdings" panose="05000000000000000000" pitchFamily="2" charset="2"/>
              <a:buNone/>
            </a:pPr>
            <a:r>
              <a:rPr lang="en-US" altLang="en-US" b="1" dirty="0"/>
              <a:t>			 break ; </a:t>
            </a:r>
          </a:p>
          <a:p>
            <a:pPr>
              <a:lnSpc>
                <a:spcPct val="80000"/>
              </a:lnSpc>
              <a:buFont typeface="Wingdings" panose="05000000000000000000" pitchFamily="2" charset="2"/>
              <a:buNone/>
            </a:pPr>
            <a:br>
              <a:rPr lang="en-US" altLang="en-US" b="1" dirty="0"/>
            </a:br>
            <a:r>
              <a:rPr lang="en-US" altLang="en-US" b="1" dirty="0"/>
              <a:t>	case ‘F’ :</a:t>
            </a:r>
            <a:br>
              <a:rPr lang="en-US" altLang="en-US" b="1" dirty="0"/>
            </a:br>
            <a:r>
              <a:rPr lang="en-US" altLang="en-US" b="1" dirty="0"/>
              <a:t>		</a:t>
            </a:r>
            <a:r>
              <a:rPr lang="en-US" altLang="en-US" b="1" dirty="0" err="1"/>
              <a:t>cout</a:t>
            </a:r>
            <a:r>
              <a:rPr lang="en-US" altLang="en-US" b="1" dirty="0"/>
              <a:t> &lt;&lt; “ Fail ” ;</a:t>
            </a:r>
          </a:p>
          <a:p>
            <a:pPr>
              <a:lnSpc>
                <a:spcPct val="80000"/>
              </a:lnSpc>
              <a:buFont typeface="Wingdings" panose="05000000000000000000" pitchFamily="2" charset="2"/>
              <a:buNone/>
            </a:pPr>
            <a:r>
              <a:rPr lang="en-US" altLang="en-US" b="1" dirty="0"/>
              <a:t>			 break ; </a:t>
            </a:r>
          </a:p>
          <a:p>
            <a:pPr>
              <a:lnSpc>
                <a:spcPct val="80000"/>
              </a:lnSpc>
              <a:buFont typeface="Wingdings" panose="05000000000000000000" pitchFamily="2" charset="2"/>
              <a:buNone/>
            </a:pPr>
            <a:r>
              <a:rPr lang="en-US" altLang="en-US" b="1" dirty="0"/>
              <a:t>}</a:t>
            </a:r>
            <a:br>
              <a:rPr lang="en-US" altLang="en-US" b="1" dirty="0"/>
            </a:br>
            <a:endParaRPr lang="en-US" altLang="en-US" b="1" dirty="0"/>
          </a:p>
          <a:p>
            <a:pPr>
              <a:lnSpc>
                <a:spcPct val="80000"/>
              </a:lnSpc>
              <a:buFont typeface="Wingdings" panose="05000000000000000000" pitchFamily="2" charset="2"/>
              <a:buNone/>
            </a:pPr>
            <a:endParaRPr lang="en-US" altLang="en-US" b="1" dirty="0"/>
          </a:p>
        </p:txBody>
      </p:sp>
    </p:spTree>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E165D34-05A2-4546-A67A-4742CA81626E}"/>
              </a:ext>
            </a:extLst>
          </p:cNvPr>
          <p:cNvSpPr>
            <a:spLocks noGrp="1"/>
          </p:cNvSpPr>
          <p:nvPr>
            <p:ph type="title"/>
          </p:nvPr>
        </p:nvSpPr>
        <p:spPr>
          <a:xfrm>
            <a:off x="677334" y="609600"/>
            <a:ext cx="8596668" cy="887896"/>
          </a:xfrm>
        </p:spPr>
        <p:txBody>
          <a:bodyPr/>
          <a:lstStyle/>
          <a:p>
            <a:r>
              <a:rPr lang="en-US" altLang="en-US" b="1" dirty="0">
                <a:solidFill>
                  <a:schemeClr val="hlink"/>
                </a:solidFill>
              </a:rPr>
              <a:t>switch statement</a:t>
            </a:r>
            <a:endParaRPr lang="en-GB" dirty="0"/>
          </a:p>
        </p:txBody>
      </p:sp>
      <p:sp>
        <p:nvSpPr>
          <p:cNvPr id="3" name="Content Placeholder 2">
            <a:extLst>
              <a:ext uri="{FF2B5EF4-FFF2-40B4-BE49-F238E27FC236}">
                <a16:creationId xmlns:a16="http://schemas.microsoft.com/office/drawing/2014/main" id="{FCAE3D5D-A6E2-4F07-871A-06C39A6BD8A2}"/>
              </a:ext>
            </a:extLst>
          </p:cNvPr>
          <p:cNvSpPr>
            <a:spLocks noGrp="1"/>
          </p:cNvSpPr>
          <p:nvPr>
            <p:ph idx="1"/>
          </p:nvPr>
        </p:nvSpPr>
        <p:spPr>
          <a:xfrm>
            <a:off x="677334" y="1696279"/>
            <a:ext cx="8596668" cy="4345084"/>
          </a:xfrm>
        </p:spPr>
        <p:txBody>
          <a:bodyPr>
            <a:normAutofit fontScale="92500" lnSpcReduction="20000"/>
          </a:bodyPr>
          <a:lstStyle/>
          <a:p>
            <a:r>
              <a:rPr lang="en-GB" dirty="0"/>
              <a:t>The </a:t>
            </a:r>
            <a:r>
              <a:rPr lang="en-GB" i="1" dirty="0"/>
              <a:t>break </a:t>
            </a:r>
            <a:r>
              <a:rPr lang="en-GB" dirty="0"/>
              <a:t>statement interrupts the flow of control. We have seen in </a:t>
            </a:r>
            <a:r>
              <a:rPr lang="en-GB" i="1" dirty="0"/>
              <a:t>switch </a:t>
            </a:r>
            <a:r>
              <a:rPr lang="en-GB" dirty="0"/>
              <a:t>statement that when a true case is found, the flow of control goes through every statement down ward. </a:t>
            </a:r>
          </a:p>
          <a:p>
            <a:r>
              <a:rPr lang="en-GB" dirty="0"/>
              <a:t>We want that only the statements of true case should be executed and the remaining should be skipped. For this purpose, we use the </a:t>
            </a:r>
            <a:r>
              <a:rPr lang="en-GB" i="1" dirty="0"/>
              <a:t>break </a:t>
            </a:r>
            <a:r>
              <a:rPr lang="en-GB" dirty="0"/>
              <a:t>statement. We write the break statement after the statements of a case. </a:t>
            </a:r>
          </a:p>
          <a:p>
            <a:r>
              <a:rPr lang="en-GB" dirty="0"/>
              <a:t>Thus, when a true case is found and its statements are executed then the break statement interrupts the flow of control and the control jumps out of the </a:t>
            </a:r>
            <a:r>
              <a:rPr lang="en-GB" i="1" dirty="0"/>
              <a:t>switch </a:t>
            </a:r>
            <a:r>
              <a:rPr lang="en-GB" dirty="0"/>
              <a:t>statement. If we want to do the same task for two cases, like in previous example for ‘A’ and ‘a’, then we don't put </a:t>
            </a:r>
            <a:r>
              <a:rPr lang="en-GB" i="1" dirty="0"/>
              <a:t>break </a:t>
            </a:r>
            <a:r>
              <a:rPr lang="en-GB" dirty="0"/>
              <a:t>statement after the first case. We write both the cases (or the cases may be more than two) line by line then write the common statements to be executed for these cases. We write the </a:t>
            </a:r>
            <a:r>
              <a:rPr lang="en-GB" i="1" dirty="0"/>
              <a:t>break </a:t>
            </a:r>
            <a:r>
              <a:rPr lang="en-GB" dirty="0"/>
              <a:t>statement after these common statements. </a:t>
            </a:r>
          </a:p>
          <a:p>
            <a:r>
              <a:rPr lang="en-GB" dirty="0"/>
              <a:t>We should use the </a:t>
            </a:r>
            <a:r>
              <a:rPr lang="en-GB" i="1" dirty="0"/>
              <a:t>break </a:t>
            </a:r>
            <a:r>
              <a:rPr lang="en-GB" dirty="0"/>
              <a:t>statement necessarily after the statements of each case. The break statement is necessary in </a:t>
            </a:r>
            <a:r>
              <a:rPr lang="en-GB" i="1" dirty="0"/>
              <a:t>switch </a:t>
            </a:r>
            <a:r>
              <a:rPr lang="en-GB" dirty="0"/>
              <a:t>structure, without it the </a:t>
            </a:r>
            <a:r>
              <a:rPr lang="en-GB" i="1" dirty="0"/>
              <a:t>switch </a:t>
            </a:r>
            <a:r>
              <a:rPr lang="en-GB" dirty="0"/>
              <a:t>structure becomes illogic. As without it all the statement will execute after first match case is found.</a:t>
            </a:r>
          </a:p>
        </p:txBody>
      </p:sp>
    </p:spTree>
    <p:extLst>
      <p:ext uri="{BB962C8B-B14F-4D97-AF65-F5344CB8AC3E}">
        <p14:creationId xmlns:p14="http://schemas.microsoft.com/office/powerpoint/2010/main" val="40142608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44A685-D567-4731-9A29-5387A04CF05A}"/>
              </a:ext>
            </a:extLst>
          </p:cNvPr>
          <p:cNvSpPr>
            <a:spLocks noGrp="1"/>
          </p:cNvSpPr>
          <p:nvPr>
            <p:ph type="title"/>
          </p:nvPr>
        </p:nvSpPr>
        <p:spPr/>
        <p:txBody>
          <a:bodyPr/>
          <a:lstStyle/>
          <a:p>
            <a:endParaRPr lang="en-GB"/>
          </a:p>
        </p:txBody>
      </p:sp>
      <p:sp>
        <p:nvSpPr>
          <p:cNvPr id="3" name="Content Placeholder 2">
            <a:extLst>
              <a:ext uri="{FF2B5EF4-FFF2-40B4-BE49-F238E27FC236}">
                <a16:creationId xmlns:a16="http://schemas.microsoft.com/office/drawing/2014/main" id="{F87B50EC-6204-408E-96EF-71A56B4484A5}"/>
              </a:ext>
            </a:extLst>
          </p:cNvPr>
          <p:cNvSpPr>
            <a:spLocks noGrp="1"/>
          </p:cNvSpPr>
          <p:nvPr>
            <p:ph idx="1"/>
          </p:nvPr>
        </p:nvSpPr>
        <p:spPr/>
        <p:txBody>
          <a:bodyPr/>
          <a:lstStyle/>
          <a:p>
            <a:r>
              <a:rPr lang="en-GB" dirty="0"/>
              <a:t>The above code does nothing if the grade is other than these five categories (i.e. A, B, C, D and F). To handle all the possibilities of grade input, we write a default statement after the last case. </a:t>
            </a:r>
          </a:p>
          <a:p>
            <a:r>
              <a:rPr lang="en-GB" dirty="0"/>
              <a:t>The statement in this default case is executed if no case matches the grade. So in our program, we can write the </a:t>
            </a:r>
            <a:r>
              <a:rPr lang="en-GB" i="1" dirty="0"/>
              <a:t>default </a:t>
            </a:r>
            <a:r>
              <a:rPr lang="en-GB" dirty="0"/>
              <a:t>statement after the</a:t>
            </a:r>
          </a:p>
          <a:p>
            <a:r>
              <a:rPr lang="en-GB" dirty="0"/>
              <a:t>last case as under.</a:t>
            </a:r>
          </a:p>
        </p:txBody>
      </p:sp>
    </p:spTree>
    <p:extLst>
      <p:ext uri="{BB962C8B-B14F-4D97-AF65-F5344CB8AC3E}">
        <p14:creationId xmlns:p14="http://schemas.microsoft.com/office/powerpoint/2010/main" val="92830221"/>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3" name="Rectangle 3">
            <a:extLst>
              <a:ext uri="{FF2B5EF4-FFF2-40B4-BE49-F238E27FC236}">
                <a16:creationId xmlns:a16="http://schemas.microsoft.com/office/drawing/2014/main" id="{C1DD1614-D45B-4AEE-83EE-EFE8CF7521F8}"/>
              </a:ext>
            </a:extLst>
          </p:cNvPr>
          <p:cNvSpPr>
            <a:spLocks noGrp="1" noChangeArrowheads="1"/>
          </p:cNvSpPr>
          <p:nvPr>
            <p:ph type="body" idx="1"/>
          </p:nvPr>
        </p:nvSpPr>
        <p:spPr>
          <a:xfrm>
            <a:off x="2667000" y="2909888"/>
            <a:ext cx="8153400" cy="2728912"/>
          </a:xfrm>
        </p:spPr>
        <p:txBody>
          <a:bodyPr/>
          <a:lstStyle/>
          <a:p>
            <a:pPr>
              <a:buFont typeface="Wingdings" panose="05000000000000000000" pitchFamily="2" charset="2"/>
              <a:buNone/>
            </a:pPr>
            <a:r>
              <a:rPr lang="en-US" altLang="en-US" sz="3600" b="1"/>
              <a:t>default :</a:t>
            </a:r>
          </a:p>
          <a:p>
            <a:pPr>
              <a:buFont typeface="Wingdings" panose="05000000000000000000" pitchFamily="2" charset="2"/>
              <a:buNone/>
            </a:pPr>
            <a:r>
              <a:rPr lang="en-US" altLang="en-US" sz="3600" b="1"/>
              <a:t>	cout &lt;&lt; “ Please Enter Grade from ‘A’ to ‘D’ or  ‘F’  “ ;</a:t>
            </a:r>
            <a:br>
              <a:rPr lang="en-US" altLang="en-US" sz="3600" b="1"/>
            </a:br>
            <a:endParaRPr lang="en-US" altLang="en-US" sz="3600" b="1"/>
          </a:p>
        </p:txBody>
      </p:sp>
      <p:sp>
        <p:nvSpPr>
          <p:cNvPr id="10244" name="Rectangle 4">
            <a:extLst>
              <a:ext uri="{FF2B5EF4-FFF2-40B4-BE49-F238E27FC236}">
                <a16:creationId xmlns:a16="http://schemas.microsoft.com/office/drawing/2014/main" id="{4F74A387-AE3B-48C6-AB2F-A916FEDC0B3C}"/>
              </a:ext>
            </a:extLst>
          </p:cNvPr>
          <p:cNvSpPr>
            <a:spLocks noChangeArrowheads="1"/>
          </p:cNvSpPr>
          <p:nvPr/>
        </p:nvSpPr>
        <p:spPr bwMode="auto">
          <a:xfrm>
            <a:off x="2286000" y="51117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7200"/>
              <a:t>default :</a:t>
            </a:r>
          </a:p>
        </p:txBody>
      </p:sp>
    </p:spTree>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Line 4">
            <a:extLst>
              <a:ext uri="{FF2B5EF4-FFF2-40B4-BE49-F238E27FC236}">
                <a16:creationId xmlns:a16="http://schemas.microsoft.com/office/drawing/2014/main" id="{47DBBB23-1F20-431B-968B-5D5A8C836180}"/>
              </a:ext>
            </a:extLst>
          </p:cNvPr>
          <p:cNvSpPr>
            <a:spLocks noChangeShapeType="1"/>
          </p:cNvSpPr>
          <p:nvPr/>
        </p:nvSpPr>
        <p:spPr bwMode="auto">
          <a:xfrm>
            <a:off x="5943600" y="1143000"/>
            <a:ext cx="0" cy="547688"/>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69" name="AutoShape 5">
            <a:extLst>
              <a:ext uri="{FF2B5EF4-FFF2-40B4-BE49-F238E27FC236}">
                <a16:creationId xmlns:a16="http://schemas.microsoft.com/office/drawing/2014/main" id="{29F87E05-70BF-44F4-A7C4-C2394E6D9720}"/>
              </a:ext>
            </a:extLst>
          </p:cNvPr>
          <p:cNvSpPr>
            <a:spLocks noChangeArrowheads="1"/>
          </p:cNvSpPr>
          <p:nvPr/>
        </p:nvSpPr>
        <p:spPr bwMode="auto">
          <a:xfrm>
            <a:off x="4981575" y="1535113"/>
            <a:ext cx="1905000" cy="939800"/>
          </a:xfrm>
          <a:prstGeom prst="flowChartDecision">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b="1">
                <a:latin typeface="Arial" panose="020B0604020202020204" pitchFamily="34" charset="0"/>
              </a:rPr>
              <a:t>switch (grade)</a:t>
            </a:r>
          </a:p>
        </p:txBody>
      </p:sp>
      <p:sp>
        <p:nvSpPr>
          <p:cNvPr id="11270" name="Line 6">
            <a:extLst>
              <a:ext uri="{FF2B5EF4-FFF2-40B4-BE49-F238E27FC236}">
                <a16:creationId xmlns:a16="http://schemas.microsoft.com/office/drawing/2014/main" id="{C6132CDB-A1CE-441A-B670-3896E5F28C2D}"/>
              </a:ext>
            </a:extLst>
          </p:cNvPr>
          <p:cNvSpPr>
            <a:spLocks noChangeShapeType="1"/>
          </p:cNvSpPr>
          <p:nvPr/>
        </p:nvSpPr>
        <p:spPr bwMode="auto">
          <a:xfrm>
            <a:off x="5943600" y="2474914"/>
            <a:ext cx="0" cy="43068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1" name="Line 7">
            <a:extLst>
              <a:ext uri="{FF2B5EF4-FFF2-40B4-BE49-F238E27FC236}">
                <a16:creationId xmlns:a16="http://schemas.microsoft.com/office/drawing/2014/main" id="{013B712A-7C63-415F-A352-281C16CBD46B}"/>
              </a:ext>
            </a:extLst>
          </p:cNvPr>
          <p:cNvSpPr>
            <a:spLocks noChangeShapeType="1"/>
          </p:cNvSpPr>
          <p:nvPr/>
        </p:nvSpPr>
        <p:spPr bwMode="auto">
          <a:xfrm>
            <a:off x="5943601" y="2709863"/>
            <a:ext cx="74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2" name="Line 8">
            <a:extLst>
              <a:ext uri="{FF2B5EF4-FFF2-40B4-BE49-F238E27FC236}">
                <a16:creationId xmlns:a16="http://schemas.microsoft.com/office/drawing/2014/main" id="{88BA54E1-1DC1-4879-AE37-00F20D4F5018}"/>
              </a:ext>
            </a:extLst>
          </p:cNvPr>
          <p:cNvSpPr>
            <a:spLocks noChangeShapeType="1"/>
          </p:cNvSpPr>
          <p:nvPr/>
        </p:nvSpPr>
        <p:spPr bwMode="auto">
          <a:xfrm>
            <a:off x="6689725" y="2709863"/>
            <a:ext cx="0" cy="2524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3" name="Rectangle 9">
            <a:extLst>
              <a:ext uri="{FF2B5EF4-FFF2-40B4-BE49-F238E27FC236}">
                <a16:creationId xmlns:a16="http://schemas.microsoft.com/office/drawing/2014/main" id="{C97C317E-86B8-42B7-A600-91D81A1F0378}"/>
              </a:ext>
            </a:extLst>
          </p:cNvPr>
          <p:cNvSpPr>
            <a:spLocks noChangeArrowheads="1"/>
          </p:cNvSpPr>
          <p:nvPr/>
        </p:nvSpPr>
        <p:spPr bwMode="auto">
          <a:xfrm>
            <a:off x="6316664" y="2962275"/>
            <a:ext cx="1150937" cy="444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400" b="1">
                <a:latin typeface="Arial" panose="020B0604020202020204" pitchFamily="34" charset="0"/>
              </a:rPr>
              <a:t>Display </a:t>
            </a:r>
          </a:p>
          <a:p>
            <a:pPr algn="ctr" eaLnBrk="1" hangingPunct="1"/>
            <a:r>
              <a:rPr lang="en-US" altLang="en-US" sz="1400" b="1">
                <a:latin typeface="Arial" panose="020B0604020202020204" pitchFamily="34" charset="0"/>
              </a:rPr>
              <a:t>“Excellent”</a:t>
            </a:r>
          </a:p>
        </p:txBody>
      </p:sp>
      <p:sp>
        <p:nvSpPr>
          <p:cNvPr id="11274" name="Line 10">
            <a:extLst>
              <a:ext uri="{FF2B5EF4-FFF2-40B4-BE49-F238E27FC236}">
                <a16:creationId xmlns:a16="http://schemas.microsoft.com/office/drawing/2014/main" id="{FE2AA6AA-D4FF-4B0E-9460-59F8606A1B44}"/>
              </a:ext>
            </a:extLst>
          </p:cNvPr>
          <p:cNvSpPr>
            <a:spLocks noChangeShapeType="1"/>
          </p:cNvSpPr>
          <p:nvPr/>
        </p:nvSpPr>
        <p:spPr bwMode="auto">
          <a:xfrm>
            <a:off x="6689725" y="3406775"/>
            <a:ext cx="0" cy="25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75" name="Line 11">
            <a:extLst>
              <a:ext uri="{FF2B5EF4-FFF2-40B4-BE49-F238E27FC236}">
                <a16:creationId xmlns:a16="http://schemas.microsoft.com/office/drawing/2014/main" id="{D2F8F350-1A84-477E-BF3F-C59A6961BC9F}"/>
              </a:ext>
            </a:extLst>
          </p:cNvPr>
          <p:cNvSpPr>
            <a:spLocks noChangeShapeType="1"/>
          </p:cNvSpPr>
          <p:nvPr/>
        </p:nvSpPr>
        <p:spPr bwMode="auto">
          <a:xfrm>
            <a:off x="5943601" y="3660775"/>
            <a:ext cx="74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5" name="Line 31">
            <a:extLst>
              <a:ext uri="{FF2B5EF4-FFF2-40B4-BE49-F238E27FC236}">
                <a16:creationId xmlns:a16="http://schemas.microsoft.com/office/drawing/2014/main" id="{EF902FFE-C3E1-4346-ABCF-7F53971CA9F4}"/>
              </a:ext>
            </a:extLst>
          </p:cNvPr>
          <p:cNvSpPr>
            <a:spLocks noChangeShapeType="1"/>
          </p:cNvSpPr>
          <p:nvPr/>
        </p:nvSpPr>
        <p:spPr bwMode="auto">
          <a:xfrm>
            <a:off x="5943601" y="3951288"/>
            <a:ext cx="74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6" name="Line 32">
            <a:extLst>
              <a:ext uri="{FF2B5EF4-FFF2-40B4-BE49-F238E27FC236}">
                <a16:creationId xmlns:a16="http://schemas.microsoft.com/office/drawing/2014/main" id="{CAB2FD25-B042-4520-ACCF-AE133004A1EC}"/>
              </a:ext>
            </a:extLst>
          </p:cNvPr>
          <p:cNvSpPr>
            <a:spLocks noChangeShapeType="1"/>
          </p:cNvSpPr>
          <p:nvPr/>
        </p:nvSpPr>
        <p:spPr bwMode="auto">
          <a:xfrm>
            <a:off x="6689725" y="3951288"/>
            <a:ext cx="0" cy="252412"/>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8" name="Line 34">
            <a:extLst>
              <a:ext uri="{FF2B5EF4-FFF2-40B4-BE49-F238E27FC236}">
                <a16:creationId xmlns:a16="http://schemas.microsoft.com/office/drawing/2014/main" id="{DD335AD1-1342-40CB-9DF4-57A2A1A55D14}"/>
              </a:ext>
            </a:extLst>
          </p:cNvPr>
          <p:cNvSpPr>
            <a:spLocks noChangeShapeType="1"/>
          </p:cNvSpPr>
          <p:nvPr/>
        </p:nvSpPr>
        <p:spPr bwMode="auto">
          <a:xfrm>
            <a:off x="6689725" y="4648200"/>
            <a:ext cx="0" cy="25400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9" name="Line 35">
            <a:extLst>
              <a:ext uri="{FF2B5EF4-FFF2-40B4-BE49-F238E27FC236}">
                <a16:creationId xmlns:a16="http://schemas.microsoft.com/office/drawing/2014/main" id="{CCA3DCAD-300B-4125-A46A-4D64ED74E2B4}"/>
              </a:ext>
            </a:extLst>
          </p:cNvPr>
          <p:cNvSpPr>
            <a:spLocks noChangeShapeType="1"/>
          </p:cNvSpPr>
          <p:nvPr/>
        </p:nvSpPr>
        <p:spPr bwMode="auto">
          <a:xfrm>
            <a:off x="5943601" y="4902200"/>
            <a:ext cx="74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1" name="Text Box 37">
            <a:extLst>
              <a:ext uri="{FF2B5EF4-FFF2-40B4-BE49-F238E27FC236}">
                <a16:creationId xmlns:a16="http://schemas.microsoft.com/office/drawing/2014/main" id="{DC3AFAEE-AAD4-4519-8C98-BFBDE74C1F6B}"/>
              </a:ext>
            </a:extLst>
          </p:cNvPr>
          <p:cNvSpPr txBox="1">
            <a:spLocks noChangeArrowheads="1"/>
          </p:cNvSpPr>
          <p:nvPr/>
        </p:nvSpPr>
        <p:spPr bwMode="auto">
          <a:xfrm>
            <a:off x="6172201" y="3649663"/>
            <a:ext cx="904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400">
                <a:latin typeface="Arial" panose="020B0604020202020204" pitchFamily="34" charset="0"/>
              </a:rPr>
              <a:t>case ‘B’ :</a:t>
            </a:r>
          </a:p>
        </p:txBody>
      </p:sp>
      <p:sp>
        <p:nvSpPr>
          <p:cNvPr id="11302" name="Text Box 38">
            <a:extLst>
              <a:ext uri="{FF2B5EF4-FFF2-40B4-BE49-F238E27FC236}">
                <a16:creationId xmlns:a16="http://schemas.microsoft.com/office/drawing/2014/main" id="{4957D32D-DC55-45B8-8480-8092ECE9721A}"/>
              </a:ext>
            </a:extLst>
          </p:cNvPr>
          <p:cNvSpPr txBox="1">
            <a:spLocks noChangeArrowheads="1"/>
          </p:cNvSpPr>
          <p:nvPr/>
        </p:nvSpPr>
        <p:spPr bwMode="auto">
          <a:xfrm>
            <a:off x="6172201" y="2395538"/>
            <a:ext cx="904875"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r>
              <a:rPr lang="en-US" altLang="en-US" sz="1400">
                <a:latin typeface="Arial" panose="020B0604020202020204" pitchFamily="34" charset="0"/>
              </a:rPr>
              <a:t>case ‘A’ :</a:t>
            </a:r>
          </a:p>
        </p:txBody>
      </p:sp>
      <p:sp>
        <p:nvSpPr>
          <p:cNvPr id="11303" name="Rectangle 39">
            <a:extLst>
              <a:ext uri="{FF2B5EF4-FFF2-40B4-BE49-F238E27FC236}">
                <a16:creationId xmlns:a16="http://schemas.microsoft.com/office/drawing/2014/main" id="{502BFDA1-92DF-4499-B268-DEDA253F53B7}"/>
              </a:ext>
            </a:extLst>
          </p:cNvPr>
          <p:cNvSpPr>
            <a:spLocks noChangeArrowheads="1"/>
          </p:cNvSpPr>
          <p:nvPr/>
        </p:nvSpPr>
        <p:spPr bwMode="auto">
          <a:xfrm>
            <a:off x="6316664" y="4222750"/>
            <a:ext cx="1150937" cy="444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400" b="1">
                <a:latin typeface="Arial" panose="020B0604020202020204" pitchFamily="34" charset="0"/>
              </a:rPr>
              <a:t>Display </a:t>
            </a:r>
          </a:p>
          <a:p>
            <a:pPr algn="ctr" eaLnBrk="1" hangingPunct="1"/>
            <a:r>
              <a:rPr lang="en-US" altLang="en-US" sz="1400" b="1">
                <a:latin typeface="Arial" panose="020B0604020202020204" pitchFamily="34" charset="0"/>
              </a:rPr>
              <a:t>“Very Good”</a:t>
            </a:r>
          </a:p>
        </p:txBody>
      </p:sp>
      <p:sp>
        <p:nvSpPr>
          <p:cNvPr id="11289" name="Line 25">
            <a:extLst>
              <a:ext uri="{FF2B5EF4-FFF2-40B4-BE49-F238E27FC236}">
                <a16:creationId xmlns:a16="http://schemas.microsoft.com/office/drawing/2014/main" id="{347BA574-3029-4BC4-9907-CD0E508CDBD8}"/>
              </a:ext>
            </a:extLst>
          </p:cNvPr>
          <p:cNvSpPr>
            <a:spLocks noChangeShapeType="1"/>
          </p:cNvSpPr>
          <p:nvPr/>
        </p:nvSpPr>
        <p:spPr bwMode="auto">
          <a:xfrm>
            <a:off x="5943601" y="5603875"/>
            <a:ext cx="74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0" name="Line 26">
            <a:extLst>
              <a:ext uri="{FF2B5EF4-FFF2-40B4-BE49-F238E27FC236}">
                <a16:creationId xmlns:a16="http://schemas.microsoft.com/office/drawing/2014/main" id="{62C6FC2C-050A-48B4-BEF2-29338D5345C3}"/>
              </a:ext>
            </a:extLst>
          </p:cNvPr>
          <p:cNvSpPr>
            <a:spLocks noChangeShapeType="1"/>
          </p:cNvSpPr>
          <p:nvPr/>
        </p:nvSpPr>
        <p:spPr bwMode="auto">
          <a:xfrm>
            <a:off x="6689725" y="5603875"/>
            <a:ext cx="0" cy="254000"/>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2" name="Line 28">
            <a:extLst>
              <a:ext uri="{FF2B5EF4-FFF2-40B4-BE49-F238E27FC236}">
                <a16:creationId xmlns:a16="http://schemas.microsoft.com/office/drawing/2014/main" id="{00C6CCCA-58CC-484F-9303-2087F1C3B277}"/>
              </a:ext>
            </a:extLst>
          </p:cNvPr>
          <p:cNvSpPr>
            <a:spLocks noChangeShapeType="1"/>
          </p:cNvSpPr>
          <p:nvPr/>
        </p:nvSpPr>
        <p:spPr bwMode="auto">
          <a:xfrm>
            <a:off x="6689725" y="6300789"/>
            <a:ext cx="0" cy="255587"/>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293" name="Line 29">
            <a:extLst>
              <a:ext uri="{FF2B5EF4-FFF2-40B4-BE49-F238E27FC236}">
                <a16:creationId xmlns:a16="http://schemas.microsoft.com/office/drawing/2014/main" id="{08B999EE-AE38-47BE-82C5-1B4B8E7631D9}"/>
              </a:ext>
            </a:extLst>
          </p:cNvPr>
          <p:cNvSpPr>
            <a:spLocks noChangeShapeType="1"/>
          </p:cNvSpPr>
          <p:nvPr/>
        </p:nvSpPr>
        <p:spPr bwMode="auto">
          <a:xfrm>
            <a:off x="5943601" y="6556375"/>
            <a:ext cx="746125" cy="0"/>
          </a:xfrm>
          <a:prstGeom prst="line">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GB"/>
          </a:p>
        </p:txBody>
      </p:sp>
      <p:sp>
        <p:nvSpPr>
          <p:cNvPr id="11300" name="Text Box 36">
            <a:extLst>
              <a:ext uri="{FF2B5EF4-FFF2-40B4-BE49-F238E27FC236}">
                <a16:creationId xmlns:a16="http://schemas.microsoft.com/office/drawing/2014/main" id="{C3F1D2C9-6805-41D9-BE8B-B720356E3DAA}"/>
              </a:ext>
            </a:extLst>
          </p:cNvPr>
          <p:cNvSpPr txBox="1">
            <a:spLocks noChangeArrowheads="1"/>
          </p:cNvSpPr>
          <p:nvPr/>
        </p:nvSpPr>
        <p:spPr bwMode="auto">
          <a:xfrm>
            <a:off x="6172200" y="5291138"/>
            <a:ext cx="990600" cy="30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sz="1400">
                <a:latin typeface="Arial" panose="020B0604020202020204" pitchFamily="34" charset="0"/>
              </a:rPr>
              <a:t>Default :</a:t>
            </a:r>
          </a:p>
        </p:txBody>
      </p:sp>
      <p:sp>
        <p:nvSpPr>
          <p:cNvPr id="11304" name="Rectangle 40">
            <a:extLst>
              <a:ext uri="{FF2B5EF4-FFF2-40B4-BE49-F238E27FC236}">
                <a16:creationId xmlns:a16="http://schemas.microsoft.com/office/drawing/2014/main" id="{E2F06FA4-6928-478A-A976-75B487935367}"/>
              </a:ext>
            </a:extLst>
          </p:cNvPr>
          <p:cNvSpPr>
            <a:spLocks noChangeArrowheads="1"/>
          </p:cNvSpPr>
          <p:nvPr/>
        </p:nvSpPr>
        <p:spPr bwMode="auto">
          <a:xfrm>
            <a:off x="6230939" y="5856288"/>
            <a:ext cx="1150937" cy="444500"/>
          </a:xfrm>
          <a:prstGeom prst="rect">
            <a:avLst/>
          </a:prstGeom>
          <a:solidFill>
            <a:schemeClr val="accent1"/>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1" hangingPunct="1"/>
            <a:r>
              <a:rPr lang="en-US" altLang="en-US" sz="1600" b="1">
                <a:latin typeface="Arial" panose="020B0604020202020204" pitchFamily="34" charset="0"/>
              </a:rPr>
              <a:t>“……..”</a:t>
            </a:r>
          </a:p>
        </p:txBody>
      </p:sp>
      <p:sp>
        <p:nvSpPr>
          <p:cNvPr id="11305" name="Rectangle 41">
            <a:extLst>
              <a:ext uri="{FF2B5EF4-FFF2-40B4-BE49-F238E27FC236}">
                <a16:creationId xmlns:a16="http://schemas.microsoft.com/office/drawing/2014/main" id="{CB265424-760F-4A3E-BA4D-9EAEF79177FE}"/>
              </a:ext>
            </a:extLst>
          </p:cNvPr>
          <p:cNvSpPr>
            <a:spLocks noChangeArrowheads="1"/>
          </p:cNvSpPr>
          <p:nvPr/>
        </p:nvSpPr>
        <p:spPr bwMode="auto">
          <a:xfrm>
            <a:off x="2133600" y="127001"/>
            <a:ext cx="8534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4000"/>
              <a:t>Flow Chart of switch statement</a:t>
            </a:r>
          </a:p>
        </p:txBody>
      </p:sp>
      <p:sp>
        <p:nvSpPr>
          <p:cNvPr id="11308" name="Text Box 44">
            <a:extLst>
              <a:ext uri="{FF2B5EF4-FFF2-40B4-BE49-F238E27FC236}">
                <a16:creationId xmlns:a16="http://schemas.microsoft.com/office/drawing/2014/main" id="{7D798B48-A211-4FEA-A1C8-78D7E3118D4B}"/>
              </a:ext>
            </a:extLst>
          </p:cNvPr>
          <p:cNvSpPr txBox="1">
            <a:spLocks noChangeArrowheads="1"/>
          </p:cNvSpPr>
          <p:nvPr/>
        </p:nvSpPr>
        <p:spPr bwMode="auto">
          <a:xfrm rot="5400000">
            <a:off x="6072188" y="5024438"/>
            <a:ext cx="595312"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eaLnBrk="1" hangingPunct="1"/>
            <a:r>
              <a:rPr lang="en-US" altLang="en-US">
                <a:latin typeface="Arial" panose="020B0604020202020204" pitchFamily="34" charset="0"/>
              </a:rPr>
              <a:t>…</a:t>
            </a:r>
          </a:p>
        </p:txBody>
      </p:sp>
    </p:spTree>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3">
            <a:extLst>
              <a:ext uri="{FF2B5EF4-FFF2-40B4-BE49-F238E27FC236}">
                <a16:creationId xmlns:a16="http://schemas.microsoft.com/office/drawing/2014/main" id="{B9231F7E-18F1-44CA-9346-FFBCFC6CE87E}"/>
              </a:ext>
            </a:extLst>
          </p:cNvPr>
          <p:cNvSpPr>
            <a:spLocks noGrp="1" noChangeArrowheads="1"/>
          </p:cNvSpPr>
          <p:nvPr>
            <p:ph type="body" idx="1"/>
          </p:nvPr>
        </p:nvSpPr>
        <p:spPr>
          <a:xfrm>
            <a:off x="2438400" y="3276601"/>
            <a:ext cx="7772400" cy="1592263"/>
          </a:xfrm>
        </p:spPr>
        <p:txBody>
          <a:bodyPr/>
          <a:lstStyle/>
          <a:p>
            <a:pPr lvl="1" algn="ctr">
              <a:buFontTx/>
              <a:buNone/>
            </a:pPr>
            <a:r>
              <a:rPr lang="en-US" altLang="en-US" sz="4400" b="1"/>
              <a:t>if ( amount &gt; 2335.09 )  </a:t>
            </a:r>
            <a:br>
              <a:rPr lang="en-US" altLang="en-US" sz="4400" b="1"/>
            </a:br>
            <a:r>
              <a:rPr lang="en-US" altLang="en-US" sz="4400" b="1"/>
              <a:t>statements ;</a:t>
            </a:r>
          </a:p>
        </p:txBody>
      </p:sp>
      <p:sp>
        <p:nvSpPr>
          <p:cNvPr id="13318" name="Rectangle 6">
            <a:extLst>
              <a:ext uri="{FF2B5EF4-FFF2-40B4-BE49-F238E27FC236}">
                <a16:creationId xmlns:a16="http://schemas.microsoft.com/office/drawing/2014/main" id="{D45BEB50-6642-4699-BEC8-F8D235F80C9D}"/>
              </a:ext>
            </a:extLst>
          </p:cNvPr>
          <p:cNvSpPr>
            <a:spLocks noChangeArrowheads="1"/>
          </p:cNvSpPr>
          <p:nvPr/>
        </p:nvSpPr>
        <p:spPr bwMode="auto">
          <a:xfrm>
            <a:off x="2286000" y="457201"/>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eaLnBrk="1" hangingPunct="1"/>
            <a:endParaRPr lang="en-US" altLang="en-US" sz="4000" b="0"/>
          </a:p>
        </p:txBody>
      </p:sp>
    </p:spTree>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a:extLst>
              <a:ext uri="{FF2B5EF4-FFF2-40B4-BE49-F238E27FC236}">
                <a16:creationId xmlns:a16="http://schemas.microsoft.com/office/drawing/2014/main" id="{ABFDC3EF-E12F-4D90-A896-4D6DD3076FB4}"/>
              </a:ext>
            </a:extLst>
          </p:cNvPr>
          <p:cNvSpPr>
            <a:spLocks noGrp="1" noChangeArrowheads="1"/>
          </p:cNvSpPr>
          <p:nvPr>
            <p:ph type="title"/>
          </p:nvPr>
        </p:nvSpPr>
        <p:spPr>
          <a:xfrm>
            <a:off x="2438400" y="625476"/>
            <a:ext cx="8229600" cy="1431925"/>
          </a:xfrm>
        </p:spPr>
        <p:txBody>
          <a:bodyPr/>
          <a:lstStyle/>
          <a:p>
            <a:pPr algn="ctr"/>
            <a:r>
              <a:rPr lang="en-US" altLang="en-US" sz="7200"/>
              <a:t>Whole Number</a:t>
            </a:r>
          </a:p>
        </p:txBody>
      </p:sp>
      <p:sp>
        <p:nvSpPr>
          <p:cNvPr id="35843" name="Rectangle 3">
            <a:extLst>
              <a:ext uri="{FF2B5EF4-FFF2-40B4-BE49-F238E27FC236}">
                <a16:creationId xmlns:a16="http://schemas.microsoft.com/office/drawing/2014/main" id="{9DE81C0C-D201-442E-83A9-F335E85D0292}"/>
              </a:ext>
            </a:extLst>
          </p:cNvPr>
          <p:cNvSpPr>
            <a:spLocks noGrp="1" noChangeArrowheads="1"/>
          </p:cNvSpPr>
          <p:nvPr>
            <p:ph type="body" idx="1"/>
          </p:nvPr>
        </p:nvSpPr>
        <p:spPr>
          <a:xfrm>
            <a:off x="4648200" y="2438400"/>
            <a:ext cx="3276600" cy="4114800"/>
          </a:xfrm>
        </p:spPr>
        <p:txBody>
          <a:bodyPr/>
          <a:lstStyle/>
          <a:p>
            <a:r>
              <a:rPr lang="en-US" altLang="en-US" sz="4800" b="1"/>
              <a:t>  short</a:t>
            </a:r>
          </a:p>
          <a:p>
            <a:r>
              <a:rPr lang="en-US" altLang="en-US" sz="4800" b="1"/>
              <a:t>  int</a:t>
            </a:r>
          </a:p>
          <a:p>
            <a:r>
              <a:rPr lang="en-US" altLang="en-US" sz="4800" b="1"/>
              <a:t>  long</a:t>
            </a:r>
          </a:p>
        </p:txBody>
      </p:sp>
    </p:spTree>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a:extLst>
              <a:ext uri="{FF2B5EF4-FFF2-40B4-BE49-F238E27FC236}">
                <a16:creationId xmlns:a16="http://schemas.microsoft.com/office/drawing/2014/main" id="{47F8EA89-A0F2-4DE7-B458-4A8A9E2FA707}"/>
              </a:ext>
            </a:extLst>
          </p:cNvPr>
          <p:cNvSpPr>
            <a:spLocks noGrp="1" noChangeArrowheads="1"/>
          </p:cNvSpPr>
          <p:nvPr>
            <p:ph type="body" idx="1"/>
          </p:nvPr>
        </p:nvSpPr>
        <p:spPr>
          <a:xfrm>
            <a:off x="4191000" y="2846388"/>
            <a:ext cx="6019800" cy="2563812"/>
          </a:xfrm>
        </p:spPr>
        <p:txBody>
          <a:bodyPr/>
          <a:lstStyle/>
          <a:p>
            <a:pPr>
              <a:lnSpc>
                <a:spcPct val="90000"/>
              </a:lnSpc>
              <a:buFont typeface="Wingdings" panose="05000000000000000000" pitchFamily="2" charset="2"/>
              <a:buNone/>
            </a:pPr>
            <a:r>
              <a:rPr lang="en-US" altLang="en-US" sz="4800" b="1"/>
              <a:t>case ‘A’ :</a:t>
            </a:r>
          </a:p>
          <a:p>
            <a:pPr>
              <a:lnSpc>
                <a:spcPct val="90000"/>
              </a:lnSpc>
              <a:buFont typeface="Wingdings" panose="05000000000000000000" pitchFamily="2" charset="2"/>
              <a:buNone/>
            </a:pPr>
            <a:r>
              <a:rPr lang="en-US" altLang="en-US" sz="4800" b="1"/>
              <a:t>case ‘ 300 ‘ :</a:t>
            </a:r>
          </a:p>
          <a:p>
            <a:pPr>
              <a:lnSpc>
                <a:spcPct val="90000"/>
              </a:lnSpc>
              <a:buFont typeface="Wingdings" panose="05000000000000000000" pitchFamily="2" charset="2"/>
              <a:buNone/>
            </a:pPr>
            <a:r>
              <a:rPr lang="en-US" altLang="en-US" sz="4800" b="1"/>
              <a:t>case ‘ f ‘ :</a:t>
            </a:r>
          </a:p>
        </p:txBody>
      </p:sp>
      <p:sp>
        <p:nvSpPr>
          <p:cNvPr id="14340" name="Rectangle 4">
            <a:extLst>
              <a:ext uri="{FF2B5EF4-FFF2-40B4-BE49-F238E27FC236}">
                <a16:creationId xmlns:a16="http://schemas.microsoft.com/office/drawing/2014/main" id="{92ED79A3-E3A1-4530-9F20-1563BFF52EB1}"/>
              </a:ext>
            </a:extLst>
          </p:cNvPr>
          <p:cNvSpPr>
            <a:spLocks noChangeArrowheads="1"/>
          </p:cNvSpPr>
          <p:nvPr/>
        </p:nvSpPr>
        <p:spPr bwMode="auto">
          <a:xfrm>
            <a:off x="2286000" y="457201"/>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eaLnBrk="1" hangingPunct="1"/>
            <a:endParaRPr lang="en-US" altLang="en-US" sz="4000" b="0"/>
          </a:p>
        </p:txBody>
      </p:sp>
    </p:spTree>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a:extLst>
              <a:ext uri="{FF2B5EF4-FFF2-40B4-BE49-F238E27FC236}">
                <a16:creationId xmlns:a16="http://schemas.microsoft.com/office/drawing/2014/main" id="{25B1255F-C182-4E95-A456-4E3707522910}"/>
              </a:ext>
            </a:extLst>
          </p:cNvPr>
          <p:cNvSpPr>
            <a:spLocks noGrp="1" noChangeArrowheads="1"/>
          </p:cNvSpPr>
          <p:nvPr>
            <p:ph type="body" idx="1"/>
          </p:nvPr>
        </p:nvSpPr>
        <p:spPr>
          <a:xfrm>
            <a:off x="2743200" y="3276600"/>
            <a:ext cx="9525000" cy="3200400"/>
          </a:xfrm>
        </p:spPr>
        <p:txBody>
          <a:bodyPr/>
          <a:lstStyle/>
          <a:p>
            <a:pPr>
              <a:buFont typeface="Wingdings" panose="05000000000000000000" pitchFamily="2" charset="2"/>
              <a:buNone/>
            </a:pPr>
            <a:r>
              <a:rPr lang="en-US" altLang="en-US" sz="2000" b="1"/>
              <a:t>if (c == ‘z’ )</a:t>
            </a:r>
            <a:br>
              <a:rPr lang="en-US" altLang="en-US" sz="2000" b="1"/>
            </a:br>
            <a:endParaRPr lang="en-US" altLang="en-US" sz="2000" b="1"/>
          </a:p>
          <a:p>
            <a:pPr>
              <a:buFont typeface="Wingdings" panose="05000000000000000000" pitchFamily="2" charset="2"/>
              <a:buNone/>
            </a:pPr>
            <a:r>
              <a:rPr lang="en-US" altLang="en-US" sz="2000" b="1"/>
              <a:t>{</a:t>
            </a:r>
          </a:p>
          <a:p>
            <a:pPr>
              <a:buFont typeface="Wingdings" panose="05000000000000000000" pitchFamily="2" charset="2"/>
              <a:buNone/>
            </a:pPr>
            <a:r>
              <a:rPr lang="en-US" altLang="en-US" sz="2000" b="1"/>
              <a:t>	cout &lt;&lt; “ Great ! You have made the correct guess “ ;</a:t>
            </a:r>
            <a:br>
              <a:rPr lang="en-US" altLang="en-US" sz="2000" b="1"/>
            </a:br>
            <a:r>
              <a:rPr lang="en-US" altLang="en-US" sz="2000" b="1"/>
              <a:t>break ;</a:t>
            </a:r>
          </a:p>
          <a:p>
            <a:pPr>
              <a:buFont typeface="Wingdings" panose="05000000000000000000" pitchFamily="2" charset="2"/>
              <a:buNone/>
            </a:pPr>
            <a:r>
              <a:rPr lang="en-US" altLang="en-US" sz="2000" b="1"/>
              <a:t>}</a:t>
            </a:r>
          </a:p>
        </p:txBody>
      </p:sp>
      <p:sp>
        <p:nvSpPr>
          <p:cNvPr id="15364" name="Rectangle 4">
            <a:extLst>
              <a:ext uri="{FF2B5EF4-FFF2-40B4-BE49-F238E27FC236}">
                <a16:creationId xmlns:a16="http://schemas.microsoft.com/office/drawing/2014/main" id="{87586AB8-F031-431F-A2FE-DBAE1A7E7A42}"/>
              </a:ext>
            </a:extLst>
          </p:cNvPr>
          <p:cNvSpPr>
            <a:spLocks noChangeArrowheads="1"/>
          </p:cNvSpPr>
          <p:nvPr/>
        </p:nvSpPr>
        <p:spPr bwMode="auto">
          <a:xfrm>
            <a:off x="2286000" y="51117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sz="7200"/>
              <a:t>break ;</a:t>
            </a:r>
          </a:p>
        </p:txBody>
      </p:sp>
    </p:spTree>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4AE51AA2-A738-4543-9F0E-0218A5951D06}"/>
              </a:ext>
            </a:extLst>
          </p:cNvPr>
          <p:cNvPicPr>
            <a:picLocks noGrp="1" noChangeAspect="1"/>
          </p:cNvPicPr>
          <p:nvPr>
            <p:ph idx="1"/>
          </p:nvPr>
        </p:nvPicPr>
        <p:blipFill>
          <a:blip r:embed="rId2"/>
          <a:stretch>
            <a:fillRect/>
          </a:stretch>
        </p:blipFill>
        <p:spPr>
          <a:xfrm>
            <a:off x="622852" y="331304"/>
            <a:ext cx="8388626" cy="6334539"/>
          </a:xfrm>
          <a:prstGeom prst="rect">
            <a:avLst/>
          </a:prstGeom>
        </p:spPr>
      </p:pic>
    </p:spTree>
    <p:extLst>
      <p:ext uri="{BB962C8B-B14F-4D97-AF65-F5344CB8AC3E}">
        <p14:creationId xmlns:p14="http://schemas.microsoft.com/office/powerpoint/2010/main" val="955352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3" name="Rectangle 3">
            <a:extLst>
              <a:ext uri="{FF2B5EF4-FFF2-40B4-BE49-F238E27FC236}">
                <a16:creationId xmlns:a16="http://schemas.microsoft.com/office/drawing/2014/main" id="{FD288D8D-E5E3-47E8-97EF-F55B67EB25EA}"/>
              </a:ext>
            </a:extLst>
          </p:cNvPr>
          <p:cNvSpPr>
            <a:spLocks noGrp="1" noChangeArrowheads="1"/>
          </p:cNvSpPr>
          <p:nvPr>
            <p:ph type="body" idx="1"/>
          </p:nvPr>
        </p:nvSpPr>
        <p:spPr>
          <a:xfrm>
            <a:off x="2667000" y="2590800"/>
            <a:ext cx="7543800" cy="1752600"/>
          </a:xfrm>
        </p:spPr>
        <p:txBody>
          <a:bodyPr/>
          <a:lstStyle/>
          <a:p>
            <a:pPr algn="ctr">
              <a:buFont typeface="Wingdings" panose="05000000000000000000" pitchFamily="2" charset="2"/>
              <a:buNone/>
            </a:pPr>
            <a:r>
              <a:rPr lang="en-US" altLang="en-US" sz="10600" b="1"/>
              <a:t>do-while</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 presetClass="entr" presetSubtype="10" fill="hold" nodeType="clickEffect">
                                  <p:stCondLst>
                                    <p:cond delay="0"/>
                                  </p:stCondLst>
                                  <p:childTnLst>
                                    <p:set>
                                      <p:cBhvr>
                                        <p:cTn id="6" dur="1" fill="hold">
                                          <p:stCondLst>
                                            <p:cond delay="0"/>
                                          </p:stCondLst>
                                        </p:cTn>
                                        <p:tgtEl>
                                          <p:spTgt spid="5123">
                                            <p:txEl>
                                              <p:pRg st="0" end="0"/>
                                            </p:txEl>
                                          </p:spTgt>
                                        </p:tgtEl>
                                        <p:attrNameLst>
                                          <p:attrName>style.visibility</p:attrName>
                                        </p:attrNameLst>
                                      </p:cBhvr>
                                      <p:to>
                                        <p:strVal val="visible"/>
                                      </p:to>
                                    </p:set>
                                    <p:animEffect transition="in" filter="checkerboard(across)">
                                      <p:cBhvr>
                                        <p:cTn id="7" dur="500"/>
                                        <p:tgtEl>
                                          <p:spTgt spid="512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E78272-8C57-4163-8682-08F17E1E7D4F}"/>
              </a:ext>
            </a:extLst>
          </p:cNvPr>
          <p:cNvSpPr>
            <a:spLocks noGrp="1"/>
          </p:cNvSpPr>
          <p:nvPr>
            <p:ph type="title"/>
          </p:nvPr>
        </p:nvSpPr>
        <p:spPr/>
        <p:txBody>
          <a:bodyPr/>
          <a:lstStyle/>
          <a:p>
            <a:r>
              <a:rPr lang="en-GB" dirty="0"/>
              <a:t>Sample Program</a:t>
            </a:r>
          </a:p>
        </p:txBody>
      </p:sp>
      <p:sp>
        <p:nvSpPr>
          <p:cNvPr id="3" name="Content Placeholder 2">
            <a:extLst>
              <a:ext uri="{FF2B5EF4-FFF2-40B4-BE49-F238E27FC236}">
                <a16:creationId xmlns:a16="http://schemas.microsoft.com/office/drawing/2014/main" id="{8715F3FC-3539-4D29-AFF8-10D1C6BA65E9}"/>
              </a:ext>
            </a:extLst>
          </p:cNvPr>
          <p:cNvSpPr>
            <a:spLocks noGrp="1"/>
          </p:cNvSpPr>
          <p:nvPr>
            <p:ph idx="1"/>
          </p:nvPr>
        </p:nvSpPr>
        <p:spPr/>
        <p:txBody>
          <a:bodyPr/>
          <a:lstStyle/>
          <a:p>
            <a:r>
              <a:rPr lang="en-GB" dirty="0"/>
              <a:t>Let’s consider a problem. In a company, there are deductions from the salary of the employees for a fund. The deductions rules are as follows:</a:t>
            </a:r>
          </a:p>
          <a:p>
            <a:r>
              <a:rPr lang="en-GB" dirty="0"/>
              <a:t>If salary is less than 10,000 then no deduction</a:t>
            </a:r>
          </a:p>
          <a:p>
            <a:r>
              <a:rPr lang="en-GB" dirty="0"/>
              <a:t>If salary is more than 10,000 and less than 20,000 then deduct Rs. 1,000 as fund</a:t>
            </a:r>
          </a:p>
          <a:p>
            <a:r>
              <a:rPr lang="en-GB" dirty="0"/>
              <a:t>If salary is equal to or more than 20,000 then deduct 7 % of the salary for fund</a:t>
            </a:r>
          </a:p>
          <a:p>
            <a:r>
              <a:rPr lang="en-GB" dirty="0"/>
              <a:t>Take salary input from user and after appropriate deduction show the net payable amount.</a:t>
            </a:r>
          </a:p>
        </p:txBody>
      </p:sp>
    </p:spTree>
    <p:extLst>
      <p:ext uri="{BB962C8B-B14F-4D97-AF65-F5344CB8AC3E}">
        <p14:creationId xmlns:p14="http://schemas.microsoft.com/office/powerpoint/2010/main" val="3862441469"/>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3CD8F2-74AF-4C6C-98FD-78D8CD4245AC}"/>
              </a:ext>
            </a:extLst>
          </p:cNvPr>
          <p:cNvSpPr>
            <a:spLocks noGrp="1"/>
          </p:cNvSpPr>
          <p:nvPr>
            <p:ph type="title"/>
          </p:nvPr>
        </p:nvSpPr>
        <p:spPr/>
        <p:txBody>
          <a:bodyPr/>
          <a:lstStyle/>
          <a:p>
            <a:r>
              <a:rPr lang="en-GB" dirty="0" err="1"/>
              <a:t>Solutionn</a:t>
            </a:r>
            <a:endParaRPr lang="en-GB" dirty="0"/>
          </a:p>
        </p:txBody>
      </p:sp>
      <p:pic>
        <p:nvPicPr>
          <p:cNvPr id="4" name="Content Placeholder 3">
            <a:extLst>
              <a:ext uri="{FF2B5EF4-FFF2-40B4-BE49-F238E27FC236}">
                <a16:creationId xmlns:a16="http://schemas.microsoft.com/office/drawing/2014/main" id="{83F7C870-3CDA-433D-BE84-85913977471D}"/>
              </a:ext>
            </a:extLst>
          </p:cNvPr>
          <p:cNvPicPr>
            <a:picLocks noGrp="1" noChangeAspect="1"/>
          </p:cNvPicPr>
          <p:nvPr>
            <p:ph idx="1"/>
          </p:nvPr>
        </p:nvPicPr>
        <p:blipFill>
          <a:blip r:embed="rId2"/>
          <a:stretch>
            <a:fillRect/>
          </a:stretch>
        </p:blipFill>
        <p:spPr>
          <a:xfrm>
            <a:off x="1325217" y="1683026"/>
            <a:ext cx="7739269" cy="4565374"/>
          </a:xfrm>
          <a:prstGeom prst="rect">
            <a:avLst/>
          </a:prstGeom>
        </p:spPr>
      </p:pic>
    </p:spTree>
    <p:extLst>
      <p:ext uri="{BB962C8B-B14F-4D97-AF65-F5344CB8AC3E}">
        <p14:creationId xmlns:p14="http://schemas.microsoft.com/office/powerpoint/2010/main" val="4475195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a:extLst>
              <a:ext uri="{FF2B5EF4-FFF2-40B4-BE49-F238E27FC236}">
                <a16:creationId xmlns:a16="http://schemas.microsoft.com/office/drawing/2014/main" id="{3EDED1C5-5DCE-4C02-8E13-3B9FD85BB370}"/>
              </a:ext>
            </a:extLst>
          </p:cNvPr>
          <p:cNvPicPr>
            <a:picLocks noGrp="1" noChangeAspect="1"/>
          </p:cNvPicPr>
          <p:nvPr>
            <p:ph idx="1"/>
          </p:nvPr>
        </p:nvPicPr>
        <p:blipFill>
          <a:blip r:embed="rId2"/>
          <a:stretch>
            <a:fillRect/>
          </a:stretch>
        </p:blipFill>
        <p:spPr>
          <a:xfrm>
            <a:off x="755374" y="503583"/>
            <a:ext cx="9117495" cy="5936974"/>
          </a:xfrm>
          <a:prstGeom prst="rect">
            <a:avLst/>
          </a:prstGeom>
        </p:spPr>
      </p:pic>
    </p:spTree>
    <p:extLst>
      <p:ext uri="{BB962C8B-B14F-4D97-AF65-F5344CB8AC3E}">
        <p14:creationId xmlns:p14="http://schemas.microsoft.com/office/powerpoint/2010/main" val="138518478"/>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Rectangle 3">
            <a:extLst>
              <a:ext uri="{FF2B5EF4-FFF2-40B4-BE49-F238E27FC236}">
                <a16:creationId xmlns:a16="http://schemas.microsoft.com/office/drawing/2014/main" id="{84CD5940-ECE0-4519-A425-2D40F3893ADD}"/>
              </a:ext>
            </a:extLst>
          </p:cNvPr>
          <p:cNvSpPr>
            <a:spLocks noGrp="1" noChangeArrowheads="1"/>
          </p:cNvSpPr>
          <p:nvPr>
            <p:ph type="body" idx="1"/>
          </p:nvPr>
        </p:nvSpPr>
        <p:spPr>
          <a:xfrm>
            <a:off x="3962400" y="2286000"/>
            <a:ext cx="6019800" cy="4114800"/>
          </a:xfrm>
        </p:spPr>
        <p:txBody>
          <a:bodyPr/>
          <a:lstStyle/>
          <a:p>
            <a:r>
              <a:rPr lang="en-US" altLang="en-US"/>
              <a:t>Sequential Statements</a:t>
            </a:r>
          </a:p>
          <a:p>
            <a:r>
              <a:rPr lang="en-US" altLang="en-US"/>
              <a:t>Decisions</a:t>
            </a:r>
          </a:p>
          <a:p>
            <a:pPr lvl="1"/>
            <a:r>
              <a:rPr lang="en-US" altLang="en-US"/>
              <a:t> if , if else , switch</a:t>
            </a:r>
          </a:p>
          <a:p>
            <a:r>
              <a:rPr lang="en-US" altLang="en-US"/>
              <a:t>Loops</a:t>
            </a:r>
          </a:p>
          <a:p>
            <a:pPr lvl="1"/>
            <a:r>
              <a:rPr lang="en-US" altLang="en-US"/>
              <a:t> while , do while , for</a:t>
            </a:r>
          </a:p>
        </p:txBody>
      </p:sp>
      <p:sp>
        <p:nvSpPr>
          <p:cNvPr id="20484" name="Rectangle 4">
            <a:extLst>
              <a:ext uri="{FF2B5EF4-FFF2-40B4-BE49-F238E27FC236}">
                <a16:creationId xmlns:a16="http://schemas.microsoft.com/office/drawing/2014/main" id="{DB919FCD-D7BA-4476-9CB3-4955B0A386CB}"/>
              </a:ext>
            </a:extLst>
          </p:cNvPr>
          <p:cNvSpPr>
            <a:spLocks noGrp="1" noChangeArrowheads="1"/>
          </p:cNvSpPr>
          <p:nvPr>
            <p:ph type="title"/>
          </p:nvPr>
        </p:nvSpPr>
        <p:spPr>
          <a:xfrm>
            <a:off x="2133600" y="625476"/>
            <a:ext cx="8915400" cy="1431925"/>
          </a:xfrm>
          <a:noFill/>
          <a:ln/>
        </p:spPr>
        <p:txBody>
          <a:bodyPr/>
          <a:lstStyle/>
          <a:p>
            <a:pPr algn="ctr"/>
            <a:r>
              <a:rPr lang="en-US" altLang="en-US" sz="4000"/>
              <a:t>What have we done till now …</a:t>
            </a:r>
          </a:p>
        </p:txBody>
      </p:sp>
    </p:spTree>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a:extLst>
              <a:ext uri="{FF2B5EF4-FFF2-40B4-BE49-F238E27FC236}">
                <a16:creationId xmlns:a16="http://schemas.microsoft.com/office/drawing/2014/main" id="{53C55B18-F435-473F-8650-995CF4EDF2DB}"/>
              </a:ext>
            </a:extLst>
          </p:cNvPr>
          <p:cNvSpPr>
            <a:spLocks noGrp="1" noChangeArrowheads="1"/>
          </p:cNvSpPr>
          <p:nvPr>
            <p:ph type="body" idx="1"/>
          </p:nvPr>
        </p:nvSpPr>
        <p:spPr>
          <a:xfrm>
            <a:off x="4133850" y="2720976"/>
            <a:ext cx="5238750" cy="2841625"/>
          </a:xfrm>
        </p:spPr>
        <p:txBody>
          <a:bodyPr/>
          <a:lstStyle/>
          <a:p>
            <a:r>
              <a:rPr lang="en-US" altLang="en-US"/>
              <a:t> Sequences</a:t>
            </a:r>
          </a:p>
          <a:p>
            <a:r>
              <a:rPr lang="en-US" altLang="en-US"/>
              <a:t> Decisions</a:t>
            </a:r>
          </a:p>
          <a:p>
            <a:r>
              <a:rPr lang="en-US" altLang="en-US"/>
              <a:t> Loops</a:t>
            </a:r>
          </a:p>
        </p:txBody>
      </p:sp>
      <p:sp>
        <p:nvSpPr>
          <p:cNvPr id="23556" name="Rectangle 4">
            <a:extLst>
              <a:ext uri="{FF2B5EF4-FFF2-40B4-BE49-F238E27FC236}">
                <a16:creationId xmlns:a16="http://schemas.microsoft.com/office/drawing/2014/main" id="{668EFDC4-4F50-472E-9E4D-D0B9F12145C8}"/>
              </a:ext>
            </a:extLst>
          </p:cNvPr>
          <p:cNvSpPr>
            <a:spLocks noChangeArrowheads="1"/>
          </p:cNvSpPr>
          <p:nvPr/>
        </p:nvSpPr>
        <p:spPr bwMode="auto">
          <a:xfrm>
            <a:off x="2590800" y="663576"/>
            <a:ext cx="7772400" cy="1470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defRPr sz="4400" b="1">
                <a:solidFill>
                  <a:schemeClr val="tx2"/>
                </a:solidFill>
                <a:effectLst>
                  <a:outerShdw blurRad="38100" dist="38100" dir="2700000" algn="tl">
                    <a:srgbClr val="000000"/>
                  </a:outerShdw>
                </a:effectLst>
                <a:latin typeface="Tahoma" panose="020B0604030504040204" pitchFamily="34" charset="0"/>
              </a:defRPr>
            </a:lvl1pPr>
            <a:lvl2pPr>
              <a:defRPr sz="4400" b="1">
                <a:solidFill>
                  <a:schemeClr val="tx2"/>
                </a:solidFill>
                <a:effectLst>
                  <a:outerShdw blurRad="38100" dist="38100" dir="2700000" algn="tl">
                    <a:srgbClr val="000000"/>
                  </a:outerShdw>
                </a:effectLst>
                <a:latin typeface="Tahoma" panose="020B0604030504040204" pitchFamily="34" charset="0"/>
              </a:defRPr>
            </a:lvl2pPr>
            <a:lvl3pPr>
              <a:defRPr sz="4400" b="1">
                <a:solidFill>
                  <a:schemeClr val="tx2"/>
                </a:solidFill>
                <a:effectLst>
                  <a:outerShdw blurRad="38100" dist="38100" dir="2700000" algn="tl">
                    <a:srgbClr val="000000"/>
                  </a:outerShdw>
                </a:effectLst>
                <a:latin typeface="Tahoma" panose="020B0604030504040204" pitchFamily="34" charset="0"/>
              </a:defRPr>
            </a:lvl3pPr>
            <a:lvl4pPr>
              <a:defRPr sz="4400" b="1">
                <a:solidFill>
                  <a:schemeClr val="tx2"/>
                </a:solidFill>
                <a:effectLst>
                  <a:outerShdw blurRad="38100" dist="38100" dir="2700000" algn="tl">
                    <a:srgbClr val="000000"/>
                  </a:outerShdw>
                </a:effectLst>
                <a:latin typeface="Tahoma" panose="020B0604030504040204" pitchFamily="34" charset="0"/>
              </a:defRPr>
            </a:lvl4pPr>
            <a:lvl5pPr>
              <a:defRPr sz="4400" b="1">
                <a:solidFill>
                  <a:schemeClr val="tx2"/>
                </a:solidFill>
                <a:effectLst>
                  <a:outerShdw blurRad="38100" dist="38100" dir="2700000" algn="tl">
                    <a:srgbClr val="000000"/>
                  </a:outerShdw>
                </a:effectLst>
                <a:latin typeface="Tahoma" panose="020B0604030504040204" pitchFamily="34" charset="0"/>
              </a:defRPr>
            </a:lvl5pPr>
            <a:lvl6pPr marL="4572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6pPr>
            <a:lvl7pPr marL="9144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7pPr>
            <a:lvl8pPr marL="13716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8pPr>
            <a:lvl9pPr marL="1828800" fontAlgn="base">
              <a:spcBef>
                <a:spcPct val="0"/>
              </a:spcBef>
              <a:spcAft>
                <a:spcPct val="0"/>
              </a:spcAft>
              <a:defRPr sz="4400" b="1">
                <a:solidFill>
                  <a:schemeClr val="tx2"/>
                </a:solidFill>
                <a:effectLst>
                  <a:outerShdw blurRad="38100" dist="38100" dir="2700000" algn="tl">
                    <a:srgbClr val="000000"/>
                  </a:outerShdw>
                </a:effectLst>
                <a:latin typeface="Tahoma" panose="020B0604030504040204" pitchFamily="34" charset="0"/>
              </a:defRPr>
            </a:lvl9pPr>
          </a:lstStyle>
          <a:p>
            <a:pPr algn="ctr" eaLnBrk="1" hangingPunct="1"/>
            <a:r>
              <a:rPr lang="en-US" altLang="en-US"/>
              <a:t>Structured Programming</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7" name="Rectangle 3">
            <a:extLst>
              <a:ext uri="{FF2B5EF4-FFF2-40B4-BE49-F238E27FC236}">
                <a16:creationId xmlns:a16="http://schemas.microsoft.com/office/drawing/2014/main" id="{A4A723D8-A5AB-4BA9-96FD-AC74ADC791DE}"/>
              </a:ext>
            </a:extLst>
          </p:cNvPr>
          <p:cNvSpPr>
            <a:spLocks noGrp="1" noChangeArrowheads="1"/>
          </p:cNvSpPr>
          <p:nvPr>
            <p:ph type="body" idx="1"/>
          </p:nvPr>
        </p:nvSpPr>
        <p:spPr>
          <a:xfrm>
            <a:off x="2667000" y="2971800"/>
            <a:ext cx="8077200" cy="4114800"/>
          </a:xfrm>
        </p:spPr>
        <p:txBody>
          <a:bodyPr/>
          <a:lstStyle/>
          <a:p>
            <a:pPr>
              <a:buFont typeface="Wingdings" panose="05000000000000000000" pitchFamily="2" charset="2"/>
              <a:buNone/>
            </a:pPr>
            <a:r>
              <a:rPr lang="en-US" altLang="en-US" sz="4400" b="1"/>
              <a:t>Do while loop execute on</a:t>
            </a:r>
          </a:p>
          <a:p>
            <a:pPr>
              <a:buFont typeface="Wingdings" panose="05000000000000000000" pitchFamily="2" charset="2"/>
              <a:buNone/>
            </a:pPr>
            <a:r>
              <a:rPr lang="en-US" altLang="en-US" sz="4400" b="1"/>
              <a:t>or more times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0921CA6E-B58A-4F0C-BA9E-420974333CE7}"/>
              </a:ext>
            </a:extLst>
          </p:cNvPr>
          <p:cNvSpPr>
            <a:spLocks noGrp="1" noChangeArrowheads="1"/>
          </p:cNvSpPr>
          <p:nvPr>
            <p:ph type="title"/>
          </p:nvPr>
        </p:nvSpPr>
        <p:spPr>
          <a:xfrm>
            <a:off x="2819400" y="685801"/>
            <a:ext cx="7543800" cy="1431925"/>
          </a:xfrm>
        </p:spPr>
        <p:txBody>
          <a:bodyPr/>
          <a:lstStyle/>
          <a:p>
            <a:pPr algn="ctr"/>
            <a:r>
              <a:rPr lang="en-US" altLang="en-US" sz="4800"/>
              <a:t>Syntax of do-while loop</a:t>
            </a:r>
          </a:p>
        </p:txBody>
      </p:sp>
      <p:sp>
        <p:nvSpPr>
          <p:cNvPr id="7171" name="Rectangle 3">
            <a:extLst>
              <a:ext uri="{FF2B5EF4-FFF2-40B4-BE49-F238E27FC236}">
                <a16:creationId xmlns:a16="http://schemas.microsoft.com/office/drawing/2014/main" id="{225597A2-5FF6-401A-924A-6B579D4E8CAD}"/>
              </a:ext>
            </a:extLst>
          </p:cNvPr>
          <p:cNvSpPr>
            <a:spLocks noGrp="1" noChangeArrowheads="1"/>
          </p:cNvSpPr>
          <p:nvPr>
            <p:ph type="body" idx="1"/>
          </p:nvPr>
        </p:nvSpPr>
        <p:spPr>
          <a:xfrm>
            <a:off x="4038600" y="2133600"/>
            <a:ext cx="5257800" cy="4114800"/>
          </a:xfrm>
        </p:spPr>
        <p:txBody>
          <a:bodyPr/>
          <a:lstStyle/>
          <a:p>
            <a:pPr>
              <a:lnSpc>
                <a:spcPct val="90000"/>
              </a:lnSpc>
              <a:buFont typeface="Wingdings" panose="05000000000000000000" pitchFamily="2" charset="2"/>
              <a:buNone/>
            </a:pPr>
            <a:r>
              <a:rPr lang="en-US" altLang="en-US" sz="4000"/>
              <a:t>do</a:t>
            </a:r>
          </a:p>
          <a:p>
            <a:pPr>
              <a:lnSpc>
                <a:spcPct val="90000"/>
              </a:lnSpc>
              <a:buFont typeface="Wingdings" panose="05000000000000000000" pitchFamily="2" charset="2"/>
              <a:buNone/>
            </a:pPr>
            <a:r>
              <a:rPr lang="en-US" altLang="en-US" sz="4000"/>
              <a:t>	{</a:t>
            </a:r>
          </a:p>
          <a:p>
            <a:pPr>
              <a:lnSpc>
                <a:spcPct val="90000"/>
              </a:lnSpc>
              <a:buFont typeface="Wingdings" panose="05000000000000000000" pitchFamily="2" charset="2"/>
              <a:buNone/>
            </a:pPr>
            <a:r>
              <a:rPr lang="en-US" altLang="en-US" sz="4000"/>
              <a:t>		statements ;</a:t>
            </a:r>
          </a:p>
          <a:p>
            <a:pPr>
              <a:lnSpc>
                <a:spcPct val="90000"/>
              </a:lnSpc>
              <a:buFont typeface="Wingdings" panose="05000000000000000000" pitchFamily="2" charset="2"/>
              <a:buNone/>
            </a:pPr>
            <a:endParaRPr lang="en-US" altLang="en-US" sz="4000"/>
          </a:p>
          <a:p>
            <a:pPr>
              <a:lnSpc>
                <a:spcPct val="90000"/>
              </a:lnSpc>
              <a:buFont typeface="Wingdings" panose="05000000000000000000" pitchFamily="2" charset="2"/>
              <a:buNone/>
            </a:pPr>
            <a:r>
              <a:rPr lang="en-US" altLang="en-US" sz="4000"/>
              <a:t>	}</a:t>
            </a:r>
          </a:p>
          <a:p>
            <a:pPr>
              <a:lnSpc>
                <a:spcPct val="90000"/>
              </a:lnSpc>
              <a:buFont typeface="Wingdings" panose="05000000000000000000" pitchFamily="2" charset="2"/>
              <a:buNone/>
            </a:pPr>
            <a:r>
              <a:rPr lang="en-US" altLang="en-US" sz="4000"/>
              <a:t>while ( condition ) ;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202399FA-30B4-4523-BB0A-AC3F9D53B1DE}"/>
              </a:ext>
            </a:extLst>
          </p:cNvPr>
          <p:cNvSpPr>
            <a:spLocks noGrp="1" noChangeArrowheads="1"/>
          </p:cNvSpPr>
          <p:nvPr>
            <p:ph type="title"/>
          </p:nvPr>
        </p:nvSpPr>
        <p:spPr>
          <a:xfrm>
            <a:off x="2590800" y="701676"/>
            <a:ext cx="7543800" cy="1431925"/>
          </a:xfrm>
        </p:spPr>
        <p:txBody>
          <a:bodyPr/>
          <a:lstStyle/>
          <a:p>
            <a:pPr algn="ctr"/>
            <a:r>
              <a:rPr lang="en-US" altLang="en-US"/>
              <a:t>Example-Guessing game</a:t>
            </a:r>
          </a:p>
        </p:txBody>
      </p:sp>
      <p:sp>
        <p:nvSpPr>
          <p:cNvPr id="8195" name="Rectangle 3">
            <a:extLst>
              <a:ext uri="{FF2B5EF4-FFF2-40B4-BE49-F238E27FC236}">
                <a16:creationId xmlns:a16="http://schemas.microsoft.com/office/drawing/2014/main" id="{81722DA7-6A12-4006-901C-39EAE2E5A2D1}"/>
              </a:ext>
            </a:extLst>
          </p:cNvPr>
          <p:cNvSpPr>
            <a:spLocks noGrp="1" noChangeArrowheads="1"/>
          </p:cNvSpPr>
          <p:nvPr>
            <p:ph type="body" idx="1"/>
          </p:nvPr>
        </p:nvSpPr>
        <p:spPr>
          <a:xfrm>
            <a:off x="2057400" y="2103438"/>
            <a:ext cx="8763000" cy="4525962"/>
          </a:xfrm>
        </p:spPr>
        <p:txBody>
          <a:bodyPr>
            <a:normAutofit lnSpcReduction="10000"/>
          </a:bodyPr>
          <a:lstStyle/>
          <a:p>
            <a:pPr>
              <a:lnSpc>
                <a:spcPct val="80000"/>
              </a:lnSpc>
              <a:buFont typeface="Wingdings" panose="05000000000000000000" pitchFamily="2" charset="2"/>
              <a:buNone/>
            </a:pPr>
            <a:r>
              <a:rPr lang="en-US" altLang="en-US"/>
              <a:t>      char c ;</a:t>
            </a:r>
          </a:p>
          <a:p>
            <a:pPr>
              <a:lnSpc>
                <a:spcPct val="80000"/>
              </a:lnSpc>
              <a:buFont typeface="Wingdings" panose="05000000000000000000" pitchFamily="2" charset="2"/>
              <a:buNone/>
            </a:pPr>
            <a:r>
              <a:rPr lang="en-US" altLang="en-US"/>
              <a:t>      int tryNum = 1 ;</a:t>
            </a:r>
          </a:p>
          <a:p>
            <a:pPr>
              <a:lnSpc>
                <a:spcPct val="80000"/>
              </a:lnSpc>
              <a:buFont typeface="Wingdings" panose="05000000000000000000" pitchFamily="2" charset="2"/>
              <a:buNone/>
            </a:pPr>
            <a:r>
              <a:rPr lang="en-US" altLang="en-US"/>
              <a:t>      do</a:t>
            </a:r>
          </a:p>
          <a:p>
            <a:pPr>
              <a:lnSpc>
                <a:spcPct val="80000"/>
              </a:lnSpc>
              <a:buFont typeface="Wingdings" panose="05000000000000000000" pitchFamily="2" charset="2"/>
              <a:buNone/>
            </a:pPr>
            <a:r>
              <a:rPr lang="en-US" altLang="en-US"/>
              <a:t>      {</a:t>
            </a:r>
          </a:p>
          <a:p>
            <a:pPr>
              <a:lnSpc>
                <a:spcPct val="80000"/>
              </a:lnSpc>
              <a:buFont typeface="Wingdings" panose="05000000000000000000" pitchFamily="2" charset="2"/>
              <a:buNone/>
            </a:pPr>
            <a:r>
              <a:rPr lang="en-US" altLang="en-US"/>
              <a:t>	     cout &lt;&lt; "Please enter your guess by pressing a character key from a to z “ ;</a:t>
            </a:r>
          </a:p>
          <a:p>
            <a:pPr>
              <a:lnSpc>
                <a:spcPct val="80000"/>
              </a:lnSpc>
              <a:buFont typeface="Wingdings" panose="05000000000000000000" pitchFamily="2" charset="2"/>
              <a:buNone/>
            </a:pPr>
            <a:r>
              <a:rPr lang="en-US" altLang="en-US"/>
              <a:t>	     cin &gt;&gt; c ;</a:t>
            </a:r>
          </a:p>
          <a:p>
            <a:pPr>
              <a:lnSpc>
                <a:spcPct val="80000"/>
              </a:lnSpc>
              <a:buFont typeface="Wingdings" panose="05000000000000000000" pitchFamily="2" charset="2"/>
              <a:buNone/>
            </a:pPr>
            <a:r>
              <a:rPr lang="en-US" altLang="en-US"/>
              <a:t>	     if ( c == 'z‘ )</a:t>
            </a:r>
          </a:p>
          <a:p>
            <a:pPr>
              <a:lnSpc>
                <a:spcPct val="80000"/>
              </a:lnSpc>
              <a:buFont typeface="Wingdings" panose="05000000000000000000" pitchFamily="2" charset="2"/>
              <a:buNone/>
            </a:pPr>
            <a:r>
              <a:rPr lang="en-US" altLang="en-US"/>
              <a:t>         {</a:t>
            </a:r>
          </a:p>
          <a:p>
            <a:pPr>
              <a:lnSpc>
                <a:spcPct val="80000"/>
              </a:lnSpc>
              <a:buFont typeface="Wingdings" panose="05000000000000000000" pitchFamily="2" charset="2"/>
              <a:buNone/>
            </a:pPr>
            <a:r>
              <a:rPr lang="en-US" altLang="en-US"/>
              <a:t>		    cout &lt;&lt; "Congratulations! you guessed the right answer“ ;</a:t>
            </a:r>
          </a:p>
          <a:p>
            <a:pPr>
              <a:lnSpc>
                <a:spcPct val="80000"/>
              </a:lnSpc>
              <a:buFont typeface="Wingdings" panose="05000000000000000000" pitchFamily="2" charset="2"/>
              <a:buNone/>
            </a:pPr>
            <a:r>
              <a:rPr lang="en-US" altLang="en-US"/>
              <a:t>		    tryNum = 6 ;</a:t>
            </a:r>
          </a:p>
          <a:p>
            <a:pPr>
              <a:lnSpc>
                <a:spcPct val="80000"/>
              </a:lnSpc>
              <a:buFont typeface="Wingdings" panose="05000000000000000000" pitchFamily="2" charset="2"/>
              <a:buNone/>
            </a:pPr>
            <a:r>
              <a:rPr lang="en-US" altLang="en-US"/>
              <a:t>	     }</a:t>
            </a:r>
          </a:p>
          <a:p>
            <a:pPr>
              <a:lnSpc>
                <a:spcPct val="80000"/>
              </a:lnSpc>
              <a:buFont typeface="Wingdings" panose="05000000000000000000" pitchFamily="2" charset="2"/>
              <a:buNone/>
            </a:pPr>
            <a:r>
              <a:rPr lang="en-US" altLang="en-US"/>
              <a:t>	     else</a:t>
            </a:r>
          </a:p>
          <a:p>
            <a:pPr>
              <a:lnSpc>
                <a:spcPct val="80000"/>
              </a:lnSpc>
              <a:buFont typeface="Wingdings" panose="05000000000000000000" pitchFamily="2" charset="2"/>
              <a:buNone/>
            </a:pPr>
            <a:r>
              <a:rPr lang="en-US" altLang="en-US"/>
              <a:t>		    tryNum  = tryNum + 1 ;</a:t>
            </a:r>
          </a:p>
          <a:p>
            <a:pPr>
              <a:lnSpc>
                <a:spcPct val="80000"/>
              </a:lnSpc>
              <a:buFont typeface="Wingdings" panose="05000000000000000000" pitchFamily="2" charset="2"/>
              <a:buNone/>
            </a:pPr>
            <a:r>
              <a:rPr lang="en-US" altLang="en-US"/>
              <a:t>      } while ( tryNum &lt;= 5 ) ;</a:t>
            </a:r>
          </a:p>
          <a:p>
            <a:pPr>
              <a:lnSpc>
                <a:spcPct val="80000"/>
              </a:lnSpc>
            </a:pPr>
            <a:endParaRPr lang="en-US" altLang="en-US"/>
          </a:p>
        </p:txBody>
      </p:sp>
    </p:spTree>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294</TotalTime>
  <Words>2075</Words>
  <Application>Microsoft Office PowerPoint</Application>
  <PresentationFormat>Widescreen</PresentationFormat>
  <Paragraphs>365</Paragraphs>
  <Slides>64</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64</vt:i4>
      </vt:variant>
    </vt:vector>
  </HeadingPairs>
  <TitlesOfParts>
    <vt:vector size="72" baseType="lpstr">
      <vt:lpstr>Arial</vt:lpstr>
      <vt:lpstr>Calibri</vt:lpstr>
      <vt:lpstr>Courier New</vt:lpstr>
      <vt:lpstr>Tahoma</vt:lpstr>
      <vt:lpstr>Trebuchet MS</vt:lpstr>
      <vt:lpstr>Wingdings</vt:lpstr>
      <vt:lpstr>Wingdings 3</vt:lpstr>
      <vt:lpstr>Facet</vt:lpstr>
      <vt:lpstr>Introduction to Programming</vt:lpstr>
      <vt:lpstr>while loop</vt:lpstr>
      <vt:lpstr>while loop</vt:lpstr>
      <vt:lpstr>while loop</vt:lpstr>
      <vt:lpstr>PowerPoint Presentation</vt:lpstr>
      <vt:lpstr>PowerPoint Presentation</vt:lpstr>
      <vt:lpstr>PowerPoint Presentation</vt:lpstr>
      <vt:lpstr>Syntax of do-while loop</vt:lpstr>
      <vt:lpstr>Example-Guessing game</vt:lpstr>
      <vt:lpstr>Flow chart for do-while loop</vt:lpstr>
      <vt:lpstr>Relational Operators</vt:lpstr>
      <vt:lpstr>LOOPS</vt:lpstr>
      <vt:lpstr>LOOPS</vt:lpstr>
      <vt:lpstr>PowerPoint Presentation</vt:lpstr>
      <vt:lpstr>For loop</vt:lpstr>
      <vt:lpstr>For loop</vt:lpstr>
      <vt:lpstr>Example</vt:lpstr>
      <vt:lpstr>Table for 2</vt:lpstr>
      <vt:lpstr>Example - Calculate Table for 2</vt:lpstr>
      <vt:lpstr>Output</vt:lpstr>
      <vt:lpstr>Flow chart for the ‘Table’ example </vt:lpstr>
      <vt:lpstr>Example: Calculate Table- Enhanced</vt:lpstr>
      <vt:lpstr>PowerPoint Presentation</vt:lpstr>
      <vt:lpstr>Increment operator</vt:lpstr>
      <vt:lpstr>Decrement operator</vt:lpstr>
      <vt:lpstr>PowerPoint Presentation</vt:lpstr>
      <vt:lpstr>PowerPoint Presentation</vt:lpstr>
      <vt:lpstr>PowerPoint Presentation</vt:lpstr>
      <vt:lpstr>PowerPoint Presentation</vt:lpstr>
      <vt:lpstr>PowerPoint Presentation</vt:lpstr>
      <vt:lpstr>PowerPoint Presentation</vt:lpstr>
      <vt:lpstr>Comments</vt:lpstr>
      <vt:lpstr>Example: Program to calculate the average marks of class </vt:lpstr>
      <vt:lpstr>PowerPoint Presentation</vt:lpstr>
      <vt:lpstr>Multi-way decision  </vt:lpstr>
      <vt:lpstr>PowerPoint Presentation</vt:lpstr>
      <vt:lpstr>PowerPoint Presentation</vt:lpstr>
      <vt:lpstr>PowerPoint Presentation</vt:lpstr>
      <vt:lpstr>PowerPoint Presentation</vt:lpstr>
      <vt:lpstr>switch statement</vt:lpstr>
      <vt:lpstr>switch statements</vt:lpstr>
      <vt:lpstr>switch statement</vt:lpstr>
      <vt:lpstr>switch statement</vt:lpstr>
      <vt:lpstr>PowerPoint Presentation</vt:lpstr>
      <vt:lpstr>PowerPoint Presentation</vt:lpstr>
      <vt:lpstr>switch statement</vt:lpstr>
      <vt:lpstr>Example</vt:lpstr>
      <vt:lpstr>switch statement</vt:lpstr>
      <vt:lpstr>PowerPoint Presentation</vt:lpstr>
      <vt:lpstr>Example</vt:lpstr>
      <vt:lpstr>switch statement</vt:lpstr>
      <vt:lpstr>PowerPoint Presentation</vt:lpstr>
      <vt:lpstr>PowerPoint Presentation</vt:lpstr>
      <vt:lpstr>PowerPoint Presentation</vt:lpstr>
      <vt:lpstr>PowerPoint Presentation</vt:lpstr>
      <vt:lpstr>Whole Number</vt:lpstr>
      <vt:lpstr>PowerPoint Presentation</vt:lpstr>
      <vt:lpstr>PowerPoint Presentation</vt:lpstr>
      <vt:lpstr>PowerPoint Presentation</vt:lpstr>
      <vt:lpstr>Sample Program</vt:lpstr>
      <vt:lpstr>Solutionn</vt:lpstr>
      <vt:lpstr>PowerPoint Presentation</vt:lpstr>
      <vt:lpstr>What have we done till now …</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 to Programming</dc:title>
  <dc:creator>Mav</dc:creator>
  <cp:lastModifiedBy>Mav</cp:lastModifiedBy>
  <cp:revision>18</cp:revision>
  <dcterms:created xsi:type="dcterms:W3CDTF">2018-10-29T06:15:15Z</dcterms:created>
  <dcterms:modified xsi:type="dcterms:W3CDTF">2018-11-18T17:18:04Z</dcterms:modified>
</cp:coreProperties>
</file>