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7" r:id="rId2"/>
    <p:sldId id="282" r:id="rId3"/>
    <p:sldId id="283" r:id="rId4"/>
    <p:sldId id="303" r:id="rId5"/>
    <p:sldId id="304" r:id="rId6"/>
    <p:sldId id="258" r:id="rId7"/>
    <p:sldId id="259" r:id="rId8"/>
    <p:sldId id="260" r:id="rId9"/>
    <p:sldId id="261" r:id="rId10"/>
    <p:sldId id="305" r:id="rId11"/>
    <p:sldId id="267" r:id="rId12"/>
    <p:sldId id="306" r:id="rId13"/>
    <p:sldId id="284" r:id="rId14"/>
    <p:sldId id="262" r:id="rId15"/>
    <p:sldId id="307" r:id="rId16"/>
    <p:sldId id="263" r:id="rId17"/>
    <p:sldId id="264" r:id="rId18"/>
    <p:sldId id="272" r:id="rId19"/>
    <p:sldId id="265" r:id="rId20"/>
    <p:sldId id="266" r:id="rId21"/>
    <p:sldId id="268" r:id="rId22"/>
    <p:sldId id="269" r:id="rId23"/>
    <p:sldId id="270" r:id="rId24"/>
    <p:sldId id="273" r:id="rId25"/>
    <p:sldId id="271" r:id="rId26"/>
    <p:sldId id="274" r:id="rId27"/>
    <p:sldId id="275" r:id="rId28"/>
    <p:sldId id="276" r:id="rId29"/>
    <p:sldId id="277" r:id="rId30"/>
    <p:sldId id="278" r:id="rId31"/>
    <p:sldId id="279" r:id="rId32"/>
    <p:sldId id="280" r:id="rId33"/>
    <p:sldId id="285" r:id="rId34"/>
    <p:sldId id="308" r:id="rId35"/>
    <p:sldId id="309" r:id="rId36"/>
    <p:sldId id="286" r:id="rId37"/>
    <p:sldId id="287" r:id="rId38"/>
    <p:sldId id="288" r:id="rId39"/>
    <p:sldId id="310" r:id="rId40"/>
    <p:sldId id="289" r:id="rId41"/>
    <p:sldId id="311" r:id="rId42"/>
    <p:sldId id="290" r:id="rId43"/>
    <p:sldId id="291" r:id="rId44"/>
    <p:sldId id="292" r:id="rId45"/>
    <p:sldId id="293" r:id="rId46"/>
    <p:sldId id="294" r:id="rId47"/>
    <p:sldId id="295" r:id="rId48"/>
    <p:sldId id="296" r:id="rId49"/>
    <p:sldId id="312" r:id="rId50"/>
    <p:sldId id="298" r:id="rId51"/>
    <p:sldId id="299" r:id="rId52"/>
    <p:sldId id="300" r:id="rId53"/>
    <p:sldId id="301" r:id="rId54"/>
    <p:sldId id="302"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9D67B-D7EA-49A3-91C5-43F888797096}" type="datetimeFigureOut">
              <a:rPr lang="en-GB" smtClean="0"/>
              <a:t>05/11/2018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B2CB2-F324-4EB6-BAA9-C69016815C45}" type="slidenum">
              <a:rPr lang="en-GB" smtClean="0"/>
              <a:t>‹#›</a:t>
            </a:fld>
            <a:endParaRPr lang="en-GB"/>
          </a:p>
        </p:txBody>
      </p:sp>
    </p:spTree>
    <p:extLst>
      <p:ext uri="{BB962C8B-B14F-4D97-AF65-F5344CB8AC3E}">
        <p14:creationId xmlns:p14="http://schemas.microsoft.com/office/powerpoint/2010/main" val="3946653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DE56D23-29CB-46EA-8ECB-AA7A4B4A2EB4}"/>
              </a:ext>
            </a:extLst>
          </p:cNvPr>
          <p:cNvSpPr>
            <a:spLocks noGrp="1" noChangeArrowheads="1"/>
          </p:cNvSpPr>
          <p:nvPr>
            <p:ph type="sldNum" sz="quarter" idx="5"/>
          </p:nvPr>
        </p:nvSpPr>
        <p:spPr>
          <a:ln/>
        </p:spPr>
        <p:txBody>
          <a:bodyPr/>
          <a:lstStyle/>
          <a:p>
            <a:fld id="{C0A0A965-B6FD-4792-B640-1AB5C1321915}" type="slidenum">
              <a:rPr lang="en-US" altLang="en-US"/>
              <a:pPr/>
              <a:t>14</a:t>
            </a:fld>
            <a:endParaRPr lang="en-US" altLang="en-US"/>
          </a:p>
        </p:txBody>
      </p:sp>
      <p:sp>
        <p:nvSpPr>
          <p:cNvPr id="35842" name="Rectangle 2">
            <a:extLst>
              <a:ext uri="{FF2B5EF4-FFF2-40B4-BE49-F238E27FC236}">
                <a16:creationId xmlns:a16="http://schemas.microsoft.com/office/drawing/2014/main" id="{37EB8D50-17BA-4EC7-9B84-C397FAED5D80}"/>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E5D2EC0E-B536-4EB4-80EC-23B56C0031D0}"/>
              </a:ext>
            </a:extLst>
          </p:cNvPr>
          <p:cNvSpPr>
            <a:spLocks noGrp="1" noChangeArrowheads="1"/>
          </p:cNvSpPr>
          <p:nvPr>
            <p:ph type="body" idx="1"/>
          </p:nvPr>
        </p:nvSpPr>
        <p:spPr/>
        <p:txBody>
          <a:bodyPr/>
          <a:lstStyle/>
          <a:p>
            <a:r>
              <a:rPr lang="en-US" altLang="en-US"/>
              <a:t>The brackets should appear first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3DB8A1E-0FDB-4210-8C5C-5C82963CE7EE}"/>
              </a:ext>
            </a:extLst>
          </p:cNvPr>
          <p:cNvSpPr>
            <a:spLocks noGrp="1" noChangeArrowheads="1"/>
          </p:cNvSpPr>
          <p:nvPr>
            <p:ph type="sldNum" sz="quarter" idx="5"/>
          </p:nvPr>
        </p:nvSpPr>
        <p:spPr>
          <a:ln/>
        </p:spPr>
        <p:txBody>
          <a:bodyPr/>
          <a:lstStyle/>
          <a:p>
            <a:fld id="{82F2BED6-6C88-4FBA-B2F9-1EB74BB7244B}" type="slidenum">
              <a:rPr lang="en-US" altLang="en-US"/>
              <a:pPr/>
              <a:t>17</a:t>
            </a:fld>
            <a:endParaRPr lang="en-US" altLang="en-US"/>
          </a:p>
        </p:txBody>
      </p:sp>
      <p:sp>
        <p:nvSpPr>
          <p:cNvPr id="22530" name="Rectangle 2">
            <a:extLst>
              <a:ext uri="{FF2B5EF4-FFF2-40B4-BE49-F238E27FC236}">
                <a16:creationId xmlns:a16="http://schemas.microsoft.com/office/drawing/2014/main" id="{DB904081-A6C2-4B73-A69F-F163663E61C7}"/>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BF3265D9-AD00-4002-A61D-7A0C122F4C59}"/>
              </a:ext>
            </a:extLst>
          </p:cNvPr>
          <p:cNvSpPr>
            <a:spLocks noGrp="1" noChangeArrowheads="1"/>
          </p:cNvSpPr>
          <p:nvPr>
            <p:ph type="body" idx="1"/>
          </p:nvPr>
        </p:nvSpPr>
        <p:spPr/>
        <p:txBody>
          <a:bodyPr/>
          <a:lstStyle/>
          <a:p>
            <a:r>
              <a:rPr lang="en-US" altLang="en-US"/>
              <a:t>Connectors will come at the end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1E70C48-1DA4-448A-873C-4874DFAB23FF}"/>
              </a:ext>
            </a:extLst>
          </p:cNvPr>
          <p:cNvSpPr>
            <a:spLocks noGrp="1" noChangeArrowheads="1"/>
          </p:cNvSpPr>
          <p:nvPr>
            <p:ph type="sldNum" sz="quarter" idx="5"/>
          </p:nvPr>
        </p:nvSpPr>
        <p:spPr>
          <a:ln/>
        </p:spPr>
        <p:txBody>
          <a:bodyPr/>
          <a:lstStyle/>
          <a:p>
            <a:fld id="{1B15D10C-CED8-4B0E-A4D4-2414DF0DA03A}" type="slidenum">
              <a:rPr lang="en-US" altLang="en-US"/>
              <a:pPr/>
              <a:t>22</a:t>
            </a:fld>
            <a:endParaRPr lang="en-US" altLang="en-US"/>
          </a:p>
        </p:txBody>
      </p:sp>
      <p:sp>
        <p:nvSpPr>
          <p:cNvPr id="24578" name="Rectangle 2">
            <a:extLst>
              <a:ext uri="{FF2B5EF4-FFF2-40B4-BE49-F238E27FC236}">
                <a16:creationId xmlns:a16="http://schemas.microsoft.com/office/drawing/2014/main" id="{933E1EAB-383C-4182-8685-F5037E94653B}"/>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8DB0943E-32B7-4311-9CD7-EA4ED6736636}"/>
              </a:ext>
            </a:extLst>
          </p:cNvPr>
          <p:cNvSpPr>
            <a:spLocks noGrp="1" noChangeArrowheads="1"/>
          </p:cNvSpPr>
          <p:nvPr>
            <p:ph type="body" idx="1"/>
          </p:nvPr>
        </p:nvSpPr>
        <p:spPr/>
        <p:txBody>
          <a:bodyPr/>
          <a:lstStyle/>
          <a:p>
            <a:r>
              <a:rPr lang="en-US" altLang="en-US"/>
              <a:t>Connectors at the end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AC37FA-B7DB-413E-B1FD-2AA834FD811E}" type="datetimeFigureOut">
              <a:rPr lang="en-GB" smtClean="0"/>
              <a:t>05/11/2018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348353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05/11/2018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309800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05/11/2018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6564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05/11/2018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2464935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05/11/2018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0552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05/11/2018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2671354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AC37FA-B7DB-413E-B1FD-2AA834FD811E}" type="datetimeFigureOut">
              <a:rPr lang="en-GB" smtClean="0"/>
              <a:t>05/11/2018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809010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AC37FA-B7DB-413E-B1FD-2AA834FD811E}" type="datetimeFigureOut">
              <a:rPr lang="en-GB" smtClean="0"/>
              <a:t>05/11/2018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161509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AC37FA-B7DB-413E-B1FD-2AA834FD811E}" type="datetimeFigureOut">
              <a:rPr lang="en-GB" smtClean="0"/>
              <a:t>05/11/2018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22990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05/11/2018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4018926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AC37FA-B7DB-413E-B1FD-2AA834FD811E}" type="datetimeFigureOut">
              <a:rPr lang="en-GB" smtClean="0"/>
              <a:t>05/11/2018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90347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AC37FA-B7DB-413E-B1FD-2AA834FD811E}" type="datetimeFigureOut">
              <a:rPr lang="en-GB" smtClean="0"/>
              <a:t>05/11/2018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370537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AC37FA-B7DB-413E-B1FD-2AA834FD811E}" type="datetimeFigureOut">
              <a:rPr lang="en-GB" smtClean="0"/>
              <a:t>05/11/2018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4069733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C37FA-B7DB-413E-B1FD-2AA834FD811E}" type="datetimeFigureOut">
              <a:rPr lang="en-GB" smtClean="0"/>
              <a:t>05/11/2018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2981846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AC37FA-B7DB-413E-B1FD-2AA834FD811E}" type="datetimeFigureOut">
              <a:rPr lang="en-GB" smtClean="0"/>
              <a:t>05/11/2018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3852114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AC37FA-B7DB-413E-B1FD-2AA834FD811E}" type="datetimeFigureOut">
              <a:rPr lang="en-GB" smtClean="0"/>
              <a:t>05/11/2018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179956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AC37FA-B7DB-413E-B1FD-2AA834FD811E}" type="datetimeFigureOut">
              <a:rPr lang="en-GB" smtClean="0"/>
              <a:t>05/11/2018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166D1F-F2A8-47CE-8A04-9A3BAC53B3F1}" type="slidenum">
              <a:rPr lang="en-GB" smtClean="0"/>
              <a:t>‹#›</a:t>
            </a:fld>
            <a:endParaRPr lang="en-GB"/>
          </a:p>
        </p:txBody>
      </p:sp>
    </p:spTree>
    <p:extLst>
      <p:ext uri="{BB962C8B-B14F-4D97-AF65-F5344CB8AC3E}">
        <p14:creationId xmlns:p14="http://schemas.microsoft.com/office/powerpoint/2010/main" val="1199208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85AFFCB-79FC-4421-B343-ECE397D1D71A}"/>
              </a:ext>
            </a:extLst>
          </p:cNvPr>
          <p:cNvSpPr>
            <a:spLocks noGrp="1" noChangeArrowheads="1"/>
          </p:cNvSpPr>
          <p:nvPr>
            <p:ph type="ctrTitle"/>
          </p:nvPr>
        </p:nvSpPr>
        <p:spPr>
          <a:xfrm>
            <a:off x="897835" y="1997075"/>
            <a:ext cx="8458200" cy="1431925"/>
          </a:xfrm>
        </p:spPr>
        <p:txBody>
          <a:bodyPr/>
          <a:lstStyle/>
          <a:p>
            <a:r>
              <a:rPr lang="en-US" altLang="en-US" sz="4000" dirty="0"/>
              <a:t>Introduction to Programming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5545D-7444-4427-B71C-8BE1B57AB1B9}"/>
              </a:ext>
            </a:extLst>
          </p:cNvPr>
          <p:cNvSpPr>
            <a:spLocks noGrp="1"/>
          </p:cNvSpPr>
          <p:nvPr>
            <p:ph type="title"/>
          </p:nvPr>
        </p:nvSpPr>
        <p:spPr/>
        <p:txBody>
          <a:bodyPr/>
          <a:lstStyle/>
          <a:p>
            <a:r>
              <a:rPr lang="en-US" altLang="en-US" dirty="0"/>
              <a:t>If statement in C</a:t>
            </a:r>
            <a:endParaRPr lang="en-GB" dirty="0"/>
          </a:p>
        </p:txBody>
      </p:sp>
      <p:sp>
        <p:nvSpPr>
          <p:cNvPr id="3" name="Content Placeholder 2">
            <a:extLst>
              <a:ext uri="{FF2B5EF4-FFF2-40B4-BE49-F238E27FC236}">
                <a16:creationId xmlns:a16="http://schemas.microsoft.com/office/drawing/2014/main" id="{7AAAB3E9-733D-4E96-BC31-44667B602D70}"/>
              </a:ext>
            </a:extLst>
          </p:cNvPr>
          <p:cNvSpPr>
            <a:spLocks noGrp="1"/>
          </p:cNvSpPr>
          <p:nvPr>
            <p:ph idx="1"/>
          </p:nvPr>
        </p:nvSpPr>
        <p:spPr/>
        <p:txBody>
          <a:bodyPr/>
          <a:lstStyle/>
          <a:p>
            <a:pPr marL="0" indent="0">
              <a:buNone/>
            </a:pPr>
            <a:r>
              <a:rPr lang="en-GB" dirty="0"/>
              <a:t>#include &lt;</a:t>
            </a:r>
            <a:r>
              <a:rPr lang="en-GB" dirty="0" err="1"/>
              <a:t>iostream.h</a:t>
            </a:r>
            <a:r>
              <a:rPr lang="en-GB" dirty="0"/>
              <a:t>&gt;</a:t>
            </a:r>
          </a:p>
          <a:p>
            <a:pPr marL="0" indent="0">
              <a:buNone/>
            </a:pPr>
            <a:r>
              <a:rPr lang="en-GB" dirty="0"/>
              <a:t>main()</a:t>
            </a:r>
          </a:p>
          <a:p>
            <a:pPr marL="0" indent="0">
              <a:buNone/>
            </a:pPr>
            <a:r>
              <a:rPr lang="en-GB" dirty="0"/>
              <a:t>{</a:t>
            </a:r>
          </a:p>
          <a:p>
            <a:pPr marL="0" indent="0">
              <a:buNone/>
            </a:pPr>
            <a:r>
              <a:rPr lang="en-GB" dirty="0"/>
              <a:t>int age1, age2;</a:t>
            </a:r>
          </a:p>
          <a:p>
            <a:pPr marL="0" indent="0">
              <a:buNone/>
            </a:pPr>
            <a:r>
              <a:rPr lang="en-GB" dirty="0"/>
              <a:t>age1 = 12;</a:t>
            </a:r>
          </a:p>
          <a:p>
            <a:pPr marL="0" indent="0">
              <a:buNone/>
            </a:pPr>
            <a:r>
              <a:rPr lang="en-GB" dirty="0"/>
              <a:t>age2 = 10;</a:t>
            </a:r>
          </a:p>
          <a:p>
            <a:pPr marL="0" indent="0">
              <a:buNone/>
            </a:pPr>
            <a:r>
              <a:rPr lang="en-GB" dirty="0"/>
              <a:t>if(age1 &gt; age2)</a:t>
            </a:r>
          </a:p>
          <a:p>
            <a:pPr marL="0" indent="0">
              <a:buNone/>
            </a:pPr>
            <a:r>
              <a:rPr lang="en-GB" dirty="0" err="1"/>
              <a:t>cout</a:t>
            </a:r>
            <a:r>
              <a:rPr lang="en-GB" dirty="0"/>
              <a:t> &lt;&lt; “Student 1 is older than student 2”;</a:t>
            </a:r>
          </a:p>
          <a:p>
            <a:pPr marL="0" indent="0">
              <a:buNone/>
            </a:pPr>
            <a:r>
              <a:rPr lang="en-GB" dirty="0"/>
              <a:t>}</a:t>
            </a:r>
          </a:p>
        </p:txBody>
      </p:sp>
    </p:spTree>
    <p:extLst>
      <p:ext uri="{BB962C8B-B14F-4D97-AF65-F5344CB8AC3E}">
        <p14:creationId xmlns:p14="http://schemas.microsoft.com/office/powerpoint/2010/main" val="2897162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38B4AE2-8980-48A9-85E3-1B88A614AE3C}"/>
              </a:ext>
            </a:extLst>
          </p:cNvPr>
          <p:cNvSpPr>
            <a:spLocks noGrp="1" noChangeArrowheads="1"/>
          </p:cNvSpPr>
          <p:nvPr>
            <p:ph type="title"/>
          </p:nvPr>
        </p:nvSpPr>
        <p:spPr>
          <a:xfrm>
            <a:off x="2743200" y="625476"/>
            <a:ext cx="7543800" cy="1431925"/>
          </a:xfrm>
        </p:spPr>
        <p:txBody>
          <a:bodyPr/>
          <a:lstStyle/>
          <a:p>
            <a:pPr algn="ctr"/>
            <a:r>
              <a:rPr lang="en-US" altLang="en-US" sz="5400" dirty="0"/>
              <a:t>Relational Operators</a:t>
            </a:r>
          </a:p>
        </p:txBody>
      </p:sp>
      <p:sp>
        <p:nvSpPr>
          <p:cNvPr id="13315" name="Rectangle 3">
            <a:extLst>
              <a:ext uri="{FF2B5EF4-FFF2-40B4-BE49-F238E27FC236}">
                <a16:creationId xmlns:a16="http://schemas.microsoft.com/office/drawing/2014/main" id="{40D1AEBD-740C-4C8F-A0A2-10BC9E5C4229}"/>
              </a:ext>
            </a:extLst>
          </p:cNvPr>
          <p:cNvSpPr>
            <a:spLocks noGrp="1" noChangeArrowheads="1"/>
          </p:cNvSpPr>
          <p:nvPr>
            <p:ph type="body" idx="1"/>
          </p:nvPr>
        </p:nvSpPr>
        <p:spPr/>
        <p:txBody>
          <a:bodyPr>
            <a:normAutofit lnSpcReduction="10000"/>
          </a:bodyPr>
          <a:lstStyle/>
          <a:p>
            <a:pPr>
              <a:buFont typeface="Wingdings" panose="05000000000000000000" pitchFamily="2" charset="2"/>
              <a:buNone/>
            </a:pPr>
            <a:r>
              <a:rPr lang="en-US" altLang="en-US" sz="3600" b="1"/>
              <a:t>&lt;  	less than</a:t>
            </a:r>
          </a:p>
          <a:p>
            <a:pPr>
              <a:buFont typeface="Wingdings" panose="05000000000000000000" pitchFamily="2" charset="2"/>
              <a:buNone/>
            </a:pPr>
            <a:r>
              <a:rPr lang="en-US" altLang="en-US" sz="3600" b="1"/>
              <a:t>&lt;= 	less than or equal to</a:t>
            </a:r>
          </a:p>
          <a:p>
            <a:pPr>
              <a:buFont typeface="Wingdings" panose="05000000000000000000" pitchFamily="2" charset="2"/>
              <a:buNone/>
            </a:pPr>
            <a:r>
              <a:rPr lang="en-US" altLang="en-US" sz="3600" b="1"/>
              <a:t>== equal to</a:t>
            </a:r>
          </a:p>
          <a:p>
            <a:pPr>
              <a:buFont typeface="Wingdings" panose="05000000000000000000" pitchFamily="2" charset="2"/>
              <a:buNone/>
            </a:pPr>
            <a:r>
              <a:rPr lang="en-US" altLang="en-US" sz="3600" b="1"/>
              <a:t>&gt;= greater than or equal to</a:t>
            </a:r>
          </a:p>
          <a:p>
            <a:pPr>
              <a:buFont typeface="Wingdings" panose="05000000000000000000" pitchFamily="2" charset="2"/>
              <a:buNone/>
            </a:pPr>
            <a:r>
              <a:rPr lang="en-US" altLang="en-US" sz="3600" b="1"/>
              <a:t>&gt;    greater than</a:t>
            </a:r>
          </a:p>
          <a:p>
            <a:pPr>
              <a:buFont typeface="Wingdings" panose="05000000000000000000" pitchFamily="2" charset="2"/>
              <a:buNone/>
            </a:pPr>
            <a:r>
              <a:rPr lang="en-US" altLang="en-US" sz="3600" b="1"/>
              <a:t>!=   not equal to</a:t>
            </a:r>
          </a:p>
          <a:p>
            <a:pPr>
              <a:buFont typeface="Wingdings" panose="05000000000000000000" pitchFamily="2" charset="2"/>
              <a:buChar char="Ø"/>
            </a:pPr>
            <a:endParaRPr lang="en-US" altLang="en-US" sz="36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9863A-530B-49C8-B489-7BF8FF7EADF1}"/>
              </a:ext>
            </a:extLst>
          </p:cNvPr>
          <p:cNvSpPr>
            <a:spLocks noGrp="1"/>
          </p:cNvSpPr>
          <p:nvPr>
            <p:ph type="title"/>
          </p:nvPr>
        </p:nvSpPr>
        <p:spPr/>
        <p:txBody>
          <a:bodyPr/>
          <a:lstStyle/>
          <a:p>
            <a:r>
              <a:rPr lang="en-US" altLang="en-US" dirty="0"/>
              <a:t>Relational Operators</a:t>
            </a:r>
            <a:endParaRPr lang="en-GB" dirty="0"/>
          </a:p>
        </p:txBody>
      </p:sp>
      <p:pic>
        <p:nvPicPr>
          <p:cNvPr id="4" name="Content Placeholder 3">
            <a:extLst>
              <a:ext uri="{FF2B5EF4-FFF2-40B4-BE49-F238E27FC236}">
                <a16:creationId xmlns:a16="http://schemas.microsoft.com/office/drawing/2014/main" id="{E36E38BD-A6DF-4C59-A7A5-8C8F270ABCAE}"/>
              </a:ext>
            </a:extLst>
          </p:cNvPr>
          <p:cNvPicPr>
            <a:picLocks noGrp="1" noChangeAspect="1"/>
          </p:cNvPicPr>
          <p:nvPr>
            <p:ph idx="1"/>
          </p:nvPr>
        </p:nvPicPr>
        <p:blipFill>
          <a:blip r:embed="rId2"/>
          <a:stretch>
            <a:fillRect/>
          </a:stretch>
        </p:blipFill>
        <p:spPr>
          <a:xfrm>
            <a:off x="516835" y="2305877"/>
            <a:ext cx="9104243" cy="4055165"/>
          </a:xfrm>
          <a:prstGeom prst="rect">
            <a:avLst/>
          </a:prstGeom>
        </p:spPr>
      </p:pic>
    </p:spTree>
    <p:extLst>
      <p:ext uri="{BB962C8B-B14F-4D97-AF65-F5344CB8AC3E}">
        <p14:creationId xmlns:p14="http://schemas.microsoft.com/office/powerpoint/2010/main" val="1259200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E62DEDA-86F5-4375-A6E1-5127F4D59CF1}"/>
              </a:ext>
            </a:extLst>
          </p:cNvPr>
          <p:cNvSpPr>
            <a:spLocks noGrp="1" noChangeArrowheads="1"/>
          </p:cNvSpPr>
          <p:nvPr>
            <p:ph type="title"/>
          </p:nvPr>
        </p:nvSpPr>
        <p:spPr>
          <a:xfrm>
            <a:off x="2590800" y="625476"/>
            <a:ext cx="7543800" cy="1431925"/>
          </a:xfrm>
        </p:spPr>
        <p:txBody>
          <a:bodyPr/>
          <a:lstStyle/>
          <a:p>
            <a:pPr algn="ctr"/>
            <a:r>
              <a:rPr lang="en-US" altLang="en-US" sz="5400"/>
              <a:t>Relational Operators</a:t>
            </a:r>
          </a:p>
        </p:txBody>
      </p:sp>
      <p:sp>
        <p:nvSpPr>
          <p:cNvPr id="36867" name="Rectangle 3">
            <a:extLst>
              <a:ext uri="{FF2B5EF4-FFF2-40B4-BE49-F238E27FC236}">
                <a16:creationId xmlns:a16="http://schemas.microsoft.com/office/drawing/2014/main" id="{FF1267E3-7BAA-4D0A-AC5D-3933C6165200}"/>
              </a:ext>
            </a:extLst>
          </p:cNvPr>
          <p:cNvSpPr>
            <a:spLocks noGrp="1" noChangeArrowheads="1"/>
          </p:cNvSpPr>
          <p:nvPr>
            <p:ph type="body" idx="1"/>
          </p:nvPr>
        </p:nvSpPr>
        <p:spPr>
          <a:xfrm>
            <a:off x="2590800" y="2209800"/>
            <a:ext cx="7543800" cy="4114800"/>
          </a:xfrm>
        </p:spPr>
        <p:txBody>
          <a:bodyPr/>
          <a:lstStyle/>
          <a:p>
            <a:pPr algn="ctr">
              <a:buFont typeface="Wingdings" panose="05000000000000000000" pitchFamily="2" charset="2"/>
              <a:buNone/>
            </a:pPr>
            <a:r>
              <a:rPr lang="en-US" altLang="en-US" sz="5400" b="1"/>
              <a:t>a != b;</a:t>
            </a:r>
          </a:p>
          <a:p>
            <a:pPr algn="ctr">
              <a:buFont typeface="Wingdings" panose="05000000000000000000" pitchFamily="2" charset="2"/>
              <a:buNone/>
            </a:pPr>
            <a:endParaRPr lang="en-US" altLang="en-US" sz="5400" b="1"/>
          </a:p>
          <a:p>
            <a:pPr algn="ctr">
              <a:buFont typeface="Wingdings" panose="05000000000000000000" pitchFamily="2" charset="2"/>
              <a:buNone/>
            </a:pPr>
            <a:r>
              <a:rPr lang="en-US" altLang="en-US" sz="5400" b="1"/>
              <a:t>X = 0;</a:t>
            </a:r>
          </a:p>
          <a:p>
            <a:pPr algn="ctr">
              <a:buFont typeface="Wingdings" panose="05000000000000000000" pitchFamily="2" charset="2"/>
              <a:buNone/>
            </a:pPr>
            <a:r>
              <a:rPr lang="en-US" altLang="en-US" sz="5400" b="1"/>
              <a:t>X == 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E10476E-2D0C-4938-A7C8-32C93DD1A741}"/>
              </a:ext>
            </a:extLst>
          </p:cNvPr>
          <p:cNvSpPr>
            <a:spLocks noGrp="1" noChangeArrowheads="1"/>
          </p:cNvSpPr>
          <p:nvPr>
            <p:ph type="title"/>
          </p:nvPr>
        </p:nvSpPr>
        <p:spPr>
          <a:xfrm>
            <a:off x="2590800" y="457201"/>
            <a:ext cx="7543800" cy="1431925"/>
          </a:xfrm>
        </p:spPr>
        <p:txBody>
          <a:bodyPr/>
          <a:lstStyle/>
          <a:p>
            <a:pPr algn="ctr"/>
            <a:r>
              <a:rPr lang="en-US" altLang="en-US" sz="7200"/>
              <a:t>Example</a:t>
            </a:r>
          </a:p>
        </p:txBody>
      </p:sp>
      <p:sp>
        <p:nvSpPr>
          <p:cNvPr id="8195" name="Rectangle 3">
            <a:extLst>
              <a:ext uri="{FF2B5EF4-FFF2-40B4-BE49-F238E27FC236}">
                <a16:creationId xmlns:a16="http://schemas.microsoft.com/office/drawing/2014/main" id="{E67F6D5F-3CFF-40F4-AF0C-87E480542DA2}"/>
              </a:ext>
            </a:extLst>
          </p:cNvPr>
          <p:cNvSpPr>
            <a:spLocks noGrp="1" noChangeArrowheads="1"/>
          </p:cNvSpPr>
          <p:nvPr>
            <p:ph type="body" idx="1"/>
          </p:nvPr>
        </p:nvSpPr>
        <p:spPr>
          <a:xfrm>
            <a:off x="2590800" y="1981200"/>
            <a:ext cx="7848600" cy="4114800"/>
          </a:xfrm>
        </p:spPr>
        <p:txBody>
          <a:bodyPr>
            <a:normAutofit fontScale="62500" lnSpcReduction="20000"/>
          </a:bodyPr>
          <a:lstStyle/>
          <a:p>
            <a:pPr>
              <a:lnSpc>
                <a:spcPct val="80000"/>
              </a:lnSpc>
              <a:buFont typeface="Wingdings" panose="05000000000000000000" pitchFamily="2" charset="2"/>
              <a:buNone/>
            </a:pPr>
            <a:r>
              <a:rPr lang="en-US" altLang="en-US" sz="2000" b="1"/>
              <a:t>#include &lt;iostream.h&gt;</a:t>
            </a:r>
          </a:p>
          <a:p>
            <a:pPr>
              <a:lnSpc>
                <a:spcPct val="80000"/>
              </a:lnSpc>
              <a:buFont typeface="Wingdings" panose="05000000000000000000" pitchFamily="2" charset="2"/>
              <a:buNone/>
            </a:pPr>
            <a:r>
              <a:rPr lang="en-US" altLang="en-US" sz="2000" b="1"/>
              <a:t>main ( ) </a:t>
            </a:r>
          </a:p>
          <a:p>
            <a:pPr>
              <a:lnSpc>
                <a:spcPct val="80000"/>
              </a:lnSpc>
              <a:buFont typeface="Wingdings" panose="05000000000000000000" pitchFamily="2" charset="2"/>
              <a:buNone/>
            </a:pPr>
            <a:r>
              <a:rPr lang="en-US" altLang="en-US" sz="2000" b="1"/>
              <a:t>{</a:t>
            </a:r>
          </a:p>
          <a:p>
            <a:pPr lvl="1">
              <a:lnSpc>
                <a:spcPct val="80000"/>
              </a:lnSpc>
              <a:buFontTx/>
              <a:buNone/>
            </a:pPr>
            <a:r>
              <a:rPr lang="en-US" altLang="en-US" sz="1800" b="1"/>
              <a:t>int AmirAge, AmaraAge;</a:t>
            </a:r>
          </a:p>
          <a:p>
            <a:pPr lvl="1">
              <a:lnSpc>
                <a:spcPct val="80000"/>
              </a:lnSpc>
              <a:buFontTx/>
              <a:buNone/>
            </a:pPr>
            <a:r>
              <a:rPr lang="en-US" altLang="en-US" sz="1800" b="1"/>
              <a:t>AmirAge = 0;</a:t>
            </a:r>
          </a:p>
          <a:p>
            <a:pPr lvl="1">
              <a:lnSpc>
                <a:spcPct val="80000"/>
              </a:lnSpc>
              <a:buFontTx/>
              <a:buNone/>
            </a:pPr>
            <a:r>
              <a:rPr lang="en-US" altLang="en-US" sz="1800" b="1"/>
              <a:t>AmaraAge = 0;</a:t>
            </a:r>
          </a:p>
          <a:p>
            <a:pPr lvl="1">
              <a:lnSpc>
                <a:spcPct val="80000"/>
              </a:lnSpc>
              <a:buFontTx/>
              <a:buNone/>
            </a:pPr>
            <a:endParaRPr lang="en-US" altLang="en-US" sz="1800" b="1"/>
          </a:p>
          <a:p>
            <a:pPr lvl="1">
              <a:lnSpc>
                <a:spcPct val="80000"/>
              </a:lnSpc>
              <a:buFontTx/>
              <a:buNone/>
            </a:pPr>
            <a:r>
              <a:rPr lang="en-US" altLang="en-US" sz="1800" b="1"/>
              <a:t>cout&lt;&lt;“Please enter Amir’s age”;</a:t>
            </a:r>
          </a:p>
          <a:p>
            <a:pPr lvl="1">
              <a:lnSpc>
                <a:spcPct val="80000"/>
              </a:lnSpc>
              <a:buFontTx/>
              <a:buNone/>
            </a:pPr>
            <a:r>
              <a:rPr lang="en-US" altLang="en-US" sz="1800" b="1"/>
              <a:t>cin &gt;&gt; AmirAge;</a:t>
            </a:r>
          </a:p>
          <a:p>
            <a:pPr lvl="1">
              <a:lnSpc>
                <a:spcPct val="80000"/>
              </a:lnSpc>
              <a:buFontTx/>
              <a:buNone/>
            </a:pPr>
            <a:r>
              <a:rPr lang="en-US" altLang="en-US" sz="1800" b="1"/>
              <a:t>cout&lt;&lt;“Please enter Amara’s age”;</a:t>
            </a:r>
          </a:p>
          <a:p>
            <a:pPr lvl="1">
              <a:lnSpc>
                <a:spcPct val="80000"/>
              </a:lnSpc>
              <a:buFontTx/>
              <a:buNone/>
            </a:pPr>
            <a:r>
              <a:rPr lang="en-US" altLang="en-US" sz="1800" b="1"/>
              <a:t>cin &gt;&gt; AmaraAge;</a:t>
            </a:r>
          </a:p>
          <a:p>
            <a:pPr lvl="1">
              <a:lnSpc>
                <a:spcPct val="80000"/>
              </a:lnSpc>
              <a:buFontTx/>
              <a:buNone/>
            </a:pPr>
            <a:endParaRPr lang="en-US" altLang="en-US" sz="1800" b="1"/>
          </a:p>
          <a:p>
            <a:pPr lvl="1">
              <a:lnSpc>
                <a:spcPct val="80000"/>
              </a:lnSpc>
              <a:buFontTx/>
              <a:buNone/>
            </a:pPr>
            <a:r>
              <a:rPr lang="en-US" altLang="en-US" sz="1800" b="1"/>
              <a:t>if AmirAge &gt; AmaraAge) </a:t>
            </a:r>
          </a:p>
          <a:p>
            <a:pPr lvl="1">
              <a:lnSpc>
                <a:spcPct val="80000"/>
              </a:lnSpc>
              <a:buFontTx/>
              <a:buNone/>
            </a:pPr>
            <a:r>
              <a:rPr lang="en-US" altLang="en-US" sz="1800" b="1"/>
              <a:t>{</a:t>
            </a:r>
          </a:p>
          <a:p>
            <a:pPr lvl="1">
              <a:lnSpc>
                <a:spcPct val="80000"/>
              </a:lnSpc>
              <a:buFontTx/>
              <a:buNone/>
            </a:pPr>
            <a:r>
              <a:rPr lang="en-US" altLang="en-US" sz="1800" b="1"/>
              <a:t>	cout &lt;&lt; “\n”&lt;&lt; “Amir’s age is greater then Amara’s age” ;</a:t>
            </a:r>
          </a:p>
          <a:p>
            <a:pPr lvl="1">
              <a:lnSpc>
                <a:spcPct val="80000"/>
              </a:lnSpc>
              <a:buFontTx/>
              <a:buNone/>
            </a:pPr>
            <a:r>
              <a:rPr lang="en-US" altLang="en-US" sz="1800" b="1"/>
              <a:t>} </a:t>
            </a:r>
          </a:p>
          <a:p>
            <a:pPr>
              <a:lnSpc>
                <a:spcPct val="80000"/>
              </a:lnSpc>
              <a:buFont typeface="Wingdings" panose="05000000000000000000" pitchFamily="2" charset="2"/>
              <a:buNone/>
            </a:pPr>
            <a:r>
              <a:rPr lang="en-US" altLang="en-US" sz="2000" b="1"/>
              <a:t>}</a:t>
            </a:r>
          </a:p>
          <a:p>
            <a:pPr>
              <a:lnSpc>
                <a:spcPct val="80000"/>
              </a:lnSpc>
            </a:pPr>
            <a:endParaRPr lang="en-US" altLang="en-US" sz="20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41561-06B6-4E11-A594-2CA535157EAE}"/>
              </a:ext>
            </a:extLst>
          </p:cNvPr>
          <p:cNvSpPr>
            <a:spLocks noGrp="1"/>
          </p:cNvSpPr>
          <p:nvPr>
            <p:ph type="title"/>
          </p:nvPr>
        </p:nvSpPr>
        <p:spPr/>
        <p:txBody>
          <a:bodyPr/>
          <a:lstStyle/>
          <a:p>
            <a:r>
              <a:rPr lang="en-US" altLang="en-US" dirty="0"/>
              <a:t>Flow Chart</a:t>
            </a:r>
            <a:endParaRPr lang="en-GB" dirty="0"/>
          </a:p>
        </p:txBody>
      </p:sp>
      <p:sp>
        <p:nvSpPr>
          <p:cNvPr id="3" name="Content Placeholder 2">
            <a:extLst>
              <a:ext uri="{FF2B5EF4-FFF2-40B4-BE49-F238E27FC236}">
                <a16:creationId xmlns:a16="http://schemas.microsoft.com/office/drawing/2014/main" id="{2FCC8067-179C-4F32-AE7A-56EED1FA9A60}"/>
              </a:ext>
            </a:extLst>
          </p:cNvPr>
          <p:cNvSpPr>
            <a:spLocks noGrp="1"/>
          </p:cNvSpPr>
          <p:nvPr>
            <p:ph idx="1"/>
          </p:nvPr>
        </p:nvSpPr>
        <p:spPr/>
        <p:txBody>
          <a:bodyPr/>
          <a:lstStyle/>
          <a:p>
            <a:r>
              <a:rPr lang="en-GB" dirty="0"/>
              <a:t>There are different techniques that are used to </a:t>
            </a:r>
            <a:r>
              <a:rPr lang="en-GB" dirty="0" err="1"/>
              <a:t>analyze</a:t>
            </a:r>
            <a:r>
              <a:rPr lang="en-GB" dirty="0"/>
              <a:t> and design a program. We will use the flow chart technique</a:t>
            </a:r>
          </a:p>
          <a:p>
            <a:r>
              <a:rPr lang="en-GB" dirty="0"/>
              <a:t>A flow chart is a pictorial representation of a program.</a:t>
            </a:r>
          </a:p>
          <a:p>
            <a:r>
              <a:rPr lang="en-GB" dirty="0"/>
              <a:t>There are </a:t>
            </a:r>
            <a:r>
              <a:rPr lang="en-GB" dirty="0" err="1"/>
              <a:t>labeled</a:t>
            </a:r>
            <a:r>
              <a:rPr lang="en-GB" dirty="0"/>
              <a:t> geometrical symbols, together with the arrows connecting one symbol with other.</a:t>
            </a:r>
          </a:p>
          <a:p>
            <a:r>
              <a:rPr lang="en-GB" dirty="0"/>
              <a:t>A flow chart helps in correctly designing the program by visually showing the sequence of instructions to be executed. A programmer can trace and rectify the logical errors by first drawing a flow chart and then simulating it.</a:t>
            </a:r>
          </a:p>
        </p:txBody>
      </p:sp>
    </p:spTree>
    <p:extLst>
      <p:ext uri="{BB962C8B-B14F-4D97-AF65-F5344CB8AC3E}">
        <p14:creationId xmlns:p14="http://schemas.microsoft.com/office/powerpoint/2010/main" val="2728424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FD9F6C3-A5F9-4424-BD80-AB45DF26A192}"/>
              </a:ext>
            </a:extLst>
          </p:cNvPr>
          <p:cNvSpPr>
            <a:spLocks noGrp="1" noChangeArrowheads="1"/>
          </p:cNvSpPr>
          <p:nvPr>
            <p:ph type="title"/>
          </p:nvPr>
        </p:nvSpPr>
        <p:spPr>
          <a:xfrm>
            <a:off x="2667000" y="625476"/>
            <a:ext cx="7543800" cy="1431925"/>
          </a:xfrm>
        </p:spPr>
        <p:txBody>
          <a:bodyPr/>
          <a:lstStyle/>
          <a:p>
            <a:pPr algn="ctr"/>
            <a:r>
              <a:rPr lang="en-US" altLang="en-US" sz="5400" dirty="0"/>
              <a:t>Flow Chart Symbols</a:t>
            </a:r>
          </a:p>
        </p:txBody>
      </p:sp>
      <p:sp>
        <p:nvSpPr>
          <p:cNvPr id="9220" name="AutoShape 4">
            <a:extLst>
              <a:ext uri="{FF2B5EF4-FFF2-40B4-BE49-F238E27FC236}">
                <a16:creationId xmlns:a16="http://schemas.microsoft.com/office/drawing/2014/main" id="{814C0FF9-121B-4552-9001-0059D8ED7A2C}"/>
              </a:ext>
            </a:extLst>
          </p:cNvPr>
          <p:cNvSpPr>
            <a:spLocks noChangeArrowheads="1"/>
          </p:cNvSpPr>
          <p:nvPr/>
        </p:nvSpPr>
        <p:spPr bwMode="auto">
          <a:xfrm>
            <a:off x="6700838" y="2133600"/>
            <a:ext cx="914400" cy="3048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1" name="AutoShape 5">
            <a:extLst>
              <a:ext uri="{FF2B5EF4-FFF2-40B4-BE49-F238E27FC236}">
                <a16:creationId xmlns:a16="http://schemas.microsoft.com/office/drawing/2014/main" id="{B9E7321B-2607-4790-A115-66981F9A712A}"/>
              </a:ext>
            </a:extLst>
          </p:cNvPr>
          <p:cNvSpPr>
            <a:spLocks noChangeArrowheads="1"/>
          </p:cNvSpPr>
          <p:nvPr/>
        </p:nvSpPr>
        <p:spPr bwMode="auto">
          <a:xfrm>
            <a:off x="6500813" y="2836863"/>
            <a:ext cx="1314450" cy="87630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2" name="AutoShape 6">
            <a:extLst>
              <a:ext uri="{FF2B5EF4-FFF2-40B4-BE49-F238E27FC236}">
                <a16:creationId xmlns:a16="http://schemas.microsoft.com/office/drawing/2014/main" id="{2041266C-D39B-4F39-A000-3E3B682CE751}"/>
              </a:ext>
            </a:extLst>
          </p:cNvPr>
          <p:cNvSpPr>
            <a:spLocks noChangeArrowheads="1"/>
          </p:cNvSpPr>
          <p:nvPr/>
        </p:nvSpPr>
        <p:spPr bwMode="auto">
          <a:xfrm>
            <a:off x="6467476" y="5632450"/>
            <a:ext cx="1381125" cy="9207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3" name="AutoShape 7">
            <a:extLst>
              <a:ext uri="{FF2B5EF4-FFF2-40B4-BE49-F238E27FC236}">
                <a16:creationId xmlns:a16="http://schemas.microsoft.com/office/drawing/2014/main" id="{70B5933B-3C4C-465A-8A9D-E8E4351E38FC}"/>
              </a:ext>
            </a:extLst>
          </p:cNvPr>
          <p:cNvSpPr>
            <a:spLocks noChangeArrowheads="1"/>
          </p:cNvSpPr>
          <p:nvPr/>
        </p:nvSpPr>
        <p:spPr bwMode="auto">
          <a:xfrm>
            <a:off x="6929438" y="4876800"/>
            <a:ext cx="457200" cy="457200"/>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4" name="Line 8">
            <a:extLst>
              <a:ext uri="{FF2B5EF4-FFF2-40B4-BE49-F238E27FC236}">
                <a16:creationId xmlns:a16="http://schemas.microsoft.com/office/drawing/2014/main" id="{0D4424B7-3154-474C-AB9C-C033403EF34E}"/>
              </a:ext>
            </a:extLst>
          </p:cNvPr>
          <p:cNvSpPr>
            <a:spLocks noChangeShapeType="1"/>
          </p:cNvSpPr>
          <p:nvPr/>
        </p:nvSpPr>
        <p:spPr bwMode="auto">
          <a:xfrm>
            <a:off x="6738938" y="4383088"/>
            <a:ext cx="8382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5" name="Text Box 9">
            <a:extLst>
              <a:ext uri="{FF2B5EF4-FFF2-40B4-BE49-F238E27FC236}">
                <a16:creationId xmlns:a16="http://schemas.microsoft.com/office/drawing/2014/main" id="{CE3A5353-5801-48A1-9830-769BFBB1F0F1}"/>
              </a:ext>
            </a:extLst>
          </p:cNvPr>
          <p:cNvSpPr txBox="1">
            <a:spLocks noChangeArrowheads="1"/>
          </p:cNvSpPr>
          <p:nvPr/>
        </p:nvSpPr>
        <p:spPr bwMode="auto">
          <a:xfrm>
            <a:off x="4194175" y="2057400"/>
            <a:ext cx="14414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Start or stop</a:t>
            </a:r>
          </a:p>
        </p:txBody>
      </p:sp>
      <p:sp>
        <p:nvSpPr>
          <p:cNvPr id="9226" name="Text Box 10">
            <a:extLst>
              <a:ext uri="{FF2B5EF4-FFF2-40B4-BE49-F238E27FC236}">
                <a16:creationId xmlns:a16="http://schemas.microsoft.com/office/drawing/2014/main" id="{4E9F0A55-5CDB-4CDF-9F0C-E764A10AAA14}"/>
              </a:ext>
            </a:extLst>
          </p:cNvPr>
          <p:cNvSpPr txBox="1">
            <a:spLocks noChangeArrowheads="1"/>
          </p:cNvSpPr>
          <p:nvPr/>
        </p:nvSpPr>
        <p:spPr bwMode="auto">
          <a:xfrm>
            <a:off x="4751389" y="3109913"/>
            <a:ext cx="10182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Process</a:t>
            </a:r>
          </a:p>
        </p:txBody>
      </p:sp>
      <p:sp>
        <p:nvSpPr>
          <p:cNvPr id="9227" name="Text Box 11">
            <a:extLst>
              <a:ext uri="{FF2B5EF4-FFF2-40B4-BE49-F238E27FC236}">
                <a16:creationId xmlns:a16="http://schemas.microsoft.com/office/drawing/2014/main" id="{86DB3979-8CD6-4E91-ABE7-8B38D642B34B}"/>
              </a:ext>
            </a:extLst>
          </p:cNvPr>
          <p:cNvSpPr txBox="1">
            <a:spLocks noChangeArrowheads="1"/>
          </p:cNvSpPr>
          <p:nvPr/>
        </p:nvSpPr>
        <p:spPr bwMode="auto">
          <a:xfrm>
            <a:off x="3435351" y="4876800"/>
            <a:ext cx="20569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Continuation mark</a:t>
            </a:r>
          </a:p>
        </p:txBody>
      </p:sp>
      <p:sp>
        <p:nvSpPr>
          <p:cNvPr id="9228" name="Text Box 12">
            <a:extLst>
              <a:ext uri="{FF2B5EF4-FFF2-40B4-BE49-F238E27FC236}">
                <a16:creationId xmlns:a16="http://schemas.microsoft.com/office/drawing/2014/main" id="{02931B68-AC0A-4139-A5AC-B44658311AA2}"/>
              </a:ext>
            </a:extLst>
          </p:cNvPr>
          <p:cNvSpPr txBox="1">
            <a:spLocks noChangeArrowheads="1"/>
          </p:cNvSpPr>
          <p:nvPr/>
        </p:nvSpPr>
        <p:spPr bwMode="auto">
          <a:xfrm>
            <a:off x="4691063" y="5902325"/>
            <a:ext cx="10695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Decision</a:t>
            </a:r>
          </a:p>
        </p:txBody>
      </p:sp>
      <p:sp>
        <p:nvSpPr>
          <p:cNvPr id="9229" name="Text Box 13">
            <a:extLst>
              <a:ext uri="{FF2B5EF4-FFF2-40B4-BE49-F238E27FC236}">
                <a16:creationId xmlns:a16="http://schemas.microsoft.com/office/drawing/2014/main" id="{668004A6-D94A-4DEC-AB30-6EEDFD89D6AE}"/>
              </a:ext>
            </a:extLst>
          </p:cNvPr>
          <p:cNvSpPr txBox="1">
            <a:spLocks noChangeArrowheads="1"/>
          </p:cNvSpPr>
          <p:nvPr/>
        </p:nvSpPr>
        <p:spPr bwMode="auto">
          <a:xfrm>
            <a:off x="4673600" y="4191000"/>
            <a:ext cx="10951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Flow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dissolve">
                                      <p:cBhvr>
                                        <p:cTn id="7" dur="500"/>
                                        <p:tgtEl>
                                          <p:spTgt spid="9225"/>
                                        </p:tgtEl>
                                      </p:cBhvr>
                                    </p:animEffect>
                                  </p:childTnLst>
                                </p:cTn>
                              </p:par>
                              <p:par>
                                <p:cTn id="8" presetID="9" presetClass="entr" presetSubtype="0" fill="hold" nodeType="withEffect">
                                  <p:stCondLst>
                                    <p:cond delay="0"/>
                                  </p:stCondLst>
                                  <p:childTnLst>
                                    <p:set>
                                      <p:cBhvr>
                                        <p:cTn id="9" dur="1" fill="hold">
                                          <p:stCondLst>
                                            <p:cond delay="0"/>
                                          </p:stCondLst>
                                        </p:cTn>
                                        <p:tgtEl>
                                          <p:spTgt spid="9220"/>
                                        </p:tgtEl>
                                        <p:attrNameLst>
                                          <p:attrName>style.visibility</p:attrName>
                                        </p:attrNameLst>
                                      </p:cBhvr>
                                      <p:to>
                                        <p:strVal val="visible"/>
                                      </p:to>
                                    </p:set>
                                    <p:animEffect transition="in" filter="dissolve">
                                      <p:cBhvr>
                                        <p:cTn id="10" dur="500"/>
                                        <p:tgtEl>
                                          <p:spTgt spid="922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226"/>
                                        </p:tgtEl>
                                        <p:attrNameLst>
                                          <p:attrName>style.visibility</p:attrName>
                                        </p:attrNameLst>
                                      </p:cBhvr>
                                      <p:to>
                                        <p:strVal val="visible"/>
                                      </p:to>
                                    </p:set>
                                    <p:animEffect transition="in" filter="dissolve">
                                      <p:cBhvr>
                                        <p:cTn id="15" dur="500"/>
                                        <p:tgtEl>
                                          <p:spTgt spid="9226"/>
                                        </p:tgtEl>
                                      </p:cBhvr>
                                    </p:animEffect>
                                  </p:childTnLst>
                                </p:cTn>
                              </p:par>
                              <p:par>
                                <p:cTn id="16" presetID="9" presetClass="entr" presetSubtype="0" fill="hold" nodeType="withEffect">
                                  <p:stCondLst>
                                    <p:cond delay="0"/>
                                  </p:stCondLst>
                                  <p:childTnLst>
                                    <p:set>
                                      <p:cBhvr>
                                        <p:cTn id="17" dur="1" fill="hold">
                                          <p:stCondLst>
                                            <p:cond delay="0"/>
                                          </p:stCondLst>
                                        </p:cTn>
                                        <p:tgtEl>
                                          <p:spTgt spid="9221"/>
                                        </p:tgtEl>
                                        <p:attrNameLst>
                                          <p:attrName>style.visibility</p:attrName>
                                        </p:attrNameLst>
                                      </p:cBhvr>
                                      <p:to>
                                        <p:strVal val="visible"/>
                                      </p:to>
                                    </p:set>
                                    <p:animEffect transition="in" filter="dissolve">
                                      <p:cBhvr>
                                        <p:cTn id="18" dur="500"/>
                                        <p:tgtEl>
                                          <p:spTgt spid="922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9229"/>
                                        </p:tgtEl>
                                        <p:attrNameLst>
                                          <p:attrName>style.visibility</p:attrName>
                                        </p:attrNameLst>
                                      </p:cBhvr>
                                      <p:to>
                                        <p:strVal val="visible"/>
                                      </p:to>
                                    </p:set>
                                    <p:animEffect transition="in" filter="dissolve">
                                      <p:cBhvr>
                                        <p:cTn id="23" dur="500"/>
                                        <p:tgtEl>
                                          <p:spTgt spid="9229"/>
                                        </p:tgtEl>
                                      </p:cBhvr>
                                    </p:animEffect>
                                  </p:childTnLst>
                                </p:cTn>
                              </p:par>
                              <p:par>
                                <p:cTn id="24" presetID="9" presetClass="entr" presetSubtype="0" fill="hold" nodeType="withEffect">
                                  <p:stCondLst>
                                    <p:cond delay="0"/>
                                  </p:stCondLst>
                                  <p:childTnLst>
                                    <p:set>
                                      <p:cBhvr>
                                        <p:cTn id="25" dur="1" fill="hold">
                                          <p:stCondLst>
                                            <p:cond delay="0"/>
                                          </p:stCondLst>
                                        </p:cTn>
                                        <p:tgtEl>
                                          <p:spTgt spid="9224"/>
                                        </p:tgtEl>
                                        <p:attrNameLst>
                                          <p:attrName>style.visibility</p:attrName>
                                        </p:attrNameLst>
                                      </p:cBhvr>
                                      <p:to>
                                        <p:strVal val="visible"/>
                                      </p:to>
                                    </p:set>
                                    <p:animEffect transition="in" filter="dissolve">
                                      <p:cBhvr>
                                        <p:cTn id="26" dur="500"/>
                                        <p:tgtEl>
                                          <p:spTgt spid="922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227"/>
                                        </p:tgtEl>
                                        <p:attrNameLst>
                                          <p:attrName>style.visibility</p:attrName>
                                        </p:attrNameLst>
                                      </p:cBhvr>
                                      <p:to>
                                        <p:strVal val="visible"/>
                                      </p:to>
                                    </p:set>
                                    <p:animEffect transition="in" filter="dissolve">
                                      <p:cBhvr>
                                        <p:cTn id="31" dur="500"/>
                                        <p:tgtEl>
                                          <p:spTgt spid="9227"/>
                                        </p:tgtEl>
                                      </p:cBhvr>
                                    </p:animEffect>
                                  </p:childTnLst>
                                </p:cTn>
                              </p:par>
                              <p:par>
                                <p:cTn id="32" presetID="9" presetClass="entr" presetSubtype="0" fill="hold" nodeType="withEffect">
                                  <p:stCondLst>
                                    <p:cond delay="0"/>
                                  </p:stCondLst>
                                  <p:childTnLst>
                                    <p:set>
                                      <p:cBhvr>
                                        <p:cTn id="33" dur="1" fill="hold">
                                          <p:stCondLst>
                                            <p:cond delay="0"/>
                                          </p:stCondLst>
                                        </p:cTn>
                                        <p:tgtEl>
                                          <p:spTgt spid="9223"/>
                                        </p:tgtEl>
                                        <p:attrNameLst>
                                          <p:attrName>style.visibility</p:attrName>
                                        </p:attrNameLst>
                                      </p:cBhvr>
                                      <p:to>
                                        <p:strVal val="visible"/>
                                      </p:to>
                                    </p:set>
                                    <p:animEffect transition="in" filter="dissolve">
                                      <p:cBhvr>
                                        <p:cTn id="34" dur="500"/>
                                        <p:tgtEl>
                                          <p:spTgt spid="922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9228"/>
                                        </p:tgtEl>
                                        <p:attrNameLst>
                                          <p:attrName>style.visibility</p:attrName>
                                        </p:attrNameLst>
                                      </p:cBhvr>
                                      <p:to>
                                        <p:strVal val="visible"/>
                                      </p:to>
                                    </p:set>
                                    <p:animEffect transition="in" filter="dissolve">
                                      <p:cBhvr>
                                        <p:cTn id="39" dur="500"/>
                                        <p:tgtEl>
                                          <p:spTgt spid="9228"/>
                                        </p:tgtEl>
                                      </p:cBhvr>
                                    </p:animEffect>
                                  </p:childTnLst>
                                </p:cTn>
                              </p:par>
                              <p:par>
                                <p:cTn id="40" presetID="9" presetClass="entr" presetSubtype="0" fill="hold" nodeType="withEffect">
                                  <p:stCondLst>
                                    <p:cond delay="0"/>
                                  </p:stCondLst>
                                  <p:childTnLst>
                                    <p:set>
                                      <p:cBhvr>
                                        <p:cTn id="41" dur="1" fill="hold">
                                          <p:stCondLst>
                                            <p:cond delay="0"/>
                                          </p:stCondLst>
                                        </p:cTn>
                                        <p:tgtEl>
                                          <p:spTgt spid="9222"/>
                                        </p:tgtEl>
                                        <p:attrNameLst>
                                          <p:attrName>style.visibility</p:attrName>
                                        </p:attrNameLst>
                                      </p:cBhvr>
                                      <p:to>
                                        <p:strVal val="visible"/>
                                      </p:to>
                                    </p:set>
                                    <p:animEffect transition="in" filter="dissolve">
                                      <p:cBhvr>
                                        <p:cTn id="42"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26" grpId="0"/>
      <p:bldP spid="9227" grpId="0"/>
      <p:bldP spid="9228" grpId="0"/>
      <p:bldP spid="92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3781A28-9D9C-4DE3-A86F-FB0D53CFC2C5}"/>
              </a:ext>
            </a:extLst>
          </p:cNvPr>
          <p:cNvSpPr>
            <a:spLocks noGrp="1" noChangeArrowheads="1"/>
          </p:cNvSpPr>
          <p:nvPr>
            <p:ph type="title"/>
          </p:nvPr>
        </p:nvSpPr>
        <p:spPr>
          <a:xfrm>
            <a:off x="2362200" y="701676"/>
            <a:ext cx="8077200" cy="1431925"/>
          </a:xfrm>
        </p:spPr>
        <p:txBody>
          <a:bodyPr/>
          <a:lstStyle/>
          <a:p>
            <a:pPr algn="ctr"/>
            <a:r>
              <a:rPr lang="en-US" altLang="en-US"/>
              <a:t>Flow Chart for if statement</a:t>
            </a:r>
          </a:p>
        </p:txBody>
      </p:sp>
      <p:sp>
        <p:nvSpPr>
          <p:cNvPr id="10246" name="AutoShape 6">
            <a:extLst>
              <a:ext uri="{FF2B5EF4-FFF2-40B4-BE49-F238E27FC236}">
                <a16:creationId xmlns:a16="http://schemas.microsoft.com/office/drawing/2014/main" id="{D68D4E23-81C8-4C4E-BE0A-6615CB3EB7C8}"/>
              </a:ext>
            </a:extLst>
          </p:cNvPr>
          <p:cNvSpPr>
            <a:spLocks noChangeAspect="1" noChangeArrowheads="1" noTextEdit="1"/>
          </p:cNvSpPr>
          <p:nvPr/>
        </p:nvSpPr>
        <p:spPr bwMode="auto">
          <a:xfrm>
            <a:off x="4648200" y="1874838"/>
            <a:ext cx="4800600" cy="505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248" name="Freeform 8">
            <a:extLst>
              <a:ext uri="{FF2B5EF4-FFF2-40B4-BE49-F238E27FC236}">
                <a16:creationId xmlns:a16="http://schemas.microsoft.com/office/drawing/2014/main" id="{4670828A-5A26-4095-A7F7-1DEE37463731}"/>
              </a:ext>
            </a:extLst>
          </p:cNvPr>
          <p:cNvSpPr>
            <a:spLocks/>
          </p:cNvSpPr>
          <p:nvPr/>
        </p:nvSpPr>
        <p:spPr bwMode="auto">
          <a:xfrm>
            <a:off x="4719638" y="2819401"/>
            <a:ext cx="817562" cy="500063"/>
          </a:xfrm>
          <a:custGeom>
            <a:avLst/>
            <a:gdLst>
              <a:gd name="T0" fmla="*/ 0 w 515"/>
              <a:gd name="T1" fmla="*/ 157 h 315"/>
              <a:gd name="T2" fmla="*/ 258 w 515"/>
              <a:gd name="T3" fmla="*/ 0 h 315"/>
              <a:gd name="T4" fmla="*/ 515 w 515"/>
              <a:gd name="T5" fmla="*/ 157 h 315"/>
              <a:gd name="T6" fmla="*/ 258 w 515"/>
              <a:gd name="T7" fmla="*/ 315 h 315"/>
              <a:gd name="T8" fmla="*/ 0 w 515"/>
              <a:gd name="T9" fmla="*/ 157 h 315"/>
            </a:gdLst>
            <a:ahLst/>
            <a:cxnLst>
              <a:cxn ang="0">
                <a:pos x="T0" y="T1"/>
              </a:cxn>
              <a:cxn ang="0">
                <a:pos x="T2" y="T3"/>
              </a:cxn>
              <a:cxn ang="0">
                <a:pos x="T4" y="T5"/>
              </a:cxn>
              <a:cxn ang="0">
                <a:pos x="T6" y="T7"/>
              </a:cxn>
              <a:cxn ang="0">
                <a:pos x="T8" y="T9"/>
              </a:cxn>
            </a:cxnLst>
            <a:rect l="0" t="0" r="r" b="b"/>
            <a:pathLst>
              <a:path w="515" h="315">
                <a:moveTo>
                  <a:pt x="0" y="157"/>
                </a:moveTo>
                <a:lnTo>
                  <a:pt x="258" y="0"/>
                </a:lnTo>
                <a:lnTo>
                  <a:pt x="515" y="157"/>
                </a:lnTo>
                <a:lnTo>
                  <a:pt x="258" y="315"/>
                </a:lnTo>
                <a:lnTo>
                  <a:pt x="0" y="157"/>
                </a:lnTo>
                <a:close/>
              </a:path>
            </a:pathLst>
          </a:custGeom>
          <a:solidFill>
            <a:srgbClr val="FFFFFF"/>
          </a:solidFill>
          <a:ln w="3175">
            <a:solidFill>
              <a:srgbClr val="000000"/>
            </a:solidFill>
            <a:prstDash val="solid"/>
            <a:round/>
            <a:headEnd/>
            <a:tailEnd/>
          </a:ln>
        </p:spPr>
        <p:txBody>
          <a:bodyPr/>
          <a:lstStyle/>
          <a:p>
            <a:endParaRPr lang="en-GB"/>
          </a:p>
        </p:txBody>
      </p:sp>
      <p:sp>
        <p:nvSpPr>
          <p:cNvPr id="10249" name="Rectangle 9">
            <a:extLst>
              <a:ext uri="{FF2B5EF4-FFF2-40B4-BE49-F238E27FC236}">
                <a16:creationId xmlns:a16="http://schemas.microsoft.com/office/drawing/2014/main" id="{42BC54E5-9617-4AA6-ADAF-9CD10FCCBB20}"/>
              </a:ext>
            </a:extLst>
          </p:cNvPr>
          <p:cNvSpPr>
            <a:spLocks noChangeArrowheads="1"/>
          </p:cNvSpPr>
          <p:nvPr/>
        </p:nvSpPr>
        <p:spPr bwMode="auto">
          <a:xfrm>
            <a:off x="4937125" y="3022601"/>
            <a:ext cx="3254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600">
                <a:solidFill>
                  <a:srgbClr val="000000"/>
                </a:solidFill>
                <a:latin typeface="Arial" panose="020B0604020202020204" pitchFamily="34" charset="0"/>
              </a:rPr>
              <a:t>Condition</a:t>
            </a:r>
            <a:endParaRPr lang="en-US" altLang="en-US"/>
          </a:p>
        </p:txBody>
      </p:sp>
      <p:sp>
        <p:nvSpPr>
          <p:cNvPr id="10250" name="Rectangle 10">
            <a:extLst>
              <a:ext uri="{FF2B5EF4-FFF2-40B4-BE49-F238E27FC236}">
                <a16:creationId xmlns:a16="http://schemas.microsoft.com/office/drawing/2014/main" id="{2871787D-61EF-4758-B7E5-B5731E037A0A}"/>
              </a:ext>
            </a:extLst>
          </p:cNvPr>
          <p:cNvSpPr>
            <a:spLocks noChangeArrowheads="1"/>
          </p:cNvSpPr>
          <p:nvPr/>
        </p:nvSpPr>
        <p:spPr bwMode="auto">
          <a:xfrm>
            <a:off x="5945188" y="3651251"/>
            <a:ext cx="817562" cy="500063"/>
          </a:xfrm>
          <a:prstGeom prst="rect">
            <a:avLst/>
          </a:prstGeom>
          <a:solidFill>
            <a:srgbClr val="FFFFFF"/>
          </a:solidFill>
          <a:ln w="3175">
            <a:solidFill>
              <a:srgbClr val="000000"/>
            </a:solidFill>
            <a:miter lim="800000"/>
            <a:headEnd/>
            <a:tailEnd/>
          </a:ln>
        </p:spPr>
        <p:txBody>
          <a:bodyPr/>
          <a:lstStyle/>
          <a:p>
            <a:endParaRPr lang="en-GB"/>
          </a:p>
        </p:txBody>
      </p:sp>
      <p:sp>
        <p:nvSpPr>
          <p:cNvPr id="10251" name="Rectangle 11">
            <a:extLst>
              <a:ext uri="{FF2B5EF4-FFF2-40B4-BE49-F238E27FC236}">
                <a16:creationId xmlns:a16="http://schemas.microsoft.com/office/drawing/2014/main" id="{827CF223-D9D3-4D94-B524-29EA98DCE574}"/>
              </a:ext>
            </a:extLst>
          </p:cNvPr>
          <p:cNvSpPr>
            <a:spLocks noChangeArrowheads="1"/>
          </p:cNvSpPr>
          <p:nvPr/>
        </p:nvSpPr>
        <p:spPr bwMode="auto">
          <a:xfrm>
            <a:off x="6188076" y="3854451"/>
            <a:ext cx="2762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600">
                <a:solidFill>
                  <a:srgbClr val="000000"/>
                </a:solidFill>
                <a:latin typeface="Arial" panose="020B0604020202020204" pitchFamily="34" charset="0"/>
              </a:rPr>
              <a:t>Process</a:t>
            </a:r>
            <a:endParaRPr lang="en-US" altLang="en-US"/>
          </a:p>
        </p:txBody>
      </p:sp>
      <p:sp>
        <p:nvSpPr>
          <p:cNvPr id="10252" name="Freeform 12">
            <a:extLst>
              <a:ext uri="{FF2B5EF4-FFF2-40B4-BE49-F238E27FC236}">
                <a16:creationId xmlns:a16="http://schemas.microsoft.com/office/drawing/2014/main" id="{549744F8-E69C-496C-A254-2FD907829B15}"/>
              </a:ext>
            </a:extLst>
          </p:cNvPr>
          <p:cNvSpPr>
            <a:spLocks/>
          </p:cNvSpPr>
          <p:nvPr/>
        </p:nvSpPr>
        <p:spPr bwMode="auto">
          <a:xfrm>
            <a:off x="5129214" y="2124076"/>
            <a:ext cx="1587" cy="650875"/>
          </a:xfrm>
          <a:custGeom>
            <a:avLst/>
            <a:gdLst>
              <a:gd name="T0" fmla="*/ 0 h 410"/>
              <a:gd name="T1" fmla="*/ 410 h 410"/>
              <a:gd name="T2" fmla="*/ 410 h 410"/>
            </a:gdLst>
            <a:ahLst/>
            <a:cxnLst>
              <a:cxn ang="0">
                <a:pos x="0" y="T0"/>
              </a:cxn>
              <a:cxn ang="0">
                <a:pos x="0" y="T1"/>
              </a:cxn>
              <a:cxn ang="0">
                <a:pos x="0" y="T2"/>
              </a:cxn>
            </a:cxnLst>
            <a:rect l="0" t="0" r="r" b="b"/>
            <a:pathLst>
              <a:path h="410">
                <a:moveTo>
                  <a:pt x="0" y="0"/>
                </a:moveTo>
                <a:lnTo>
                  <a:pt x="0" y="410"/>
                </a:lnTo>
                <a:lnTo>
                  <a:pt x="0" y="410"/>
                </a:lnTo>
              </a:path>
            </a:pathLst>
          </a:custGeom>
          <a:noFill/>
          <a:ln w="3175">
            <a:solidFill>
              <a:schemeClr va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53" name="Freeform 13">
            <a:extLst>
              <a:ext uri="{FF2B5EF4-FFF2-40B4-BE49-F238E27FC236}">
                <a16:creationId xmlns:a16="http://schemas.microsoft.com/office/drawing/2014/main" id="{65C94685-DF6B-4AA4-AEA2-FE6110472EF1}"/>
              </a:ext>
            </a:extLst>
          </p:cNvPr>
          <p:cNvSpPr>
            <a:spLocks/>
          </p:cNvSpPr>
          <p:nvPr/>
        </p:nvSpPr>
        <p:spPr bwMode="auto">
          <a:xfrm>
            <a:off x="5097463" y="2768600"/>
            <a:ext cx="61912" cy="50800"/>
          </a:xfrm>
          <a:custGeom>
            <a:avLst/>
            <a:gdLst>
              <a:gd name="T0" fmla="*/ 0 w 39"/>
              <a:gd name="T1" fmla="*/ 0 h 32"/>
              <a:gd name="T2" fmla="*/ 20 w 39"/>
              <a:gd name="T3" fmla="*/ 32 h 32"/>
              <a:gd name="T4" fmla="*/ 39 w 39"/>
              <a:gd name="T5" fmla="*/ 0 h 32"/>
              <a:gd name="T6" fmla="*/ 0 w 39"/>
              <a:gd name="T7" fmla="*/ 0 h 32"/>
            </a:gdLst>
            <a:ahLst/>
            <a:cxnLst>
              <a:cxn ang="0">
                <a:pos x="T0" y="T1"/>
              </a:cxn>
              <a:cxn ang="0">
                <a:pos x="T2" y="T3"/>
              </a:cxn>
              <a:cxn ang="0">
                <a:pos x="T4" y="T5"/>
              </a:cxn>
              <a:cxn ang="0">
                <a:pos x="T6" y="T7"/>
              </a:cxn>
            </a:cxnLst>
            <a:rect l="0" t="0" r="r" b="b"/>
            <a:pathLst>
              <a:path w="39" h="32">
                <a:moveTo>
                  <a:pt x="0" y="0"/>
                </a:moveTo>
                <a:lnTo>
                  <a:pt x="20" y="32"/>
                </a:lnTo>
                <a:lnTo>
                  <a:pt x="39" y="0"/>
                </a:lnTo>
                <a:lnTo>
                  <a:pt x="0" y="0"/>
                </a:lnTo>
                <a:close/>
              </a:path>
            </a:pathLst>
          </a:custGeom>
          <a:solidFill>
            <a:srgbClr val="000000"/>
          </a:solidFill>
          <a:ln w="9525">
            <a:solidFill>
              <a:schemeClr val="tx1"/>
            </a:solidFill>
            <a:round/>
            <a:headEnd/>
            <a:tailEnd/>
          </a:ln>
        </p:spPr>
        <p:txBody>
          <a:bodyPr/>
          <a:lstStyle/>
          <a:p>
            <a:endParaRPr lang="en-GB"/>
          </a:p>
        </p:txBody>
      </p:sp>
      <p:sp>
        <p:nvSpPr>
          <p:cNvPr id="10254" name="Freeform 14">
            <a:extLst>
              <a:ext uri="{FF2B5EF4-FFF2-40B4-BE49-F238E27FC236}">
                <a16:creationId xmlns:a16="http://schemas.microsoft.com/office/drawing/2014/main" id="{711F667C-E49F-4FF4-B013-BB1C48DE2C3C}"/>
              </a:ext>
            </a:extLst>
          </p:cNvPr>
          <p:cNvSpPr>
            <a:spLocks/>
          </p:cNvSpPr>
          <p:nvPr/>
        </p:nvSpPr>
        <p:spPr bwMode="auto">
          <a:xfrm>
            <a:off x="5129214" y="3319464"/>
            <a:ext cx="1587" cy="2206625"/>
          </a:xfrm>
          <a:custGeom>
            <a:avLst/>
            <a:gdLst>
              <a:gd name="T0" fmla="*/ 0 h 1390"/>
              <a:gd name="T1" fmla="*/ 1390 h 1390"/>
              <a:gd name="T2" fmla="*/ 1390 h 1390"/>
            </a:gdLst>
            <a:ahLst/>
            <a:cxnLst>
              <a:cxn ang="0">
                <a:pos x="0" y="T0"/>
              </a:cxn>
              <a:cxn ang="0">
                <a:pos x="0" y="T1"/>
              </a:cxn>
              <a:cxn ang="0">
                <a:pos x="0" y="T2"/>
              </a:cxn>
            </a:cxnLst>
            <a:rect l="0" t="0" r="r" b="b"/>
            <a:pathLst>
              <a:path h="1390">
                <a:moveTo>
                  <a:pt x="0" y="0"/>
                </a:moveTo>
                <a:lnTo>
                  <a:pt x="0" y="1390"/>
                </a:lnTo>
                <a:lnTo>
                  <a:pt x="0" y="1390"/>
                </a:lnTo>
              </a:path>
            </a:pathLst>
          </a:custGeom>
          <a:noFill/>
          <a:ln w="317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55" name="Freeform 15">
            <a:extLst>
              <a:ext uri="{FF2B5EF4-FFF2-40B4-BE49-F238E27FC236}">
                <a16:creationId xmlns:a16="http://schemas.microsoft.com/office/drawing/2014/main" id="{7FB42359-490B-4E68-AC54-DDDCEE25B3DC}"/>
              </a:ext>
            </a:extLst>
          </p:cNvPr>
          <p:cNvSpPr>
            <a:spLocks/>
          </p:cNvSpPr>
          <p:nvPr/>
        </p:nvSpPr>
        <p:spPr bwMode="auto">
          <a:xfrm>
            <a:off x="5097463" y="5519738"/>
            <a:ext cx="61912" cy="50800"/>
          </a:xfrm>
          <a:custGeom>
            <a:avLst/>
            <a:gdLst>
              <a:gd name="T0" fmla="*/ 0 w 39"/>
              <a:gd name="T1" fmla="*/ 0 h 32"/>
              <a:gd name="T2" fmla="*/ 20 w 39"/>
              <a:gd name="T3" fmla="*/ 32 h 32"/>
              <a:gd name="T4" fmla="*/ 39 w 39"/>
              <a:gd name="T5" fmla="*/ 0 h 32"/>
              <a:gd name="T6" fmla="*/ 0 w 39"/>
              <a:gd name="T7" fmla="*/ 0 h 32"/>
            </a:gdLst>
            <a:ahLst/>
            <a:cxnLst>
              <a:cxn ang="0">
                <a:pos x="T0" y="T1"/>
              </a:cxn>
              <a:cxn ang="0">
                <a:pos x="T2" y="T3"/>
              </a:cxn>
              <a:cxn ang="0">
                <a:pos x="T4" y="T5"/>
              </a:cxn>
              <a:cxn ang="0">
                <a:pos x="T6" y="T7"/>
              </a:cxn>
            </a:cxnLst>
            <a:rect l="0" t="0" r="r" b="b"/>
            <a:pathLst>
              <a:path w="39" h="32">
                <a:moveTo>
                  <a:pt x="0" y="0"/>
                </a:moveTo>
                <a:lnTo>
                  <a:pt x="20" y="32"/>
                </a:lnTo>
                <a:lnTo>
                  <a:pt x="39" y="0"/>
                </a:lnTo>
                <a:lnTo>
                  <a:pt x="0" y="0"/>
                </a:lnTo>
                <a:close/>
              </a:path>
            </a:pathLst>
          </a:custGeom>
          <a:solidFill>
            <a:srgbClr val="000000"/>
          </a:solidFill>
          <a:ln w="9525">
            <a:solidFill>
              <a:schemeClr val="tx1"/>
            </a:solidFill>
            <a:round/>
            <a:headEnd/>
            <a:tailEnd/>
          </a:ln>
        </p:spPr>
        <p:txBody>
          <a:bodyPr/>
          <a:lstStyle/>
          <a:p>
            <a:endParaRPr lang="en-GB"/>
          </a:p>
        </p:txBody>
      </p:sp>
      <p:sp>
        <p:nvSpPr>
          <p:cNvPr id="10256" name="Freeform 16">
            <a:extLst>
              <a:ext uri="{FF2B5EF4-FFF2-40B4-BE49-F238E27FC236}">
                <a16:creationId xmlns:a16="http://schemas.microsoft.com/office/drawing/2014/main" id="{193A9EF7-47A0-4D69-BDA1-578A9CCEF57F}"/>
              </a:ext>
            </a:extLst>
          </p:cNvPr>
          <p:cNvSpPr>
            <a:spLocks/>
          </p:cNvSpPr>
          <p:nvPr/>
        </p:nvSpPr>
        <p:spPr bwMode="auto">
          <a:xfrm>
            <a:off x="5129213" y="3484564"/>
            <a:ext cx="1223962" cy="122237"/>
          </a:xfrm>
          <a:custGeom>
            <a:avLst/>
            <a:gdLst>
              <a:gd name="T0" fmla="*/ 0 w 771"/>
              <a:gd name="T1" fmla="*/ 0 h 77"/>
              <a:gd name="T2" fmla="*/ 771 w 771"/>
              <a:gd name="T3" fmla="*/ 0 h 77"/>
              <a:gd name="T4" fmla="*/ 771 w 771"/>
              <a:gd name="T5" fmla="*/ 77 h 77"/>
            </a:gdLst>
            <a:ahLst/>
            <a:cxnLst>
              <a:cxn ang="0">
                <a:pos x="T0" y="T1"/>
              </a:cxn>
              <a:cxn ang="0">
                <a:pos x="T2" y="T3"/>
              </a:cxn>
              <a:cxn ang="0">
                <a:pos x="T4" y="T5"/>
              </a:cxn>
            </a:cxnLst>
            <a:rect l="0" t="0" r="r" b="b"/>
            <a:pathLst>
              <a:path w="771" h="77">
                <a:moveTo>
                  <a:pt x="0" y="0"/>
                </a:moveTo>
                <a:lnTo>
                  <a:pt x="771" y="0"/>
                </a:lnTo>
                <a:lnTo>
                  <a:pt x="771" y="77"/>
                </a:lnTo>
              </a:path>
            </a:pathLst>
          </a:custGeom>
          <a:noFill/>
          <a:ln w="317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57" name="Freeform 17">
            <a:extLst>
              <a:ext uri="{FF2B5EF4-FFF2-40B4-BE49-F238E27FC236}">
                <a16:creationId xmlns:a16="http://schemas.microsoft.com/office/drawing/2014/main" id="{0EF7E1D5-A356-4C3B-88CF-4DE903877E99}"/>
              </a:ext>
            </a:extLst>
          </p:cNvPr>
          <p:cNvSpPr>
            <a:spLocks/>
          </p:cNvSpPr>
          <p:nvPr/>
        </p:nvSpPr>
        <p:spPr bwMode="auto">
          <a:xfrm>
            <a:off x="6323013" y="3600450"/>
            <a:ext cx="61912" cy="50800"/>
          </a:xfrm>
          <a:custGeom>
            <a:avLst/>
            <a:gdLst>
              <a:gd name="T0" fmla="*/ 39 w 39"/>
              <a:gd name="T1" fmla="*/ 0 h 32"/>
              <a:gd name="T2" fmla="*/ 19 w 39"/>
              <a:gd name="T3" fmla="*/ 32 h 32"/>
              <a:gd name="T4" fmla="*/ 0 w 39"/>
              <a:gd name="T5" fmla="*/ 0 h 32"/>
              <a:gd name="T6" fmla="*/ 39 w 39"/>
              <a:gd name="T7" fmla="*/ 0 h 32"/>
            </a:gdLst>
            <a:ahLst/>
            <a:cxnLst>
              <a:cxn ang="0">
                <a:pos x="T0" y="T1"/>
              </a:cxn>
              <a:cxn ang="0">
                <a:pos x="T2" y="T3"/>
              </a:cxn>
              <a:cxn ang="0">
                <a:pos x="T4" y="T5"/>
              </a:cxn>
              <a:cxn ang="0">
                <a:pos x="T6" y="T7"/>
              </a:cxn>
            </a:cxnLst>
            <a:rect l="0" t="0" r="r" b="b"/>
            <a:pathLst>
              <a:path w="39" h="32">
                <a:moveTo>
                  <a:pt x="39" y="0"/>
                </a:moveTo>
                <a:lnTo>
                  <a:pt x="19" y="32"/>
                </a:lnTo>
                <a:lnTo>
                  <a:pt x="0" y="0"/>
                </a:lnTo>
                <a:lnTo>
                  <a:pt x="39" y="0"/>
                </a:lnTo>
                <a:close/>
              </a:path>
            </a:pathLst>
          </a:custGeom>
          <a:solidFill>
            <a:srgbClr val="000000"/>
          </a:solidFill>
          <a:ln w="9525">
            <a:solidFill>
              <a:schemeClr val="tx1"/>
            </a:solidFill>
            <a:round/>
            <a:headEnd/>
            <a:tailEnd/>
          </a:ln>
        </p:spPr>
        <p:txBody>
          <a:bodyPr/>
          <a:lstStyle/>
          <a:p>
            <a:endParaRPr lang="en-GB"/>
          </a:p>
        </p:txBody>
      </p:sp>
      <p:sp>
        <p:nvSpPr>
          <p:cNvPr id="10258" name="Freeform 18">
            <a:extLst>
              <a:ext uri="{FF2B5EF4-FFF2-40B4-BE49-F238E27FC236}">
                <a16:creationId xmlns:a16="http://schemas.microsoft.com/office/drawing/2014/main" id="{35FA114E-EBC2-420F-8FA9-195E664D943E}"/>
              </a:ext>
            </a:extLst>
          </p:cNvPr>
          <p:cNvSpPr>
            <a:spLocks/>
          </p:cNvSpPr>
          <p:nvPr/>
        </p:nvSpPr>
        <p:spPr bwMode="auto">
          <a:xfrm>
            <a:off x="5183189" y="4151313"/>
            <a:ext cx="1169987" cy="165100"/>
          </a:xfrm>
          <a:custGeom>
            <a:avLst/>
            <a:gdLst>
              <a:gd name="T0" fmla="*/ 737 w 737"/>
              <a:gd name="T1" fmla="*/ 0 h 104"/>
              <a:gd name="T2" fmla="*/ 737 w 737"/>
              <a:gd name="T3" fmla="*/ 104 h 104"/>
              <a:gd name="T4" fmla="*/ 0 w 737"/>
              <a:gd name="T5" fmla="*/ 104 h 104"/>
            </a:gdLst>
            <a:ahLst/>
            <a:cxnLst>
              <a:cxn ang="0">
                <a:pos x="T0" y="T1"/>
              </a:cxn>
              <a:cxn ang="0">
                <a:pos x="T2" y="T3"/>
              </a:cxn>
              <a:cxn ang="0">
                <a:pos x="T4" y="T5"/>
              </a:cxn>
            </a:cxnLst>
            <a:rect l="0" t="0" r="r" b="b"/>
            <a:pathLst>
              <a:path w="737" h="104">
                <a:moveTo>
                  <a:pt x="737" y="0"/>
                </a:moveTo>
                <a:lnTo>
                  <a:pt x="737" y="104"/>
                </a:lnTo>
                <a:lnTo>
                  <a:pt x="0" y="104"/>
                </a:lnTo>
              </a:path>
            </a:pathLst>
          </a:custGeom>
          <a:noFill/>
          <a:ln w="317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59" name="Freeform 19">
            <a:extLst>
              <a:ext uri="{FF2B5EF4-FFF2-40B4-BE49-F238E27FC236}">
                <a16:creationId xmlns:a16="http://schemas.microsoft.com/office/drawing/2014/main" id="{763CA75A-1905-4237-9B68-01599A501ADA}"/>
              </a:ext>
            </a:extLst>
          </p:cNvPr>
          <p:cNvSpPr>
            <a:spLocks/>
          </p:cNvSpPr>
          <p:nvPr/>
        </p:nvSpPr>
        <p:spPr bwMode="auto">
          <a:xfrm>
            <a:off x="5129213" y="4291014"/>
            <a:ext cx="61912" cy="52387"/>
          </a:xfrm>
          <a:custGeom>
            <a:avLst/>
            <a:gdLst>
              <a:gd name="T0" fmla="*/ 39 w 39"/>
              <a:gd name="T1" fmla="*/ 33 h 33"/>
              <a:gd name="T2" fmla="*/ 0 w 39"/>
              <a:gd name="T3" fmla="*/ 16 h 33"/>
              <a:gd name="T4" fmla="*/ 39 w 39"/>
              <a:gd name="T5" fmla="*/ 0 h 33"/>
              <a:gd name="T6" fmla="*/ 39 w 39"/>
              <a:gd name="T7" fmla="*/ 33 h 33"/>
            </a:gdLst>
            <a:ahLst/>
            <a:cxnLst>
              <a:cxn ang="0">
                <a:pos x="T0" y="T1"/>
              </a:cxn>
              <a:cxn ang="0">
                <a:pos x="T2" y="T3"/>
              </a:cxn>
              <a:cxn ang="0">
                <a:pos x="T4" y="T5"/>
              </a:cxn>
              <a:cxn ang="0">
                <a:pos x="T6" y="T7"/>
              </a:cxn>
            </a:cxnLst>
            <a:rect l="0" t="0" r="r" b="b"/>
            <a:pathLst>
              <a:path w="39" h="33">
                <a:moveTo>
                  <a:pt x="39" y="33"/>
                </a:moveTo>
                <a:lnTo>
                  <a:pt x="0" y="16"/>
                </a:lnTo>
                <a:lnTo>
                  <a:pt x="39" y="0"/>
                </a:lnTo>
                <a:lnTo>
                  <a:pt x="39" y="33"/>
                </a:lnTo>
                <a:close/>
              </a:path>
            </a:pathLst>
          </a:custGeom>
          <a:solidFill>
            <a:srgbClr val="000000"/>
          </a:solidFill>
          <a:ln w="9525">
            <a:solidFill>
              <a:schemeClr val="tx1"/>
            </a:solidFill>
            <a:round/>
            <a:headEnd/>
            <a:tailEnd/>
          </a:ln>
        </p:spPr>
        <p:txBody>
          <a:bodyPr/>
          <a:lstStyle/>
          <a:p>
            <a:endParaRPr lang="en-GB"/>
          </a:p>
        </p:txBody>
      </p:sp>
      <p:sp>
        <p:nvSpPr>
          <p:cNvPr id="10260" name="Freeform 20">
            <a:extLst>
              <a:ext uri="{FF2B5EF4-FFF2-40B4-BE49-F238E27FC236}">
                <a16:creationId xmlns:a16="http://schemas.microsoft.com/office/drawing/2014/main" id="{CD48B102-8ED9-4842-AF2B-02C15A034E70}"/>
              </a:ext>
            </a:extLst>
          </p:cNvPr>
          <p:cNvSpPr>
            <a:spLocks/>
          </p:cNvSpPr>
          <p:nvPr/>
        </p:nvSpPr>
        <p:spPr bwMode="auto">
          <a:xfrm>
            <a:off x="5045075" y="1987550"/>
            <a:ext cx="166688" cy="134938"/>
          </a:xfrm>
          <a:custGeom>
            <a:avLst/>
            <a:gdLst>
              <a:gd name="T0" fmla="*/ 0 w 105"/>
              <a:gd name="T1" fmla="*/ 43 h 85"/>
              <a:gd name="T2" fmla="*/ 1 w 105"/>
              <a:gd name="T3" fmla="*/ 32 h 85"/>
              <a:gd name="T4" fmla="*/ 6 w 105"/>
              <a:gd name="T5" fmla="*/ 23 h 85"/>
              <a:gd name="T6" fmla="*/ 13 w 105"/>
              <a:gd name="T7" fmla="*/ 14 h 85"/>
              <a:gd name="T8" fmla="*/ 23 w 105"/>
              <a:gd name="T9" fmla="*/ 7 h 85"/>
              <a:gd name="T10" fmla="*/ 34 w 105"/>
              <a:gd name="T11" fmla="*/ 3 h 85"/>
              <a:gd name="T12" fmla="*/ 46 w 105"/>
              <a:gd name="T13" fmla="*/ 0 h 85"/>
              <a:gd name="T14" fmla="*/ 59 w 105"/>
              <a:gd name="T15" fmla="*/ 0 h 85"/>
              <a:gd name="T16" fmla="*/ 71 w 105"/>
              <a:gd name="T17" fmla="*/ 3 h 85"/>
              <a:gd name="T18" fmla="*/ 82 w 105"/>
              <a:gd name="T19" fmla="*/ 7 h 85"/>
              <a:gd name="T20" fmla="*/ 91 w 105"/>
              <a:gd name="T21" fmla="*/ 14 h 85"/>
              <a:gd name="T22" fmla="*/ 99 w 105"/>
              <a:gd name="T23" fmla="*/ 23 h 85"/>
              <a:gd name="T24" fmla="*/ 103 w 105"/>
              <a:gd name="T25" fmla="*/ 32 h 85"/>
              <a:gd name="T26" fmla="*/ 105 w 105"/>
              <a:gd name="T27" fmla="*/ 43 h 85"/>
              <a:gd name="T28" fmla="*/ 103 w 105"/>
              <a:gd name="T29" fmla="*/ 53 h 85"/>
              <a:gd name="T30" fmla="*/ 99 w 105"/>
              <a:gd name="T31" fmla="*/ 62 h 85"/>
              <a:gd name="T32" fmla="*/ 91 w 105"/>
              <a:gd name="T33" fmla="*/ 71 h 85"/>
              <a:gd name="T34" fmla="*/ 82 w 105"/>
              <a:gd name="T35" fmla="*/ 78 h 85"/>
              <a:gd name="T36" fmla="*/ 71 w 105"/>
              <a:gd name="T37" fmla="*/ 83 h 85"/>
              <a:gd name="T38" fmla="*/ 59 w 105"/>
              <a:gd name="T39" fmla="*/ 85 h 85"/>
              <a:gd name="T40" fmla="*/ 46 w 105"/>
              <a:gd name="T41" fmla="*/ 85 h 85"/>
              <a:gd name="T42" fmla="*/ 34 w 105"/>
              <a:gd name="T43" fmla="*/ 83 h 85"/>
              <a:gd name="T44" fmla="*/ 23 w 105"/>
              <a:gd name="T45" fmla="*/ 78 h 85"/>
              <a:gd name="T46" fmla="*/ 13 w 105"/>
              <a:gd name="T47" fmla="*/ 71 h 85"/>
              <a:gd name="T48" fmla="*/ 6 w 105"/>
              <a:gd name="T49" fmla="*/ 62 h 85"/>
              <a:gd name="T50" fmla="*/ 1 w 105"/>
              <a:gd name="T51" fmla="*/ 53 h 85"/>
              <a:gd name="T52" fmla="*/ 0 w 105"/>
              <a:gd name="T53" fmla="*/ 4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 h="85">
                <a:moveTo>
                  <a:pt x="0" y="43"/>
                </a:moveTo>
                <a:lnTo>
                  <a:pt x="1" y="32"/>
                </a:lnTo>
                <a:lnTo>
                  <a:pt x="6" y="23"/>
                </a:lnTo>
                <a:lnTo>
                  <a:pt x="13" y="14"/>
                </a:lnTo>
                <a:lnTo>
                  <a:pt x="23" y="7"/>
                </a:lnTo>
                <a:lnTo>
                  <a:pt x="34" y="3"/>
                </a:lnTo>
                <a:lnTo>
                  <a:pt x="46" y="0"/>
                </a:lnTo>
                <a:lnTo>
                  <a:pt x="59" y="0"/>
                </a:lnTo>
                <a:lnTo>
                  <a:pt x="71" y="3"/>
                </a:lnTo>
                <a:lnTo>
                  <a:pt x="82" y="7"/>
                </a:lnTo>
                <a:lnTo>
                  <a:pt x="91" y="14"/>
                </a:lnTo>
                <a:lnTo>
                  <a:pt x="99" y="23"/>
                </a:lnTo>
                <a:lnTo>
                  <a:pt x="103" y="32"/>
                </a:lnTo>
                <a:lnTo>
                  <a:pt x="105" y="43"/>
                </a:lnTo>
                <a:lnTo>
                  <a:pt x="103" y="53"/>
                </a:lnTo>
                <a:lnTo>
                  <a:pt x="99" y="62"/>
                </a:lnTo>
                <a:lnTo>
                  <a:pt x="91" y="71"/>
                </a:lnTo>
                <a:lnTo>
                  <a:pt x="82" y="78"/>
                </a:lnTo>
                <a:lnTo>
                  <a:pt x="71" y="83"/>
                </a:lnTo>
                <a:lnTo>
                  <a:pt x="59" y="85"/>
                </a:lnTo>
                <a:lnTo>
                  <a:pt x="46" y="85"/>
                </a:lnTo>
                <a:lnTo>
                  <a:pt x="34" y="83"/>
                </a:lnTo>
                <a:lnTo>
                  <a:pt x="23" y="78"/>
                </a:lnTo>
                <a:lnTo>
                  <a:pt x="13" y="71"/>
                </a:lnTo>
                <a:lnTo>
                  <a:pt x="6" y="62"/>
                </a:lnTo>
                <a:lnTo>
                  <a:pt x="1" y="53"/>
                </a:lnTo>
                <a:lnTo>
                  <a:pt x="0" y="43"/>
                </a:lnTo>
                <a:close/>
              </a:path>
            </a:pathLst>
          </a:custGeom>
          <a:solidFill>
            <a:schemeClr val="hlink"/>
          </a:solidFill>
          <a:ln w="3175">
            <a:solidFill>
              <a:schemeClr val="tx1"/>
            </a:solidFill>
            <a:prstDash val="solid"/>
            <a:round/>
            <a:headEnd/>
            <a:tailEnd/>
          </a:ln>
        </p:spPr>
        <p:txBody>
          <a:bodyPr/>
          <a:lstStyle/>
          <a:p>
            <a:endParaRPr lang="en-GB"/>
          </a:p>
        </p:txBody>
      </p:sp>
      <p:sp>
        <p:nvSpPr>
          <p:cNvPr id="10261" name="Freeform 21">
            <a:extLst>
              <a:ext uri="{FF2B5EF4-FFF2-40B4-BE49-F238E27FC236}">
                <a16:creationId xmlns:a16="http://schemas.microsoft.com/office/drawing/2014/main" id="{6234B1C1-C645-4B3F-8BA8-1F59CEC00C62}"/>
              </a:ext>
            </a:extLst>
          </p:cNvPr>
          <p:cNvSpPr>
            <a:spLocks/>
          </p:cNvSpPr>
          <p:nvPr/>
        </p:nvSpPr>
        <p:spPr bwMode="auto">
          <a:xfrm>
            <a:off x="5045075" y="5570538"/>
            <a:ext cx="166688" cy="133350"/>
          </a:xfrm>
          <a:custGeom>
            <a:avLst/>
            <a:gdLst>
              <a:gd name="T0" fmla="*/ 0 w 105"/>
              <a:gd name="T1" fmla="*/ 43 h 84"/>
              <a:gd name="T2" fmla="*/ 1 w 105"/>
              <a:gd name="T3" fmla="*/ 32 h 84"/>
              <a:gd name="T4" fmla="*/ 6 w 105"/>
              <a:gd name="T5" fmla="*/ 22 h 84"/>
              <a:gd name="T6" fmla="*/ 13 w 105"/>
              <a:gd name="T7" fmla="*/ 14 h 84"/>
              <a:gd name="T8" fmla="*/ 23 w 105"/>
              <a:gd name="T9" fmla="*/ 8 h 84"/>
              <a:gd name="T10" fmla="*/ 34 w 105"/>
              <a:gd name="T11" fmla="*/ 3 h 84"/>
              <a:gd name="T12" fmla="*/ 46 w 105"/>
              <a:gd name="T13" fmla="*/ 0 h 84"/>
              <a:gd name="T14" fmla="*/ 59 w 105"/>
              <a:gd name="T15" fmla="*/ 0 h 84"/>
              <a:gd name="T16" fmla="*/ 71 w 105"/>
              <a:gd name="T17" fmla="*/ 3 h 84"/>
              <a:gd name="T18" fmla="*/ 82 w 105"/>
              <a:gd name="T19" fmla="*/ 8 h 84"/>
              <a:gd name="T20" fmla="*/ 91 w 105"/>
              <a:gd name="T21" fmla="*/ 14 h 84"/>
              <a:gd name="T22" fmla="*/ 99 w 105"/>
              <a:gd name="T23" fmla="*/ 22 h 84"/>
              <a:gd name="T24" fmla="*/ 103 w 105"/>
              <a:gd name="T25" fmla="*/ 32 h 84"/>
              <a:gd name="T26" fmla="*/ 105 w 105"/>
              <a:gd name="T27" fmla="*/ 43 h 84"/>
              <a:gd name="T28" fmla="*/ 103 w 105"/>
              <a:gd name="T29" fmla="*/ 52 h 84"/>
              <a:gd name="T30" fmla="*/ 99 w 105"/>
              <a:gd name="T31" fmla="*/ 62 h 84"/>
              <a:gd name="T32" fmla="*/ 91 w 105"/>
              <a:gd name="T33" fmla="*/ 70 h 84"/>
              <a:gd name="T34" fmla="*/ 82 w 105"/>
              <a:gd name="T35" fmla="*/ 77 h 84"/>
              <a:gd name="T36" fmla="*/ 71 w 105"/>
              <a:gd name="T37" fmla="*/ 82 h 84"/>
              <a:gd name="T38" fmla="*/ 59 w 105"/>
              <a:gd name="T39" fmla="*/ 84 h 84"/>
              <a:gd name="T40" fmla="*/ 46 w 105"/>
              <a:gd name="T41" fmla="*/ 84 h 84"/>
              <a:gd name="T42" fmla="*/ 34 w 105"/>
              <a:gd name="T43" fmla="*/ 82 h 84"/>
              <a:gd name="T44" fmla="*/ 23 w 105"/>
              <a:gd name="T45" fmla="*/ 77 h 84"/>
              <a:gd name="T46" fmla="*/ 13 w 105"/>
              <a:gd name="T47" fmla="*/ 70 h 84"/>
              <a:gd name="T48" fmla="*/ 6 w 105"/>
              <a:gd name="T49" fmla="*/ 62 h 84"/>
              <a:gd name="T50" fmla="*/ 1 w 105"/>
              <a:gd name="T51" fmla="*/ 52 h 84"/>
              <a:gd name="T52" fmla="*/ 0 w 105"/>
              <a:gd name="T53" fmla="*/ 4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 h="84">
                <a:moveTo>
                  <a:pt x="0" y="43"/>
                </a:moveTo>
                <a:lnTo>
                  <a:pt x="1" y="32"/>
                </a:lnTo>
                <a:lnTo>
                  <a:pt x="6" y="22"/>
                </a:lnTo>
                <a:lnTo>
                  <a:pt x="13" y="14"/>
                </a:lnTo>
                <a:lnTo>
                  <a:pt x="23" y="8"/>
                </a:lnTo>
                <a:lnTo>
                  <a:pt x="34" y="3"/>
                </a:lnTo>
                <a:lnTo>
                  <a:pt x="46" y="0"/>
                </a:lnTo>
                <a:lnTo>
                  <a:pt x="59" y="0"/>
                </a:lnTo>
                <a:lnTo>
                  <a:pt x="71" y="3"/>
                </a:lnTo>
                <a:lnTo>
                  <a:pt x="82" y="8"/>
                </a:lnTo>
                <a:lnTo>
                  <a:pt x="91" y="14"/>
                </a:lnTo>
                <a:lnTo>
                  <a:pt x="99" y="22"/>
                </a:lnTo>
                <a:lnTo>
                  <a:pt x="103" y="32"/>
                </a:lnTo>
                <a:lnTo>
                  <a:pt x="105" y="43"/>
                </a:lnTo>
                <a:lnTo>
                  <a:pt x="103" y="52"/>
                </a:lnTo>
                <a:lnTo>
                  <a:pt x="99" y="62"/>
                </a:lnTo>
                <a:lnTo>
                  <a:pt x="91" y="70"/>
                </a:lnTo>
                <a:lnTo>
                  <a:pt x="82" y="77"/>
                </a:lnTo>
                <a:lnTo>
                  <a:pt x="71" y="82"/>
                </a:lnTo>
                <a:lnTo>
                  <a:pt x="59" y="84"/>
                </a:lnTo>
                <a:lnTo>
                  <a:pt x="46" y="84"/>
                </a:lnTo>
                <a:lnTo>
                  <a:pt x="34" y="82"/>
                </a:lnTo>
                <a:lnTo>
                  <a:pt x="23" y="77"/>
                </a:lnTo>
                <a:lnTo>
                  <a:pt x="13" y="70"/>
                </a:lnTo>
                <a:lnTo>
                  <a:pt x="6" y="62"/>
                </a:lnTo>
                <a:lnTo>
                  <a:pt x="1" y="52"/>
                </a:lnTo>
                <a:lnTo>
                  <a:pt x="0" y="43"/>
                </a:lnTo>
                <a:close/>
              </a:path>
            </a:pathLst>
          </a:custGeom>
          <a:solidFill>
            <a:schemeClr val="hlink"/>
          </a:solidFill>
          <a:ln w="3175">
            <a:solidFill>
              <a:schemeClr val="tx1"/>
            </a:solidFill>
            <a:prstDash val="solid"/>
            <a:round/>
            <a:headEnd/>
            <a:tailEnd/>
          </a:ln>
        </p:spPr>
        <p:txBody>
          <a:bodyPr/>
          <a:lstStyle/>
          <a:p>
            <a:endParaRPr lang="en-GB"/>
          </a:p>
        </p:txBody>
      </p:sp>
      <p:sp>
        <p:nvSpPr>
          <p:cNvPr id="10262" name="Rectangle 22">
            <a:extLst>
              <a:ext uri="{FF2B5EF4-FFF2-40B4-BE49-F238E27FC236}">
                <a16:creationId xmlns:a16="http://schemas.microsoft.com/office/drawing/2014/main" id="{3381B707-CF64-4BC4-B65B-F1084F773A4D}"/>
              </a:ext>
            </a:extLst>
          </p:cNvPr>
          <p:cNvSpPr>
            <a:spLocks noChangeArrowheads="1"/>
          </p:cNvSpPr>
          <p:nvPr/>
        </p:nvSpPr>
        <p:spPr bwMode="auto">
          <a:xfrm>
            <a:off x="5221288" y="2614614"/>
            <a:ext cx="10259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b="1">
                <a:latin typeface="Arial" panose="020B0604020202020204" pitchFamily="34" charset="0"/>
              </a:rPr>
              <a:t>IF</a:t>
            </a:r>
            <a:endParaRPr lang="en-US" altLang="en-US" b="1"/>
          </a:p>
        </p:txBody>
      </p:sp>
      <p:sp>
        <p:nvSpPr>
          <p:cNvPr id="10263" name="Rectangle 23">
            <a:extLst>
              <a:ext uri="{FF2B5EF4-FFF2-40B4-BE49-F238E27FC236}">
                <a16:creationId xmlns:a16="http://schemas.microsoft.com/office/drawing/2014/main" id="{01317A7B-7F9E-475F-8CB0-CB7B76BDF134}"/>
              </a:ext>
            </a:extLst>
          </p:cNvPr>
          <p:cNvSpPr>
            <a:spLocks noChangeArrowheads="1"/>
          </p:cNvSpPr>
          <p:nvPr/>
        </p:nvSpPr>
        <p:spPr bwMode="auto">
          <a:xfrm>
            <a:off x="5584826" y="3363914"/>
            <a:ext cx="27571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b="1">
                <a:latin typeface="Arial" panose="020B0604020202020204" pitchFamily="34" charset="0"/>
              </a:rPr>
              <a:t>Then</a:t>
            </a:r>
            <a:endParaRPr lang="en-US" altLang="en-US" b="1"/>
          </a:p>
        </p:txBody>
      </p:sp>
      <p:sp>
        <p:nvSpPr>
          <p:cNvPr id="10264" name="Rectangle 24">
            <a:extLst>
              <a:ext uri="{FF2B5EF4-FFF2-40B4-BE49-F238E27FC236}">
                <a16:creationId xmlns:a16="http://schemas.microsoft.com/office/drawing/2014/main" id="{6AC17956-3D7D-4BD3-AEE8-889019C91E8A}"/>
              </a:ext>
            </a:extLst>
          </p:cNvPr>
          <p:cNvSpPr>
            <a:spLocks noChangeArrowheads="1"/>
          </p:cNvSpPr>
          <p:nvPr/>
        </p:nvSpPr>
        <p:spPr bwMode="auto">
          <a:xfrm>
            <a:off x="5380038" y="2001839"/>
            <a:ext cx="126316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b="1">
                <a:latin typeface="Arial" panose="020B0604020202020204" pitchFamily="34" charset="0"/>
              </a:rPr>
              <a:t>Entry point for IF block</a:t>
            </a:r>
            <a:endParaRPr lang="en-US" altLang="en-US" sz="900" b="1"/>
          </a:p>
        </p:txBody>
      </p:sp>
      <p:sp>
        <p:nvSpPr>
          <p:cNvPr id="10265" name="Rectangle 25">
            <a:extLst>
              <a:ext uri="{FF2B5EF4-FFF2-40B4-BE49-F238E27FC236}">
                <a16:creationId xmlns:a16="http://schemas.microsoft.com/office/drawing/2014/main" id="{3503D3FE-9596-4410-9678-AF8D4B5FDBF3}"/>
              </a:ext>
            </a:extLst>
          </p:cNvPr>
          <p:cNvSpPr>
            <a:spLocks noChangeArrowheads="1"/>
          </p:cNvSpPr>
          <p:nvPr/>
        </p:nvSpPr>
        <p:spPr bwMode="auto">
          <a:xfrm>
            <a:off x="5418138" y="5578476"/>
            <a:ext cx="117981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b="1">
                <a:latin typeface="Arial" panose="020B0604020202020204" pitchFamily="34" charset="0"/>
              </a:rPr>
              <a:t>Exit point for IF block</a:t>
            </a:r>
            <a:endParaRPr lang="en-US" altLang="en-US" sz="900" b="1"/>
          </a:p>
        </p:txBody>
      </p:sp>
      <p:sp>
        <p:nvSpPr>
          <p:cNvPr id="10266" name="Rectangle 26">
            <a:extLst>
              <a:ext uri="{FF2B5EF4-FFF2-40B4-BE49-F238E27FC236}">
                <a16:creationId xmlns:a16="http://schemas.microsoft.com/office/drawing/2014/main" id="{882379DA-1490-4B63-9815-38B109836FA7}"/>
              </a:ext>
            </a:extLst>
          </p:cNvPr>
          <p:cNvSpPr>
            <a:spLocks noChangeArrowheads="1"/>
          </p:cNvSpPr>
          <p:nvPr/>
        </p:nvSpPr>
        <p:spPr bwMode="auto">
          <a:xfrm>
            <a:off x="5054601" y="6691314"/>
            <a:ext cx="183383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b="1">
                <a:latin typeface="Arial" panose="020B0604020202020204" pitchFamily="34" charset="0"/>
              </a:rPr>
              <a:t>Note indentation from left to right</a:t>
            </a:r>
            <a:endParaRPr lang="en-US" altLang="en-US" b="1"/>
          </a:p>
        </p:txBody>
      </p:sp>
      <p:sp>
        <p:nvSpPr>
          <p:cNvPr id="10267" name="Freeform 27">
            <a:extLst>
              <a:ext uri="{FF2B5EF4-FFF2-40B4-BE49-F238E27FC236}">
                <a16:creationId xmlns:a16="http://schemas.microsoft.com/office/drawing/2014/main" id="{0B9E38F4-B707-4474-AC2F-5B5EA92F5ED2}"/>
              </a:ext>
            </a:extLst>
          </p:cNvPr>
          <p:cNvSpPr>
            <a:spLocks/>
          </p:cNvSpPr>
          <p:nvPr/>
        </p:nvSpPr>
        <p:spPr bwMode="auto">
          <a:xfrm>
            <a:off x="4924425" y="6010276"/>
            <a:ext cx="407988" cy="581025"/>
          </a:xfrm>
          <a:custGeom>
            <a:avLst/>
            <a:gdLst>
              <a:gd name="T0" fmla="*/ 129 w 257"/>
              <a:gd name="T1" fmla="*/ 0 h 366"/>
              <a:gd name="T2" fmla="*/ 0 w 257"/>
              <a:gd name="T3" fmla="*/ 104 h 366"/>
              <a:gd name="T4" fmla="*/ 85 w 257"/>
              <a:gd name="T5" fmla="*/ 104 h 366"/>
              <a:gd name="T6" fmla="*/ 85 w 257"/>
              <a:gd name="T7" fmla="*/ 366 h 366"/>
              <a:gd name="T8" fmla="*/ 172 w 257"/>
              <a:gd name="T9" fmla="*/ 366 h 366"/>
              <a:gd name="T10" fmla="*/ 172 w 257"/>
              <a:gd name="T11" fmla="*/ 104 h 366"/>
              <a:gd name="T12" fmla="*/ 257 w 257"/>
              <a:gd name="T13" fmla="*/ 104 h 366"/>
              <a:gd name="T14" fmla="*/ 129 w 257"/>
              <a:gd name="T15" fmla="*/ 0 h 3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7" h="366">
                <a:moveTo>
                  <a:pt x="129" y="0"/>
                </a:moveTo>
                <a:lnTo>
                  <a:pt x="0" y="104"/>
                </a:lnTo>
                <a:lnTo>
                  <a:pt x="85" y="104"/>
                </a:lnTo>
                <a:lnTo>
                  <a:pt x="85" y="366"/>
                </a:lnTo>
                <a:lnTo>
                  <a:pt x="172" y="366"/>
                </a:lnTo>
                <a:lnTo>
                  <a:pt x="172" y="104"/>
                </a:lnTo>
                <a:lnTo>
                  <a:pt x="257" y="104"/>
                </a:lnTo>
                <a:lnTo>
                  <a:pt x="129" y="0"/>
                </a:lnTo>
                <a:close/>
              </a:path>
            </a:pathLst>
          </a:custGeom>
          <a:solidFill>
            <a:srgbClr val="FFFFFF"/>
          </a:solidFill>
          <a:ln w="3175">
            <a:solidFill>
              <a:srgbClr val="000000"/>
            </a:solidFill>
            <a:prstDash val="solid"/>
            <a:round/>
            <a:headEnd/>
            <a:tailEnd/>
          </a:ln>
        </p:spPr>
        <p:txBody>
          <a:bodyPr/>
          <a:lstStyle/>
          <a:p>
            <a:endParaRPr lang="en-GB"/>
          </a:p>
        </p:txBody>
      </p:sp>
      <p:sp>
        <p:nvSpPr>
          <p:cNvPr id="10268" name="Freeform 28">
            <a:extLst>
              <a:ext uri="{FF2B5EF4-FFF2-40B4-BE49-F238E27FC236}">
                <a16:creationId xmlns:a16="http://schemas.microsoft.com/office/drawing/2014/main" id="{5ECBACC8-177C-47E8-9D5E-05B98D9642FF}"/>
              </a:ext>
            </a:extLst>
          </p:cNvPr>
          <p:cNvSpPr>
            <a:spLocks/>
          </p:cNvSpPr>
          <p:nvPr/>
        </p:nvSpPr>
        <p:spPr bwMode="auto">
          <a:xfrm>
            <a:off x="6149975" y="6010276"/>
            <a:ext cx="407988" cy="581025"/>
          </a:xfrm>
          <a:custGeom>
            <a:avLst/>
            <a:gdLst>
              <a:gd name="T0" fmla="*/ 128 w 257"/>
              <a:gd name="T1" fmla="*/ 0 h 366"/>
              <a:gd name="T2" fmla="*/ 0 w 257"/>
              <a:gd name="T3" fmla="*/ 104 h 366"/>
              <a:gd name="T4" fmla="*/ 85 w 257"/>
              <a:gd name="T5" fmla="*/ 104 h 366"/>
              <a:gd name="T6" fmla="*/ 85 w 257"/>
              <a:gd name="T7" fmla="*/ 366 h 366"/>
              <a:gd name="T8" fmla="*/ 172 w 257"/>
              <a:gd name="T9" fmla="*/ 366 h 366"/>
              <a:gd name="T10" fmla="*/ 172 w 257"/>
              <a:gd name="T11" fmla="*/ 104 h 366"/>
              <a:gd name="T12" fmla="*/ 257 w 257"/>
              <a:gd name="T13" fmla="*/ 104 h 366"/>
              <a:gd name="T14" fmla="*/ 128 w 257"/>
              <a:gd name="T15" fmla="*/ 0 h 3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7" h="366">
                <a:moveTo>
                  <a:pt x="128" y="0"/>
                </a:moveTo>
                <a:lnTo>
                  <a:pt x="0" y="104"/>
                </a:lnTo>
                <a:lnTo>
                  <a:pt x="85" y="104"/>
                </a:lnTo>
                <a:lnTo>
                  <a:pt x="85" y="366"/>
                </a:lnTo>
                <a:lnTo>
                  <a:pt x="172" y="366"/>
                </a:lnTo>
                <a:lnTo>
                  <a:pt x="172" y="104"/>
                </a:lnTo>
                <a:lnTo>
                  <a:pt x="257" y="104"/>
                </a:lnTo>
                <a:lnTo>
                  <a:pt x="128" y="0"/>
                </a:lnTo>
                <a:close/>
              </a:path>
            </a:pathLst>
          </a:custGeom>
          <a:solidFill>
            <a:srgbClr val="FFFFFF"/>
          </a:solidFill>
          <a:ln w="3175">
            <a:solidFill>
              <a:srgbClr val="000000"/>
            </a:solidFill>
            <a:prstDash val="solid"/>
            <a:round/>
            <a:headEnd/>
            <a:tailEnd/>
          </a:ln>
        </p:spPr>
        <p:txBody>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9E7C02F-E38E-4C19-82B2-0A6A95C9191B}"/>
              </a:ext>
            </a:extLst>
          </p:cNvPr>
          <p:cNvSpPr>
            <a:spLocks noGrp="1" noChangeArrowheads="1"/>
          </p:cNvSpPr>
          <p:nvPr>
            <p:ph type="title"/>
          </p:nvPr>
        </p:nvSpPr>
        <p:spPr>
          <a:xfrm>
            <a:off x="2590800" y="549276"/>
            <a:ext cx="7543800" cy="1431925"/>
          </a:xfrm>
        </p:spPr>
        <p:txBody>
          <a:bodyPr/>
          <a:lstStyle/>
          <a:p>
            <a:pPr algn="ctr"/>
            <a:r>
              <a:rPr lang="en-US" altLang="en-US" sz="7200"/>
              <a:t>Example</a:t>
            </a:r>
          </a:p>
        </p:txBody>
      </p:sp>
      <p:sp>
        <p:nvSpPr>
          <p:cNvPr id="23555" name="Rectangle 3">
            <a:extLst>
              <a:ext uri="{FF2B5EF4-FFF2-40B4-BE49-F238E27FC236}">
                <a16:creationId xmlns:a16="http://schemas.microsoft.com/office/drawing/2014/main" id="{4002AF4F-B3C3-4774-9040-DC2340CFB40D}"/>
              </a:ext>
            </a:extLst>
          </p:cNvPr>
          <p:cNvSpPr>
            <a:spLocks noGrp="1" noChangeArrowheads="1"/>
          </p:cNvSpPr>
          <p:nvPr>
            <p:ph type="body" idx="1"/>
          </p:nvPr>
        </p:nvSpPr>
        <p:spPr>
          <a:xfrm>
            <a:off x="2743200" y="2286000"/>
            <a:ext cx="7543800" cy="4114800"/>
          </a:xfrm>
        </p:spPr>
        <p:txBody>
          <a:bodyPr/>
          <a:lstStyle/>
          <a:p>
            <a:pPr>
              <a:buFont typeface="Wingdings" panose="05000000000000000000" pitchFamily="2" charset="2"/>
              <a:buNone/>
            </a:pPr>
            <a:r>
              <a:rPr lang="en-US" altLang="en-US" sz="3600"/>
              <a:t>If the student age is greater than 18 or his height is greater than five feet then put him on the foot balll team</a:t>
            </a:r>
          </a:p>
          <a:p>
            <a:pPr>
              <a:buFont typeface="Wingdings" panose="05000000000000000000" pitchFamily="2" charset="2"/>
              <a:buNone/>
            </a:pPr>
            <a:r>
              <a:rPr lang="en-US" altLang="en-US" sz="3600"/>
              <a:t>Else</a:t>
            </a:r>
          </a:p>
          <a:p>
            <a:pPr>
              <a:buFont typeface="Wingdings" panose="05000000000000000000" pitchFamily="2" charset="2"/>
              <a:buNone/>
            </a:pPr>
            <a:r>
              <a:rPr lang="en-US" altLang="en-US" sz="3600"/>
              <a:t>	Put him on the chess team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AC293DC-5CAF-4FE7-B352-D45EC04F9D91}"/>
              </a:ext>
            </a:extLst>
          </p:cNvPr>
          <p:cNvSpPr>
            <a:spLocks noGrp="1" noChangeArrowheads="1"/>
          </p:cNvSpPr>
          <p:nvPr>
            <p:ph type="title"/>
          </p:nvPr>
        </p:nvSpPr>
        <p:spPr>
          <a:xfrm>
            <a:off x="2819400" y="609601"/>
            <a:ext cx="7543800" cy="1431925"/>
          </a:xfrm>
        </p:spPr>
        <p:txBody>
          <a:bodyPr/>
          <a:lstStyle/>
          <a:p>
            <a:pPr algn="ctr"/>
            <a:r>
              <a:rPr lang="en-US" altLang="en-US" sz="6000"/>
              <a:t>Logical Operators</a:t>
            </a:r>
          </a:p>
        </p:txBody>
      </p:sp>
      <p:sp>
        <p:nvSpPr>
          <p:cNvPr id="11267" name="Rectangle 3">
            <a:extLst>
              <a:ext uri="{FF2B5EF4-FFF2-40B4-BE49-F238E27FC236}">
                <a16:creationId xmlns:a16="http://schemas.microsoft.com/office/drawing/2014/main" id="{7979B81F-5A78-439A-90F0-F394872064F1}"/>
              </a:ext>
            </a:extLst>
          </p:cNvPr>
          <p:cNvSpPr>
            <a:spLocks noGrp="1" noChangeArrowheads="1"/>
          </p:cNvSpPr>
          <p:nvPr>
            <p:ph type="body" idx="1"/>
          </p:nvPr>
        </p:nvSpPr>
        <p:spPr/>
        <p:txBody>
          <a:bodyPr/>
          <a:lstStyle/>
          <a:p>
            <a:pPr algn="ctr">
              <a:buFont typeface="Wingdings" panose="05000000000000000000" pitchFamily="2" charset="2"/>
              <a:buNone/>
            </a:pPr>
            <a:endParaRPr lang="en-US" altLang="en-US" sz="3600"/>
          </a:p>
          <a:p>
            <a:pPr algn="ctr">
              <a:buFont typeface="Wingdings" panose="05000000000000000000" pitchFamily="2" charset="2"/>
              <a:buNone/>
            </a:pPr>
            <a:endParaRPr lang="en-US" altLang="en-US" sz="3600"/>
          </a:p>
          <a:p>
            <a:pPr algn="ctr">
              <a:buFont typeface="Wingdings" panose="05000000000000000000" pitchFamily="2" charset="2"/>
              <a:buNone/>
            </a:pPr>
            <a:r>
              <a:rPr lang="en-US" altLang="en-US" sz="3600"/>
              <a:t>AND			&amp;&amp;</a:t>
            </a:r>
          </a:p>
          <a:p>
            <a:pPr algn="ctr">
              <a:buFont typeface="Wingdings" panose="05000000000000000000" pitchFamily="2" charset="2"/>
              <a:buNone/>
            </a:pPr>
            <a:r>
              <a:rPr lang="en-US" altLang="en-US" sz="3600"/>
              <a:t>OR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C20A9D9-224D-40D3-B47A-5B6C1CD129B5}"/>
              </a:ext>
            </a:extLst>
          </p:cNvPr>
          <p:cNvSpPr>
            <a:spLocks noGrp="1" noChangeArrowheads="1"/>
          </p:cNvSpPr>
          <p:nvPr>
            <p:ph type="title"/>
          </p:nvPr>
        </p:nvSpPr>
        <p:spPr>
          <a:xfrm>
            <a:off x="2590800" y="701676"/>
            <a:ext cx="7543800" cy="1431925"/>
          </a:xfrm>
        </p:spPr>
        <p:txBody>
          <a:bodyPr/>
          <a:lstStyle/>
          <a:p>
            <a:pPr algn="ctr"/>
            <a:r>
              <a:rPr lang="en-US" altLang="en-US" sz="4800"/>
              <a:t>In the Previous Lecture</a:t>
            </a:r>
          </a:p>
        </p:txBody>
      </p:sp>
      <p:sp>
        <p:nvSpPr>
          <p:cNvPr id="34819" name="Rectangle 3">
            <a:extLst>
              <a:ext uri="{FF2B5EF4-FFF2-40B4-BE49-F238E27FC236}">
                <a16:creationId xmlns:a16="http://schemas.microsoft.com/office/drawing/2014/main" id="{02687D76-6735-4C09-A2DD-CE8D9F5C9965}"/>
              </a:ext>
            </a:extLst>
          </p:cNvPr>
          <p:cNvSpPr>
            <a:spLocks noGrp="1" noChangeArrowheads="1"/>
          </p:cNvSpPr>
          <p:nvPr>
            <p:ph type="body" idx="1"/>
          </p:nvPr>
        </p:nvSpPr>
        <p:spPr>
          <a:xfrm>
            <a:off x="2743200" y="2362200"/>
            <a:ext cx="7543800" cy="2971800"/>
          </a:xfrm>
        </p:spPr>
        <p:txBody>
          <a:bodyPr/>
          <a:lstStyle/>
          <a:p>
            <a:r>
              <a:rPr lang="en-US" altLang="en-US"/>
              <a:t> Basic structure of C program</a:t>
            </a:r>
          </a:p>
          <a:p>
            <a:r>
              <a:rPr lang="en-US" altLang="en-US"/>
              <a:t> Variables and Data types</a:t>
            </a:r>
          </a:p>
          <a:p>
            <a:r>
              <a:rPr lang="en-US" altLang="en-US"/>
              <a:t> Operators</a:t>
            </a:r>
          </a:p>
          <a:p>
            <a:r>
              <a:rPr lang="en-US" altLang="en-US"/>
              <a:t> ‘cout’ and ‘cin’ for output and input</a:t>
            </a:r>
          </a:p>
          <a:p>
            <a:r>
              <a:rPr lang="en-US" altLang="en-US"/>
              <a:t> Braces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EA2B66-2401-4221-8604-21185707D580}"/>
              </a:ext>
            </a:extLst>
          </p:cNvPr>
          <p:cNvSpPr>
            <a:spLocks noGrp="1" noChangeArrowheads="1"/>
          </p:cNvSpPr>
          <p:nvPr>
            <p:ph type="title"/>
          </p:nvPr>
        </p:nvSpPr>
        <p:spPr>
          <a:xfrm>
            <a:off x="2743200" y="609601"/>
            <a:ext cx="7543800" cy="1431925"/>
          </a:xfrm>
        </p:spPr>
        <p:txBody>
          <a:bodyPr/>
          <a:lstStyle/>
          <a:p>
            <a:pPr algn="ctr"/>
            <a:r>
              <a:rPr lang="en-US" altLang="en-US" sz="6000"/>
              <a:t>Logical Operators</a:t>
            </a:r>
          </a:p>
        </p:txBody>
      </p:sp>
      <p:sp>
        <p:nvSpPr>
          <p:cNvPr id="12291" name="Rectangle 3">
            <a:extLst>
              <a:ext uri="{FF2B5EF4-FFF2-40B4-BE49-F238E27FC236}">
                <a16:creationId xmlns:a16="http://schemas.microsoft.com/office/drawing/2014/main" id="{375C1C42-A4C7-4FFE-B36B-541DFE3BDDC9}"/>
              </a:ext>
            </a:extLst>
          </p:cNvPr>
          <p:cNvSpPr>
            <a:spLocks noGrp="1" noChangeArrowheads="1"/>
          </p:cNvSpPr>
          <p:nvPr>
            <p:ph type="body" idx="1"/>
          </p:nvPr>
        </p:nvSpPr>
        <p:spPr>
          <a:xfrm>
            <a:off x="2590800" y="1981201"/>
            <a:ext cx="7543800" cy="1108075"/>
          </a:xfrm>
        </p:spPr>
        <p:txBody>
          <a:bodyPr>
            <a:normAutofit fontScale="92500" lnSpcReduction="10000"/>
          </a:bodyPr>
          <a:lstStyle/>
          <a:p>
            <a:pPr>
              <a:lnSpc>
                <a:spcPct val="80000"/>
              </a:lnSpc>
              <a:buFont typeface="Wingdings" panose="05000000000000000000" pitchFamily="2" charset="2"/>
              <a:buNone/>
            </a:pPr>
            <a:r>
              <a:rPr lang="en-US" altLang="en-US" sz="4400"/>
              <a:t>If a is greater than b </a:t>
            </a:r>
          </a:p>
          <a:p>
            <a:pPr>
              <a:lnSpc>
                <a:spcPct val="80000"/>
              </a:lnSpc>
              <a:buFont typeface="Wingdings" panose="05000000000000000000" pitchFamily="2" charset="2"/>
              <a:buNone/>
            </a:pPr>
            <a:r>
              <a:rPr lang="en-US" altLang="en-US" sz="4400"/>
              <a:t>	AND c is greater than d</a:t>
            </a:r>
          </a:p>
          <a:p>
            <a:pPr>
              <a:lnSpc>
                <a:spcPct val="80000"/>
              </a:lnSpc>
              <a:buFont typeface="Wingdings" panose="05000000000000000000" pitchFamily="2" charset="2"/>
              <a:buNone/>
            </a:pPr>
            <a:endParaRPr lang="en-US" altLang="en-US" sz="3600"/>
          </a:p>
        </p:txBody>
      </p:sp>
      <p:sp>
        <p:nvSpPr>
          <p:cNvPr id="12292" name="Rectangle 4">
            <a:extLst>
              <a:ext uri="{FF2B5EF4-FFF2-40B4-BE49-F238E27FC236}">
                <a16:creationId xmlns:a16="http://schemas.microsoft.com/office/drawing/2014/main" id="{98EBEA79-EA8E-4699-82C0-33EFCE9C16DE}"/>
              </a:ext>
            </a:extLst>
          </p:cNvPr>
          <p:cNvSpPr>
            <a:spLocks noChangeArrowheads="1"/>
          </p:cNvSpPr>
          <p:nvPr/>
        </p:nvSpPr>
        <p:spPr bwMode="auto">
          <a:xfrm>
            <a:off x="3962400" y="4038600"/>
            <a:ext cx="4876800" cy="1981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altLang="en-US" sz="3200">
                <a:solidFill>
                  <a:schemeClr val="bg1"/>
                </a:solidFill>
                <a:latin typeface="Arial" panose="020B0604020202020204" pitchFamily="34" charset="0"/>
              </a:rPr>
              <a:t>In C</a:t>
            </a:r>
          </a:p>
          <a:p>
            <a:pPr eaLnBrk="1" hangingPunct="1"/>
            <a:r>
              <a:rPr lang="en-US" altLang="en-US" sz="3200">
                <a:solidFill>
                  <a:schemeClr val="bg1"/>
                </a:solidFill>
                <a:latin typeface="Arial" panose="020B0604020202020204" pitchFamily="34" charset="0"/>
              </a:rPr>
              <a:t>if(a &gt; b &amp;&amp; c&gt; d)</a:t>
            </a:r>
          </a:p>
          <a:p>
            <a:pPr eaLnBrk="1" hangingPunct="1"/>
            <a:r>
              <a:rPr lang="en-US" altLang="en-US" sz="3200">
                <a:solidFill>
                  <a:schemeClr val="bg1"/>
                </a:solidFill>
                <a:latin typeface="Arial" panose="020B0604020202020204" pitchFamily="34" charset="0"/>
              </a:rPr>
              <a:t>if(age &gt; 18 || height &gt; 5)</a:t>
            </a:r>
          </a:p>
          <a:p>
            <a:pPr eaLnBrk="1" hangingPunct="1"/>
            <a:endParaRPr lang="en-US" altLang="en-US" sz="320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dissolve">
                                      <p:cBhvr>
                                        <p:cTn id="7" dur="500"/>
                                        <p:tgtEl>
                                          <p:spTgt spid="122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292">
                                            <p:txEl>
                                              <p:pRg st="1" end="1"/>
                                            </p:txEl>
                                          </p:spTgt>
                                        </p:tgtEl>
                                        <p:attrNameLst>
                                          <p:attrName>style.visibility</p:attrName>
                                        </p:attrNameLst>
                                      </p:cBhvr>
                                      <p:to>
                                        <p:strVal val="visible"/>
                                      </p:to>
                                    </p:set>
                                    <p:animEffect transition="in" filter="dissolve">
                                      <p:cBhvr>
                                        <p:cTn id="10" dur="500"/>
                                        <p:tgtEl>
                                          <p:spTgt spid="1229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2292">
                                            <p:txEl>
                                              <p:pRg st="2" end="2"/>
                                            </p:txEl>
                                          </p:spTgt>
                                        </p:tgtEl>
                                        <p:attrNameLst>
                                          <p:attrName>style.visibility</p:attrName>
                                        </p:attrNameLst>
                                      </p:cBhvr>
                                      <p:to>
                                        <p:strVal val="visible"/>
                                      </p:to>
                                    </p:set>
                                    <p:anim calcmode="lin" valueType="num">
                                      <p:cBhvr additive="base">
                                        <p:cTn id="15"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4000E1C-13CC-4548-A9DD-5E71CEED0D7E}"/>
              </a:ext>
            </a:extLst>
          </p:cNvPr>
          <p:cNvSpPr>
            <a:spLocks noGrp="1" noChangeArrowheads="1"/>
          </p:cNvSpPr>
          <p:nvPr>
            <p:ph type="title"/>
          </p:nvPr>
        </p:nvSpPr>
        <p:spPr>
          <a:xfrm>
            <a:off x="2590800" y="625476"/>
            <a:ext cx="7543800" cy="1431925"/>
          </a:xfrm>
        </p:spPr>
        <p:txBody>
          <a:bodyPr/>
          <a:lstStyle/>
          <a:p>
            <a:pPr algn="ctr"/>
            <a:r>
              <a:rPr lang="en-US" altLang="en-US" sz="7200"/>
              <a:t>if-else</a:t>
            </a:r>
          </a:p>
        </p:txBody>
      </p:sp>
      <p:sp>
        <p:nvSpPr>
          <p:cNvPr id="15363" name="Rectangle 3">
            <a:extLst>
              <a:ext uri="{FF2B5EF4-FFF2-40B4-BE49-F238E27FC236}">
                <a16:creationId xmlns:a16="http://schemas.microsoft.com/office/drawing/2014/main" id="{111513C9-84F8-467C-B538-3E3A60D58E25}"/>
              </a:ext>
            </a:extLst>
          </p:cNvPr>
          <p:cNvSpPr>
            <a:spLocks noGrp="1" noChangeArrowheads="1"/>
          </p:cNvSpPr>
          <p:nvPr>
            <p:ph type="body" idx="1"/>
          </p:nvPr>
        </p:nvSpPr>
        <p:spPr>
          <a:xfrm>
            <a:off x="4800600" y="2286000"/>
            <a:ext cx="7543800" cy="4114800"/>
          </a:xfrm>
        </p:spPr>
        <p:txBody>
          <a:bodyPr>
            <a:normAutofit fontScale="92500" lnSpcReduction="20000"/>
          </a:bodyPr>
          <a:lstStyle/>
          <a:p>
            <a:pPr>
              <a:lnSpc>
                <a:spcPct val="80000"/>
              </a:lnSpc>
              <a:buFont typeface="Wingdings" panose="05000000000000000000" pitchFamily="2" charset="2"/>
              <a:buNone/>
            </a:pPr>
            <a:r>
              <a:rPr lang="en-US" altLang="en-US" sz="2400"/>
              <a:t>if (condition)</a:t>
            </a:r>
          </a:p>
          <a:p>
            <a:pPr>
              <a:lnSpc>
                <a:spcPct val="80000"/>
              </a:lnSpc>
              <a:buFont typeface="Wingdings" panose="05000000000000000000" pitchFamily="2" charset="2"/>
              <a:buNone/>
            </a:pPr>
            <a:r>
              <a:rPr lang="en-US" altLang="en-US" sz="2400"/>
              <a:t>{</a:t>
            </a:r>
          </a:p>
          <a:p>
            <a:pPr>
              <a:lnSpc>
                <a:spcPct val="80000"/>
              </a:lnSpc>
              <a:buFont typeface="Wingdings" panose="05000000000000000000" pitchFamily="2" charset="2"/>
              <a:buNone/>
            </a:pPr>
            <a:r>
              <a:rPr lang="en-US" altLang="en-US" sz="2400"/>
              <a:t>	statement ;</a:t>
            </a:r>
          </a:p>
          <a:p>
            <a:pPr>
              <a:lnSpc>
                <a:spcPct val="80000"/>
              </a:lnSpc>
              <a:buFont typeface="Wingdings" panose="05000000000000000000" pitchFamily="2" charset="2"/>
              <a:buNone/>
            </a:pPr>
            <a:r>
              <a:rPr lang="en-US" altLang="en-US" sz="2400"/>
              <a:t>		-	</a:t>
            </a:r>
          </a:p>
          <a:p>
            <a:pPr>
              <a:lnSpc>
                <a:spcPct val="80000"/>
              </a:lnSpc>
              <a:buFont typeface="Wingdings" panose="05000000000000000000" pitchFamily="2" charset="2"/>
              <a:buNone/>
            </a:pPr>
            <a:r>
              <a:rPr lang="en-US" altLang="en-US" sz="2400"/>
              <a:t>		-</a:t>
            </a:r>
          </a:p>
          <a:p>
            <a:pPr>
              <a:lnSpc>
                <a:spcPct val="80000"/>
              </a:lnSpc>
              <a:buFont typeface="Wingdings" panose="05000000000000000000" pitchFamily="2" charset="2"/>
              <a:buNone/>
            </a:pPr>
            <a:r>
              <a:rPr lang="en-US" altLang="en-US" sz="2400"/>
              <a:t>}</a:t>
            </a:r>
          </a:p>
          <a:p>
            <a:pPr>
              <a:lnSpc>
                <a:spcPct val="80000"/>
              </a:lnSpc>
              <a:buFont typeface="Wingdings" panose="05000000000000000000" pitchFamily="2" charset="2"/>
              <a:buNone/>
            </a:pPr>
            <a:r>
              <a:rPr lang="en-US" altLang="en-US" sz="2400"/>
              <a:t>else</a:t>
            </a:r>
          </a:p>
          <a:p>
            <a:pPr>
              <a:lnSpc>
                <a:spcPct val="80000"/>
              </a:lnSpc>
              <a:buFont typeface="Wingdings" panose="05000000000000000000" pitchFamily="2" charset="2"/>
              <a:buNone/>
            </a:pPr>
            <a:r>
              <a:rPr lang="en-US" altLang="en-US" sz="2400"/>
              <a:t>{</a:t>
            </a:r>
          </a:p>
          <a:p>
            <a:pPr>
              <a:lnSpc>
                <a:spcPct val="80000"/>
              </a:lnSpc>
              <a:buFont typeface="Wingdings" panose="05000000000000000000" pitchFamily="2" charset="2"/>
              <a:buNone/>
            </a:pPr>
            <a:r>
              <a:rPr lang="en-US" altLang="en-US" sz="2400"/>
              <a:t>	statement ;</a:t>
            </a:r>
          </a:p>
          <a:p>
            <a:pPr>
              <a:lnSpc>
                <a:spcPct val="80000"/>
              </a:lnSpc>
              <a:buFont typeface="Wingdings" panose="05000000000000000000" pitchFamily="2" charset="2"/>
              <a:buNone/>
            </a:pPr>
            <a:r>
              <a:rPr lang="en-US" altLang="en-US" sz="2400"/>
              <a:t>		-</a:t>
            </a:r>
          </a:p>
          <a:p>
            <a:pPr>
              <a:lnSpc>
                <a:spcPct val="80000"/>
              </a:lnSpc>
              <a:buFont typeface="Wingdings" panose="05000000000000000000" pitchFamily="2" charset="2"/>
              <a:buNone/>
            </a:pPr>
            <a:r>
              <a:rPr lang="en-US" altLang="en-US" sz="2400"/>
              <a:t>		-</a:t>
            </a:r>
          </a:p>
          <a:p>
            <a:pPr>
              <a:lnSpc>
                <a:spcPct val="80000"/>
              </a:lnSpc>
              <a:buFont typeface="Wingdings" panose="05000000000000000000" pitchFamily="2" charset="2"/>
              <a:buNone/>
            </a:pPr>
            <a:r>
              <a:rPr lang="en-US" altLang="en-US" sz="240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a:extLst>
              <a:ext uri="{FF2B5EF4-FFF2-40B4-BE49-F238E27FC236}">
                <a16:creationId xmlns:a16="http://schemas.microsoft.com/office/drawing/2014/main" id="{36A1126F-0712-42D8-83F8-D8D326AE5BA7}"/>
              </a:ext>
            </a:extLst>
          </p:cNvPr>
          <p:cNvSpPr>
            <a:spLocks noGrp="1" noChangeArrowheads="1"/>
          </p:cNvSpPr>
          <p:nvPr>
            <p:ph type="title"/>
          </p:nvPr>
        </p:nvSpPr>
        <p:spPr>
          <a:xfrm>
            <a:off x="2590800" y="914400"/>
            <a:ext cx="7543800" cy="706438"/>
          </a:xfrm>
        </p:spPr>
        <p:txBody>
          <a:bodyPr>
            <a:normAutofit fontScale="90000"/>
          </a:bodyPr>
          <a:lstStyle/>
          <a:p>
            <a:pPr algn="ctr"/>
            <a:r>
              <a:rPr lang="en-US" altLang="en-US" sz="7200"/>
              <a:t>if-else</a:t>
            </a:r>
          </a:p>
        </p:txBody>
      </p:sp>
      <p:sp>
        <p:nvSpPr>
          <p:cNvPr id="16391" name="AutoShape 7">
            <a:extLst>
              <a:ext uri="{FF2B5EF4-FFF2-40B4-BE49-F238E27FC236}">
                <a16:creationId xmlns:a16="http://schemas.microsoft.com/office/drawing/2014/main" id="{8CDF6333-A7DA-443D-87CA-399997C7E5EE}"/>
              </a:ext>
            </a:extLst>
          </p:cNvPr>
          <p:cNvSpPr>
            <a:spLocks noChangeAspect="1" noChangeArrowheads="1" noTextEdit="1"/>
          </p:cNvSpPr>
          <p:nvPr/>
        </p:nvSpPr>
        <p:spPr bwMode="auto">
          <a:xfrm>
            <a:off x="4953000" y="1828800"/>
            <a:ext cx="480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393" name="Freeform 9">
            <a:extLst>
              <a:ext uri="{FF2B5EF4-FFF2-40B4-BE49-F238E27FC236}">
                <a16:creationId xmlns:a16="http://schemas.microsoft.com/office/drawing/2014/main" id="{5F57DE99-9308-48D1-8DCB-8A75A2FD4377}"/>
              </a:ext>
            </a:extLst>
          </p:cNvPr>
          <p:cNvSpPr>
            <a:spLocks/>
          </p:cNvSpPr>
          <p:nvPr/>
        </p:nvSpPr>
        <p:spPr bwMode="auto">
          <a:xfrm>
            <a:off x="5022850" y="2684463"/>
            <a:ext cx="808038" cy="450850"/>
          </a:xfrm>
          <a:custGeom>
            <a:avLst/>
            <a:gdLst>
              <a:gd name="T0" fmla="*/ 0 w 509"/>
              <a:gd name="T1" fmla="*/ 142 h 284"/>
              <a:gd name="T2" fmla="*/ 254 w 509"/>
              <a:gd name="T3" fmla="*/ 0 h 284"/>
              <a:gd name="T4" fmla="*/ 509 w 509"/>
              <a:gd name="T5" fmla="*/ 142 h 284"/>
              <a:gd name="T6" fmla="*/ 254 w 509"/>
              <a:gd name="T7" fmla="*/ 284 h 284"/>
              <a:gd name="T8" fmla="*/ 0 w 509"/>
              <a:gd name="T9" fmla="*/ 142 h 284"/>
            </a:gdLst>
            <a:ahLst/>
            <a:cxnLst>
              <a:cxn ang="0">
                <a:pos x="T0" y="T1"/>
              </a:cxn>
              <a:cxn ang="0">
                <a:pos x="T2" y="T3"/>
              </a:cxn>
              <a:cxn ang="0">
                <a:pos x="T4" y="T5"/>
              </a:cxn>
              <a:cxn ang="0">
                <a:pos x="T6" y="T7"/>
              </a:cxn>
              <a:cxn ang="0">
                <a:pos x="T8" y="T9"/>
              </a:cxn>
            </a:cxnLst>
            <a:rect l="0" t="0" r="r" b="b"/>
            <a:pathLst>
              <a:path w="509" h="284">
                <a:moveTo>
                  <a:pt x="0" y="142"/>
                </a:moveTo>
                <a:lnTo>
                  <a:pt x="254" y="0"/>
                </a:lnTo>
                <a:lnTo>
                  <a:pt x="509" y="142"/>
                </a:lnTo>
                <a:lnTo>
                  <a:pt x="254" y="284"/>
                </a:lnTo>
                <a:lnTo>
                  <a:pt x="0" y="142"/>
                </a:lnTo>
                <a:close/>
              </a:path>
            </a:pathLst>
          </a:custGeom>
          <a:solidFill>
            <a:srgbClr val="FFFFFF"/>
          </a:solidFill>
          <a:ln w="3175">
            <a:solidFill>
              <a:srgbClr val="000000"/>
            </a:solidFill>
            <a:prstDash val="solid"/>
            <a:round/>
            <a:headEnd/>
            <a:tailEnd/>
          </a:ln>
        </p:spPr>
        <p:txBody>
          <a:bodyPr/>
          <a:lstStyle/>
          <a:p>
            <a:endParaRPr lang="en-GB"/>
          </a:p>
        </p:txBody>
      </p:sp>
      <p:sp>
        <p:nvSpPr>
          <p:cNvPr id="16394" name="Rectangle 10">
            <a:extLst>
              <a:ext uri="{FF2B5EF4-FFF2-40B4-BE49-F238E27FC236}">
                <a16:creationId xmlns:a16="http://schemas.microsoft.com/office/drawing/2014/main" id="{4FF51F1F-0288-47EC-BA28-B7B20AF28A11}"/>
              </a:ext>
            </a:extLst>
          </p:cNvPr>
          <p:cNvSpPr>
            <a:spLocks noChangeArrowheads="1"/>
          </p:cNvSpPr>
          <p:nvPr/>
        </p:nvSpPr>
        <p:spPr bwMode="auto">
          <a:xfrm>
            <a:off x="5181601" y="2855914"/>
            <a:ext cx="47307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b="1">
                <a:solidFill>
                  <a:srgbClr val="000000"/>
                </a:solidFill>
                <a:latin typeface="Arial" panose="020B0604020202020204" pitchFamily="34" charset="0"/>
              </a:rPr>
              <a:t>Condition</a:t>
            </a:r>
            <a:endParaRPr lang="en-US" altLang="en-US" sz="800" b="1"/>
          </a:p>
        </p:txBody>
      </p:sp>
      <p:sp>
        <p:nvSpPr>
          <p:cNvPr id="16395" name="Rectangle 11">
            <a:extLst>
              <a:ext uri="{FF2B5EF4-FFF2-40B4-BE49-F238E27FC236}">
                <a16:creationId xmlns:a16="http://schemas.microsoft.com/office/drawing/2014/main" id="{14C67A44-6A86-47C7-9348-3609BB0DCE79}"/>
              </a:ext>
            </a:extLst>
          </p:cNvPr>
          <p:cNvSpPr>
            <a:spLocks noChangeArrowheads="1"/>
          </p:cNvSpPr>
          <p:nvPr/>
        </p:nvSpPr>
        <p:spPr bwMode="auto">
          <a:xfrm>
            <a:off x="6234114" y="3436938"/>
            <a:ext cx="808037" cy="450850"/>
          </a:xfrm>
          <a:prstGeom prst="rect">
            <a:avLst/>
          </a:prstGeom>
          <a:solidFill>
            <a:srgbClr val="FFFFFF"/>
          </a:solidFill>
          <a:ln w="3175">
            <a:solidFill>
              <a:srgbClr val="000000"/>
            </a:solidFill>
            <a:miter lim="800000"/>
            <a:headEnd/>
            <a:tailEnd/>
          </a:ln>
        </p:spPr>
        <p:txBody>
          <a:bodyPr/>
          <a:lstStyle/>
          <a:p>
            <a:endParaRPr lang="en-GB"/>
          </a:p>
        </p:txBody>
      </p:sp>
      <p:sp>
        <p:nvSpPr>
          <p:cNvPr id="16396" name="Rectangle 12">
            <a:extLst>
              <a:ext uri="{FF2B5EF4-FFF2-40B4-BE49-F238E27FC236}">
                <a16:creationId xmlns:a16="http://schemas.microsoft.com/office/drawing/2014/main" id="{531972E8-36C0-4613-8BAA-1053E149B3E6}"/>
              </a:ext>
            </a:extLst>
          </p:cNvPr>
          <p:cNvSpPr>
            <a:spLocks noChangeArrowheads="1"/>
          </p:cNvSpPr>
          <p:nvPr/>
        </p:nvSpPr>
        <p:spPr bwMode="auto">
          <a:xfrm>
            <a:off x="6394450" y="3622675"/>
            <a:ext cx="484188"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b="1">
                <a:solidFill>
                  <a:srgbClr val="000000"/>
                </a:solidFill>
                <a:latin typeface="Arial" panose="020B0604020202020204" pitchFamily="34" charset="0"/>
              </a:rPr>
              <a:t>Process 1</a:t>
            </a:r>
            <a:endParaRPr lang="en-US" altLang="en-US" sz="800" b="1"/>
          </a:p>
        </p:txBody>
      </p:sp>
      <p:sp>
        <p:nvSpPr>
          <p:cNvPr id="16397" name="Freeform 13">
            <a:extLst>
              <a:ext uri="{FF2B5EF4-FFF2-40B4-BE49-F238E27FC236}">
                <a16:creationId xmlns:a16="http://schemas.microsoft.com/office/drawing/2014/main" id="{6D6921C4-7BC6-4808-B37A-1376CAAEB49E}"/>
              </a:ext>
            </a:extLst>
          </p:cNvPr>
          <p:cNvSpPr>
            <a:spLocks/>
          </p:cNvSpPr>
          <p:nvPr/>
        </p:nvSpPr>
        <p:spPr bwMode="auto">
          <a:xfrm>
            <a:off x="5426075" y="2054226"/>
            <a:ext cx="1588" cy="588963"/>
          </a:xfrm>
          <a:custGeom>
            <a:avLst/>
            <a:gdLst>
              <a:gd name="T0" fmla="*/ 0 h 371"/>
              <a:gd name="T1" fmla="*/ 371 h 371"/>
              <a:gd name="T2" fmla="*/ 371 h 371"/>
            </a:gdLst>
            <a:ahLst/>
            <a:cxnLst>
              <a:cxn ang="0">
                <a:pos x="0" y="T0"/>
              </a:cxn>
              <a:cxn ang="0">
                <a:pos x="0" y="T1"/>
              </a:cxn>
              <a:cxn ang="0">
                <a:pos x="0" y="T2"/>
              </a:cxn>
            </a:cxnLst>
            <a:rect l="0" t="0" r="r" b="b"/>
            <a:pathLst>
              <a:path h="371">
                <a:moveTo>
                  <a:pt x="0" y="0"/>
                </a:moveTo>
                <a:lnTo>
                  <a:pt x="0" y="371"/>
                </a:lnTo>
                <a:lnTo>
                  <a:pt x="0" y="371"/>
                </a:lnTo>
              </a:path>
            </a:pathLst>
          </a:custGeom>
          <a:noFill/>
          <a:ln w="317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398" name="Freeform 14">
            <a:extLst>
              <a:ext uri="{FF2B5EF4-FFF2-40B4-BE49-F238E27FC236}">
                <a16:creationId xmlns:a16="http://schemas.microsoft.com/office/drawing/2014/main" id="{749AD190-E06C-4CB7-9F17-B8CD47CA4CB3}"/>
              </a:ext>
            </a:extLst>
          </p:cNvPr>
          <p:cNvSpPr>
            <a:spLocks/>
          </p:cNvSpPr>
          <p:nvPr/>
        </p:nvSpPr>
        <p:spPr bwMode="auto">
          <a:xfrm>
            <a:off x="5395913" y="2638425"/>
            <a:ext cx="61912" cy="46038"/>
          </a:xfrm>
          <a:custGeom>
            <a:avLst/>
            <a:gdLst>
              <a:gd name="T0" fmla="*/ 0 w 39"/>
              <a:gd name="T1" fmla="*/ 0 h 29"/>
              <a:gd name="T2" fmla="*/ 19 w 39"/>
              <a:gd name="T3" fmla="*/ 29 h 29"/>
              <a:gd name="T4" fmla="*/ 39 w 39"/>
              <a:gd name="T5" fmla="*/ 0 h 29"/>
              <a:gd name="T6" fmla="*/ 0 w 39"/>
              <a:gd name="T7" fmla="*/ 0 h 29"/>
            </a:gdLst>
            <a:ahLst/>
            <a:cxnLst>
              <a:cxn ang="0">
                <a:pos x="T0" y="T1"/>
              </a:cxn>
              <a:cxn ang="0">
                <a:pos x="T2" y="T3"/>
              </a:cxn>
              <a:cxn ang="0">
                <a:pos x="T4" y="T5"/>
              </a:cxn>
              <a:cxn ang="0">
                <a:pos x="T6" y="T7"/>
              </a:cxn>
            </a:cxnLst>
            <a:rect l="0" t="0" r="r" b="b"/>
            <a:pathLst>
              <a:path w="39" h="29">
                <a:moveTo>
                  <a:pt x="0" y="0"/>
                </a:moveTo>
                <a:lnTo>
                  <a:pt x="19" y="29"/>
                </a:lnTo>
                <a:lnTo>
                  <a:pt x="39" y="0"/>
                </a:lnTo>
                <a:lnTo>
                  <a:pt x="0" y="0"/>
                </a:lnTo>
                <a:close/>
              </a:path>
            </a:pathLst>
          </a:custGeom>
          <a:solidFill>
            <a:srgbClr val="000000"/>
          </a:solidFill>
          <a:ln w="9525">
            <a:solidFill>
              <a:schemeClr val="tx1"/>
            </a:solidFill>
            <a:round/>
            <a:headEnd/>
            <a:tailEnd/>
          </a:ln>
        </p:spPr>
        <p:txBody>
          <a:bodyPr/>
          <a:lstStyle/>
          <a:p>
            <a:endParaRPr lang="en-GB"/>
          </a:p>
        </p:txBody>
      </p:sp>
      <p:sp>
        <p:nvSpPr>
          <p:cNvPr id="16399" name="Freeform 15">
            <a:extLst>
              <a:ext uri="{FF2B5EF4-FFF2-40B4-BE49-F238E27FC236}">
                <a16:creationId xmlns:a16="http://schemas.microsoft.com/office/drawing/2014/main" id="{D6E34560-6107-4E92-8162-8F10BD1938B3}"/>
              </a:ext>
            </a:extLst>
          </p:cNvPr>
          <p:cNvSpPr>
            <a:spLocks/>
          </p:cNvSpPr>
          <p:nvPr/>
        </p:nvSpPr>
        <p:spPr bwMode="auto">
          <a:xfrm>
            <a:off x="5426075" y="3135313"/>
            <a:ext cx="1588" cy="2544762"/>
          </a:xfrm>
          <a:custGeom>
            <a:avLst/>
            <a:gdLst>
              <a:gd name="T0" fmla="*/ 0 h 1603"/>
              <a:gd name="T1" fmla="*/ 1603 h 1603"/>
              <a:gd name="T2" fmla="*/ 1603 h 1603"/>
            </a:gdLst>
            <a:ahLst/>
            <a:cxnLst>
              <a:cxn ang="0">
                <a:pos x="0" y="T0"/>
              </a:cxn>
              <a:cxn ang="0">
                <a:pos x="0" y="T1"/>
              </a:cxn>
              <a:cxn ang="0">
                <a:pos x="0" y="T2"/>
              </a:cxn>
            </a:cxnLst>
            <a:rect l="0" t="0" r="r" b="b"/>
            <a:pathLst>
              <a:path h="1603">
                <a:moveTo>
                  <a:pt x="0" y="0"/>
                </a:moveTo>
                <a:lnTo>
                  <a:pt x="0" y="1603"/>
                </a:lnTo>
                <a:lnTo>
                  <a:pt x="0" y="1603"/>
                </a:lnTo>
              </a:path>
            </a:pathLst>
          </a:custGeom>
          <a:noFill/>
          <a:ln w="317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400" name="Freeform 16">
            <a:extLst>
              <a:ext uri="{FF2B5EF4-FFF2-40B4-BE49-F238E27FC236}">
                <a16:creationId xmlns:a16="http://schemas.microsoft.com/office/drawing/2014/main" id="{103BF8BA-8A26-4106-BEA0-25648687275C}"/>
              </a:ext>
            </a:extLst>
          </p:cNvPr>
          <p:cNvSpPr>
            <a:spLocks/>
          </p:cNvSpPr>
          <p:nvPr/>
        </p:nvSpPr>
        <p:spPr bwMode="auto">
          <a:xfrm>
            <a:off x="5395913" y="5675314"/>
            <a:ext cx="61912" cy="46037"/>
          </a:xfrm>
          <a:custGeom>
            <a:avLst/>
            <a:gdLst>
              <a:gd name="T0" fmla="*/ 0 w 39"/>
              <a:gd name="T1" fmla="*/ 0 h 29"/>
              <a:gd name="T2" fmla="*/ 19 w 39"/>
              <a:gd name="T3" fmla="*/ 29 h 29"/>
              <a:gd name="T4" fmla="*/ 39 w 39"/>
              <a:gd name="T5" fmla="*/ 0 h 29"/>
              <a:gd name="T6" fmla="*/ 0 w 39"/>
              <a:gd name="T7" fmla="*/ 0 h 29"/>
            </a:gdLst>
            <a:ahLst/>
            <a:cxnLst>
              <a:cxn ang="0">
                <a:pos x="T0" y="T1"/>
              </a:cxn>
              <a:cxn ang="0">
                <a:pos x="T2" y="T3"/>
              </a:cxn>
              <a:cxn ang="0">
                <a:pos x="T4" y="T5"/>
              </a:cxn>
              <a:cxn ang="0">
                <a:pos x="T6" y="T7"/>
              </a:cxn>
            </a:cxnLst>
            <a:rect l="0" t="0" r="r" b="b"/>
            <a:pathLst>
              <a:path w="39" h="29">
                <a:moveTo>
                  <a:pt x="0" y="0"/>
                </a:moveTo>
                <a:lnTo>
                  <a:pt x="19" y="29"/>
                </a:lnTo>
                <a:lnTo>
                  <a:pt x="39" y="0"/>
                </a:lnTo>
                <a:lnTo>
                  <a:pt x="0" y="0"/>
                </a:lnTo>
                <a:close/>
              </a:path>
            </a:pathLst>
          </a:custGeom>
          <a:solidFill>
            <a:srgbClr val="000000"/>
          </a:solidFill>
          <a:ln w="9525">
            <a:solidFill>
              <a:schemeClr val="tx1"/>
            </a:solidFill>
            <a:round/>
            <a:headEnd/>
            <a:tailEnd/>
          </a:ln>
        </p:spPr>
        <p:txBody>
          <a:bodyPr/>
          <a:lstStyle/>
          <a:p>
            <a:endParaRPr lang="en-GB"/>
          </a:p>
        </p:txBody>
      </p:sp>
      <p:sp>
        <p:nvSpPr>
          <p:cNvPr id="16401" name="Freeform 17">
            <a:extLst>
              <a:ext uri="{FF2B5EF4-FFF2-40B4-BE49-F238E27FC236}">
                <a16:creationId xmlns:a16="http://schemas.microsoft.com/office/drawing/2014/main" id="{4B5EA1C3-88F3-4EFC-9806-677F772A1E96}"/>
              </a:ext>
            </a:extLst>
          </p:cNvPr>
          <p:cNvSpPr>
            <a:spLocks/>
          </p:cNvSpPr>
          <p:nvPr/>
        </p:nvSpPr>
        <p:spPr bwMode="auto">
          <a:xfrm>
            <a:off x="5426075" y="3286126"/>
            <a:ext cx="1212850" cy="111125"/>
          </a:xfrm>
          <a:custGeom>
            <a:avLst/>
            <a:gdLst>
              <a:gd name="T0" fmla="*/ 0 w 764"/>
              <a:gd name="T1" fmla="*/ 0 h 70"/>
              <a:gd name="T2" fmla="*/ 764 w 764"/>
              <a:gd name="T3" fmla="*/ 0 h 70"/>
              <a:gd name="T4" fmla="*/ 764 w 764"/>
              <a:gd name="T5" fmla="*/ 70 h 70"/>
            </a:gdLst>
            <a:ahLst/>
            <a:cxnLst>
              <a:cxn ang="0">
                <a:pos x="T0" y="T1"/>
              </a:cxn>
              <a:cxn ang="0">
                <a:pos x="T2" y="T3"/>
              </a:cxn>
              <a:cxn ang="0">
                <a:pos x="T4" y="T5"/>
              </a:cxn>
            </a:cxnLst>
            <a:rect l="0" t="0" r="r" b="b"/>
            <a:pathLst>
              <a:path w="764" h="70">
                <a:moveTo>
                  <a:pt x="0" y="0"/>
                </a:moveTo>
                <a:lnTo>
                  <a:pt x="764" y="0"/>
                </a:lnTo>
                <a:lnTo>
                  <a:pt x="764" y="70"/>
                </a:lnTo>
              </a:path>
            </a:pathLst>
          </a:custGeom>
          <a:noFill/>
          <a:ln w="317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402" name="Freeform 18">
            <a:extLst>
              <a:ext uri="{FF2B5EF4-FFF2-40B4-BE49-F238E27FC236}">
                <a16:creationId xmlns:a16="http://schemas.microsoft.com/office/drawing/2014/main" id="{DC9690EC-6226-4A24-AE8E-502F15CC7507}"/>
              </a:ext>
            </a:extLst>
          </p:cNvPr>
          <p:cNvSpPr>
            <a:spLocks/>
          </p:cNvSpPr>
          <p:nvPr/>
        </p:nvSpPr>
        <p:spPr bwMode="auto">
          <a:xfrm>
            <a:off x="6608763" y="3390900"/>
            <a:ext cx="61912" cy="46038"/>
          </a:xfrm>
          <a:custGeom>
            <a:avLst/>
            <a:gdLst>
              <a:gd name="T0" fmla="*/ 39 w 39"/>
              <a:gd name="T1" fmla="*/ 0 h 29"/>
              <a:gd name="T2" fmla="*/ 19 w 39"/>
              <a:gd name="T3" fmla="*/ 29 h 29"/>
              <a:gd name="T4" fmla="*/ 0 w 39"/>
              <a:gd name="T5" fmla="*/ 0 h 29"/>
              <a:gd name="T6" fmla="*/ 39 w 39"/>
              <a:gd name="T7" fmla="*/ 0 h 29"/>
            </a:gdLst>
            <a:ahLst/>
            <a:cxnLst>
              <a:cxn ang="0">
                <a:pos x="T0" y="T1"/>
              </a:cxn>
              <a:cxn ang="0">
                <a:pos x="T2" y="T3"/>
              </a:cxn>
              <a:cxn ang="0">
                <a:pos x="T4" y="T5"/>
              </a:cxn>
              <a:cxn ang="0">
                <a:pos x="T6" y="T7"/>
              </a:cxn>
            </a:cxnLst>
            <a:rect l="0" t="0" r="r" b="b"/>
            <a:pathLst>
              <a:path w="39" h="29">
                <a:moveTo>
                  <a:pt x="39" y="0"/>
                </a:moveTo>
                <a:lnTo>
                  <a:pt x="19" y="29"/>
                </a:lnTo>
                <a:lnTo>
                  <a:pt x="0" y="0"/>
                </a:lnTo>
                <a:lnTo>
                  <a:pt x="39" y="0"/>
                </a:lnTo>
                <a:close/>
              </a:path>
            </a:pathLst>
          </a:custGeom>
          <a:solidFill>
            <a:srgbClr val="000000"/>
          </a:solidFill>
          <a:ln w="9525">
            <a:solidFill>
              <a:schemeClr val="tx1"/>
            </a:solidFill>
            <a:round/>
            <a:headEnd/>
            <a:tailEnd/>
          </a:ln>
        </p:spPr>
        <p:txBody>
          <a:bodyPr/>
          <a:lstStyle/>
          <a:p>
            <a:endParaRPr lang="en-GB"/>
          </a:p>
        </p:txBody>
      </p:sp>
      <p:sp>
        <p:nvSpPr>
          <p:cNvPr id="16403" name="Freeform 19">
            <a:extLst>
              <a:ext uri="{FF2B5EF4-FFF2-40B4-BE49-F238E27FC236}">
                <a16:creationId xmlns:a16="http://schemas.microsoft.com/office/drawing/2014/main" id="{DB9C20A6-A0E0-4922-8965-D9034C6D8E60}"/>
              </a:ext>
            </a:extLst>
          </p:cNvPr>
          <p:cNvSpPr>
            <a:spLocks/>
          </p:cNvSpPr>
          <p:nvPr/>
        </p:nvSpPr>
        <p:spPr bwMode="auto">
          <a:xfrm>
            <a:off x="5481639" y="3887788"/>
            <a:ext cx="1157287" cy="150812"/>
          </a:xfrm>
          <a:custGeom>
            <a:avLst/>
            <a:gdLst>
              <a:gd name="T0" fmla="*/ 729 w 729"/>
              <a:gd name="T1" fmla="*/ 0 h 95"/>
              <a:gd name="T2" fmla="*/ 729 w 729"/>
              <a:gd name="T3" fmla="*/ 95 h 95"/>
              <a:gd name="T4" fmla="*/ 0 w 729"/>
              <a:gd name="T5" fmla="*/ 95 h 95"/>
            </a:gdLst>
            <a:ahLst/>
            <a:cxnLst>
              <a:cxn ang="0">
                <a:pos x="T0" y="T1"/>
              </a:cxn>
              <a:cxn ang="0">
                <a:pos x="T2" y="T3"/>
              </a:cxn>
              <a:cxn ang="0">
                <a:pos x="T4" y="T5"/>
              </a:cxn>
            </a:cxnLst>
            <a:rect l="0" t="0" r="r" b="b"/>
            <a:pathLst>
              <a:path w="729" h="95">
                <a:moveTo>
                  <a:pt x="729" y="0"/>
                </a:moveTo>
                <a:lnTo>
                  <a:pt x="729" y="95"/>
                </a:lnTo>
                <a:lnTo>
                  <a:pt x="0" y="95"/>
                </a:lnTo>
              </a:path>
            </a:pathLst>
          </a:custGeom>
          <a:noFill/>
          <a:ln w="317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404" name="Freeform 20">
            <a:extLst>
              <a:ext uri="{FF2B5EF4-FFF2-40B4-BE49-F238E27FC236}">
                <a16:creationId xmlns:a16="http://schemas.microsoft.com/office/drawing/2014/main" id="{6C4E090D-AC38-43BC-9E1A-B4DF4A287B65}"/>
              </a:ext>
            </a:extLst>
          </p:cNvPr>
          <p:cNvSpPr>
            <a:spLocks/>
          </p:cNvSpPr>
          <p:nvPr/>
        </p:nvSpPr>
        <p:spPr bwMode="auto">
          <a:xfrm>
            <a:off x="5426076" y="4016375"/>
            <a:ext cx="61913" cy="46038"/>
          </a:xfrm>
          <a:custGeom>
            <a:avLst/>
            <a:gdLst>
              <a:gd name="T0" fmla="*/ 39 w 39"/>
              <a:gd name="T1" fmla="*/ 29 h 29"/>
              <a:gd name="T2" fmla="*/ 0 w 39"/>
              <a:gd name="T3" fmla="*/ 14 h 29"/>
              <a:gd name="T4" fmla="*/ 39 w 39"/>
              <a:gd name="T5" fmla="*/ 0 h 29"/>
              <a:gd name="T6" fmla="*/ 39 w 39"/>
              <a:gd name="T7" fmla="*/ 29 h 29"/>
            </a:gdLst>
            <a:ahLst/>
            <a:cxnLst>
              <a:cxn ang="0">
                <a:pos x="T0" y="T1"/>
              </a:cxn>
              <a:cxn ang="0">
                <a:pos x="T2" y="T3"/>
              </a:cxn>
              <a:cxn ang="0">
                <a:pos x="T4" y="T5"/>
              </a:cxn>
              <a:cxn ang="0">
                <a:pos x="T6" y="T7"/>
              </a:cxn>
            </a:cxnLst>
            <a:rect l="0" t="0" r="r" b="b"/>
            <a:pathLst>
              <a:path w="39" h="29">
                <a:moveTo>
                  <a:pt x="39" y="29"/>
                </a:moveTo>
                <a:lnTo>
                  <a:pt x="0" y="14"/>
                </a:lnTo>
                <a:lnTo>
                  <a:pt x="39" y="0"/>
                </a:lnTo>
                <a:lnTo>
                  <a:pt x="39" y="29"/>
                </a:lnTo>
                <a:close/>
              </a:path>
            </a:pathLst>
          </a:custGeom>
          <a:solidFill>
            <a:srgbClr val="000000"/>
          </a:solidFill>
          <a:ln w="9525">
            <a:solidFill>
              <a:schemeClr val="tx1"/>
            </a:solidFill>
            <a:round/>
            <a:headEnd/>
            <a:tailEnd/>
          </a:ln>
        </p:spPr>
        <p:txBody>
          <a:bodyPr/>
          <a:lstStyle/>
          <a:p>
            <a:endParaRPr lang="en-GB"/>
          </a:p>
        </p:txBody>
      </p:sp>
      <p:sp>
        <p:nvSpPr>
          <p:cNvPr id="16405" name="Freeform 21">
            <a:extLst>
              <a:ext uri="{FF2B5EF4-FFF2-40B4-BE49-F238E27FC236}">
                <a16:creationId xmlns:a16="http://schemas.microsoft.com/office/drawing/2014/main" id="{2A7840F1-2BE6-4027-AB5D-5AD394AEFE1D}"/>
              </a:ext>
            </a:extLst>
          </p:cNvPr>
          <p:cNvSpPr>
            <a:spLocks/>
          </p:cNvSpPr>
          <p:nvPr/>
        </p:nvSpPr>
        <p:spPr bwMode="auto">
          <a:xfrm>
            <a:off x="5345113" y="1931988"/>
            <a:ext cx="163512" cy="120650"/>
          </a:xfrm>
          <a:custGeom>
            <a:avLst/>
            <a:gdLst>
              <a:gd name="T0" fmla="*/ 0 w 103"/>
              <a:gd name="T1" fmla="*/ 38 h 76"/>
              <a:gd name="T2" fmla="*/ 1 w 103"/>
              <a:gd name="T3" fmla="*/ 29 h 76"/>
              <a:gd name="T4" fmla="*/ 6 w 103"/>
              <a:gd name="T5" fmla="*/ 20 h 76"/>
              <a:gd name="T6" fmla="*/ 13 w 103"/>
              <a:gd name="T7" fmla="*/ 12 h 76"/>
              <a:gd name="T8" fmla="*/ 23 w 103"/>
              <a:gd name="T9" fmla="*/ 6 h 76"/>
              <a:gd name="T10" fmla="*/ 34 w 103"/>
              <a:gd name="T11" fmla="*/ 2 h 76"/>
              <a:gd name="T12" fmla="*/ 45 w 103"/>
              <a:gd name="T13" fmla="*/ 0 h 76"/>
              <a:gd name="T14" fmla="*/ 58 w 103"/>
              <a:gd name="T15" fmla="*/ 0 h 76"/>
              <a:gd name="T16" fmla="*/ 70 w 103"/>
              <a:gd name="T17" fmla="*/ 2 h 76"/>
              <a:gd name="T18" fmla="*/ 81 w 103"/>
              <a:gd name="T19" fmla="*/ 6 h 76"/>
              <a:gd name="T20" fmla="*/ 90 w 103"/>
              <a:gd name="T21" fmla="*/ 12 h 76"/>
              <a:gd name="T22" fmla="*/ 97 w 103"/>
              <a:gd name="T23" fmla="*/ 20 h 76"/>
              <a:gd name="T24" fmla="*/ 102 w 103"/>
              <a:gd name="T25" fmla="*/ 29 h 76"/>
              <a:gd name="T26" fmla="*/ 103 w 103"/>
              <a:gd name="T27" fmla="*/ 38 h 76"/>
              <a:gd name="T28" fmla="*/ 102 w 103"/>
              <a:gd name="T29" fmla="*/ 47 h 76"/>
              <a:gd name="T30" fmla="*/ 97 w 103"/>
              <a:gd name="T31" fmla="*/ 56 h 76"/>
              <a:gd name="T32" fmla="*/ 90 w 103"/>
              <a:gd name="T33" fmla="*/ 63 h 76"/>
              <a:gd name="T34" fmla="*/ 81 w 103"/>
              <a:gd name="T35" fmla="*/ 70 h 76"/>
              <a:gd name="T36" fmla="*/ 70 w 103"/>
              <a:gd name="T37" fmla="*/ 74 h 76"/>
              <a:gd name="T38" fmla="*/ 58 w 103"/>
              <a:gd name="T39" fmla="*/ 76 h 76"/>
              <a:gd name="T40" fmla="*/ 45 w 103"/>
              <a:gd name="T41" fmla="*/ 76 h 76"/>
              <a:gd name="T42" fmla="*/ 34 w 103"/>
              <a:gd name="T43" fmla="*/ 74 h 76"/>
              <a:gd name="T44" fmla="*/ 23 w 103"/>
              <a:gd name="T45" fmla="*/ 70 h 76"/>
              <a:gd name="T46" fmla="*/ 13 w 103"/>
              <a:gd name="T47" fmla="*/ 63 h 76"/>
              <a:gd name="T48" fmla="*/ 6 w 103"/>
              <a:gd name="T49" fmla="*/ 56 h 76"/>
              <a:gd name="T50" fmla="*/ 1 w 103"/>
              <a:gd name="T51" fmla="*/ 47 h 76"/>
              <a:gd name="T52" fmla="*/ 0 w 103"/>
              <a:gd name="T5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3" h="76">
                <a:moveTo>
                  <a:pt x="0" y="38"/>
                </a:moveTo>
                <a:lnTo>
                  <a:pt x="1" y="29"/>
                </a:lnTo>
                <a:lnTo>
                  <a:pt x="6" y="20"/>
                </a:lnTo>
                <a:lnTo>
                  <a:pt x="13" y="12"/>
                </a:lnTo>
                <a:lnTo>
                  <a:pt x="23" y="6"/>
                </a:lnTo>
                <a:lnTo>
                  <a:pt x="34" y="2"/>
                </a:lnTo>
                <a:lnTo>
                  <a:pt x="45" y="0"/>
                </a:lnTo>
                <a:lnTo>
                  <a:pt x="58" y="0"/>
                </a:lnTo>
                <a:lnTo>
                  <a:pt x="70" y="2"/>
                </a:lnTo>
                <a:lnTo>
                  <a:pt x="81" y="6"/>
                </a:lnTo>
                <a:lnTo>
                  <a:pt x="90" y="12"/>
                </a:lnTo>
                <a:lnTo>
                  <a:pt x="97" y="20"/>
                </a:lnTo>
                <a:lnTo>
                  <a:pt x="102" y="29"/>
                </a:lnTo>
                <a:lnTo>
                  <a:pt x="103" y="38"/>
                </a:lnTo>
                <a:lnTo>
                  <a:pt x="102" y="47"/>
                </a:lnTo>
                <a:lnTo>
                  <a:pt x="97" y="56"/>
                </a:lnTo>
                <a:lnTo>
                  <a:pt x="90" y="63"/>
                </a:lnTo>
                <a:lnTo>
                  <a:pt x="81" y="70"/>
                </a:lnTo>
                <a:lnTo>
                  <a:pt x="70" y="74"/>
                </a:lnTo>
                <a:lnTo>
                  <a:pt x="58" y="76"/>
                </a:lnTo>
                <a:lnTo>
                  <a:pt x="45" y="76"/>
                </a:lnTo>
                <a:lnTo>
                  <a:pt x="34" y="74"/>
                </a:lnTo>
                <a:lnTo>
                  <a:pt x="23" y="70"/>
                </a:lnTo>
                <a:lnTo>
                  <a:pt x="13" y="63"/>
                </a:lnTo>
                <a:lnTo>
                  <a:pt x="6" y="56"/>
                </a:lnTo>
                <a:lnTo>
                  <a:pt x="1" y="47"/>
                </a:lnTo>
                <a:lnTo>
                  <a:pt x="0" y="38"/>
                </a:lnTo>
                <a:close/>
              </a:path>
            </a:pathLst>
          </a:custGeom>
          <a:solidFill>
            <a:schemeClr val="hlink"/>
          </a:solidFill>
          <a:ln w="3175">
            <a:solidFill>
              <a:srgbClr val="000000"/>
            </a:solidFill>
            <a:prstDash val="solid"/>
            <a:round/>
            <a:headEnd/>
            <a:tailEnd/>
          </a:ln>
        </p:spPr>
        <p:txBody>
          <a:bodyPr/>
          <a:lstStyle/>
          <a:p>
            <a:endParaRPr lang="en-GB"/>
          </a:p>
        </p:txBody>
      </p:sp>
      <p:sp>
        <p:nvSpPr>
          <p:cNvPr id="16406" name="Freeform 22">
            <a:extLst>
              <a:ext uri="{FF2B5EF4-FFF2-40B4-BE49-F238E27FC236}">
                <a16:creationId xmlns:a16="http://schemas.microsoft.com/office/drawing/2014/main" id="{00FB710B-7C82-4005-A8B8-4FCA084D2115}"/>
              </a:ext>
            </a:extLst>
          </p:cNvPr>
          <p:cNvSpPr>
            <a:spLocks/>
          </p:cNvSpPr>
          <p:nvPr/>
        </p:nvSpPr>
        <p:spPr bwMode="auto">
          <a:xfrm>
            <a:off x="5345113" y="5721350"/>
            <a:ext cx="163512" cy="120650"/>
          </a:xfrm>
          <a:custGeom>
            <a:avLst/>
            <a:gdLst>
              <a:gd name="T0" fmla="*/ 0 w 103"/>
              <a:gd name="T1" fmla="*/ 38 h 76"/>
              <a:gd name="T2" fmla="*/ 1 w 103"/>
              <a:gd name="T3" fmla="*/ 29 h 76"/>
              <a:gd name="T4" fmla="*/ 6 w 103"/>
              <a:gd name="T5" fmla="*/ 21 h 76"/>
              <a:gd name="T6" fmla="*/ 13 w 103"/>
              <a:gd name="T7" fmla="*/ 12 h 76"/>
              <a:gd name="T8" fmla="*/ 23 w 103"/>
              <a:gd name="T9" fmla="*/ 7 h 76"/>
              <a:gd name="T10" fmla="*/ 34 w 103"/>
              <a:gd name="T11" fmla="*/ 2 h 76"/>
              <a:gd name="T12" fmla="*/ 45 w 103"/>
              <a:gd name="T13" fmla="*/ 0 h 76"/>
              <a:gd name="T14" fmla="*/ 58 w 103"/>
              <a:gd name="T15" fmla="*/ 0 h 76"/>
              <a:gd name="T16" fmla="*/ 70 w 103"/>
              <a:gd name="T17" fmla="*/ 2 h 76"/>
              <a:gd name="T18" fmla="*/ 81 w 103"/>
              <a:gd name="T19" fmla="*/ 7 h 76"/>
              <a:gd name="T20" fmla="*/ 90 w 103"/>
              <a:gd name="T21" fmla="*/ 12 h 76"/>
              <a:gd name="T22" fmla="*/ 97 w 103"/>
              <a:gd name="T23" fmla="*/ 21 h 76"/>
              <a:gd name="T24" fmla="*/ 102 w 103"/>
              <a:gd name="T25" fmla="*/ 29 h 76"/>
              <a:gd name="T26" fmla="*/ 103 w 103"/>
              <a:gd name="T27" fmla="*/ 38 h 76"/>
              <a:gd name="T28" fmla="*/ 102 w 103"/>
              <a:gd name="T29" fmla="*/ 47 h 76"/>
              <a:gd name="T30" fmla="*/ 97 w 103"/>
              <a:gd name="T31" fmla="*/ 56 h 76"/>
              <a:gd name="T32" fmla="*/ 90 w 103"/>
              <a:gd name="T33" fmla="*/ 64 h 76"/>
              <a:gd name="T34" fmla="*/ 81 w 103"/>
              <a:gd name="T35" fmla="*/ 70 h 76"/>
              <a:gd name="T36" fmla="*/ 70 w 103"/>
              <a:gd name="T37" fmla="*/ 74 h 76"/>
              <a:gd name="T38" fmla="*/ 58 w 103"/>
              <a:gd name="T39" fmla="*/ 76 h 76"/>
              <a:gd name="T40" fmla="*/ 45 w 103"/>
              <a:gd name="T41" fmla="*/ 76 h 76"/>
              <a:gd name="T42" fmla="*/ 34 w 103"/>
              <a:gd name="T43" fmla="*/ 74 h 76"/>
              <a:gd name="T44" fmla="*/ 23 w 103"/>
              <a:gd name="T45" fmla="*/ 70 h 76"/>
              <a:gd name="T46" fmla="*/ 13 w 103"/>
              <a:gd name="T47" fmla="*/ 64 h 76"/>
              <a:gd name="T48" fmla="*/ 6 w 103"/>
              <a:gd name="T49" fmla="*/ 56 h 76"/>
              <a:gd name="T50" fmla="*/ 1 w 103"/>
              <a:gd name="T51" fmla="*/ 47 h 76"/>
              <a:gd name="T52" fmla="*/ 0 w 103"/>
              <a:gd name="T5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3" h="76">
                <a:moveTo>
                  <a:pt x="0" y="38"/>
                </a:moveTo>
                <a:lnTo>
                  <a:pt x="1" y="29"/>
                </a:lnTo>
                <a:lnTo>
                  <a:pt x="6" y="21"/>
                </a:lnTo>
                <a:lnTo>
                  <a:pt x="13" y="12"/>
                </a:lnTo>
                <a:lnTo>
                  <a:pt x="23" y="7"/>
                </a:lnTo>
                <a:lnTo>
                  <a:pt x="34" y="2"/>
                </a:lnTo>
                <a:lnTo>
                  <a:pt x="45" y="0"/>
                </a:lnTo>
                <a:lnTo>
                  <a:pt x="58" y="0"/>
                </a:lnTo>
                <a:lnTo>
                  <a:pt x="70" y="2"/>
                </a:lnTo>
                <a:lnTo>
                  <a:pt x="81" y="7"/>
                </a:lnTo>
                <a:lnTo>
                  <a:pt x="90" y="12"/>
                </a:lnTo>
                <a:lnTo>
                  <a:pt x="97" y="21"/>
                </a:lnTo>
                <a:lnTo>
                  <a:pt x="102" y="29"/>
                </a:lnTo>
                <a:lnTo>
                  <a:pt x="103" y="38"/>
                </a:lnTo>
                <a:lnTo>
                  <a:pt x="102" y="47"/>
                </a:lnTo>
                <a:lnTo>
                  <a:pt x="97" y="56"/>
                </a:lnTo>
                <a:lnTo>
                  <a:pt x="90" y="64"/>
                </a:lnTo>
                <a:lnTo>
                  <a:pt x="81" y="70"/>
                </a:lnTo>
                <a:lnTo>
                  <a:pt x="70" y="74"/>
                </a:lnTo>
                <a:lnTo>
                  <a:pt x="58" y="76"/>
                </a:lnTo>
                <a:lnTo>
                  <a:pt x="45" y="76"/>
                </a:lnTo>
                <a:lnTo>
                  <a:pt x="34" y="74"/>
                </a:lnTo>
                <a:lnTo>
                  <a:pt x="23" y="70"/>
                </a:lnTo>
                <a:lnTo>
                  <a:pt x="13" y="64"/>
                </a:lnTo>
                <a:lnTo>
                  <a:pt x="6" y="56"/>
                </a:lnTo>
                <a:lnTo>
                  <a:pt x="1" y="47"/>
                </a:lnTo>
                <a:lnTo>
                  <a:pt x="0" y="38"/>
                </a:lnTo>
                <a:close/>
              </a:path>
            </a:pathLst>
          </a:custGeom>
          <a:solidFill>
            <a:schemeClr val="hlink"/>
          </a:solidFill>
          <a:ln w="3175">
            <a:solidFill>
              <a:srgbClr val="000000"/>
            </a:solidFill>
            <a:prstDash val="solid"/>
            <a:round/>
            <a:headEnd/>
            <a:tailEnd/>
          </a:ln>
        </p:spPr>
        <p:txBody>
          <a:bodyPr/>
          <a:lstStyle/>
          <a:p>
            <a:endParaRPr lang="en-GB"/>
          </a:p>
        </p:txBody>
      </p:sp>
      <p:sp>
        <p:nvSpPr>
          <p:cNvPr id="16407" name="Rectangle 23">
            <a:extLst>
              <a:ext uri="{FF2B5EF4-FFF2-40B4-BE49-F238E27FC236}">
                <a16:creationId xmlns:a16="http://schemas.microsoft.com/office/drawing/2014/main" id="{F95C77B2-9909-4E0B-A48E-2265052CB1BE}"/>
              </a:ext>
            </a:extLst>
          </p:cNvPr>
          <p:cNvSpPr>
            <a:spLocks noChangeArrowheads="1"/>
          </p:cNvSpPr>
          <p:nvPr/>
        </p:nvSpPr>
        <p:spPr bwMode="auto">
          <a:xfrm>
            <a:off x="5518150" y="2498725"/>
            <a:ext cx="90488"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b="1">
                <a:latin typeface="Arial" panose="020B0604020202020204" pitchFamily="34" charset="0"/>
              </a:rPr>
              <a:t>IF</a:t>
            </a:r>
            <a:endParaRPr lang="en-US" altLang="en-US" b="1"/>
          </a:p>
        </p:txBody>
      </p:sp>
      <p:sp>
        <p:nvSpPr>
          <p:cNvPr id="16408" name="Rectangle 24">
            <a:extLst>
              <a:ext uri="{FF2B5EF4-FFF2-40B4-BE49-F238E27FC236}">
                <a16:creationId xmlns:a16="http://schemas.microsoft.com/office/drawing/2014/main" id="{3A88B301-665C-4EA4-A957-C3D9D63EB359}"/>
              </a:ext>
            </a:extLst>
          </p:cNvPr>
          <p:cNvSpPr>
            <a:spLocks noChangeArrowheads="1"/>
          </p:cNvSpPr>
          <p:nvPr/>
        </p:nvSpPr>
        <p:spPr bwMode="auto">
          <a:xfrm>
            <a:off x="5876925" y="3176589"/>
            <a:ext cx="242888"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b="1">
                <a:latin typeface="Arial" panose="020B0604020202020204" pitchFamily="34" charset="0"/>
              </a:rPr>
              <a:t>Then</a:t>
            </a:r>
            <a:endParaRPr lang="en-US" altLang="en-US" b="1"/>
          </a:p>
        </p:txBody>
      </p:sp>
      <p:sp>
        <p:nvSpPr>
          <p:cNvPr id="16409" name="Rectangle 25">
            <a:extLst>
              <a:ext uri="{FF2B5EF4-FFF2-40B4-BE49-F238E27FC236}">
                <a16:creationId xmlns:a16="http://schemas.microsoft.com/office/drawing/2014/main" id="{0C7310AD-AC1F-4F98-B8AC-DC1E53EC4F5C}"/>
              </a:ext>
            </a:extLst>
          </p:cNvPr>
          <p:cNvSpPr>
            <a:spLocks noChangeArrowheads="1"/>
          </p:cNvSpPr>
          <p:nvPr/>
        </p:nvSpPr>
        <p:spPr bwMode="auto">
          <a:xfrm>
            <a:off x="5626101" y="1943101"/>
            <a:ext cx="1538883"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b="1">
                <a:latin typeface="Arial" panose="020B0604020202020204" pitchFamily="34" charset="0"/>
              </a:rPr>
              <a:t>Entry point for IF-Else block</a:t>
            </a:r>
            <a:endParaRPr lang="en-US" altLang="en-US" sz="900" b="1"/>
          </a:p>
        </p:txBody>
      </p:sp>
      <p:sp>
        <p:nvSpPr>
          <p:cNvPr id="16410" name="Rectangle 26">
            <a:extLst>
              <a:ext uri="{FF2B5EF4-FFF2-40B4-BE49-F238E27FC236}">
                <a16:creationId xmlns:a16="http://schemas.microsoft.com/office/drawing/2014/main" id="{7465411E-BB75-498C-A349-DE911F324E31}"/>
              </a:ext>
            </a:extLst>
          </p:cNvPr>
          <p:cNvSpPr>
            <a:spLocks noChangeArrowheads="1"/>
          </p:cNvSpPr>
          <p:nvPr/>
        </p:nvSpPr>
        <p:spPr bwMode="auto">
          <a:xfrm>
            <a:off x="5637213" y="5745164"/>
            <a:ext cx="117981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b="1">
                <a:latin typeface="Arial" panose="020B0604020202020204" pitchFamily="34" charset="0"/>
              </a:rPr>
              <a:t>Exit point for IF block</a:t>
            </a:r>
            <a:endParaRPr lang="en-US" altLang="en-US" sz="900" b="1"/>
          </a:p>
        </p:txBody>
      </p:sp>
      <p:sp>
        <p:nvSpPr>
          <p:cNvPr id="16411" name="Rectangle 27">
            <a:extLst>
              <a:ext uri="{FF2B5EF4-FFF2-40B4-BE49-F238E27FC236}">
                <a16:creationId xmlns:a16="http://schemas.microsoft.com/office/drawing/2014/main" id="{EBC265C0-E582-40B5-ACB0-33DBEA0775D6}"/>
              </a:ext>
            </a:extLst>
          </p:cNvPr>
          <p:cNvSpPr>
            <a:spLocks noChangeArrowheads="1"/>
          </p:cNvSpPr>
          <p:nvPr/>
        </p:nvSpPr>
        <p:spPr bwMode="auto">
          <a:xfrm>
            <a:off x="6234114" y="4441825"/>
            <a:ext cx="808037" cy="450850"/>
          </a:xfrm>
          <a:prstGeom prst="rect">
            <a:avLst/>
          </a:prstGeom>
          <a:solidFill>
            <a:srgbClr val="FFFFFF"/>
          </a:solidFill>
          <a:ln w="3175">
            <a:solidFill>
              <a:srgbClr val="000000"/>
            </a:solidFill>
            <a:miter lim="800000"/>
            <a:headEnd/>
            <a:tailEnd/>
          </a:ln>
        </p:spPr>
        <p:txBody>
          <a:bodyPr/>
          <a:lstStyle/>
          <a:p>
            <a:endParaRPr lang="en-GB"/>
          </a:p>
        </p:txBody>
      </p:sp>
      <p:sp>
        <p:nvSpPr>
          <p:cNvPr id="16412" name="Rectangle 28">
            <a:extLst>
              <a:ext uri="{FF2B5EF4-FFF2-40B4-BE49-F238E27FC236}">
                <a16:creationId xmlns:a16="http://schemas.microsoft.com/office/drawing/2014/main" id="{F18C724D-370E-4247-9907-4CED7CC8E274}"/>
              </a:ext>
            </a:extLst>
          </p:cNvPr>
          <p:cNvSpPr>
            <a:spLocks noChangeArrowheads="1"/>
          </p:cNvSpPr>
          <p:nvPr/>
        </p:nvSpPr>
        <p:spPr bwMode="auto">
          <a:xfrm>
            <a:off x="6394450" y="4613275"/>
            <a:ext cx="484188"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b="1">
                <a:solidFill>
                  <a:srgbClr val="000000"/>
                </a:solidFill>
                <a:latin typeface="Arial" panose="020B0604020202020204" pitchFamily="34" charset="0"/>
              </a:rPr>
              <a:t>Process 2</a:t>
            </a:r>
            <a:endParaRPr lang="en-US" altLang="en-US" sz="800" b="1"/>
          </a:p>
        </p:txBody>
      </p:sp>
      <p:sp>
        <p:nvSpPr>
          <p:cNvPr id="16413" name="Freeform 29">
            <a:extLst>
              <a:ext uri="{FF2B5EF4-FFF2-40B4-BE49-F238E27FC236}">
                <a16:creationId xmlns:a16="http://schemas.microsoft.com/office/drawing/2014/main" id="{34DA3E1A-38E1-4148-AF93-E4CB2BD7B0B4}"/>
              </a:ext>
            </a:extLst>
          </p:cNvPr>
          <p:cNvSpPr>
            <a:spLocks/>
          </p:cNvSpPr>
          <p:nvPr/>
        </p:nvSpPr>
        <p:spPr bwMode="auto">
          <a:xfrm>
            <a:off x="5426075" y="4291014"/>
            <a:ext cx="1212850" cy="109537"/>
          </a:xfrm>
          <a:custGeom>
            <a:avLst/>
            <a:gdLst>
              <a:gd name="T0" fmla="*/ 0 w 764"/>
              <a:gd name="T1" fmla="*/ 0 h 69"/>
              <a:gd name="T2" fmla="*/ 764 w 764"/>
              <a:gd name="T3" fmla="*/ 0 h 69"/>
              <a:gd name="T4" fmla="*/ 764 w 764"/>
              <a:gd name="T5" fmla="*/ 69 h 69"/>
            </a:gdLst>
            <a:ahLst/>
            <a:cxnLst>
              <a:cxn ang="0">
                <a:pos x="T0" y="T1"/>
              </a:cxn>
              <a:cxn ang="0">
                <a:pos x="T2" y="T3"/>
              </a:cxn>
              <a:cxn ang="0">
                <a:pos x="T4" y="T5"/>
              </a:cxn>
            </a:cxnLst>
            <a:rect l="0" t="0" r="r" b="b"/>
            <a:pathLst>
              <a:path w="764" h="69">
                <a:moveTo>
                  <a:pt x="0" y="0"/>
                </a:moveTo>
                <a:lnTo>
                  <a:pt x="764" y="0"/>
                </a:lnTo>
                <a:lnTo>
                  <a:pt x="764" y="69"/>
                </a:lnTo>
              </a:path>
            </a:pathLst>
          </a:custGeom>
          <a:noFill/>
          <a:ln w="317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414" name="Freeform 30">
            <a:extLst>
              <a:ext uri="{FF2B5EF4-FFF2-40B4-BE49-F238E27FC236}">
                <a16:creationId xmlns:a16="http://schemas.microsoft.com/office/drawing/2014/main" id="{C25098E3-DAF4-410C-96B5-6A523B6E4ADB}"/>
              </a:ext>
            </a:extLst>
          </p:cNvPr>
          <p:cNvSpPr>
            <a:spLocks/>
          </p:cNvSpPr>
          <p:nvPr/>
        </p:nvSpPr>
        <p:spPr bwMode="auto">
          <a:xfrm>
            <a:off x="6608763" y="4395789"/>
            <a:ext cx="61912" cy="46037"/>
          </a:xfrm>
          <a:custGeom>
            <a:avLst/>
            <a:gdLst>
              <a:gd name="T0" fmla="*/ 39 w 39"/>
              <a:gd name="T1" fmla="*/ 0 h 29"/>
              <a:gd name="T2" fmla="*/ 19 w 39"/>
              <a:gd name="T3" fmla="*/ 29 h 29"/>
              <a:gd name="T4" fmla="*/ 0 w 39"/>
              <a:gd name="T5" fmla="*/ 0 h 29"/>
              <a:gd name="T6" fmla="*/ 39 w 39"/>
              <a:gd name="T7" fmla="*/ 0 h 29"/>
            </a:gdLst>
            <a:ahLst/>
            <a:cxnLst>
              <a:cxn ang="0">
                <a:pos x="T0" y="T1"/>
              </a:cxn>
              <a:cxn ang="0">
                <a:pos x="T2" y="T3"/>
              </a:cxn>
              <a:cxn ang="0">
                <a:pos x="T4" y="T5"/>
              </a:cxn>
              <a:cxn ang="0">
                <a:pos x="T6" y="T7"/>
              </a:cxn>
            </a:cxnLst>
            <a:rect l="0" t="0" r="r" b="b"/>
            <a:pathLst>
              <a:path w="39" h="29">
                <a:moveTo>
                  <a:pt x="39" y="0"/>
                </a:moveTo>
                <a:lnTo>
                  <a:pt x="19" y="29"/>
                </a:lnTo>
                <a:lnTo>
                  <a:pt x="0" y="0"/>
                </a:lnTo>
                <a:lnTo>
                  <a:pt x="39" y="0"/>
                </a:lnTo>
                <a:close/>
              </a:path>
            </a:pathLst>
          </a:custGeom>
          <a:solidFill>
            <a:srgbClr val="000000"/>
          </a:solidFill>
          <a:ln w="9525">
            <a:solidFill>
              <a:schemeClr val="tx1"/>
            </a:solidFill>
            <a:round/>
            <a:headEnd/>
            <a:tailEnd/>
          </a:ln>
        </p:spPr>
        <p:txBody>
          <a:bodyPr/>
          <a:lstStyle/>
          <a:p>
            <a:endParaRPr lang="en-GB"/>
          </a:p>
        </p:txBody>
      </p:sp>
      <p:sp>
        <p:nvSpPr>
          <p:cNvPr id="16415" name="Freeform 31">
            <a:extLst>
              <a:ext uri="{FF2B5EF4-FFF2-40B4-BE49-F238E27FC236}">
                <a16:creationId xmlns:a16="http://schemas.microsoft.com/office/drawing/2014/main" id="{9F561B21-FC5F-4E21-B4F2-47AB8959B11E}"/>
              </a:ext>
            </a:extLst>
          </p:cNvPr>
          <p:cNvSpPr>
            <a:spLocks/>
          </p:cNvSpPr>
          <p:nvPr/>
        </p:nvSpPr>
        <p:spPr bwMode="auto">
          <a:xfrm>
            <a:off x="5481639" y="4892676"/>
            <a:ext cx="1157287" cy="150813"/>
          </a:xfrm>
          <a:custGeom>
            <a:avLst/>
            <a:gdLst>
              <a:gd name="T0" fmla="*/ 729 w 729"/>
              <a:gd name="T1" fmla="*/ 0 h 95"/>
              <a:gd name="T2" fmla="*/ 729 w 729"/>
              <a:gd name="T3" fmla="*/ 95 h 95"/>
              <a:gd name="T4" fmla="*/ 0 w 729"/>
              <a:gd name="T5" fmla="*/ 95 h 95"/>
            </a:gdLst>
            <a:ahLst/>
            <a:cxnLst>
              <a:cxn ang="0">
                <a:pos x="T0" y="T1"/>
              </a:cxn>
              <a:cxn ang="0">
                <a:pos x="T2" y="T3"/>
              </a:cxn>
              <a:cxn ang="0">
                <a:pos x="T4" y="T5"/>
              </a:cxn>
            </a:cxnLst>
            <a:rect l="0" t="0" r="r" b="b"/>
            <a:pathLst>
              <a:path w="729" h="95">
                <a:moveTo>
                  <a:pt x="729" y="0"/>
                </a:moveTo>
                <a:lnTo>
                  <a:pt x="729" y="95"/>
                </a:lnTo>
                <a:lnTo>
                  <a:pt x="0" y="95"/>
                </a:lnTo>
              </a:path>
            </a:pathLst>
          </a:custGeom>
          <a:noFill/>
          <a:ln w="3175">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416" name="Freeform 32">
            <a:extLst>
              <a:ext uri="{FF2B5EF4-FFF2-40B4-BE49-F238E27FC236}">
                <a16:creationId xmlns:a16="http://schemas.microsoft.com/office/drawing/2014/main" id="{53CFAE51-B1F0-4D32-9ACD-A91791B79965}"/>
              </a:ext>
            </a:extLst>
          </p:cNvPr>
          <p:cNvSpPr>
            <a:spLocks/>
          </p:cNvSpPr>
          <p:nvPr/>
        </p:nvSpPr>
        <p:spPr bwMode="auto">
          <a:xfrm>
            <a:off x="5426076" y="5019676"/>
            <a:ext cx="61913" cy="47625"/>
          </a:xfrm>
          <a:custGeom>
            <a:avLst/>
            <a:gdLst>
              <a:gd name="T0" fmla="*/ 39 w 39"/>
              <a:gd name="T1" fmla="*/ 30 h 30"/>
              <a:gd name="T2" fmla="*/ 0 w 39"/>
              <a:gd name="T3" fmla="*/ 15 h 30"/>
              <a:gd name="T4" fmla="*/ 39 w 39"/>
              <a:gd name="T5" fmla="*/ 0 h 30"/>
              <a:gd name="T6" fmla="*/ 39 w 39"/>
              <a:gd name="T7" fmla="*/ 30 h 30"/>
            </a:gdLst>
            <a:ahLst/>
            <a:cxnLst>
              <a:cxn ang="0">
                <a:pos x="T0" y="T1"/>
              </a:cxn>
              <a:cxn ang="0">
                <a:pos x="T2" y="T3"/>
              </a:cxn>
              <a:cxn ang="0">
                <a:pos x="T4" y="T5"/>
              </a:cxn>
              <a:cxn ang="0">
                <a:pos x="T6" y="T7"/>
              </a:cxn>
            </a:cxnLst>
            <a:rect l="0" t="0" r="r" b="b"/>
            <a:pathLst>
              <a:path w="39" h="30">
                <a:moveTo>
                  <a:pt x="39" y="30"/>
                </a:moveTo>
                <a:lnTo>
                  <a:pt x="0" y="15"/>
                </a:lnTo>
                <a:lnTo>
                  <a:pt x="39" y="0"/>
                </a:lnTo>
                <a:lnTo>
                  <a:pt x="39" y="30"/>
                </a:lnTo>
                <a:close/>
              </a:path>
            </a:pathLst>
          </a:custGeom>
          <a:solidFill>
            <a:srgbClr val="000000"/>
          </a:solidFill>
          <a:ln w="9525">
            <a:solidFill>
              <a:schemeClr val="tx1"/>
            </a:solidFill>
            <a:round/>
            <a:headEnd/>
            <a:tailEnd/>
          </a:ln>
        </p:spPr>
        <p:txBody>
          <a:bodyPr/>
          <a:lstStyle/>
          <a:p>
            <a:endParaRPr lang="en-GB"/>
          </a:p>
        </p:txBody>
      </p:sp>
      <p:sp>
        <p:nvSpPr>
          <p:cNvPr id="16417" name="Rectangle 33">
            <a:extLst>
              <a:ext uri="{FF2B5EF4-FFF2-40B4-BE49-F238E27FC236}">
                <a16:creationId xmlns:a16="http://schemas.microsoft.com/office/drawing/2014/main" id="{DAE6AE5B-3BE1-49B5-B80B-B08639A31CFE}"/>
              </a:ext>
            </a:extLst>
          </p:cNvPr>
          <p:cNvSpPr>
            <a:spLocks noChangeArrowheads="1"/>
          </p:cNvSpPr>
          <p:nvPr/>
        </p:nvSpPr>
        <p:spPr bwMode="auto">
          <a:xfrm>
            <a:off x="5902325" y="4173539"/>
            <a:ext cx="211138"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b="1">
                <a:latin typeface="Arial" panose="020B0604020202020204" pitchFamily="34" charset="0"/>
              </a:rPr>
              <a:t>Else</a:t>
            </a:r>
            <a:endParaRPr lang="en-US" altLang="en-US" b="1"/>
          </a:p>
        </p:txBody>
      </p:sp>
      <p:sp>
        <p:nvSpPr>
          <p:cNvPr id="16418" name="Rectangle 34">
            <a:extLst>
              <a:ext uri="{FF2B5EF4-FFF2-40B4-BE49-F238E27FC236}">
                <a16:creationId xmlns:a16="http://schemas.microsoft.com/office/drawing/2014/main" id="{69D55056-3D30-4A19-B45B-6D7721F99EB6}"/>
              </a:ext>
            </a:extLst>
          </p:cNvPr>
          <p:cNvSpPr>
            <a:spLocks noChangeArrowheads="1"/>
          </p:cNvSpPr>
          <p:nvPr/>
        </p:nvSpPr>
        <p:spPr bwMode="auto">
          <a:xfrm>
            <a:off x="5354638" y="6638926"/>
            <a:ext cx="14988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a:latin typeface="Arial" panose="020B0604020202020204" pitchFamily="34" charset="0"/>
              </a:rPr>
              <a:t>Note indentation from left to right</a:t>
            </a:r>
            <a:endParaRPr lang="en-US" altLang="en-US"/>
          </a:p>
        </p:txBody>
      </p:sp>
      <p:sp>
        <p:nvSpPr>
          <p:cNvPr id="16419" name="Freeform 35">
            <a:extLst>
              <a:ext uri="{FF2B5EF4-FFF2-40B4-BE49-F238E27FC236}">
                <a16:creationId xmlns:a16="http://schemas.microsoft.com/office/drawing/2014/main" id="{73DAA784-4392-431B-8A94-320DAD9875FC}"/>
              </a:ext>
            </a:extLst>
          </p:cNvPr>
          <p:cNvSpPr>
            <a:spLocks/>
          </p:cNvSpPr>
          <p:nvPr/>
        </p:nvSpPr>
        <p:spPr bwMode="auto">
          <a:xfrm>
            <a:off x="5224463" y="6021388"/>
            <a:ext cx="404812" cy="527050"/>
          </a:xfrm>
          <a:custGeom>
            <a:avLst/>
            <a:gdLst>
              <a:gd name="T0" fmla="*/ 127 w 255"/>
              <a:gd name="T1" fmla="*/ 0 h 332"/>
              <a:gd name="T2" fmla="*/ 0 w 255"/>
              <a:gd name="T3" fmla="*/ 95 h 332"/>
              <a:gd name="T4" fmla="*/ 84 w 255"/>
              <a:gd name="T5" fmla="*/ 95 h 332"/>
              <a:gd name="T6" fmla="*/ 84 w 255"/>
              <a:gd name="T7" fmla="*/ 332 h 332"/>
              <a:gd name="T8" fmla="*/ 171 w 255"/>
              <a:gd name="T9" fmla="*/ 332 h 332"/>
              <a:gd name="T10" fmla="*/ 171 w 255"/>
              <a:gd name="T11" fmla="*/ 95 h 332"/>
              <a:gd name="T12" fmla="*/ 255 w 255"/>
              <a:gd name="T13" fmla="*/ 95 h 332"/>
              <a:gd name="T14" fmla="*/ 127 w 255"/>
              <a:gd name="T15" fmla="*/ 0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5" h="332">
                <a:moveTo>
                  <a:pt x="127" y="0"/>
                </a:moveTo>
                <a:lnTo>
                  <a:pt x="0" y="95"/>
                </a:lnTo>
                <a:lnTo>
                  <a:pt x="84" y="95"/>
                </a:lnTo>
                <a:lnTo>
                  <a:pt x="84" y="332"/>
                </a:lnTo>
                <a:lnTo>
                  <a:pt x="171" y="332"/>
                </a:lnTo>
                <a:lnTo>
                  <a:pt x="171" y="95"/>
                </a:lnTo>
                <a:lnTo>
                  <a:pt x="255" y="95"/>
                </a:lnTo>
                <a:lnTo>
                  <a:pt x="127" y="0"/>
                </a:lnTo>
                <a:close/>
              </a:path>
            </a:pathLst>
          </a:custGeom>
          <a:solidFill>
            <a:srgbClr val="FFFFFF"/>
          </a:solidFill>
          <a:ln w="3175">
            <a:solidFill>
              <a:srgbClr val="000000"/>
            </a:solidFill>
            <a:prstDash val="solid"/>
            <a:round/>
            <a:headEnd/>
            <a:tailEnd/>
          </a:ln>
        </p:spPr>
        <p:txBody>
          <a:bodyPr/>
          <a:lstStyle/>
          <a:p>
            <a:endParaRPr lang="en-GB"/>
          </a:p>
        </p:txBody>
      </p:sp>
      <p:sp>
        <p:nvSpPr>
          <p:cNvPr id="16420" name="Freeform 36">
            <a:extLst>
              <a:ext uri="{FF2B5EF4-FFF2-40B4-BE49-F238E27FC236}">
                <a16:creationId xmlns:a16="http://schemas.microsoft.com/office/drawing/2014/main" id="{53C8DBCB-56FC-4407-A38C-F528E67CECC4}"/>
              </a:ext>
            </a:extLst>
          </p:cNvPr>
          <p:cNvSpPr>
            <a:spLocks/>
          </p:cNvSpPr>
          <p:nvPr/>
        </p:nvSpPr>
        <p:spPr bwMode="auto">
          <a:xfrm>
            <a:off x="6435726" y="6021388"/>
            <a:ext cx="404813" cy="527050"/>
          </a:xfrm>
          <a:custGeom>
            <a:avLst/>
            <a:gdLst>
              <a:gd name="T0" fmla="*/ 128 w 255"/>
              <a:gd name="T1" fmla="*/ 0 h 332"/>
              <a:gd name="T2" fmla="*/ 0 w 255"/>
              <a:gd name="T3" fmla="*/ 95 h 332"/>
              <a:gd name="T4" fmla="*/ 84 w 255"/>
              <a:gd name="T5" fmla="*/ 95 h 332"/>
              <a:gd name="T6" fmla="*/ 84 w 255"/>
              <a:gd name="T7" fmla="*/ 332 h 332"/>
              <a:gd name="T8" fmla="*/ 171 w 255"/>
              <a:gd name="T9" fmla="*/ 332 h 332"/>
              <a:gd name="T10" fmla="*/ 171 w 255"/>
              <a:gd name="T11" fmla="*/ 95 h 332"/>
              <a:gd name="T12" fmla="*/ 255 w 255"/>
              <a:gd name="T13" fmla="*/ 95 h 332"/>
              <a:gd name="T14" fmla="*/ 128 w 255"/>
              <a:gd name="T15" fmla="*/ 0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5" h="332">
                <a:moveTo>
                  <a:pt x="128" y="0"/>
                </a:moveTo>
                <a:lnTo>
                  <a:pt x="0" y="95"/>
                </a:lnTo>
                <a:lnTo>
                  <a:pt x="84" y="95"/>
                </a:lnTo>
                <a:lnTo>
                  <a:pt x="84" y="332"/>
                </a:lnTo>
                <a:lnTo>
                  <a:pt x="171" y="332"/>
                </a:lnTo>
                <a:lnTo>
                  <a:pt x="171" y="95"/>
                </a:lnTo>
                <a:lnTo>
                  <a:pt x="255" y="95"/>
                </a:lnTo>
                <a:lnTo>
                  <a:pt x="128" y="0"/>
                </a:lnTo>
                <a:close/>
              </a:path>
            </a:pathLst>
          </a:custGeom>
          <a:solidFill>
            <a:srgbClr val="FFFFFF"/>
          </a:solidFill>
          <a:ln w="3175">
            <a:solidFill>
              <a:srgbClr val="000000"/>
            </a:solidFill>
            <a:prstDash val="solid"/>
            <a:round/>
            <a:headEnd/>
            <a:tailEnd/>
          </a:ln>
        </p:spPr>
        <p:txBody>
          <a:bodyPr/>
          <a:lstStyle/>
          <a:p>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a:extLst>
              <a:ext uri="{FF2B5EF4-FFF2-40B4-BE49-F238E27FC236}">
                <a16:creationId xmlns:a16="http://schemas.microsoft.com/office/drawing/2014/main" id="{4DDE7C5A-2614-41FA-9E81-916155C117F6}"/>
              </a:ext>
            </a:extLst>
          </p:cNvPr>
          <p:cNvSpPr txBox="1">
            <a:spLocks noChangeArrowheads="1"/>
          </p:cNvSpPr>
          <p:nvPr/>
        </p:nvSpPr>
        <p:spPr bwMode="auto">
          <a:xfrm>
            <a:off x="3048000" y="1905000"/>
            <a:ext cx="7315200" cy="527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3200" b="1" u="sng"/>
              <a:t>Code</a:t>
            </a:r>
            <a:r>
              <a:rPr lang="en-US" altLang="en-US" sz="2800"/>
              <a:t> </a:t>
            </a:r>
          </a:p>
          <a:p>
            <a:pPr eaLnBrk="1" hangingPunct="1"/>
            <a:endParaRPr lang="en-US" altLang="en-US" sz="2800"/>
          </a:p>
          <a:p>
            <a:pPr eaLnBrk="1" hangingPunct="1"/>
            <a:r>
              <a:rPr lang="en-US" altLang="en-US" sz="2800"/>
              <a:t>if (AmirAge &gt; AmaraAge) </a:t>
            </a:r>
          </a:p>
          <a:p>
            <a:pPr eaLnBrk="1" hangingPunct="1"/>
            <a:r>
              <a:rPr lang="en-US" altLang="en-US" sz="2800"/>
              <a:t>{</a:t>
            </a:r>
          </a:p>
          <a:p>
            <a:pPr eaLnBrk="1" hangingPunct="1"/>
            <a:r>
              <a:rPr lang="en-US" altLang="en-US" sz="2800"/>
              <a:t>    cout&lt;&lt; “Amir is older than Amara” ;</a:t>
            </a:r>
          </a:p>
          <a:p>
            <a:pPr eaLnBrk="1" hangingPunct="1"/>
            <a:r>
              <a:rPr lang="en-US" altLang="en-US" sz="2800"/>
              <a:t>} </a:t>
            </a:r>
          </a:p>
          <a:p>
            <a:pPr eaLnBrk="1" hangingPunct="1"/>
            <a:endParaRPr lang="en-US" altLang="en-US" sz="2800"/>
          </a:p>
          <a:p>
            <a:pPr eaLnBrk="1" hangingPunct="1"/>
            <a:r>
              <a:rPr lang="en-US" altLang="en-US" sz="2800"/>
              <a:t>if (AmirAge &lt; AmaraAge) </a:t>
            </a:r>
          </a:p>
          <a:p>
            <a:pPr eaLnBrk="1" hangingPunct="1"/>
            <a:r>
              <a:rPr lang="en-US" altLang="en-US" sz="2800"/>
              <a:t>{</a:t>
            </a:r>
          </a:p>
          <a:p>
            <a:pPr eaLnBrk="1" hangingPunct="1"/>
            <a:r>
              <a:rPr lang="en-US" altLang="en-US" sz="2800"/>
              <a:t>    cout&lt;&lt; “Amir is younger than Amara” ;</a:t>
            </a:r>
          </a:p>
          <a:p>
            <a:pPr eaLnBrk="1" hangingPunct="1"/>
            <a:r>
              <a:rPr lang="en-US" altLang="en-US" sz="2800"/>
              <a:t>} </a:t>
            </a:r>
          </a:p>
          <a:p>
            <a:pPr eaLnBrk="1" hangingPunct="1"/>
            <a:endParaRPr lang="en-US" altLang="en-US" sz="2800"/>
          </a:p>
        </p:txBody>
      </p:sp>
      <p:sp>
        <p:nvSpPr>
          <p:cNvPr id="17414" name="Rectangle 6">
            <a:extLst>
              <a:ext uri="{FF2B5EF4-FFF2-40B4-BE49-F238E27FC236}">
                <a16:creationId xmlns:a16="http://schemas.microsoft.com/office/drawing/2014/main" id="{05B2A6AA-4686-4667-9452-6F08222872E0}"/>
              </a:ext>
            </a:extLst>
          </p:cNvPr>
          <p:cNvSpPr>
            <a:spLocks noGrp="1" noChangeArrowheads="1"/>
          </p:cNvSpPr>
          <p:nvPr>
            <p:ph type="title"/>
          </p:nvPr>
        </p:nvSpPr>
        <p:spPr>
          <a:xfrm>
            <a:off x="2590800" y="533401"/>
            <a:ext cx="7543800" cy="1431925"/>
          </a:xfrm>
          <a:noFill/>
          <a:ln/>
        </p:spPr>
        <p:txBody>
          <a:bodyPr/>
          <a:lstStyle/>
          <a:p>
            <a:pPr algn="ctr"/>
            <a:r>
              <a:rPr lang="en-US" altLang="en-US" sz="7200"/>
              <a:t>Example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dissolve">
                                      <p:cBhvr>
                                        <p:cTn id="7"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C0946BE-1B7C-4D66-87BE-2E811E55D87F}"/>
              </a:ext>
            </a:extLst>
          </p:cNvPr>
          <p:cNvSpPr>
            <a:spLocks noGrp="1" noChangeArrowheads="1"/>
          </p:cNvSpPr>
          <p:nvPr>
            <p:ph type="title"/>
          </p:nvPr>
        </p:nvSpPr>
        <p:spPr>
          <a:xfrm>
            <a:off x="2590800" y="533401"/>
            <a:ext cx="7543800" cy="1431925"/>
          </a:xfrm>
        </p:spPr>
        <p:txBody>
          <a:bodyPr/>
          <a:lstStyle/>
          <a:p>
            <a:pPr algn="ctr"/>
            <a:r>
              <a:rPr lang="en-US" altLang="en-US" sz="7200"/>
              <a:t>Example</a:t>
            </a:r>
          </a:p>
        </p:txBody>
      </p:sp>
      <p:sp>
        <p:nvSpPr>
          <p:cNvPr id="25603" name="Rectangle 3">
            <a:extLst>
              <a:ext uri="{FF2B5EF4-FFF2-40B4-BE49-F238E27FC236}">
                <a16:creationId xmlns:a16="http://schemas.microsoft.com/office/drawing/2014/main" id="{CC78DD0E-70A8-450C-9867-7BC217D8B725}"/>
              </a:ext>
            </a:extLst>
          </p:cNvPr>
          <p:cNvSpPr>
            <a:spLocks noGrp="1" noChangeArrowheads="1"/>
          </p:cNvSpPr>
          <p:nvPr>
            <p:ph type="body" idx="1"/>
          </p:nvPr>
        </p:nvSpPr>
        <p:spPr>
          <a:xfrm>
            <a:off x="3429000" y="1981200"/>
            <a:ext cx="7010400" cy="4114800"/>
          </a:xfrm>
        </p:spPr>
        <p:txBody>
          <a:bodyPr>
            <a:normAutofit fontScale="92500" lnSpcReduction="20000"/>
          </a:bodyPr>
          <a:lstStyle/>
          <a:p>
            <a:pPr>
              <a:lnSpc>
                <a:spcPct val="90000"/>
              </a:lnSpc>
              <a:buFont typeface="Wingdings" panose="05000000000000000000" pitchFamily="2" charset="2"/>
              <a:buNone/>
            </a:pPr>
            <a:r>
              <a:rPr lang="en-US" altLang="en-US" sz="2800" b="1" u="sng"/>
              <a:t>Code</a:t>
            </a:r>
            <a:r>
              <a:rPr lang="en-US" altLang="en-US" sz="2800"/>
              <a:t> </a:t>
            </a:r>
          </a:p>
          <a:p>
            <a:pPr>
              <a:lnSpc>
                <a:spcPct val="90000"/>
              </a:lnSpc>
              <a:buFont typeface="Wingdings" panose="05000000000000000000" pitchFamily="2" charset="2"/>
              <a:buNone/>
            </a:pPr>
            <a:endParaRPr lang="en-US" altLang="en-US" sz="2800"/>
          </a:p>
          <a:p>
            <a:pPr>
              <a:lnSpc>
                <a:spcPct val="90000"/>
              </a:lnSpc>
              <a:buFont typeface="Wingdings" panose="05000000000000000000" pitchFamily="2" charset="2"/>
              <a:buNone/>
            </a:pPr>
            <a:r>
              <a:rPr lang="en-US" altLang="en-US" sz="2800"/>
              <a:t>if AmirAge &gt;  AmaraAge) </a:t>
            </a:r>
          </a:p>
          <a:p>
            <a:pPr>
              <a:lnSpc>
                <a:spcPct val="90000"/>
              </a:lnSpc>
              <a:buFont typeface="Wingdings" panose="05000000000000000000" pitchFamily="2" charset="2"/>
              <a:buNone/>
            </a:pPr>
            <a:r>
              <a:rPr lang="en-US" altLang="en-US" sz="2800"/>
              <a:t>{</a:t>
            </a:r>
          </a:p>
          <a:p>
            <a:pPr>
              <a:lnSpc>
                <a:spcPct val="90000"/>
              </a:lnSpc>
              <a:buFont typeface="Wingdings" panose="05000000000000000000" pitchFamily="2" charset="2"/>
              <a:buNone/>
            </a:pPr>
            <a:r>
              <a:rPr lang="en-US" altLang="en-US" sz="2800"/>
              <a:t>    cout&lt;&lt; “Amir is older than Amara” ;</a:t>
            </a:r>
          </a:p>
          <a:p>
            <a:pPr>
              <a:lnSpc>
                <a:spcPct val="90000"/>
              </a:lnSpc>
              <a:buFont typeface="Wingdings" panose="05000000000000000000" pitchFamily="2" charset="2"/>
              <a:buNone/>
            </a:pPr>
            <a:r>
              <a:rPr lang="en-US" altLang="en-US" sz="2800"/>
              <a:t>} </a:t>
            </a:r>
          </a:p>
          <a:p>
            <a:pPr>
              <a:lnSpc>
                <a:spcPct val="90000"/>
              </a:lnSpc>
              <a:buFont typeface="Wingdings" panose="05000000000000000000" pitchFamily="2" charset="2"/>
              <a:buNone/>
            </a:pPr>
            <a:r>
              <a:rPr lang="en-US" altLang="en-US" sz="2800"/>
              <a:t>else </a:t>
            </a:r>
          </a:p>
          <a:p>
            <a:pPr>
              <a:lnSpc>
                <a:spcPct val="90000"/>
              </a:lnSpc>
              <a:buFont typeface="Wingdings" panose="05000000000000000000" pitchFamily="2" charset="2"/>
              <a:buNone/>
            </a:pPr>
            <a:r>
              <a:rPr lang="en-US" altLang="en-US" sz="2800"/>
              <a:t>{</a:t>
            </a:r>
          </a:p>
          <a:p>
            <a:pPr>
              <a:lnSpc>
                <a:spcPct val="90000"/>
              </a:lnSpc>
              <a:buFont typeface="Wingdings" panose="05000000000000000000" pitchFamily="2" charset="2"/>
              <a:buNone/>
            </a:pPr>
            <a:r>
              <a:rPr lang="en-US" altLang="en-US" sz="2800"/>
              <a:t>    cout&lt;&lt;“Amir is younger than Amara” ;</a:t>
            </a:r>
          </a:p>
          <a:p>
            <a:pPr>
              <a:lnSpc>
                <a:spcPct val="90000"/>
              </a:lnSpc>
              <a:buFont typeface="Wingdings" panose="05000000000000000000" pitchFamily="2" charset="2"/>
              <a:buNone/>
            </a:pPr>
            <a:r>
              <a:rPr lang="en-US" altLang="en-US" sz="2800"/>
              <a:t>}</a:t>
            </a:r>
          </a:p>
          <a:p>
            <a:pPr>
              <a:lnSpc>
                <a:spcPct val="90000"/>
              </a:lnSpc>
              <a:buFont typeface="Wingdings" panose="05000000000000000000" pitchFamily="2" charset="2"/>
              <a:buNone/>
            </a:pPr>
            <a:endParaRPr lang="en-US" alt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A44772F4-9B3C-410C-A089-C29B160E67B1}"/>
              </a:ext>
            </a:extLst>
          </p:cNvPr>
          <p:cNvSpPr>
            <a:spLocks noGrp="1" noChangeArrowheads="1"/>
          </p:cNvSpPr>
          <p:nvPr>
            <p:ph type="body" idx="1"/>
          </p:nvPr>
        </p:nvSpPr>
        <p:spPr>
          <a:xfrm>
            <a:off x="2743200" y="2895600"/>
            <a:ext cx="7543800" cy="2819400"/>
          </a:xfrm>
        </p:spPr>
        <p:txBody>
          <a:bodyPr/>
          <a:lstStyle/>
          <a:p>
            <a:pPr>
              <a:buFont typeface="Wingdings" panose="05000000000000000000" pitchFamily="2" charset="2"/>
              <a:buNone/>
            </a:pPr>
            <a:r>
              <a:rPr lang="en-US" altLang="en-US" sz="3600" b="1"/>
              <a:t>Make a small flow chart of this</a:t>
            </a:r>
          </a:p>
          <a:p>
            <a:pPr>
              <a:buFont typeface="Wingdings" panose="05000000000000000000" pitchFamily="2" charset="2"/>
              <a:buNone/>
            </a:pPr>
            <a:r>
              <a:rPr lang="en-US" altLang="en-US" sz="3600" b="1"/>
              <a:t>program and see the one to one</a:t>
            </a:r>
          </a:p>
          <a:p>
            <a:pPr>
              <a:buFont typeface="Wingdings" panose="05000000000000000000" pitchFamily="2" charset="2"/>
              <a:buNone/>
            </a:pPr>
            <a:r>
              <a:rPr lang="en-US" altLang="en-US" sz="3600" b="1"/>
              <a:t>correspondence of the chart </a:t>
            </a:r>
          </a:p>
          <a:p>
            <a:pPr>
              <a:buFont typeface="Wingdings" panose="05000000000000000000" pitchFamily="2" charset="2"/>
              <a:buNone/>
            </a:pPr>
            <a:r>
              <a:rPr lang="en-US" altLang="en-US" sz="3600" b="1"/>
              <a:t>and the code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8125EEA-7CF9-46B2-A429-B83675F9E381}"/>
              </a:ext>
            </a:extLst>
          </p:cNvPr>
          <p:cNvSpPr>
            <a:spLocks noGrp="1" noChangeArrowheads="1"/>
          </p:cNvSpPr>
          <p:nvPr>
            <p:ph type="title"/>
          </p:nvPr>
        </p:nvSpPr>
        <p:spPr>
          <a:xfrm>
            <a:off x="2590800" y="533401"/>
            <a:ext cx="7543800" cy="1431925"/>
          </a:xfrm>
        </p:spPr>
        <p:txBody>
          <a:bodyPr/>
          <a:lstStyle/>
          <a:p>
            <a:pPr algn="ctr"/>
            <a:r>
              <a:rPr lang="en-US" altLang="en-US" sz="7200"/>
              <a:t>Example </a:t>
            </a:r>
          </a:p>
        </p:txBody>
      </p:sp>
      <p:sp>
        <p:nvSpPr>
          <p:cNvPr id="26627" name="Rectangle 3">
            <a:extLst>
              <a:ext uri="{FF2B5EF4-FFF2-40B4-BE49-F238E27FC236}">
                <a16:creationId xmlns:a16="http://schemas.microsoft.com/office/drawing/2014/main" id="{AE2D3DC3-17D6-4B39-89AE-D5F34262BEBD}"/>
              </a:ext>
            </a:extLst>
          </p:cNvPr>
          <p:cNvSpPr>
            <a:spLocks noGrp="1" noChangeArrowheads="1"/>
          </p:cNvSpPr>
          <p:nvPr>
            <p:ph type="body" idx="1"/>
          </p:nvPr>
        </p:nvSpPr>
        <p:spPr>
          <a:xfrm>
            <a:off x="3133725" y="1809751"/>
            <a:ext cx="8229600" cy="4525963"/>
          </a:xfrm>
        </p:spPr>
        <p:txBody>
          <a:bodyPr>
            <a:normAutofit fontScale="92500" lnSpcReduction="20000"/>
          </a:bodyPr>
          <a:lstStyle/>
          <a:p>
            <a:pPr>
              <a:lnSpc>
                <a:spcPct val="90000"/>
              </a:lnSpc>
              <a:buFont typeface="Wingdings" panose="05000000000000000000" pitchFamily="2" charset="2"/>
              <a:buNone/>
            </a:pPr>
            <a:r>
              <a:rPr lang="en-US" altLang="en-US" sz="2800" b="1" u="sng"/>
              <a:t>Code</a:t>
            </a:r>
            <a:r>
              <a:rPr lang="en-US" altLang="en-US" sz="2800"/>
              <a:t> </a:t>
            </a:r>
          </a:p>
          <a:p>
            <a:pPr>
              <a:lnSpc>
                <a:spcPct val="90000"/>
              </a:lnSpc>
              <a:buFont typeface="Wingdings" panose="05000000000000000000" pitchFamily="2" charset="2"/>
              <a:buNone/>
            </a:pPr>
            <a:endParaRPr lang="en-US" altLang="en-US" sz="2800"/>
          </a:p>
          <a:p>
            <a:pPr>
              <a:lnSpc>
                <a:spcPct val="90000"/>
              </a:lnSpc>
              <a:buFont typeface="Wingdings" panose="05000000000000000000" pitchFamily="2" charset="2"/>
              <a:buNone/>
            </a:pPr>
            <a:r>
              <a:rPr lang="en-US" altLang="en-US" sz="2800"/>
              <a:t>if AmirAge  &gt;  AmaraAge) </a:t>
            </a:r>
          </a:p>
          <a:p>
            <a:pPr>
              <a:lnSpc>
                <a:spcPct val="90000"/>
              </a:lnSpc>
              <a:buFont typeface="Wingdings" panose="05000000000000000000" pitchFamily="2" charset="2"/>
              <a:buNone/>
            </a:pPr>
            <a:r>
              <a:rPr lang="en-US" altLang="en-US" sz="2800"/>
              <a:t>{</a:t>
            </a:r>
          </a:p>
          <a:p>
            <a:pPr>
              <a:lnSpc>
                <a:spcPct val="90000"/>
              </a:lnSpc>
              <a:buFont typeface="Wingdings" panose="05000000000000000000" pitchFamily="2" charset="2"/>
              <a:buNone/>
            </a:pPr>
            <a:r>
              <a:rPr lang="en-US" altLang="en-US" sz="2800"/>
              <a:t>    cout&lt;&lt; “Amir is older than Amara” ;</a:t>
            </a:r>
          </a:p>
          <a:p>
            <a:pPr>
              <a:lnSpc>
                <a:spcPct val="90000"/>
              </a:lnSpc>
              <a:buFont typeface="Wingdings" panose="05000000000000000000" pitchFamily="2" charset="2"/>
              <a:buNone/>
            </a:pPr>
            <a:r>
              <a:rPr lang="en-US" altLang="en-US" sz="2800"/>
              <a:t>} </a:t>
            </a:r>
          </a:p>
          <a:p>
            <a:pPr>
              <a:lnSpc>
                <a:spcPct val="90000"/>
              </a:lnSpc>
              <a:buFont typeface="Wingdings" panose="05000000000000000000" pitchFamily="2" charset="2"/>
              <a:buNone/>
            </a:pPr>
            <a:r>
              <a:rPr lang="en-US" altLang="en-US" sz="2800"/>
              <a:t>else </a:t>
            </a:r>
          </a:p>
          <a:p>
            <a:pPr>
              <a:lnSpc>
                <a:spcPct val="90000"/>
              </a:lnSpc>
              <a:buFont typeface="Wingdings" panose="05000000000000000000" pitchFamily="2" charset="2"/>
              <a:buNone/>
            </a:pPr>
            <a:r>
              <a:rPr lang="en-US" altLang="en-US" sz="2800"/>
              <a:t>{</a:t>
            </a:r>
          </a:p>
          <a:p>
            <a:pPr>
              <a:lnSpc>
                <a:spcPct val="90000"/>
              </a:lnSpc>
              <a:buFont typeface="Wingdings" panose="05000000000000000000" pitchFamily="2" charset="2"/>
              <a:buNone/>
            </a:pPr>
            <a:r>
              <a:rPr lang="en-US" altLang="en-US" sz="2800"/>
              <a:t>    cout&lt;&lt;“Amir is younger than or of the same age as Amara” ;</a:t>
            </a:r>
          </a:p>
          <a:p>
            <a:pPr>
              <a:lnSpc>
                <a:spcPct val="90000"/>
              </a:lnSpc>
              <a:buFont typeface="Wingdings" panose="05000000000000000000" pitchFamily="2" charset="2"/>
              <a:buNone/>
            </a:pPr>
            <a:r>
              <a:rPr lang="en-US" altLang="en-US" sz="280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8922D84-89CB-459F-A1DE-135B33120A3E}"/>
              </a:ext>
            </a:extLst>
          </p:cNvPr>
          <p:cNvSpPr>
            <a:spLocks noGrp="1" noChangeArrowheads="1"/>
          </p:cNvSpPr>
          <p:nvPr>
            <p:ph type="title"/>
          </p:nvPr>
        </p:nvSpPr>
        <p:spPr>
          <a:xfrm>
            <a:off x="2590800" y="533401"/>
            <a:ext cx="7543800" cy="1431925"/>
          </a:xfrm>
        </p:spPr>
        <p:txBody>
          <a:bodyPr/>
          <a:lstStyle/>
          <a:p>
            <a:pPr algn="ctr"/>
            <a:r>
              <a:rPr lang="en-US" altLang="en-US" sz="7200"/>
              <a:t>Example</a:t>
            </a:r>
          </a:p>
        </p:txBody>
      </p:sp>
      <p:sp>
        <p:nvSpPr>
          <p:cNvPr id="27651" name="Rectangle 3">
            <a:extLst>
              <a:ext uri="{FF2B5EF4-FFF2-40B4-BE49-F238E27FC236}">
                <a16:creationId xmlns:a16="http://schemas.microsoft.com/office/drawing/2014/main" id="{4927D7D5-F512-4354-8D27-6FC0A95A8915}"/>
              </a:ext>
            </a:extLst>
          </p:cNvPr>
          <p:cNvSpPr>
            <a:spLocks noGrp="1" noChangeArrowheads="1"/>
          </p:cNvSpPr>
          <p:nvPr>
            <p:ph type="body" idx="1"/>
          </p:nvPr>
        </p:nvSpPr>
        <p:spPr>
          <a:xfrm>
            <a:off x="2819400" y="2438400"/>
            <a:ext cx="7543800" cy="4114800"/>
          </a:xfrm>
        </p:spPr>
        <p:txBody>
          <a:bodyPr/>
          <a:lstStyle/>
          <a:p>
            <a:pPr>
              <a:buFont typeface="Wingdings" panose="05000000000000000000" pitchFamily="2" charset="2"/>
              <a:buNone/>
            </a:pPr>
            <a:r>
              <a:rPr lang="en-US" altLang="en-US" sz="3600"/>
              <a:t>If (AmirAge != AmaraAge)</a:t>
            </a:r>
          </a:p>
          <a:p>
            <a:pPr>
              <a:buFont typeface="Wingdings" panose="05000000000000000000" pitchFamily="2" charset="2"/>
              <a:buNone/>
            </a:pPr>
            <a:r>
              <a:rPr lang="en-US" altLang="en-US" sz="3600"/>
              <a:t> 	cout &lt;&lt; “Amir and Amara’s Ages are not equal”;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C85CB24-B029-4615-A18F-74F3328A3D64}"/>
              </a:ext>
            </a:extLst>
          </p:cNvPr>
          <p:cNvSpPr>
            <a:spLocks noGrp="1" noChangeArrowheads="1"/>
          </p:cNvSpPr>
          <p:nvPr>
            <p:ph type="title"/>
          </p:nvPr>
        </p:nvSpPr>
        <p:spPr>
          <a:xfrm>
            <a:off x="2743200" y="685801"/>
            <a:ext cx="7543800" cy="1431925"/>
          </a:xfrm>
        </p:spPr>
        <p:txBody>
          <a:bodyPr/>
          <a:lstStyle/>
          <a:p>
            <a:pPr algn="ctr"/>
            <a:r>
              <a:rPr lang="en-US" altLang="en-US" sz="5400"/>
              <a:t>Unary Not operator  !</a:t>
            </a:r>
          </a:p>
        </p:txBody>
      </p:sp>
      <p:sp>
        <p:nvSpPr>
          <p:cNvPr id="28675" name="Rectangle 3">
            <a:extLst>
              <a:ext uri="{FF2B5EF4-FFF2-40B4-BE49-F238E27FC236}">
                <a16:creationId xmlns:a16="http://schemas.microsoft.com/office/drawing/2014/main" id="{14906689-01FE-4E9D-A998-686C2FA47E7C}"/>
              </a:ext>
            </a:extLst>
          </p:cNvPr>
          <p:cNvSpPr>
            <a:spLocks noGrp="1" noChangeArrowheads="1"/>
          </p:cNvSpPr>
          <p:nvPr>
            <p:ph type="body" idx="1"/>
          </p:nvPr>
        </p:nvSpPr>
        <p:spPr>
          <a:xfrm>
            <a:off x="2590800" y="2514600"/>
            <a:ext cx="7543800" cy="4114800"/>
          </a:xfrm>
        </p:spPr>
        <p:txBody>
          <a:bodyPr/>
          <a:lstStyle/>
          <a:p>
            <a:pPr lvl="1" algn="ctr">
              <a:buClr>
                <a:schemeClr val="hlink"/>
              </a:buClr>
              <a:buFont typeface="Wingdings" panose="05000000000000000000" pitchFamily="2" charset="2"/>
              <a:buChar char="§"/>
            </a:pPr>
            <a:r>
              <a:rPr lang="en-US" altLang="en-US" sz="6600"/>
              <a:t> !true = false</a:t>
            </a:r>
          </a:p>
          <a:p>
            <a:pPr lvl="1" algn="ctr">
              <a:buClr>
                <a:schemeClr val="hlink"/>
              </a:buClr>
              <a:buFont typeface="Wingdings" panose="05000000000000000000" pitchFamily="2" charset="2"/>
              <a:buChar char="§"/>
            </a:pPr>
            <a:r>
              <a:rPr lang="en-US" altLang="en-US" sz="6600"/>
              <a:t> !false = true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CEF4D86F-F347-4D23-9A38-562D9E32C6A7}"/>
              </a:ext>
            </a:extLst>
          </p:cNvPr>
          <p:cNvSpPr>
            <a:spLocks noGrp="1" noChangeArrowheads="1"/>
          </p:cNvSpPr>
          <p:nvPr>
            <p:ph type="body" idx="1"/>
          </p:nvPr>
        </p:nvSpPr>
        <p:spPr>
          <a:xfrm>
            <a:off x="2362200" y="1981200"/>
            <a:ext cx="9220200" cy="4114800"/>
          </a:xfrm>
        </p:spPr>
        <p:txBody>
          <a:bodyPr/>
          <a:lstStyle/>
          <a:p>
            <a:pPr>
              <a:buFont typeface="Wingdings" panose="05000000000000000000" pitchFamily="2" charset="2"/>
              <a:buNone/>
            </a:pPr>
            <a:r>
              <a:rPr lang="en-US" altLang="en-US" sz="4400" b="1"/>
              <a:t>If (!(AmirAge &gt; AmaraAge))</a:t>
            </a:r>
          </a:p>
          <a:p>
            <a:pPr>
              <a:buFont typeface="Wingdings" panose="05000000000000000000" pitchFamily="2" charset="2"/>
              <a:buNone/>
            </a:pPr>
            <a:endParaRPr lang="en-US" altLang="en-US" sz="4400" b="1"/>
          </a:p>
          <a:p>
            <a:pPr>
              <a:buFont typeface="Wingdings" panose="05000000000000000000" pitchFamily="2" charset="2"/>
              <a:buNone/>
            </a:pPr>
            <a:r>
              <a:rPr lang="en-US" altLang="en-US" sz="4400" b="1"/>
              <a:t>					</a:t>
            </a:r>
            <a:r>
              <a:rPr lang="en-US" altLang="en-US" sz="9600" b="1"/>
              <a:t>?</a:t>
            </a:r>
          </a:p>
          <a:p>
            <a:pPr>
              <a:buFont typeface="Wingdings" panose="05000000000000000000" pitchFamily="2" charset="2"/>
              <a:buNone/>
            </a:pPr>
            <a:endParaRPr lang="en-US" altLang="en-US" sz="8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29699">
                                            <p:txEl>
                                              <p:pRg st="2" end="2"/>
                                            </p:txEl>
                                          </p:spTgt>
                                        </p:tgtEl>
                                        <p:attrNameLst>
                                          <p:attrName>style.visibility</p:attrName>
                                        </p:attrNameLst>
                                      </p:cBhvr>
                                      <p:to>
                                        <p:strVal val="visible"/>
                                      </p:to>
                                    </p:set>
                                    <p:animEffect transition="in" filter="fade">
                                      <p:cBhvr>
                                        <p:cTn id="7" dur="2000"/>
                                        <p:tgtEl>
                                          <p:spTgt spid="29699">
                                            <p:txEl>
                                              <p:pRg st="2" end="2"/>
                                            </p:txEl>
                                          </p:spTgt>
                                        </p:tgtEl>
                                      </p:cBhvr>
                                    </p:animEffect>
                                    <p:anim calcmode="lin" valueType="num">
                                      <p:cBhvr>
                                        <p:cTn id="8" dur="2000" fill="hold"/>
                                        <p:tgtEl>
                                          <p:spTgt spid="29699">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29699">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604A2A54-48E2-41AA-ABB9-B8DDAAE0D8CC}"/>
              </a:ext>
            </a:extLst>
          </p:cNvPr>
          <p:cNvSpPr>
            <a:spLocks noGrp="1" noChangeArrowheads="1"/>
          </p:cNvSpPr>
          <p:nvPr>
            <p:ph type="body" idx="1"/>
          </p:nvPr>
        </p:nvSpPr>
        <p:spPr>
          <a:xfrm>
            <a:off x="2590800" y="2362200"/>
            <a:ext cx="7543800" cy="1905000"/>
          </a:xfrm>
        </p:spPr>
        <p:txBody>
          <a:bodyPr/>
          <a:lstStyle/>
          <a:p>
            <a:pPr algn="ctr">
              <a:buFont typeface="Wingdings" panose="05000000000000000000" pitchFamily="2" charset="2"/>
              <a:buNone/>
            </a:pPr>
            <a:r>
              <a:rPr lang="en-US" altLang="en-US" sz="11700" b="1"/>
              <a:t>Decision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84636E3-49CF-42DB-BF78-D946FA478364}"/>
              </a:ext>
            </a:extLst>
          </p:cNvPr>
          <p:cNvSpPr>
            <a:spLocks noGrp="1" noChangeArrowheads="1"/>
          </p:cNvSpPr>
          <p:nvPr>
            <p:ph type="title"/>
          </p:nvPr>
        </p:nvSpPr>
        <p:spPr>
          <a:xfrm>
            <a:off x="2590800" y="549276"/>
            <a:ext cx="7543800" cy="1431925"/>
          </a:xfrm>
        </p:spPr>
        <p:txBody>
          <a:bodyPr/>
          <a:lstStyle/>
          <a:p>
            <a:pPr algn="ctr"/>
            <a:r>
              <a:rPr lang="en-US" altLang="en-US" sz="7200"/>
              <a:t>Example</a:t>
            </a:r>
          </a:p>
        </p:txBody>
      </p:sp>
      <p:sp>
        <p:nvSpPr>
          <p:cNvPr id="30723" name="Rectangle 3">
            <a:extLst>
              <a:ext uri="{FF2B5EF4-FFF2-40B4-BE49-F238E27FC236}">
                <a16:creationId xmlns:a16="http://schemas.microsoft.com/office/drawing/2014/main" id="{40AA7208-DCBA-4A85-AB38-07B8CF3A2032}"/>
              </a:ext>
            </a:extLst>
          </p:cNvPr>
          <p:cNvSpPr>
            <a:spLocks noGrp="1" noChangeArrowheads="1"/>
          </p:cNvSpPr>
          <p:nvPr>
            <p:ph type="body" idx="1"/>
          </p:nvPr>
        </p:nvSpPr>
        <p:spPr>
          <a:xfrm>
            <a:off x="2819400" y="3200400"/>
            <a:ext cx="7543800" cy="4114800"/>
          </a:xfrm>
        </p:spPr>
        <p:txBody>
          <a:bodyPr/>
          <a:lstStyle/>
          <a:p>
            <a:pPr>
              <a:buFont typeface="Wingdings" panose="05000000000000000000" pitchFamily="2" charset="2"/>
              <a:buNone/>
            </a:pPr>
            <a:r>
              <a:rPr lang="en-US" altLang="en-US" sz="2000" b="1" dirty="0"/>
              <a:t>if ((</a:t>
            </a:r>
            <a:r>
              <a:rPr lang="en-US" altLang="en-US" sz="2000" b="1" dirty="0" err="1"/>
              <a:t>interMarks</a:t>
            </a:r>
            <a:r>
              <a:rPr lang="en-US" altLang="en-US" sz="2000" b="1" dirty="0"/>
              <a:t> &gt; 45) &amp;&amp; (</a:t>
            </a:r>
            <a:r>
              <a:rPr lang="en-US" altLang="en-US" sz="2000" b="1" dirty="0" err="1"/>
              <a:t>testMarks</a:t>
            </a:r>
            <a:r>
              <a:rPr lang="en-US" altLang="en-US" sz="2000" b="1" dirty="0"/>
              <a:t> &gt;= </a:t>
            </a:r>
            <a:r>
              <a:rPr lang="en-US" altLang="en-US" sz="2000" b="1" dirty="0" err="1"/>
              <a:t>passMarks</a:t>
            </a:r>
            <a:r>
              <a:rPr lang="en-US" altLang="en-US" sz="2000" b="1" dirty="0"/>
              <a:t>))</a:t>
            </a:r>
          </a:p>
          <a:p>
            <a:pPr>
              <a:buFont typeface="Wingdings" panose="05000000000000000000" pitchFamily="2" charset="2"/>
              <a:buNone/>
            </a:pPr>
            <a:r>
              <a:rPr lang="en-US" altLang="en-US" sz="2000" b="1" dirty="0"/>
              <a:t>{ </a:t>
            </a:r>
          </a:p>
          <a:p>
            <a:pPr>
              <a:buFont typeface="Wingdings" panose="05000000000000000000" pitchFamily="2" charset="2"/>
              <a:buNone/>
            </a:pPr>
            <a:r>
              <a:rPr lang="en-US" altLang="en-US" sz="2000" b="1" dirty="0"/>
              <a:t>		</a:t>
            </a:r>
            <a:r>
              <a:rPr lang="en-US" altLang="en-US" sz="2000" b="1" dirty="0" err="1"/>
              <a:t>cout</a:t>
            </a:r>
            <a:r>
              <a:rPr lang="en-US" altLang="en-US" sz="2000" b="1" dirty="0"/>
              <a:t> &lt;&lt; “ Welcome </a:t>
            </a:r>
            <a:r>
              <a:rPr lang="en-US" altLang="en-US" sz="2000" b="1"/>
              <a:t>to INU”;</a:t>
            </a:r>
            <a:endParaRPr lang="en-US" altLang="en-US" sz="2000" b="1" dirty="0"/>
          </a:p>
          <a:p>
            <a:pPr>
              <a:buFont typeface="Wingdings" panose="05000000000000000000" pitchFamily="2" charset="2"/>
              <a:buNone/>
            </a:pPr>
            <a:r>
              <a:rPr lang="en-US" altLang="en-US" sz="2000" b="1" dirty="0"/>
              <a:t>} </a:t>
            </a:r>
          </a:p>
          <a:p>
            <a:pPr>
              <a:buFont typeface="Wingdings" panose="05000000000000000000" pitchFamily="2" charset="2"/>
              <a:buNone/>
            </a:pPr>
            <a:endParaRPr lang="en-US" altLang="en-US" sz="20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E494706-1C57-4CA7-9811-FE71FD166200}"/>
              </a:ext>
            </a:extLst>
          </p:cNvPr>
          <p:cNvSpPr>
            <a:spLocks noGrp="1" noChangeArrowheads="1"/>
          </p:cNvSpPr>
          <p:nvPr>
            <p:ph type="title"/>
          </p:nvPr>
        </p:nvSpPr>
        <p:spPr>
          <a:xfrm>
            <a:off x="2667000" y="549276"/>
            <a:ext cx="7543800" cy="1431925"/>
          </a:xfrm>
        </p:spPr>
        <p:txBody>
          <a:bodyPr/>
          <a:lstStyle/>
          <a:p>
            <a:pPr algn="ctr"/>
            <a:r>
              <a:rPr lang="en-US" altLang="en-US" sz="7200"/>
              <a:t>Example</a:t>
            </a:r>
          </a:p>
        </p:txBody>
      </p:sp>
      <p:sp>
        <p:nvSpPr>
          <p:cNvPr id="31747" name="Rectangle 3">
            <a:extLst>
              <a:ext uri="{FF2B5EF4-FFF2-40B4-BE49-F238E27FC236}">
                <a16:creationId xmlns:a16="http://schemas.microsoft.com/office/drawing/2014/main" id="{9CA8F205-662C-493F-8C5E-75D0A26F1E7D}"/>
              </a:ext>
            </a:extLst>
          </p:cNvPr>
          <p:cNvSpPr>
            <a:spLocks noGrp="1" noChangeArrowheads="1"/>
          </p:cNvSpPr>
          <p:nvPr>
            <p:ph type="body" idx="1"/>
          </p:nvPr>
        </p:nvSpPr>
        <p:spPr>
          <a:xfrm>
            <a:off x="2819400" y="3200400"/>
            <a:ext cx="7543800" cy="4114800"/>
          </a:xfrm>
        </p:spPr>
        <p:txBody>
          <a:bodyPr/>
          <a:lstStyle/>
          <a:p>
            <a:pPr>
              <a:lnSpc>
                <a:spcPct val="80000"/>
              </a:lnSpc>
              <a:buFont typeface="Wingdings" panose="05000000000000000000" pitchFamily="2" charset="2"/>
              <a:buNone/>
            </a:pPr>
            <a:r>
              <a:rPr lang="en-US" altLang="en-US" sz="2000" b="1"/>
              <a:t>If(!((interMarks &gt; 45) &amp;&amp; (testMarks &gt;= passMarks)))</a:t>
            </a:r>
          </a:p>
          <a:p>
            <a:pPr>
              <a:lnSpc>
                <a:spcPct val="80000"/>
              </a:lnSpc>
              <a:buFont typeface="Wingdings" panose="05000000000000000000" pitchFamily="2" charset="2"/>
              <a:buNone/>
            </a:pPr>
            <a:r>
              <a:rPr lang="en-US" altLang="en-US" sz="2000" b="1"/>
              <a:t>					</a:t>
            </a:r>
          </a:p>
          <a:p>
            <a:pPr>
              <a:lnSpc>
                <a:spcPct val="80000"/>
              </a:lnSpc>
              <a:buFont typeface="Wingdings" panose="05000000000000000000" pitchFamily="2" charset="2"/>
              <a:buNone/>
            </a:pPr>
            <a:endParaRPr lang="en-US" altLang="en-US" sz="2000" b="1"/>
          </a:p>
          <a:p>
            <a:pPr>
              <a:lnSpc>
                <a:spcPct val="80000"/>
              </a:lnSpc>
              <a:buFont typeface="Wingdings" panose="05000000000000000000" pitchFamily="2" charset="2"/>
              <a:buNone/>
            </a:pPr>
            <a:endParaRPr lang="en-US" altLang="en-US" sz="2000" b="1"/>
          </a:p>
          <a:p>
            <a:pPr>
              <a:lnSpc>
                <a:spcPct val="80000"/>
              </a:lnSpc>
              <a:buFont typeface="Wingdings" panose="05000000000000000000" pitchFamily="2" charset="2"/>
              <a:buNone/>
            </a:pPr>
            <a:r>
              <a:rPr lang="en-US" altLang="en-US" sz="2000" b="1"/>
              <a:t>				</a:t>
            </a:r>
            <a:r>
              <a:rPr lang="en-US" altLang="en-US" sz="88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1747">
                                            <p:txEl>
                                              <p:pRg st="4" end="4"/>
                                            </p:txEl>
                                          </p:spTgt>
                                        </p:tgtEl>
                                        <p:attrNameLst>
                                          <p:attrName>style.visibility</p:attrName>
                                        </p:attrNameLst>
                                      </p:cBhvr>
                                      <p:to>
                                        <p:strVal val="visible"/>
                                      </p:to>
                                    </p:set>
                                    <p:anim calcmode="lin" valueType="num">
                                      <p:cBhvr>
                                        <p:cTn id="7" dur="1000" fill="hold"/>
                                        <p:tgtEl>
                                          <p:spTgt spid="31747">
                                            <p:txEl>
                                              <p:pRg st="4" end="4"/>
                                            </p:txEl>
                                          </p:spTgt>
                                        </p:tgtEl>
                                        <p:attrNameLst>
                                          <p:attrName>ppt_w</p:attrName>
                                        </p:attrNameLst>
                                      </p:cBhvr>
                                      <p:tavLst>
                                        <p:tav tm="0">
                                          <p:val>
                                            <p:strVal val="#ppt_w+.3"/>
                                          </p:val>
                                        </p:tav>
                                        <p:tav tm="100000">
                                          <p:val>
                                            <p:strVal val="#ppt_w"/>
                                          </p:val>
                                        </p:tav>
                                      </p:tavLst>
                                    </p:anim>
                                    <p:anim calcmode="lin" valueType="num">
                                      <p:cBhvr>
                                        <p:cTn id="8" dur="1000" fill="hold"/>
                                        <p:tgtEl>
                                          <p:spTgt spid="31747">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F572D29-A2D3-4043-A062-683EB775B064}"/>
              </a:ext>
            </a:extLst>
          </p:cNvPr>
          <p:cNvSpPr>
            <a:spLocks noGrp="1" noChangeArrowheads="1"/>
          </p:cNvSpPr>
          <p:nvPr>
            <p:ph type="title"/>
          </p:nvPr>
        </p:nvSpPr>
        <p:spPr>
          <a:xfrm>
            <a:off x="2590800" y="625476"/>
            <a:ext cx="7543800" cy="1431925"/>
          </a:xfrm>
        </p:spPr>
        <p:txBody>
          <a:bodyPr/>
          <a:lstStyle/>
          <a:p>
            <a:pPr algn="ctr"/>
            <a:r>
              <a:rPr lang="en-US" altLang="en-US" sz="7200"/>
              <a:t>Nested if</a:t>
            </a:r>
          </a:p>
        </p:txBody>
      </p:sp>
      <p:sp>
        <p:nvSpPr>
          <p:cNvPr id="32771" name="Rectangle 3">
            <a:extLst>
              <a:ext uri="{FF2B5EF4-FFF2-40B4-BE49-F238E27FC236}">
                <a16:creationId xmlns:a16="http://schemas.microsoft.com/office/drawing/2014/main" id="{93BACC6A-CF83-452A-B3D8-3B60F38A4216}"/>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b="1"/>
              <a:t>If (age &gt; 18)</a:t>
            </a:r>
          </a:p>
          <a:p>
            <a:pPr>
              <a:lnSpc>
                <a:spcPct val="90000"/>
              </a:lnSpc>
              <a:buFont typeface="Wingdings" panose="05000000000000000000" pitchFamily="2" charset="2"/>
              <a:buNone/>
            </a:pPr>
            <a:r>
              <a:rPr lang="en-US" altLang="en-US" b="1"/>
              <a:t>{</a:t>
            </a:r>
          </a:p>
          <a:p>
            <a:pPr lvl="1">
              <a:lnSpc>
                <a:spcPct val="90000"/>
              </a:lnSpc>
              <a:buFontTx/>
              <a:buNone/>
            </a:pPr>
            <a:r>
              <a:rPr lang="en-US" altLang="en-US" b="1"/>
              <a:t>If(height  &gt; 5)</a:t>
            </a:r>
          </a:p>
          <a:p>
            <a:pPr lvl="1">
              <a:lnSpc>
                <a:spcPct val="90000"/>
              </a:lnSpc>
              <a:buFontTx/>
              <a:buNone/>
            </a:pPr>
            <a:r>
              <a:rPr lang="en-US" altLang="en-US" b="1"/>
              <a:t>{</a:t>
            </a:r>
          </a:p>
          <a:p>
            <a:pPr lvl="1">
              <a:lnSpc>
                <a:spcPct val="90000"/>
              </a:lnSpc>
              <a:buFontTx/>
              <a:buNone/>
            </a:pPr>
            <a:r>
              <a:rPr lang="en-US" altLang="en-US" b="1"/>
              <a:t>	:</a:t>
            </a:r>
          </a:p>
          <a:p>
            <a:pPr lvl="1">
              <a:lnSpc>
                <a:spcPct val="90000"/>
              </a:lnSpc>
              <a:buFontTx/>
              <a:buNone/>
            </a:pPr>
            <a:r>
              <a:rPr lang="en-US" altLang="en-US" b="1"/>
              <a:t>}</a:t>
            </a:r>
          </a:p>
          <a:p>
            <a:pPr>
              <a:lnSpc>
                <a:spcPct val="90000"/>
              </a:lnSpc>
              <a:buFont typeface="Wingdings" panose="05000000000000000000" pitchFamily="2" charset="2"/>
              <a:buNone/>
            </a:pPr>
            <a:r>
              <a:rPr lang="en-US" altLang="en-US" b="1"/>
              <a:t>}</a:t>
            </a:r>
          </a:p>
          <a:p>
            <a:pPr lvl="1">
              <a:lnSpc>
                <a:spcPct val="90000"/>
              </a:lnSpc>
              <a:buFontTx/>
              <a:buNone/>
            </a:pPr>
            <a:r>
              <a:rPr lang="en-US" altLang="en-US" b="1"/>
              <a:t>Make a flowchart of this nested if structure…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61307E7B-AE84-4911-8082-23336D191BB9}"/>
              </a:ext>
            </a:extLst>
          </p:cNvPr>
          <p:cNvSpPr>
            <a:spLocks noGrp="1" noChangeArrowheads="1"/>
          </p:cNvSpPr>
          <p:nvPr>
            <p:ph type="body" idx="1"/>
          </p:nvPr>
        </p:nvSpPr>
        <p:spPr>
          <a:xfrm>
            <a:off x="2590800" y="2881314"/>
            <a:ext cx="7543800" cy="1919287"/>
          </a:xfrm>
        </p:spPr>
        <p:txBody>
          <a:bodyPr/>
          <a:lstStyle/>
          <a:p>
            <a:pPr algn="ctr">
              <a:lnSpc>
                <a:spcPct val="80000"/>
              </a:lnSpc>
              <a:buFont typeface="Wingdings" panose="05000000000000000000" pitchFamily="2" charset="2"/>
              <a:buNone/>
            </a:pPr>
            <a:r>
              <a:rPr lang="en-US" altLang="en-US" b="1" dirty="0"/>
              <a:t>	</a:t>
            </a:r>
            <a:r>
              <a:rPr lang="en-US" altLang="en-US" sz="5400" b="1" dirty="0"/>
              <a:t>Loop - Repetition structure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anim calcmode="lin" valueType="num">
                                      <p:cBhvr>
                                        <p:cTn id="8" dur="2000" fill="hold"/>
                                        <p:tgtEl>
                                          <p:spTgt spid="19459">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9459">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9459">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C19A1-8FE6-4AF9-8DAB-D8CEF32C277B}"/>
              </a:ext>
            </a:extLst>
          </p:cNvPr>
          <p:cNvSpPr>
            <a:spLocks noGrp="1"/>
          </p:cNvSpPr>
          <p:nvPr>
            <p:ph type="title"/>
          </p:nvPr>
        </p:nvSpPr>
        <p:spPr/>
        <p:txBody>
          <a:bodyPr/>
          <a:lstStyle/>
          <a:p>
            <a:r>
              <a:rPr lang="en-US" altLang="en-US" b="1" dirty="0"/>
              <a:t>Loop</a:t>
            </a:r>
            <a:endParaRPr lang="en-GB" dirty="0"/>
          </a:p>
        </p:txBody>
      </p:sp>
      <p:sp>
        <p:nvSpPr>
          <p:cNvPr id="3" name="Content Placeholder 2">
            <a:extLst>
              <a:ext uri="{FF2B5EF4-FFF2-40B4-BE49-F238E27FC236}">
                <a16:creationId xmlns:a16="http://schemas.microsoft.com/office/drawing/2014/main" id="{D4C388FA-FD9A-4288-A04E-378B603B9BFE}"/>
              </a:ext>
            </a:extLst>
          </p:cNvPr>
          <p:cNvSpPr>
            <a:spLocks noGrp="1"/>
          </p:cNvSpPr>
          <p:nvPr>
            <p:ph idx="1"/>
          </p:nvPr>
        </p:nvSpPr>
        <p:spPr/>
        <p:txBody>
          <a:bodyPr/>
          <a:lstStyle/>
          <a:p>
            <a:r>
              <a:rPr lang="en-GB" dirty="0"/>
              <a:t>In our day to day life, most of the things are repeated. Days and nights repeat themselves 30 times a month. Four seasons replace each other every year. We can see similar phenomenon in the practical life. </a:t>
            </a:r>
          </a:p>
          <a:p>
            <a:r>
              <a:rPr lang="en-GB" dirty="0"/>
              <a:t>For example, in the payroll system, some procedures are same for all the employees. These are repeatedly applied while dealing with the employees. So repetition is very useful structure in the programming.</a:t>
            </a:r>
          </a:p>
          <a:p>
            <a:endParaRPr lang="en-GB" dirty="0"/>
          </a:p>
        </p:txBody>
      </p:sp>
    </p:spTree>
    <p:extLst>
      <p:ext uri="{BB962C8B-B14F-4D97-AF65-F5344CB8AC3E}">
        <p14:creationId xmlns:p14="http://schemas.microsoft.com/office/powerpoint/2010/main" val="1428218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08DA-9BA0-4DF3-A76A-8A855A574CBE}"/>
              </a:ext>
            </a:extLst>
          </p:cNvPr>
          <p:cNvSpPr>
            <a:spLocks noGrp="1"/>
          </p:cNvSpPr>
          <p:nvPr>
            <p:ph type="title"/>
          </p:nvPr>
        </p:nvSpPr>
        <p:spPr/>
        <p:txBody>
          <a:bodyPr/>
          <a:lstStyle/>
          <a:p>
            <a:r>
              <a:rPr lang="en-US" altLang="en-US" b="1" dirty="0"/>
              <a:t>Loop</a:t>
            </a:r>
            <a:endParaRPr lang="en-GB" dirty="0"/>
          </a:p>
        </p:txBody>
      </p:sp>
      <p:sp>
        <p:nvSpPr>
          <p:cNvPr id="3" name="Content Placeholder 2">
            <a:extLst>
              <a:ext uri="{FF2B5EF4-FFF2-40B4-BE49-F238E27FC236}">
                <a16:creationId xmlns:a16="http://schemas.microsoft.com/office/drawing/2014/main" id="{EED0459B-6A5A-43EB-9149-0129F2D2BB47}"/>
              </a:ext>
            </a:extLst>
          </p:cNvPr>
          <p:cNvSpPr>
            <a:spLocks noGrp="1"/>
          </p:cNvSpPr>
          <p:nvPr>
            <p:ph idx="1"/>
          </p:nvPr>
        </p:nvSpPr>
        <p:spPr/>
        <p:txBody>
          <a:bodyPr>
            <a:normAutofit/>
          </a:bodyPr>
          <a:lstStyle/>
          <a:p>
            <a:r>
              <a:rPr lang="en-GB" dirty="0"/>
              <a:t>We have to calculate the sum of first 10 whole numbers i.e. add the numbers from 1 to 10. Following statement may be one way to do it.</a:t>
            </a:r>
          </a:p>
          <a:p>
            <a:r>
              <a:rPr lang="en-GB" dirty="0" err="1"/>
              <a:t>cout</a:t>
            </a:r>
            <a:r>
              <a:rPr lang="en-GB" dirty="0"/>
              <a:t> &lt;&lt; “Sum of first 10 numbers is = “ &lt;&lt; 1 + 2 + 3 + 4 + 5 + 6 + 7 + 8 + 9 +10;</a:t>
            </a:r>
          </a:p>
          <a:p>
            <a:r>
              <a:rPr lang="en-GB" dirty="0"/>
              <a:t>This method is perfectly fine as the syntax is right. The answer is also correct. </a:t>
            </a:r>
          </a:p>
          <a:p>
            <a:r>
              <a:rPr lang="en-GB" dirty="0"/>
              <a:t>This procedure can also be adopted while calculating the sum of numbers from 1 to 100.</a:t>
            </a:r>
          </a:p>
          <a:p>
            <a:r>
              <a:rPr lang="en-GB" dirty="0"/>
              <a:t>We can write the above statement adding all the digits from 1 to 100. But this method will not be suitable for computing the sum of numbers from 1 to 1000</a:t>
            </a:r>
          </a:p>
        </p:txBody>
      </p:sp>
    </p:spTree>
    <p:extLst>
      <p:ext uri="{BB962C8B-B14F-4D97-AF65-F5344CB8AC3E}">
        <p14:creationId xmlns:p14="http://schemas.microsoft.com/office/powerpoint/2010/main" val="32640592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E9678465-1099-4AD8-9FB3-BE9BA4BEEE4C}"/>
              </a:ext>
            </a:extLst>
          </p:cNvPr>
          <p:cNvSpPr>
            <a:spLocks noGrp="1" noChangeArrowheads="1"/>
          </p:cNvSpPr>
          <p:nvPr>
            <p:ph type="body" idx="1"/>
          </p:nvPr>
        </p:nvSpPr>
        <p:spPr>
          <a:xfrm>
            <a:off x="3048000" y="3019426"/>
            <a:ext cx="7543800" cy="2009775"/>
          </a:xfrm>
        </p:spPr>
        <p:txBody>
          <a:bodyPr/>
          <a:lstStyle/>
          <a:p>
            <a:pPr>
              <a:buFont typeface="Wingdings" panose="05000000000000000000" pitchFamily="2" charset="2"/>
              <a:buNone/>
            </a:pPr>
            <a:r>
              <a:rPr lang="en-US" altLang="en-US" b="1"/>
              <a:t>int sum ;</a:t>
            </a:r>
          </a:p>
          <a:p>
            <a:pPr>
              <a:buFont typeface="Wingdings" panose="05000000000000000000" pitchFamily="2" charset="2"/>
              <a:buNone/>
            </a:pPr>
            <a:r>
              <a:rPr lang="en-US" altLang="en-US" b="1"/>
              <a:t>sum = 1+2+3+4+5+……..+10 ;</a:t>
            </a:r>
          </a:p>
          <a:p>
            <a:pPr>
              <a:buFont typeface="Wingdings" panose="05000000000000000000" pitchFamily="2" charset="2"/>
              <a:buNone/>
            </a:pPr>
            <a:r>
              <a:rPr lang="en-US" altLang="en-US" b="1"/>
              <a:t>cout &lt;&lt; sum ;</a:t>
            </a:r>
          </a:p>
        </p:txBody>
      </p:sp>
      <p:sp>
        <p:nvSpPr>
          <p:cNvPr id="3076" name="Text Box 4">
            <a:extLst>
              <a:ext uri="{FF2B5EF4-FFF2-40B4-BE49-F238E27FC236}">
                <a16:creationId xmlns:a16="http://schemas.microsoft.com/office/drawing/2014/main" id="{D51F9393-5872-4145-96C9-2DCC796FAEEE}"/>
              </a:ext>
            </a:extLst>
          </p:cNvPr>
          <p:cNvSpPr txBox="1">
            <a:spLocks noChangeArrowheads="1"/>
          </p:cNvSpPr>
          <p:nvPr/>
        </p:nvSpPr>
        <p:spPr bwMode="auto">
          <a:xfrm>
            <a:off x="3733800" y="609600"/>
            <a:ext cx="55626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7200" b="1"/>
              <a:t>Example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0F61278-5B35-4ECC-A748-D79AC66F145F}"/>
              </a:ext>
            </a:extLst>
          </p:cNvPr>
          <p:cNvSpPr>
            <a:spLocks noGrp="1" noChangeArrowheads="1"/>
          </p:cNvSpPr>
          <p:nvPr>
            <p:ph type="title"/>
          </p:nvPr>
        </p:nvSpPr>
        <p:spPr>
          <a:xfrm>
            <a:off x="2438400" y="685800"/>
            <a:ext cx="8229600" cy="1143000"/>
          </a:xfrm>
        </p:spPr>
        <p:txBody>
          <a:bodyPr>
            <a:normAutofit fontScale="90000"/>
          </a:bodyPr>
          <a:lstStyle/>
          <a:p>
            <a:pPr algn="ctr"/>
            <a:r>
              <a:rPr lang="en-US" altLang="en-US"/>
              <a:t>Find the Sum of the first 100 Integer starting from 1</a:t>
            </a:r>
          </a:p>
        </p:txBody>
      </p:sp>
      <p:sp>
        <p:nvSpPr>
          <p:cNvPr id="20483" name="Rectangle 3">
            <a:extLst>
              <a:ext uri="{FF2B5EF4-FFF2-40B4-BE49-F238E27FC236}">
                <a16:creationId xmlns:a16="http://schemas.microsoft.com/office/drawing/2014/main" id="{DC52A1E6-2417-428B-A1B9-D6DAEC9E7562}"/>
              </a:ext>
            </a:extLst>
          </p:cNvPr>
          <p:cNvSpPr>
            <a:spLocks noGrp="1" noChangeArrowheads="1"/>
          </p:cNvSpPr>
          <p:nvPr>
            <p:ph type="body" idx="1"/>
          </p:nvPr>
        </p:nvSpPr>
        <p:spPr>
          <a:xfrm>
            <a:off x="914400" y="1447800"/>
            <a:ext cx="7239000" cy="5105400"/>
          </a:xfrm>
        </p:spPr>
        <p:txBody>
          <a:bodyPr/>
          <a:lstStyle/>
          <a:p>
            <a:pPr algn="ctr">
              <a:lnSpc>
                <a:spcPct val="80000"/>
              </a:lnSpc>
              <a:buFont typeface="Wingdings" panose="05000000000000000000" pitchFamily="2" charset="2"/>
              <a:buNone/>
            </a:pPr>
            <a:endParaRPr lang="en-US" altLang="en-US" sz="6000"/>
          </a:p>
          <a:p>
            <a:pPr algn="ctr">
              <a:lnSpc>
                <a:spcPct val="80000"/>
              </a:lnSpc>
              <a:buFont typeface="Wingdings" panose="05000000000000000000" pitchFamily="2" charset="2"/>
              <a:buNone/>
            </a:pPr>
            <a:r>
              <a:rPr lang="en-US" altLang="en-US" sz="25200"/>
              <a:t>					</a:t>
            </a:r>
            <a:r>
              <a:rPr lang="en-US" altLang="en-US" sz="25200">
                <a:latin typeface="Times New Roman" panose="02020603050405020304" pitchFamily="18" charset="0"/>
              </a:rPr>
              <a:t>?</a:t>
            </a:r>
          </a:p>
        </p:txBody>
      </p:sp>
      <p:sp>
        <p:nvSpPr>
          <p:cNvPr id="20484" name="Text Box 4">
            <a:extLst>
              <a:ext uri="{FF2B5EF4-FFF2-40B4-BE49-F238E27FC236}">
                <a16:creationId xmlns:a16="http://schemas.microsoft.com/office/drawing/2014/main" id="{9458CE7E-9949-447E-A2BF-CEFF94142AC7}"/>
              </a:ext>
            </a:extLst>
          </p:cNvPr>
          <p:cNvSpPr txBox="1">
            <a:spLocks noChangeArrowheads="1"/>
          </p:cNvSpPr>
          <p:nvPr/>
        </p:nvSpPr>
        <p:spPr bwMode="auto">
          <a:xfrm>
            <a:off x="3048000" y="304800"/>
            <a:ext cx="556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altLang="en-US" sz="36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fade">
                                      <p:cBhvr>
                                        <p:cTn id="7" dur="1000"/>
                                        <p:tgtEl>
                                          <p:spTgt spid="20483">
                                            <p:txEl>
                                              <p:pRg st="1" end="1"/>
                                            </p:txEl>
                                          </p:spTgt>
                                        </p:tgtEl>
                                      </p:cBhvr>
                                    </p:animEffect>
                                    <p:anim calcmode="lin" valueType="num">
                                      <p:cBhvr>
                                        <p:cTn id="8" dur="1000" fill="hold"/>
                                        <p:tgtEl>
                                          <p:spTgt spid="20483">
                                            <p:txEl>
                                              <p:pRg st="1" end="1"/>
                                            </p:txEl>
                                          </p:spTgt>
                                        </p:tgtEl>
                                        <p:attrNameLst>
                                          <p:attrName>ppt_x</p:attrName>
                                        </p:attrNameLst>
                                      </p:cBhvr>
                                      <p:tavLst>
                                        <p:tav tm="0">
                                          <p:val>
                                            <p:strVal val="#ppt_x-.1"/>
                                          </p:val>
                                        </p:tav>
                                        <p:tav tm="100000">
                                          <p:val>
                                            <p:strVal val="#ppt_x"/>
                                          </p:val>
                                        </p:tav>
                                      </p:tavLst>
                                    </p:anim>
                                    <p:anim calcmode="lin" valueType="num">
                                      <p:cBhvr>
                                        <p:cTn id="9" dur="10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289B4F84-E1B8-49FD-9F1F-EFC09AD2B3B4}"/>
              </a:ext>
            </a:extLst>
          </p:cNvPr>
          <p:cNvSpPr>
            <a:spLocks noGrp="1" noChangeArrowheads="1"/>
          </p:cNvSpPr>
          <p:nvPr>
            <p:ph type="body" idx="1"/>
          </p:nvPr>
        </p:nvSpPr>
        <p:spPr>
          <a:xfrm>
            <a:off x="2590800" y="2397125"/>
            <a:ext cx="7543800" cy="1593850"/>
          </a:xfrm>
        </p:spPr>
        <p:txBody>
          <a:bodyPr>
            <a:normAutofit fontScale="62500" lnSpcReduction="20000"/>
          </a:bodyPr>
          <a:lstStyle/>
          <a:p>
            <a:pPr algn="ctr">
              <a:lnSpc>
                <a:spcPct val="80000"/>
              </a:lnSpc>
              <a:buFont typeface="Wingdings" panose="05000000000000000000" pitchFamily="2" charset="2"/>
              <a:buNone/>
            </a:pPr>
            <a:endParaRPr lang="en-US" altLang="en-US" sz="2400" b="1"/>
          </a:p>
          <a:p>
            <a:pPr algn="ctr">
              <a:lnSpc>
                <a:spcPct val="80000"/>
              </a:lnSpc>
              <a:buFont typeface="Wingdings" panose="05000000000000000000" pitchFamily="2" charset="2"/>
              <a:buNone/>
            </a:pPr>
            <a:endParaRPr lang="en-US" altLang="en-US" sz="2400" b="1"/>
          </a:p>
          <a:p>
            <a:pPr algn="ctr">
              <a:lnSpc>
                <a:spcPct val="80000"/>
              </a:lnSpc>
              <a:buFont typeface="Wingdings" panose="05000000000000000000" pitchFamily="2" charset="2"/>
              <a:buNone/>
            </a:pPr>
            <a:r>
              <a:rPr lang="en-US" altLang="en-US" sz="13700" b="1"/>
              <a:t>while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 calcmode="lin" valueType="num">
                                      <p:cBhvr>
                                        <p:cTn id="7" dur="500" decel="50000" fill="hold">
                                          <p:stCondLst>
                                            <p:cond delay="0"/>
                                          </p:stCondLst>
                                        </p:cTn>
                                        <p:tgtEl>
                                          <p:spTgt spid="4099">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099">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099">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4099">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099">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099">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099">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E8B84-90A8-4777-BB70-E8FF66301A8A}"/>
              </a:ext>
            </a:extLst>
          </p:cNvPr>
          <p:cNvSpPr>
            <a:spLocks noGrp="1"/>
          </p:cNvSpPr>
          <p:nvPr>
            <p:ph type="title"/>
          </p:nvPr>
        </p:nvSpPr>
        <p:spPr/>
        <p:txBody>
          <a:bodyPr/>
          <a:lstStyle/>
          <a:p>
            <a:r>
              <a:rPr lang="en-GB" dirty="0"/>
              <a:t>While</a:t>
            </a:r>
          </a:p>
        </p:txBody>
      </p:sp>
      <p:sp>
        <p:nvSpPr>
          <p:cNvPr id="3" name="Content Placeholder 2">
            <a:extLst>
              <a:ext uri="{FF2B5EF4-FFF2-40B4-BE49-F238E27FC236}">
                <a16:creationId xmlns:a16="http://schemas.microsoft.com/office/drawing/2014/main" id="{67E6E327-2462-430E-AF0C-3474FB41F80B}"/>
              </a:ext>
            </a:extLst>
          </p:cNvPr>
          <p:cNvSpPr>
            <a:spLocks noGrp="1"/>
          </p:cNvSpPr>
          <p:nvPr>
            <p:ph idx="1"/>
          </p:nvPr>
        </p:nvSpPr>
        <p:spPr/>
        <p:txBody>
          <a:bodyPr>
            <a:normAutofit/>
          </a:bodyPr>
          <a:lstStyle/>
          <a:p>
            <a:r>
              <a:rPr lang="en-GB" dirty="0"/>
              <a:t>The repetition structure we are discussing in this lecture is 'while loop structure'. ‘</a:t>
            </a:r>
            <a:r>
              <a:rPr lang="en-GB" i="1" dirty="0"/>
              <a:t>while’ </a:t>
            </a:r>
            <a:r>
              <a:rPr lang="en-GB" dirty="0"/>
              <a:t>is also a key word of 'C' so it cannot be used as a variable name.</a:t>
            </a:r>
          </a:p>
          <a:p>
            <a:r>
              <a:rPr lang="en-GB" dirty="0"/>
              <a:t>While means, 'do it until the condition is true'. The use of while construct can </a:t>
            </a:r>
            <a:r>
              <a:rPr lang="en-GB" dirty="0" err="1"/>
              <a:t>behelpful</a:t>
            </a:r>
            <a:r>
              <a:rPr lang="en-GB" dirty="0"/>
              <a:t> in repeating a set of instructions under some condition. </a:t>
            </a:r>
          </a:p>
          <a:p>
            <a:r>
              <a:rPr lang="en-GB" dirty="0"/>
              <a:t>Always use braces with </a:t>
            </a:r>
            <a:r>
              <a:rPr lang="en-GB" i="1" dirty="0"/>
              <a:t>while </a:t>
            </a:r>
            <a:r>
              <a:rPr lang="en-GB" dirty="0"/>
              <a:t>irrespective of the number of statements in </a:t>
            </a:r>
            <a:r>
              <a:rPr lang="en-GB" i="1" dirty="0"/>
              <a:t>while </a:t>
            </a:r>
            <a:r>
              <a:rPr lang="en-GB" dirty="0"/>
              <a:t>block.</a:t>
            </a:r>
          </a:p>
        </p:txBody>
      </p:sp>
    </p:spTree>
    <p:extLst>
      <p:ext uri="{BB962C8B-B14F-4D97-AF65-F5344CB8AC3E}">
        <p14:creationId xmlns:p14="http://schemas.microsoft.com/office/powerpoint/2010/main" val="424752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FA91E-0C08-4F0F-A61C-753EC1479466}"/>
              </a:ext>
            </a:extLst>
          </p:cNvPr>
          <p:cNvSpPr>
            <a:spLocks noGrp="1"/>
          </p:cNvSpPr>
          <p:nvPr>
            <p:ph type="title"/>
          </p:nvPr>
        </p:nvSpPr>
        <p:spPr/>
        <p:txBody>
          <a:bodyPr/>
          <a:lstStyle/>
          <a:p>
            <a:r>
              <a:rPr lang="en-GB" b="1" i="1" dirty="0"/>
              <a:t>Conditional Statements (Decision Making)</a:t>
            </a:r>
            <a:endParaRPr lang="en-GB" dirty="0"/>
          </a:p>
        </p:txBody>
      </p:sp>
      <p:sp>
        <p:nvSpPr>
          <p:cNvPr id="3" name="Content Placeholder 2">
            <a:extLst>
              <a:ext uri="{FF2B5EF4-FFF2-40B4-BE49-F238E27FC236}">
                <a16:creationId xmlns:a16="http://schemas.microsoft.com/office/drawing/2014/main" id="{31AD56B8-2BB6-4714-99C6-1D222E715FC9}"/>
              </a:ext>
            </a:extLst>
          </p:cNvPr>
          <p:cNvSpPr>
            <a:spLocks noGrp="1"/>
          </p:cNvSpPr>
          <p:nvPr>
            <p:ph idx="1"/>
          </p:nvPr>
        </p:nvSpPr>
        <p:spPr/>
        <p:txBody>
          <a:bodyPr>
            <a:normAutofit/>
          </a:bodyPr>
          <a:lstStyle/>
          <a:p>
            <a:r>
              <a:rPr lang="en-GB" dirty="0"/>
              <a:t>In every day life, we are often making decisions. </a:t>
            </a:r>
          </a:p>
          <a:p>
            <a:r>
              <a:rPr lang="en-GB" dirty="0"/>
              <a:t>We perform different tasks while taking decisions. For example, the statement ‘if the milk shop is open, bring one </a:t>
            </a:r>
            <a:r>
              <a:rPr lang="en-GB" dirty="0" err="1"/>
              <a:t>liter</a:t>
            </a:r>
            <a:r>
              <a:rPr lang="en-GB" dirty="0"/>
              <a:t> of milk while returning home from college’, involves this phenomenon.</a:t>
            </a:r>
          </a:p>
          <a:p>
            <a:r>
              <a:rPr lang="en-GB" dirty="0"/>
              <a:t>We bring one litre of milk if the shop is open. And if the shop is closed, we come back to home without milk.</a:t>
            </a:r>
          </a:p>
          <a:p>
            <a:r>
              <a:rPr lang="en-GB" dirty="0"/>
              <a:t>The decision making process is everywhere in our daily life. We see that the college gives admission to a student if he has the required percentage in his previous examination and/or in the entry test. </a:t>
            </a:r>
          </a:p>
          <a:p>
            <a:r>
              <a:rPr lang="en-GB" dirty="0"/>
              <a:t>Similarly administration of a basketball team of the college decides that the students having height more than six feet can be members of the team.</a:t>
            </a:r>
          </a:p>
        </p:txBody>
      </p:sp>
    </p:spTree>
    <p:extLst>
      <p:ext uri="{BB962C8B-B14F-4D97-AF65-F5344CB8AC3E}">
        <p14:creationId xmlns:p14="http://schemas.microsoft.com/office/powerpoint/2010/main" val="10883265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629A3306-E351-46A8-918E-98F7ED2D1BA9}"/>
              </a:ext>
            </a:extLst>
          </p:cNvPr>
          <p:cNvSpPr>
            <a:spLocks noGrp="1" noChangeArrowheads="1"/>
          </p:cNvSpPr>
          <p:nvPr>
            <p:ph type="body" idx="1"/>
          </p:nvPr>
        </p:nvSpPr>
        <p:spPr>
          <a:xfrm>
            <a:off x="3124200" y="1295401"/>
            <a:ext cx="7086600" cy="4525963"/>
          </a:xfrm>
        </p:spPr>
        <p:txBody>
          <a:bodyPr/>
          <a:lstStyle/>
          <a:p>
            <a:pPr>
              <a:buFont typeface="Wingdings" panose="05000000000000000000" pitchFamily="2" charset="2"/>
              <a:buNone/>
            </a:pPr>
            <a:endParaRPr lang="en-US" altLang="en-US" sz="3600" b="1"/>
          </a:p>
          <a:p>
            <a:pPr>
              <a:buFont typeface="Wingdings" panose="05000000000000000000" pitchFamily="2" charset="2"/>
              <a:buNone/>
            </a:pPr>
            <a:endParaRPr lang="en-US" altLang="en-US" sz="3600" b="1"/>
          </a:p>
          <a:p>
            <a:pPr>
              <a:buFont typeface="Wingdings" panose="05000000000000000000" pitchFamily="2" charset="2"/>
              <a:buNone/>
            </a:pPr>
            <a:r>
              <a:rPr lang="en-US" altLang="en-US" sz="3600" b="1"/>
              <a:t>	while ( Logical Expression )</a:t>
            </a:r>
          </a:p>
          <a:p>
            <a:pPr>
              <a:buFont typeface="Wingdings" panose="05000000000000000000" pitchFamily="2" charset="2"/>
              <a:buNone/>
            </a:pPr>
            <a:r>
              <a:rPr lang="en-US" altLang="en-US" sz="3600" b="1"/>
              <a:t>	{</a:t>
            </a:r>
          </a:p>
          <a:p>
            <a:pPr>
              <a:buFont typeface="Wingdings" panose="05000000000000000000" pitchFamily="2" charset="2"/>
              <a:buNone/>
            </a:pPr>
            <a:r>
              <a:rPr lang="en-US" altLang="en-US" sz="3600" b="1"/>
              <a:t>		statements;						:</a:t>
            </a:r>
          </a:p>
          <a:p>
            <a:pPr>
              <a:buFont typeface="Wingdings" panose="05000000000000000000" pitchFamily="2" charset="2"/>
              <a:buNone/>
            </a:pPr>
            <a:r>
              <a:rPr lang="en-US" altLang="en-US" sz="3600" b="1"/>
              <a:t>	}</a:t>
            </a:r>
          </a:p>
          <a:p>
            <a:pPr>
              <a:buFont typeface="Wingdings" panose="05000000000000000000" pitchFamily="2" charset="2"/>
              <a:buNone/>
            </a:pPr>
            <a:endParaRPr lang="en-US" altLang="en-US" sz="3600" b="1"/>
          </a:p>
          <a:p>
            <a:pPr>
              <a:buFont typeface="Wingdings" panose="05000000000000000000" pitchFamily="2" charset="2"/>
              <a:buNone/>
            </a:pPr>
            <a:endParaRPr lang="en-US" altLang="en-US" sz="3600" b="1"/>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1F3F4-2898-4623-BCEB-87745025D10A}"/>
              </a:ext>
            </a:extLst>
          </p:cNvPr>
          <p:cNvSpPr>
            <a:spLocks noGrp="1"/>
          </p:cNvSpPr>
          <p:nvPr>
            <p:ph type="title"/>
          </p:nvPr>
        </p:nvSpPr>
        <p:spPr/>
        <p:txBody>
          <a:bodyPr/>
          <a:lstStyle/>
          <a:p>
            <a:r>
              <a:rPr lang="en-GB" dirty="0"/>
              <a:t>While</a:t>
            </a:r>
          </a:p>
        </p:txBody>
      </p:sp>
      <p:sp>
        <p:nvSpPr>
          <p:cNvPr id="3" name="Content Placeholder 2">
            <a:extLst>
              <a:ext uri="{FF2B5EF4-FFF2-40B4-BE49-F238E27FC236}">
                <a16:creationId xmlns:a16="http://schemas.microsoft.com/office/drawing/2014/main" id="{7415BDE5-38D6-42F9-B9FF-FA8CE3D343D9}"/>
              </a:ext>
            </a:extLst>
          </p:cNvPr>
          <p:cNvSpPr>
            <a:spLocks noGrp="1"/>
          </p:cNvSpPr>
          <p:nvPr>
            <p:ph idx="1"/>
          </p:nvPr>
        </p:nvSpPr>
        <p:spPr/>
        <p:txBody>
          <a:bodyPr/>
          <a:lstStyle/>
          <a:p>
            <a:r>
              <a:rPr lang="en-GB" dirty="0"/>
              <a:t>The logical expression contains a logical or relational operator. </a:t>
            </a:r>
          </a:p>
          <a:p>
            <a:r>
              <a:rPr lang="en-GB" dirty="0"/>
              <a:t>While this logical expression is true, the statements will be executed repeatedly.</a:t>
            </a:r>
          </a:p>
          <a:p>
            <a:r>
              <a:rPr lang="en-GB" dirty="0"/>
              <a:t> When this logical expression becomes false, the statements within the </a:t>
            </a:r>
            <a:r>
              <a:rPr lang="en-GB" i="1" dirty="0"/>
              <a:t>while </a:t>
            </a:r>
            <a:r>
              <a:rPr lang="en-GB" dirty="0"/>
              <a:t>block, will not be executed.</a:t>
            </a:r>
          </a:p>
          <a:p>
            <a:r>
              <a:rPr lang="en-GB" dirty="0"/>
              <a:t>Rather the next statement in the program after </a:t>
            </a:r>
            <a:r>
              <a:rPr lang="en-GB" i="1" dirty="0"/>
              <a:t>while </a:t>
            </a:r>
            <a:r>
              <a:rPr lang="en-GB" dirty="0"/>
              <a:t>block, will be executed.</a:t>
            </a:r>
          </a:p>
        </p:txBody>
      </p:sp>
    </p:spTree>
    <p:extLst>
      <p:ext uri="{BB962C8B-B14F-4D97-AF65-F5344CB8AC3E}">
        <p14:creationId xmlns:p14="http://schemas.microsoft.com/office/powerpoint/2010/main" val="28477128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D402C00F-E11B-4AC0-A5D1-19F992B4D41C}"/>
              </a:ext>
            </a:extLst>
          </p:cNvPr>
          <p:cNvSpPr>
            <a:spLocks noGrp="1" noChangeArrowheads="1"/>
          </p:cNvSpPr>
          <p:nvPr>
            <p:ph type="body" idx="1"/>
          </p:nvPr>
        </p:nvSpPr>
        <p:spPr>
          <a:xfrm>
            <a:off x="2514600" y="2438400"/>
            <a:ext cx="7543800" cy="4114800"/>
          </a:xfrm>
        </p:spPr>
        <p:txBody>
          <a:bodyPr/>
          <a:lstStyle/>
          <a:p>
            <a:pPr algn="ctr">
              <a:buFont typeface="Wingdings" panose="05000000000000000000" pitchFamily="2" charset="2"/>
              <a:buNone/>
            </a:pPr>
            <a:r>
              <a:rPr lang="en-US" altLang="en-US" sz="7200" b="1"/>
              <a:t>int sum ;</a:t>
            </a:r>
          </a:p>
          <a:p>
            <a:pPr algn="ctr">
              <a:buFont typeface="Wingdings" panose="05000000000000000000" pitchFamily="2" charset="2"/>
              <a:buNone/>
            </a:pPr>
            <a:r>
              <a:rPr lang="en-US" altLang="en-US" sz="7200" b="1"/>
              <a:t>sum = 0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AA2A6BC5-3B9F-4408-9061-DA02754B6913}"/>
              </a:ext>
            </a:extLst>
          </p:cNvPr>
          <p:cNvSpPr>
            <a:spLocks noGrp="1" noChangeArrowheads="1"/>
          </p:cNvSpPr>
          <p:nvPr>
            <p:ph type="body" idx="1"/>
          </p:nvPr>
        </p:nvSpPr>
        <p:spPr>
          <a:xfrm>
            <a:off x="2590800" y="3352800"/>
            <a:ext cx="7848600" cy="1600200"/>
          </a:xfrm>
        </p:spPr>
        <p:txBody>
          <a:bodyPr/>
          <a:lstStyle/>
          <a:p>
            <a:pPr algn="ctr">
              <a:buFont typeface="Wingdings" panose="05000000000000000000" pitchFamily="2" charset="2"/>
              <a:buNone/>
            </a:pPr>
            <a:r>
              <a:rPr lang="en-US" altLang="en-US" sz="4800" b="1"/>
              <a:t>int sum = 0; ( Optional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0F016714-55D7-4095-9F55-7D36CC8B85CA}"/>
              </a:ext>
            </a:extLst>
          </p:cNvPr>
          <p:cNvSpPr>
            <a:spLocks noGrp="1" noChangeArrowheads="1"/>
          </p:cNvSpPr>
          <p:nvPr>
            <p:ph type="body" idx="1"/>
          </p:nvPr>
        </p:nvSpPr>
        <p:spPr>
          <a:xfrm>
            <a:off x="2057400" y="1752600"/>
            <a:ext cx="8458200" cy="5867400"/>
          </a:xfrm>
        </p:spPr>
        <p:txBody>
          <a:bodyPr/>
          <a:lstStyle/>
          <a:p>
            <a:pPr>
              <a:buFont typeface="Wingdings" panose="05000000000000000000" pitchFamily="2" charset="2"/>
              <a:buNone/>
            </a:pPr>
            <a:endParaRPr lang="en-US" altLang="en-US" sz="2000"/>
          </a:p>
          <a:p>
            <a:pPr>
              <a:buFont typeface="Wingdings" panose="05000000000000000000" pitchFamily="2" charset="2"/>
              <a:buNone/>
            </a:pPr>
            <a:endParaRPr lang="en-US" altLang="en-US" sz="2000"/>
          </a:p>
          <a:p>
            <a:pPr>
              <a:buFont typeface="Wingdings" panose="05000000000000000000" pitchFamily="2" charset="2"/>
              <a:buNone/>
            </a:pPr>
            <a:r>
              <a:rPr lang="en-US" altLang="en-US" sz="2000"/>
              <a:t>int sum , number ;</a:t>
            </a:r>
          </a:p>
          <a:p>
            <a:pPr>
              <a:buFont typeface="Wingdings" panose="05000000000000000000" pitchFamily="2" charset="2"/>
              <a:buNone/>
            </a:pPr>
            <a:r>
              <a:rPr lang="en-US" altLang="en-US" sz="2000"/>
              <a:t>sum = 0 ;</a:t>
            </a:r>
          </a:p>
          <a:p>
            <a:pPr>
              <a:buFont typeface="Wingdings" panose="05000000000000000000" pitchFamily="2" charset="2"/>
              <a:buNone/>
            </a:pPr>
            <a:r>
              <a:rPr lang="en-US" altLang="en-US" sz="2000"/>
              <a:t>number = 1 ;</a:t>
            </a:r>
          </a:p>
          <a:p>
            <a:pPr>
              <a:buFont typeface="Wingdings" panose="05000000000000000000" pitchFamily="2" charset="2"/>
              <a:buNone/>
            </a:pPr>
            <a:r>
              <a:rPr lang="en-US" altLang="en-US" sz="2000"/>
              <a:t>while ( number &lt;= 1000 )</a:t>
            </a:r>
          </a:p>
          <a:p>
            <a:pPr>
              <a:buFont typeface="Wingdings" panose="05000000000000000000" pitchFamily="2" charset="2"/>
              <a:buNone/>
            </a:pPr>
            <a:r>
              <a:rPr lang="en-US" altLang="en-US" sz="2000"/>
              <a:t>{</a:t>
            </a:r>
          </a:p>
          <a:p>
            <a:pPr>
              <a:buFont typeface="Wingdings" panose="05000000000000000000" pitchFamily="2" charset="2"/>
              <a:buNone/>
            </a:pPr>
            <a:r>
              <a:rPr lang="en-US" altLang="en-US" sz="2000"/>
              <a:t>		sum  =  sum  +  number ;</a:t>
            </a:r>
          </a:p>
          <a:p>
            <a:pPr>
              <a:buFont typeface="Wingdings" panose="05000000000000000000" pitchFamily="2" charset="2"/>
              <a:buNone/>
            </a:pPr>
            <a:r>
              <a:rPr lang="en-US" altLang="en-US" sz="2000"/>
              <a:t>  		number  =  number + 1 ;</a:t>
            </a:r>
          </a:p>
          <a:p>
            <a:pPr>
              <a:buFont typeface="Wingdings" panose="05000000000000000000" pitchFamily="2" charset="2"/>
              <a:buNone/>
            </a:pPr>
            <a:r>
              <a:rPr lang="en-US" altLang="en-US" sz="2000"/>
              <a:t>}</a:t>
            </a:r>
          </a:p>
          <a:p>
            <a:pPr>
              <a:buFont typeface="Wingdings" panose="05000000000000000000" pitchFamily="2" charset="2"/>
              <a:buNone/>
            </a:pPr>
            <a:r>
              <a:rPr lang="en-US" altLang="en-US" sz="2000"/>
              <a:t>cout &lt;&lt; “ The sum of the first 1000 integer starting from 1 is ” &lt;&lt; sum ;</a:t>
            </a:r>
          </a:p>
        </p:txBody>
      </p:sp>
      <p:sp>
        <p:nvSpPr>
          <p:cNvPr id="6151" name="Text Box 7">
            <a:extLst>
              <a:ext uri="{FF2B5EF4-FFF2-40B4-BE49-F238E27FC236}">
                <a16:creationId xmlns:a16="http://schemas.microsoft.com/office/drawing/2014/main" id="{48406AA2-B8D1-4B83-9762-47F8F5F08C8D}"/>
              </a:ext>
            </a:extLst>
          </p:cNvPr>
          <p:cNvSpPr txBox="1">
            <a:spLocks noChangeArrowheads="1"/>
          </p:cNvSpPr>
          <p:nvPr/>
        </p:nvSpPr>
        <p:spPr bwMode="auto">
          <a:xfrm>
            <a:off x="3505200" y="639764"/>
            <a:ext cx="556260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7200" b="1"/>
              <a:t>Example </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6DAFD655-5470-43BD-92F3-B83F7A65D2A1}"/>
              </a:ext>
            </a:extLst>
          </p:cNvPr>
          <p:cNvSpPr>
            <a:spLocks noGrp="1" noChangeArrowheads="1"/>
          </p:cNvSpPr>
          <p:nvPr>
            <p:ph type="body" idx="1"/>
          </p:nvPr>
        </p:nvSpPr>
        <p:spPr>
          <a:xfrm>
            <a:off x="2438400" y="3581400"/>
            <a:ext cx="7543800" cy="4114800"/>
          </a:xfrm>
        </p:spPr>
        <p:txBody>
          <a:bodyPr/>
          <a:lstStyle/>
          <a:p>
            <a:pPr algn="ctr">
              <a:buFont typeface="Wingdings" panose="05000000000000000000" pitchFamily="2" charset="2"/>
              <a:buNone/>
            </a:pPr>
            <a:r>
              <a:rPr lang="en-US" altLang="en-US" sz="3600" b="1"/>
              <a:t>while (number &lt;= UpperLimit)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925E803C-A6B3-4780-B497-FC6D486161A7}"/>
              </a:ext>
            </a:extLst>
          </p:cNvPr>
          <p:cNvSpPr>
            <a:spLocks noGrp="1" noChangeArrowheads="1"/>
          </p:cNvSpPr>
          <p:nvPr>
            <p:ph type="body" idx="1"/>
          </p:nvPr>
        </p:nvSpPr>
        <p:spPr>
          <a:xfrm>
            <a:off x="2590800" y="2362200"/>
            <a:ext cx="8610600" cy="5638800"/>
          </a:xfrm>
        </p:spPr>
        <p:txBody>
          <a:bodyPr/>
          <a:lstStyle/>
          <a:p>
            <a:pPr>
              <a:lnSpc>
                <a:spcPct val="90000"/>
              </a:lnSpc>
              <a:buFont typeface="Wingdings" panose="05000000000000000000" pitchFamily="2" charset="2"/>
              <a:buNone/>
            </a:pPr>
            <a:r>
              <a:rPr lang="en-US" altLang="en-US" sz="1700" b="1"/>
              <a:t>int sum, number , UpperLimit ;</a:t>
            </a:r>
          </a:p>
          <a:p>
            <a:pPr>
              <a:lnSpc>
                <a:spcPct val="90000"/>
              </a:lnSpc>
              <a:buFont typeface="Wingdings" panose="05000000000000000000" pitchFamily="2" charset="2"/>
              <a:buNone/>
            </a:pPr>
            <a:r>
              <a:rPr lang="en-US" altLang="en-US" sz="1700" b="1"/>
              <a:t>sum = 0 ;</a:t>
            </a:r>
          </a:p>
          <a:p>
            <a:pPr>
              <a:lnSpc>
                <a:spcPct val="90000"/>
              </a:lnSpc>
              <a:buFont typeface="Wingdings" panose="05000000000000000000" pitchFamily="2" charset="2"/>
              <a:buNone/>
            </a:pPr>
            <a:r>
              <a:rPr lang="en-US" altLang="en-US" sz="1700" b="1"/>
              <a:t>number = 1 ;</a:t>
            </a:r>
          </a:p>
          <a:p>
            <a:pPr>
              <a:lnSpc>
                <a:spcPct val="90000"/>
              </a:lnSpc>
              <a:buFont typeface="Wingdings" panose="05000000000000000000" pitchFamily="2" charset="2"/>
              <a:buNone/>
            </a:pPr>
            <a:r>
              <a:rPr lang="en-US" altLang="en-US" sz="1700" b="1"/>
              <a:t>cout &lt;&lt; “ Please enter the upper limit for which you want the sum ” ;</a:t>
            </a:r>
          </a:p>
          <a:p>
            <a:pPr>
              <a:lnSpc>
                <a:spcPct val="90000"/>
              </a:lnSpc>
              <a:buFont typeface="Wingdings" panose="05000000000000000000" pitchFamily="2" charset="2"/>
              <a:buNone/>
            </a:pPr>
            <a:r>
              <a:rPr lang="en-US" altLang="en-US" sz="1700" b="1"/>
              <a:t>cin &gt;&gt; UpperLimi t;</a:t>
            </a:r>
          </a:p>
          <a:p>
            <a:pPr>
              <a:lnSpc>
                <a:spcPct val="90000"/>
              </a:lnSpc>
              <a:buFont typeface="Wingdings" panose="05000000000000000000" pitchFamily="2" charset="2"/>
              <a:buNone/>
            </a:pPr>
            <a:r>
              <a:rPr lang="en-US" altLang="en-US" sz="1700" b="1"/>
              <a:t>while (number &lt;= UpperLimit)</a:t>
            </a:r>
          </a:p>
          <a:p>
            <a:pPr>
              <a:lnSpc>
                <a:spcPct val="90000"/>
              </a:lnSpc>
              <a:buFont typeface="Wingdings" panose="05000000000000000000" pitchFamily="2" charset="2"/>
              <a:buNone/>
            </a:pPr>
            <a:r>
              <a:rPr lang="en-US" altLang="en-US" sz="1700" b="1"/>
              <a:t>{</a:t>
            </a:r>
          </a:p>
          <a:p>
            <a:pPr>
              <a:lnSpc>
                <a:spcPct val="90000"/>
              </a:lnSpc>
              <a:buFont typeface="Wingdings" panose="05000000000000000000" pitchFamily="2" charset="2"/>
              <a:buNone/>
            </a:pPr>
            <a:r>
              <a:rPr lang="en-US" altLang="en-US" sz="1700" b="1"/>
              <a:t>		sum = sum + number ;</a:t>
            </a:r>
          </a:p>
          <a:p>
            <a:pPr>
              <a:lnSpc>
                <a:spcPct val="90000"/>
              </a:lnSpc>
              <a:buFont typeface="Wingdings" panose="05000000000000000000" pitchFamily="2" charset="2"/>
              <a:buNone/>
            </a:pPr>
            <a:r>
              <a:rPr lang="en-US" altLang="en-US" sz="1700" b="1"/>
              <a:t>		number = number +1 ;</a:t>
            </a:r>
          </a:p>
          <a:p>
            <a:pPr>
              <a:lnSpc>
                <a:spcPct val="90000"/>
              </a:lnSpc>
              <a:buFont typeface="Wingdings" panose="05000000000000000000" pitchFamily="2" charset="2"/>
              <a:buNone/>
            </a:pPr>
            <a:r>
              <a:rPr lang="en-US" altLang="en-US" sz="1700" b="1"/>
              <a:t>}</a:t>
            </a:r>
          </a:p>
          <a:p>
            <a:pPr>
              <a:lnSpc>
                <a:spcPct val="90000"/>
              </a:lnSpc>
              <a:buFont typeface="Wingdings" panose="05000000000000000000" pitchFamily="2" charset="2"/>
              <a:buNone/>
            </a:pPr>
            <a:r>
              <a:rPr lang="en-US" altLang="en-US" sz="1700" b="1"/>
              <a:t>cout &lt;&lt; “ The sum of the first ” &lt;&lt; UpperLimit &lt;&lt; “ integer is ” &lt;&lt; sum ;</a:t>
            </a:r>
          </a:p>
          <a:p>
            <a:pPr>
              <a:lnSpc>
                <a:spcPct val="90000"/>
              </a:lnSpc>
              <a:buFont typeface="Wingdings" panose="05000000000000000000" pitchFamily="2" charset="2"/>
              <a:buNone/>
            </a:pPr>
            <a:endParaRPr lang="en-US" altLang="en-US" sz="1700" b="1"/>
          </a:p>
          <a:p>
            <a:pPr>
              <a:lnSpc>
                <a:spcPct val="90000"/>
              </a:lnSpc>
              <a:buFont typeface="Wingdings" panose="05000000000000000000" pitchFamily="2" charset="2"/>
              <a:buNone/>
            </a:pPr>
            <a:endParaRPr lang="en-US" altLang="en-US" sz="1700" b="1"/>
          </a:p>
        </p:txBody>
      </p:sp>
      <p:sp>
        <p:nvSpPr>
          <p:cNvPr id="7172" name="Text Box 4">
            <a:extLst>
              <a:ext uri="{FF2B5EF4-FFF2-40B4-BE49-F238E27FC236}">
                <a16:creationId xmlns:a16="http://schemas.microsoft.com/office/drawing/2014/main" id="{A42A5AB1-D00F-4977-B647-7B11469BADF2}"/>
              </a:ext>
            </a:extLst>
          </p:cNvPr>
          <p:cNvSpPr txBox="1">
            <a:spLocks noChangeArrowheads="1"/>
          </p:cNvSpPr>
          <p:nvPr/>
        </p:nvSpPr>
        <p:spPr bwMode="auto">
          <a:xfrm>
            <a:off x="3276600" y="838201"/>
            <a:ext cx="5562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6000" b="1"/>
              <a:t>Example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6C25BFF3-EE91-403A-826A-C60657CF5627}"/>
              </a:ext>
            </a:extLst>
          </p:cNvPr>
          <p:cNvSpPr>
            <a:spLocks noGrp="1" noChangeArrowheads="1"/>
          </p:cNvSpPr>
          <p:nvPr>
            <p:ph type="body" idx="1"/>
          </p:nvPr>
        </p:nvSpPr>
        <p:spPr>
          <a:xfrm>
            <a:off x="2743200" y="2209800"/>
            <a:ext cx="7239000" cy="3962400"/>
          </a:xfrm>
        </p:spPr>
        <p:txBody>
          <a:bodyPr/>
          <a:lstStyle/>
          <a:p>
            <a:pPr>
              <a:lnSpc>
                <a:spcPct val="90000"/>
              </a:lnSpc>
              <a:buFont typeface="Wingdings" panose="05000000000000000000" pitchFamily="2" charset="2"/>
              <a:buNone/>
            </a:pPr>
            <a:r>
              <a:rPr lang="en-US" altLang="en-US" sz="4000" b="1"/>
              <a:t>if ( number % 2 == 0 )</a:t>
            </a:r>
          </a:p>
          <a:p>
            <a:pPr>
              <a:lnSpc>
                <a:spcPct val="90000"/>
              </a:lnSpc>
              <a:buFont typeface="Wingdings" panose="05000000000000000000" pitchFamily="2" charset="2"/>
              <a:buNone/>
            </a:pPr>
            <a:r>
              <a:rPr lang="en-US" altLang="en-US" sz="4000" b="1"/>
              <a:t>{</a:t>
            </a:r>
          </a:p>
          <a:p>
            <a:pPr>
              <a:lnSpc>
                <a:spcPct val="90000"/>
              </a:lnSpc>
              <a:buFont typeface="Wingdings" panose="05000000000000000000" pitchFamily="2" charset="2"/>
              <a:buNone/>
            </a:pPr>
            <a:r>
              <a:rPr lang="en-US" altLang="en-US" sz="4000" b="1"/>
              <a:t>		sum = sum + number ;</a:t>
            </a:r>
          </a:p>
          <a:p>
            <a:pPr>
              <a:lnSpc>
                <a:spcPct val="90000"/>
              </a:lnSpc>
              <a:buFont typeface="Wingdings" panose="05000000000000000000" pitchFamily="2" charset="2"/>
              <a:buNone/>
            </a:pPr>
            <a:r>
              <a:rPr lang="en-US" altLang="en-US" sz="4000" b="1"/>
              <a:t>		number = number + 1 ;</a:t>
            </a:r>
          </a:p>
          <a:p>
            <a:pPr>
              <a:lnSpc>
                <a:spcPct val="90000"/>
              </a:lnSpc>
              <a:buFont typeface="Wingdings" panose="05000000000000000000" pitchFamily="2" charset="2"/>
              <a:buNone/>
            </a:pPr>
            <a:r>
              <a:rPr lang="en-US" altLang="en-US" sz="4000" b="1"/>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B588CA6E-1DB4-469A-BCD9-91F5D8CEB7C1}"/>
              </a:ext>
            </a:extLst>
          </p:cNvPr>
          <p:cNvSpPr>
            <a:spLocks noGrp="1" noChangeArrowheads="1"/>
          </p:cNvSpPr>
          <p:nvPr>
            <p:ph type="body" idx="1"/>
          </p:nvPr>
        </p:nvSpPr>
        <p:spPr>
          <a:xfrm>
            <a:off x="2514600" y="1981200"/>
            <a:ext cx="8229600" cy="6400800"/>
          </a:xfrm>
        </p:spPr>
        <p:txBody>
          <a:bodyPr/>
          <a:lstStyle/>
          <a:p>
            <a:pPr>
              <a:buFont typeface="Wingdings" panose="05000000000000000000" pitchFamily="2" charset="2"/>
              <a:buNone/>
            </a:pPr>
            <a:endParaRPr lang="en-US" altLang="en-US" sz="1500" b="1"/>
          </a:p>
          <a:p>
            <a:pPr>
              <a:buFont typeface="Wingdings" panose="05000000000000000000" pitchFamily="2" charset="2"/>
              <a:buNone/>
            </a:pPr>
            <a:endParaRPr lang="en-US" altLang="en-US" sz="1500" b="1"/>
          </a:p>
          <a:p>
            <a:pPr>
              <a:buFont typeface="Wingdings" panose="05000000000000000000" pitchFamily="2" charset="2"/>
              <a:buNone/>
            </a:pPr>
            <a:r>
              <a:rPr lang="en-US" altLang="en-US" sz="1500" b="1"/>
              <a:t>sum = 0;</a:t>
            </a:r>
          </a:p>
          <a:p>
            <a:pPr>
              <a:buFont typeface="Wingdings" panose="05000000000000000000" pitchFamily="2" charset="2"/>
              <a:buNone/>
            </a:pPr>
            <a:r>
              <a:rPr lang="en-US" altLang="en-US" sz="1500" b="1"/>
              <a:t>number = 1;</a:t>
            </a:r>
          </a:p>
          <a:p>
            <a:pPr>
              <a:buFont typeface="Wingdings" panose="05000000000000000000" pitchFamily="2" charset="2"/>
              <a:buNone/>
            </a:pPr>
            <a:r>
              <a:rPr lang="en-US" altLang="en-US" sz="1500" b="1"/>
              <a:t>cout &lt;&lt; “ Please enter the upper limit for which you want the sum ”;</a:t>
            </a:r>
          </a:p>
          <a:p>
            <a:pPr>
              <a:buFont typeface="Wingdings" panose="05000000000000000000" pitchFamily="2" charset="2"/>
              <a:buNone/>
            </a:pPr>
            <a:r>
              <a:rPr lang="en-US" altLang="en-US" sz="1500" b="1"/>
              <a:t>cin &gt;&gt; UpperLimit;</a:t>
            </a:r>
          </a:p>
          <a:p>
            <a:pPr>
              <a:buFont typeface="Wingdings" panose="05000000000000000000" pitchFamily="2" charset="2"/>
              <a:buNone/>
            </a:pPr>
            <a:r>
              <a:rPr lang="en-US" altLang="en-US" sz="1500" b="1"/>
              <a:t>while (number &lt;= UpperLimit)</a:t>
            </a:r>
          </a:p>
          <a:p>
            <a:pPr>
              <a:buFont typeface="Wingdings" panose="05000000000000000000" pitchFamily="2" charset="2"/>
              <a:buNone/>
            </a:pPr>
            <a:r>
              <a:rPr lang="en-US" altLang="en-US" sz="1500" b="1"/>
              <a:t>{</a:t>
            </a:r>
          </a:p>
          <a:p>
            <a:pPr>
              <a:buFont typeface="Wingdings" panose="05000000000000000000" pitchFamily="2" charset="2"/>
              <a:buNone/>
            </a:pPr>
            <a:r>
              <a:rPr lang="en-US" altLang="en-US" sz="1500" b="1"/>
              <a:t>	if (number % 2 == 0)</a:t>
            </a:r>
          </a:p>
          <a:p>
            <a:pPr>
              <a:buFont typeface="Wingdings" panose="05000000000000000000" pitchFamily="2" charset="2"/>
              <a:buNone/>
            </a:pPr>
            <a:r>
              <a:rPr lang="en-US" altLang="en-US" sz="1500" b="1"/>
              <a:t>	{</a:t>
            </a:r>
          </a:p>
          <a:p>
            <a:pPr>
              <a:buFont typeface="Wingdings" panose="05000000000000000000" pitchFamily="2" charset="2"/>
              <a:buNone/>
            </a:pPr>
            <a:r>
              <a:rPr lang="en-US" altLang="en-US" sz="1500" b="1"/>
              <a:t>		sum = sum + number;</a:t>
            </a:r>
          </a:p>
          <a:p>
            <a:pPr>
              <a:buFont typeface="Wingdings" panose="05000000000000000000" pitchFamily="2" charset="2"/>
              <a:buNone/>
            </a:pPr>
            <a:r>
              <a:rPr lang="en-US" altLang="en-US" sz="1500" b="1"/>
              <a:t>		number = number + 1;</a:t>
            </a:r>
          </a:p>
          <a:p>
            <a:pPr>
              <a:buFont typeface="Wingdings" panose="05000000000000000000" pitchFamily="2" charset="2"/>
              <a:buNone/>
            </a:pPr>
            <a:r>
              <a:rPr lang="en-US" altLang="en-US" sz="1500" b="1"/>
              <a:t>	}</a:t>
            </a:r>
          </a:p>
          <a:p>
            <a:pPr>
              <a:buFont typeface="Wingdings" panose="05000000000000000000" pitchFamily="2" charset="2"/>
              <a:buNone/>
            </a:pPr>
            <a:r>
              <a:rPr lang="en-US" altLang="en-US" sz="1500" b="1"/>
              <a:t>}</a:t>
            </a:r>
          </a:p>
          <a:p>
            <a:pPr>
              <a:buFont typeface="Wingdings" panose="05000000000000000000" pitchFamily="2" charset="2"/>
              <a:buNone/>
            </a:pPr>
            <a:r>
              <a:rPr lang="en-US" altLang="en-US" sz="1500" b="1"/>
              <a:t>cout &lt;&lt; “ The sum of all even integer between 1 and ” &lt;&lt; UpperLimit &lt;&lt; “ is” &lt;&lt; sum;</a:t>
            </a:r>
          </a:p>
          <a:p>
            <a:pPr>
              <a:buFont typeface="Wingdings" panose="05000000000000000000" pitchFamily="2" charset="2"/>
              <a:buNone/>
            </a:pPr>
            <a:endParaRPr lang="en-US" altLang="en-US" sz="1500" b="1"/>
          </a:p>
        </p:txBody>
      </p:sp>
      <p:sp>
        <p:nvSpPr>
          <p:cNvPr id="18436" name="Text Box 4">
            <a:extLst>
              <a:ext uri="{FF2B5EF4-FFF2-40B4-BE49-F238E27FC236}">
                <a16:creationId xmlns:a16="http://schemas.microsoft.com/office/drawing/2014/main" id="{C3819EB2-7C0A-4D5C-8768-36BE74E0836E}"/>
              </a:ext>
            </a:extLst>
          </p:cNvPr>
          <p:cNvSpPr txBox="1">
            <a:spLocks noChangeArrowheads="1"/>
          </p:cNvSpPr>
          <p:nvPr/>
        </p:nvSpPr>
        <p:spPr bwMode="auto">
          <a:xfrm>
            <a:off x="3733800" y="609600"/>
            <a:ext cx="55626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7200" b="1"/>
              <a:t>Example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9233B-37F0-40AB-A2F3-F591CF102865}"/>
              </a:ext>
            </a:extLst>
          </p:cNvPr>
          <p:cNvSpPr>
            <a:spLocks noGrp="1"/>
          </p:cNvSpPr>
          <p:nvPr>
            <p:ph type="title"/>
          </p:nvPr>
        </p:nvSpPr>
        <p:spPr/>
        <p:txBody>
          <a:bodyPr/>
          <a:lstStyle/>
          <a:p>
            <a:r>
              <a:rPr lang="en-GB" dirty="0"/>
              <a:t>Infinite Loop</a:t>
            </a:r>
          </a:p>
        </p:txBody>
      </p:sp>
      <p:sp>
        <p:nvSpPr>
          <p:cNvPr id="3" name="Content Placeholder 2">
            <a:extLst>
              <a:ext uri="{FF2B5EF4-FFF2-40B4-BE49-F238E27FC236}">
                <a16:creationId xmlns:a16="http://schemas.microsoft.com/office/drawing/2014/main" id="{708A3A17-5FB6-4427-9589-6058A3174150}"/>
              </a:ext>
            </a:extLst>
          </p:cNvPr>
          <p:cNvSpPr>
            <a:spLocks noGrp="1"/>
          </p:cNvSpPr>
          <p:nvPr>
            <p:ph idx="1"/>
          </p:nvPr>
        </p:nvSpPr>
        <p:spPr/>
        <p:txBody>
          <a:bodyPr>
            <a:normAutofit lnSpcReduction="10000"/>
          </a:bodyPr>
          <a:lstStyle/>
          <a:p>
            <a:r>
              <a:rPr lang="en-GB" dirty="0"/>
              <a:t>Consider the condition in the </a:t>
            </a:r>
            <a:r>
              <a:rPr lang="en-GB" i="1" dirty="0"/>
              <a:t>while </a:t>
            </a:r>
            <a:r>
              <a:rPr lang="en-GB" dirty="0"/>
              <a:t>structure that is (number &lt;= </a:t>
            </a:r>
            <a:r>
              <a:rPr lang="en-GB" dirty="0" err="1"/>
              <a:t>upperLimit</a:t>
            </a:r>
            <a:r>
              <a:rPr lang="en-GB" dirty="0"/>
              <a:t>) and in the </a:t>
            </a:r>
            <a:r>
              <a:rPr lang="en-GB" i="1" dirty="0"/>
              <a:t>while </a:t>
            </a:r>
            <a:r>
              <a:rPr lang="en-GB" dirty="0"/>
              <a:t>block the value of </a:t>
            </a:r>
            <a:r>
              <a:rPr lang="en-GB" i="1" dirty="0"/>
              <a:t>number </a:t>
            </a:r>
            <a:r>
              <a:rPr lang="en-GB" dirty="0"/>
              <a:t>is changing (number = number + 1) to ensure that the condition is tested again next time.</a:t>
            </a:r>
          </a:p>
          <a:p>
            <a:r>
              <a:rPr lang="en-GB" dirty="0"/>
              <a:t> If it is true, the </a:t>
            </a:r>
            <a:r>
              <a:rPr lang="en-GB" i="1" dirty="0"/>
              <a:t>while </a:t>
            </a:r>
            <a:r>
              <a:rPr lang="en-GB" dirty="0"/>
              <a:t>block is executed and so on. </a:t>
            </a:r>
          </a:p>
          <a:p>
            <a:r>
              <a:rPr lang="en-GB" dirty="0"/>
              <a:t>So in the </a:t>
            </a:r>
            <a:r>
              <a:rPr lang="en-GB" i="1" dirty="0"/>
              <a:t>while </a:t>
            </a:r>
            <a:r>
              <a:rPr lang="en-GB" dirty="0"/>
              <a:t>block statements, the variable used in condition must change its value so that we have some definite number of repetitions. </a:t>
            </a:r>
          </a:p>
          <a:p>
            <a:r>
              <a:rPr lang="en-GB" dirty="0"/>
              <a:t>What will happen if we do not write the statement </a:t>
            </a:r>
            <a:r>
              <a:rPr lang="en-GB" i="1" dirty="0"/>
              <a:t>number = number + 1; </a:t>
            </a:r>
            <a:r>
              <a:rPr lang="en-GB" dirty="0"/>
              <a:t>in our program? </a:t>
            </a:r>
          </a:p>
          <a:p>
            <a:r>
              <a:rPr lang="en-GB" dirty="0"/>
              <a:t>The value of </a:t>
            </a:r>
            <a:r>
              <a:rPr lang="en-GB" i="1" dirty="0"/>
              <a:t>number </a:t>
            </a:r>
            <a:r>
              <a:rPr lang="en-GB" dirty="0"/>
              <a:t>will not change, so the condition in the </a:t>
            </a:r>
            <a:r>
              <a:rPr lang="en-GB" i="1" dirty="0"/>
              <a:t>while </a:t>
            </a:r>
            <a:r>
              <a:rPr lang="en-GB" dirty="0"/>
              <a:t>loop will be true always and the loop will be executed forever. </a:t>
            </a:r>
          </a:p>
          <a:p>
            <a:r>
              <a:rPr lang="en-GB" dirty="0"/>
              <a:t>Such loops in which the condition is always true are known as infinite loops as there are infinite repetitions in it.</a:t>
            </a:r>
          </a:p>
        </p:txBody>
      </p:sp>
    </p:spTree>
    <p:extLst>
      <p:ext uri="{BB962C8B-B14F-4D97-AF65-F5344CB8AC3E}">
        <p14:creationId xmlns:p14="http://schemas.microsoft.com/office/powerpoint/2010/main" val="2808739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E31FF-4170-428D-AF40-8195E08E89D4}"/>
              </a:ext>
            </a:extLst>
          </p:cNvPr>
          <p:cNvSpPr>
            <a:spLocks noGrp="1"/>
          </p:cNvSpPr>
          <p:nvPr>
            <p:ph type="title"/>
          </p:nvPr>
        </p:nvSpPr>
        <p:spPr/>
        <p:txBody>
          <a:bodyPr/>
          <a:lstStyle/>
          <a:p>
            <a:r>
              <a:rPr lang="en-GB" b="1" i="1" dirty="0"/>
              <a:t>Decision Making</a:t>
            </a:r>
            <a:endParaRPr lang="en-GB" dirty="0"/>
          </a:p>
        </p:txBody>
      </p:sp>
      <p:sp>
        <p:nvSpPr>
          <p:cNvPr id="3" name="Content Placeholder 2">
            <a:extLst>
              <a:ext uri="{FF2B5EF4-FFF2-40B4-BE49-F238E27FC236}">
                <a16:creationId xmlns:a16="http://schemas.microsoft.com/office/drawing/2014/main" id="{ACCA6CB8-B355-42E1-A18A-F26702B074EF}"/>
              </a:ext>
            </a:extLst>
          </p:cNvPr>
          <p:cNvSpPr>
            <a:spLocks noGrp="1"/>
          </p:cNvSpPr>
          <p:nvPr>
            <p:ph idx="1"/>
          </p:nvPr>
        </p:nvSpPr>
        <p:spPr/>
        <p:txBody>
          <a:bodyPr/>
          <a:lstStyle/>
          <a:p>
            <a:r>
              <a:rPr lang="en-GB" dirty="0"/>
              <a:t>Every programming language provides a structure for decision making.</a:t>
            </a:r>
          </a:p>
          <a:p>
            <a:r>
              <a:rPr lang="en-GB" dirty="0"/>
              <a:t>The statement used for decisions in ‘C++' language is known as the '</a:t>
            </a:r>
            <a:r>
              <a:rPr lang="en-GB" i="1" dirty="0"/>
              <a:t>if </a:t>
            </a:r>
            <a:r>
              <a:rPr lang="en-GB" dirty="0"/>
              <a:t>statement'. The </a:t>
            </a:r>
            <a:r>
              <a:rPr lang="en-GB" i="1" dirty="0"/>
              <a:t>if </a:t>
            </a:r>
            <a:r>
              <a:rPr lang="en-GB" dirty="0"/>
              <a:t>statement has a simple structure. That is</a:t>
            </a:r>
          </a:p>
          <a:p>
            <a:r>
              <a:rPr lang="en-GB" i="1" dirty="0"/>
              <a:t>if ( condition )</a:t>
            </a:r>
          </a:p>
          <a:p>
            <a:r>
              <a:rPr lang="en-GB" i="1" dirty="0"/>
              <a:t>Statement (or group of statements)</a:t>
            </a:r>
            <a:endParaRPr lang="en-GB" dirty="0"/>
          </a:p>
        </p:txBody>
      </p:sp>
    </p:spTree>
    <p:extLst>
      <p:ext uri="{BB962C8B-B14F-4D97-AF65-F5344CB8AC3E}">
        <p14:creationId xmlns:p14="http://schemas.microsoft.com/office/powerpoint/2010/main" val="34089658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ECA0FACB-8479-4FBB-B2A5-08135F3F33F8}"/>
              </a:ext>
            </a:extLst>
          </p:cNvPr>
          <p:cNvSpPr>
            <a:spLocks noGrp="1" noChangeArrowheads="1"/>
          </p:cNvSpPr>
          <p:nvPr>
            <p:ph type="body" idx="1"/>
          </p:nvPr>
        </p:nvSpPr>
        <p:spPr>
          <a:xfrm>
            <a:off x="2819400" y="2438400"/>
            <a:ext cx="8229600" cy="3962400"/>
          </a:xfrm>
        </p:spPr>
        <p:txBody>
          <a:bodyPr/>
          <a:lstStyle/>
          <a:p>
            <a:pPr>
              <a:lnSpc>
                <a:spcPct val="90000"/>
              </a:lnSpc>
              <a:buFont typeface="Wingdings" panose="05000000000000000000" pitchFamily="2" charset="2"/>
              <a:buNone/>
            </a:pPr>
            <a:r>
              <a:rPr lang="en-US" altLang="en-US" sz="2000" b="1"/>
              <a:t>int Junk ;</a:t>
            </a:r>
          </a:p>
          <a:p>
            <a:pPr>
              <a:lnSpc>
                <a:spcPct val="90000"/>
              </a:lnSpc>
              <a:buFont typeface="Wingdings" panose="05000000000000000000" pitchFamily="2" charset="2"/>
              <a:buNone/>
            </a:pPr>
            <a:r>
              <a:rPr lang="en-US" altLang="en-US" sz="2000" b="1"/>
              <a:t>Junk = 1 ;</a:t>
            </a:r>
          </a:p>
          <a:p>
            <a:pPr>
              <a:lnSpc>
                <a:spcPct val="90000"/>
              </a:lnSpc>
              <a:buFont typeface="Wingdings" panose="05000000000000000000" pitchFamily="2" charset="2"/>
              <a:buNone/>
            </a:pPr>
            <a:r>
              <a:rPr lang="en-US" altLang="en-US" sz="2000" b="1"/>
              <a:t>while ( Junk &lt;= UpperLimit )             ( infinite loop ) </a:t>
            </a:r>
            <a:r>
              <a:rPr lang="en-US" altLang="en-US" b="1">
                <a:solidFill>
                  <a:schemeClr val="hlink"/>
                </a:solidFill>
              </a:rPr>
              <a:t>X</a:t>
            </a:r>
          </a:p>
          <a:p>
            <a:pPr>
              <a:lnSpc>
                <a:spcPct val="90000"/>
              </a:lnSpc>
              <a:buFont typeface="Wingdings" panose="05000000000000000000" pitchFamily="2" charset="2"/>
              <a:buNone/>
            </a:pPr>
            <a:r>
              <a:rPr lang="en-US" altLang="en-US" sz="2000" b="1"/>
              <a:t>{</a:t>
            </a:r>
          </a:p>
          <a:p>
            <a:pPr>
              <a:lnSpc>
                <a:spcPct val="90000"/>
              </a:lnSpc>
              <a:buFont typeface="Wingdings" panose="05000000000000000000" pitchFamily="2" charset="2"/>
              <a:buNone/>
            </a:pPr>
            <a:r>
              <a:rPr lang="en-US" altLang="en-US" sz="2000" b="1"/>
              <a:t>		sum = sum + number ;</a:t>
            </a:r>
          </a:p>
          <a:p>
            <a:pPr>
              <a:lnSpc>
                <a:spcPct val="90000"/>
              </a:lnSpc>
              <a:buFont typeface="Wingdings" panose="05000000000000000000" pitchFamily="2" charset="2"/>
              <a:buNone/>
            </a:pPr>
            <a:r>
              <a:rPr lang="en-US" altLang="en-US" sz="2000" b="1"/>
              <a:t>		number = number + 1 ;</a:t>
            </a:r>
          </a:p>
          <a:p>
            <a:pPr>
              <a:lnSpc>
                <a:spcPct val="90000"/>
              </a:lnSpc>
              <a:buFont typeface="Wingdings" panose="05000000000000000000" pitchFamily="2" charset="2"/>
              <a:buNone/>
            </a:pPr>
            <a:r>
              <a:rPr lang="en-US" altLang="en-US" sz="2000" b="1"/>
              <a: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A6B87EB-25E7-4308-810E-7993A9677D52}"/>
              </a:ext>
            </a:extLst>
          </p:cNvPr>
          <p:cNvSpPr>
            <a:spLocks noGrp="1" noChangeArrowheads="1"/>
          </p:cNvSpPr>
          <p:nvPr>
            <p:ph type="title"/>
          </p:nvPr>
        </p:nvSpPr>
        <p:spPr>
          <a:xfrm>
            <a:off x="2971800" y="854076"/>
            <a:ext cx="7543800" cy="1431925"/>
          </a:xfrm>
        </p:spPr>
        <p:txBody>
          <a:bodyPr/>
          <a:lstStyle/>
          <a:p>
            <a:pPr algn="ctr"/>
            <a:r>
              <a:rPr lang="en-US" altLang="en-US"/>
              <a:t>Flow Chart for While Construct</a:t>
            </a:r>
          </a:p>
        </p:txBody>
      </p:sp>
      <p:sp>
        <p:nvSpPr>
          <p:cNvPr id="12299" name="AutoShape 11">
            <a:extLst>
              <a:ext uri="{FF2B5EF4-FFF2-40B4-BE49-F238E27FC236}">
                <a16:creationId xmlns:a16="http://schemas.microsoft.com/office/drawing/2014/main" id="{DB4927D1-D136-4546-9200-747D71B14844}"/>
              </a:ext>
            </a:extLst>
          </p:cNvPr>
          <p:cNvSpPr>
            <a:spLocks noChangeAspect="1" noChangeArrowheads="1" noTextEdit="1"/>
          </p:cNvSpPr>
          <p:nvPr/>
        </p:nvSpPr>
        <p:spPr bwMode="auto">
          <a:xfrm>
            <a:off x="4572000" y="1371601"/>
            <a:ext cx="3405188" cy="521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301" name="Freeform 13">
            <a:extLst>
              <a:ext uri="{FF2B5EF4-FFF2-40B4-BE49-F238E27FC236}">
                <a16:creationId xmlns:a16="http://schemas.microsoft.com/office/drawing/2014/main" id="{4375D916-31A9-4CC5-A7B0-B5BD07AD1408}"/>
              </a:ext>
            </a:extLst>
          </p:cNvPr>
          <p:cNvSpPr>
            <a:spLocks/>
          </p:cNvSpPr>
          <p:nvPr/>
        </p:nvSpPr>
        <p:spPr bwMode="auto">
          <a:xfrm>
            <a:off x="6292850" y="3411538"/>
            <a:ext cx="692150" cy="519112"/>
          </a:xfrm>
          <a:custGeom>
            <a:avLst/>
            <a:gdLst>
              <a:gd name="T0" fmla="*/ 0 w 436"/>
              <a:gd name="T1" fmla="*/ 163 h 327"/>
              <a:gd name="T2" fmla="*/ 218 w 436"/>
              <a:gd name="T3" fmla="*/ 0 h 327"/>
              <a:gd name="T4" fmla="*/ 436 w 436"/>
              <a:gd name="T5" fmla="*/ 163 h 327"/>
              <a:gd name="T6" fmla="*/ 218 w 436"/>
              <a:gd name="T7" fmla="*/ 327 h 327"/>
              <a:gd name="T8" fmla="*/ 0 w 436"/>
              <a:gd name="T9" fmla="*/ 163 h 327"/>
            </a:gdLst>
            <a:ahLst/>
            <a:cxnLst>
              <a:cxn ang="0">
                <a:pos x="T0" y="T1"/>
              </a:cxn>
              <a:cxn ang="0">
                <a:pos x="T2" y="T3"/>
              </a:cxn>
              <a:cxn ang="0">
                <a:pos x="T4" y="T5"/>
              </a:cxn>
              <a:cxn ang="0">
                <a:pos x="T6" y="T7"/>
              </a:cxn>
              <a:cxn ang="0">
                <a:pos x="T8" y="T9"/>
              </a:cxn>
            </a:cxnLst>
            <a:rect l="0" t="0" r="r" b="b"/>
            <a:pathLst>
              <a:path w="436" h="327">
                <a:moveTo>
                  <a:pt x="0" y="163"/>
                </a:moveTo>
                <a:lnTo>
                  <a:pt x="218" y="0"/>
                </a:lnTo>
                <a:lnTo>
                  <a:pt x="436" y="163"/>
                </a:lnTo>
                <a:lnTo>
                  <a:pt x="218" y="327"/>
                </a:lnTo>
                <a:lnTo>
                  <a:pt x="0" y="163"/>
                </a:lnTo>
                <a:close/>
              </a:path>
            </a:pathLst>
          </a:custGeom>
          <a:solidFill>
            <a:srgbClr val="FFFFFF"/>
          </a:solidFill>
          <a:ln w="1588">
            <a:solidFill>
              <a:srgbClr val="000000"/>
            </a:solidFill>
            <a:prstDash val="solid"/>
            <a:round/>
            <a:headEnd/>
            <a:tailEnd/>
          </a:ln>
        </p:spPr>
        <p:txBody>
          <a:bodyPr/>
          <a:lstStyle/>
          <a:p>
            <a:endParaRPr lang="en-GB"/>
          </a:p>
        </p:txBody>
      </p:sp>
      <p:sp>
        <p:nvSpPr>
          <p:cNvPr id="12302" name="Rectangle 14">
            <a:extLst>
              <a:ext uri="{FF2B5EF4-FFF2-40B4-BE49-F238E27FC236}">
                <a16:creationId xmlns:a16="http://schemas.microsoft.com/office/drawing/2014/main" id="{EE8C5DE9-D7B4-4292-8B22-B3151FC55474}"/>
              </a:ext>
            </a:extLst>
          </p:cNvPr>
          <p:cNvSpPr>
            <a:spLocks noChangeArrowheads="1"/>
          </p:cNvSpPr>
          <p:nvPr/>
        </p:nvSpPr>
        <p:spPr bwMode="auto">
          <a:xfrm>
            <a:off x="6410325" y="3576638"/>
            <a:ext cx="46647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700">
                <a:solidFill>
                  <a:srgbClr val="000000"/>
                </a:solidFill>
                <a:latin typeface="Arial" panose="020B0604020202020204" pitchFamily="34" charset="0"/>
              </a:rPr>
              <a:t>Condition is</a:t>
            </a:r>
            <a:endParaRPr lang="en-US" altLang="en-US" sz="2000"/>
          </a:p>
        </p:txBody>
      </p:sp>
      <p:sp>
        <p:nvSpPr>
          <p:cNvPr id="12303" name="Rectangle 15">
            <a:extLst>
              <a:ext uri="{FF2B5EF4-FFF2-40B4-BE49-F238E27FC236}">
                <a16:creationId xmlns:a16="http://schemas.microsoft.com/office/drawing/2014/main" id="{649A11F2-21C9-42C2-876C-1F1EAE47D8EB}"/>
              </a:ext>
            </a:extLst>
          </p:cNvPr>
          <p:cNvSpPr>
            <a:spLocks noChangeArrowheads="1"/>
          </p:cNvSpPr>
          <p:nvPr/>
        </p:nvSpPr>
        <p:spPr bwMode="auto">
          <a:xfrm>
            <a:off x="6540501" y="3676650"/>
            <a:ext cx="233363"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a:solidFill>
                  <a:srgbClr val="000000"/>
                </a:solidFill>
                <a:latin typeface="Arial" panose="020B0604020202020204" pitchFamily="34" charset="0"/>
              </a:rPr>
              <a:t>true?</a:t>
            </a:r>
            <a:endParaRPr lang="en-US" altLang="en-US" sz="2400"/>
          </a:p>
        </p:txBody>
      </p:sp>
      <p:sp>
        <p:nvSpPr>
          <p:cNvPr id="12304" name="Rectangle 16">
            <a:extLst>
              <a:ext uri="{FF2B5EF4-FFF2-40B4-BE49-F238E27FC236}">
                <a16:creationId xmlns:a16="http://schemas.microsoft.com/office/drawing/2014/main" id="{E1A54DD7-440A-4B65-8C38-736B81ABE2F2}"/>
              </a:ext>
            </a:extLst>
          </p:cNvPr>
          <p:cNvSpPr>
            <a:spLocks noChangeArrowheads="1"/>
          </p:cNvSpPr>
          <p:nvPr/>
        </p:nvSpPr>
        <p:spPr bwMode="auto">
          <a:xfrm>
            <a:off x="5257801" y="3540125"/>
            <a:ext cx="690563" cy="260350"/>
          </a:xfrm>
          <a:prstGeom prst="rect">
            <a:avLst/>
          </a:prstGeom>
          <a:solidFill>
            <a:srgbClr val="FFFFFF"/>
          </a:solidFill>
          <a:ln w="1588">
            <a:solidFill>
              <a:srgbClr val="000000"/>
            </a:solidFill>
            <a:miter lim="800000"/>
            <a:headEnd/>
            <a:tailEnd/>
          </a:ln>
        </p:spPr>
        <p:txBody>
          <a:bodyPr/>
          <a:lstStyle/>
          <a:p>
            <a:endParaRPr lang="en-GB"/>
          </a:p>
        </p:txBody>
      </p:sp>
      <p:sp>
        <p:nvSpPr>
          <p:cNvPr id="12305" name="Rectangle 17">
            <a:extLst>
              <a:ext uri="{FF2B5EF4-FFF2-40B4-BE49-F238E27FC236}">
                <a16:creationId xmlns:a16="http://schemas.microsoft.com/office/drawing/2014/main" id="{2DEDB8A1-8679-4369-A2D7-980458BB2F5E}"/>
              </a:ext>
            </a:extLst>
          </p:cNvPr>
          <p:cNvSpPr>
            <a:spLocks noChangeArrowheads="1"/>
          </p:cNvSpPr>
          <p:nvPr/>
        </p:nvSpPr>
        <p:spPr bwMode="auto">
          <a:xfrm>
            <a:off x="5476876" y="3622676"/>
            <a:ext cx="28854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900">
                <a:solidFill>
                  <a:srgbClr val="000000"/>
                </a:solidFill>
                <a:latin typeface="Arial" panose="020B0604020202020204" pitchFamily="34" charset="0"/>
              </a:rPr>
              <a:t>While</a:t>
            </a:r>
            <a:endParaRPr lang="en-US" altLang="en-US" sz="2800"/>
          </a:p>
        </p:txBody>
      </p:sp>
      <p:sp>
        <p:nvSpPr>
          <p:cNvPr id="12306" name="Freeform 18">
            <a:extLst>
              <a:ext uri="{FF2B5EF4-FFF2-40B4-BE49-F238E27FC236}">
                <a16:creationId xmlns:a16="http://schemas.microsoft.com/office/drawing/2014/main" id="{ADDDF015-BBA0-48A9-8113-491295E1B56E}"/>
              </a:ext>
            </a:extLst>
          </p:cNvPr>
          <p:cNvSpPr>
            <a:spLocks/>
          </p:cNvSpPr>
          <p:nvPr/>
        </p:nvSpPr>
        <p:spPr bwMode="auto">
          <a:xfrm>
            <a:off x="5602289" y="2741614"/>
            <a:ext cx="1587" cy="752475"/>
          </a:xfrm>
          <a:custGeom>
            <a:avLst/>
            <a:gdLst>
              <a:gd name="T0" fmla="*/ 0 h 474"/>
              <a:gd name="T1" fmla="*/ 474 h 474"/>
              <a:gd name="T2" fmla="*/ 474 h 474"/>
            </a:gdLst>
            <a:ahLst/>
            <a:cxnLst>
              <a:cxn ang="0">
                <a:pos x="0" y="T0"/>
              </a:cxn>
              <a:cxn ang="0">
                <a:pos x="0" y="T1"/>
              </a:cxn>
              <a:cxn ang="0">
                <a:pos x="0" y="T2"/>
              </a:cxn>
            </a:cxnLst>
            <a:rect l="0" t="0" r="r" b="b"/>
            <a:pathLst>
              <a:path h="474">
                <a:moveTo>
                  <a:pt x="0" y="0"/>
                </a:moveTo>
                <a:lnTo>
                  <a:pt x="0" y="474"/>
                </a:lnTo>
                <a:lnTo>
                  <a:pt x="0" y="474"/>
                </a:lnTo>
              </a:path>
            </a:pathLst>
          </a:custGeom>
          <a:noFill/>
          <a:ln w="1651">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07" name="Freeform 19">
            <a:extLst>
              <a:ext uri="{FF2B5EF4-FFF2-40B4-BE49-F238E27FC236}">
                <a16:creationId xmlns:a16="http://schemas.microsoft.com/office/drawing/2014/main" id="{5C7DEFFB-BA43-48EA-8350-76B267D5B492}"/>
              </a:ext>
            </a:extLst>
          </p:cNvPr>
          <p:cNvSpPr>
            <a:spLocks/>
          </p:cNvSpPr>
          <p:nvPr/>
        </p:nvSpPr>
        <p:spPr bwMode="auto">
          <a:xfrm>
            <a:off x="5576889" y="3487739"/>
            <a:ext cx="52387" cy="52387"/>
          </a:xfrm>
          <a:custGeom>
            <a:avLst/>
            <a:gdLst>
              <a:gd name="T0" fmla="*/ 0 w 33"/>
              <a:gd name="T1" fmla="*/ 0 h 33"/>
              <a:gd name="T2" fmla="*/ 16 w 33"/>
              <a:gd name="T3" fmla="*/ 33 h 33"/>
              <a:gd name="T4" fmla="*/ 33 w 33"/>
              <a:gd name="T5" fmla="*/ 0 h 33"/>
              <a:gd name="T6" fmla="*/ 0 w 33"/>
              <a:gd name="T7" fmla="*/ 0 h 33"/>
            </a:gdLst>
            <a:ahLst/>
            <a:cxnLst>
              <a:cxn ang="0">
                <a:pos x="T0" y="T1"/>
              </a:cxn>
              <a:cxn ang="0">
                <a:pos x="T2" y="T3"/>
              </a:cxn>
              <a:cxn ang="0">
                <a:pos x="T4" y="T5"/>
              </a:cxn>
              <a:cxn ang="0">
                <a:pos x="T6" y="T7"/>
              </a:cxn>
            </a:cxnLst>
            <a:rect l="0" t="0" r="r" b="b"/>
            <a:pathLst>
              <a:path w="33" h="33">
                <a:moveTo>
                  <a:pt x="0" y="0"/>
                </a:moveTo>
                <a:lnTo>
                  <a:pt x="16" y="33"/>
                </a:lnTo>
                <a:lnTo>
                  <a:pt x="33" y="0"/>
                </a:lnTo>
                <a:lnTo>
                  <a:pt x="0" y="0"/>
                </a:lnTo>
                <a:close/>
              </a:path>
            </a:pathLst>
          </a:custGeom>
          <a:solidFill>
            <a:srgbClr val="000000"/>
          </a:solidFill>
          <a:ln w="9525">
            <a:solidFill>
              <a:schemeClr val="tx1"/>
            </a:solidFill>
            <a:round/>
            <a:headEnd/>
            <a:tailEnd/>
          </a:ln>
        </p:spPr>
        <p:txBody>
          <a:bodyPr/>
          <a:lstStyle/>
          <a:p>
            <a:endParaRPr lang="en-GB"/>
          </a:p>
        </p:txBody>
      </p:sp>
      <p:sp>
        <p:nvSpPr>
          <p:cNvPr id="12308" name="Freeform 20">
            <a:extLst>
              <a:ext uri="{FF2B5EF4-FFF2-40B4-BE49-F238E27FC236}">
                <a16:creationId xmlns:a16="http://schemas.microsoft.com/office/drawing/2014/main" id="{98A11314-17EC-4240-A52C-7DFF22241CC3}"/>
              </a:ext>
            </a:extLst>
          </p:cNvPr>
          <p:cNvSpPr>
            <a:spLocks/>
          </p:cNvSpPr>
          <p:nvPr/>
        </p:nvSpPr>
        <p:spPr bwMode="auto">
          <a:xfrm>
            <a:off x="6638925" y="3930650"/>
            <a:ext cx="1588" cy="300038"/>
          </a:xfrm>
          <a:custGeom>
            <a:avLst/>
            <a:gdLst>
              <a:gd name="T0" fmla="*/ 0 h 189"/>
              <a:gd name="T1" fmla="*/ 189 h 189"/>
              <a:gd name="T2" fmla="*/ 189 h 189"/>
            </a:gdLst>
            <a:ahLst/>
            <a:cxnLst>
              <a:cxn ang="0">
                <a:pos x="0" y="T0"/>
              </a:cxn>
              <a:cxn ang="0">
                <a:pos x="0" y="T1"/>
              </a:cxn>
              <a:cxn ang="0">
                <a:pos x="0" y="T2"/>
              </a:cxn>
            </a:cxnLst>
            <a:rect l="0" t="0" r="r" b="b"/>
            <a:pathLst>
              <a:path h="189">
                <a:moveTo>
                  <a:pt x="0" y="0"/>
                </a:moveTo>
                <a:lnTo>
                  <a:pt x="0" y="189"/>
                </a:lnTo>
                <a:lnTo>
                  <a:pt x="0" y="189"/>
                </a:lnTo>
              </a:path>
            </a:pathLst>
          </a:custGeom>
          <a:noFill/>
          <a:ln w="1651">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09" name="Freeform 21">
            <a:extLst>
              <a:ext uri="{FF2B5EF4-FFF2-40B4-BE49-F238E27FC236}">
                <a16:creationId xmlns:a16="http://schemas.microsoft.com/office/drawing/2014/main" id="{19A74E0D-E141-4294-BE46-FA405D31E12E}"/>
              </a:ext>
            </a:extLst>
          </p:cNvPr>
          <p:cNvSpPr>
            <a:spLocks/>
          </p:cNvSpPr>
          <p:nvPr/>
        </p:nvSpPr>
        <p:spPr bwMode="auto">
          <a:xfrm>
            <a:off x="6611939" y="4224339"/>
            <a:ext cx="53975" cy="52387"/>
          </a:xfrm>
          <a:custGeom>
            <a:avLst/>
            <a:gdLst>
              <a:gd name="T0" fmla="*/ 0 w 34"/>
              <a:gd name="T1" fmla="*/ 0 h 33"/>
              <a:gd name="T2" fmla="*/ 17 w 34"/>
              <a:gd name="T3" fmla="*/ 33 h 33"/>
              <a:gd name="T4" fmla="*/ 34 w 34"/>
              <a:gd name="T5" fmla="*/ 0 h 33"/>
              <a:gd name="T6" fmla="*/ 0 w 34"/>
              <a:gd name="T7" fmla="*/ 0 h 33"/>
            </a:gdLst>
            <a:ahLst/>
            <a:cxnLst>
              <a:cxn ang="0">
                <a:pos x="T0" y="T1"/>
              </a:cxn>
              <a:cxn ang="0">
                <a:pos x="T2" y="T3"/>
              </a:cxn>
              <a:cxn ang="0">
                <a:pos x="T4" y="T5"/>
              </a:cxn>
              <a:cxn ang="0">
                <a:pos x="T6" y="T7"/>
              </a:cxn>
            </a:cxnLst>
            <a:rect l="0" t="0" r="r" b="b"/>
            <a:pathLst>
              <a:path w="34" h="33">
                <a:moveTo>
                  <a:pt x="0" y="0"/>
                </a:moveTo>
                <a:lnTo>
                  <a:pt x="17" y="33"/>
                </a:lnTo>
                <a:lnTo>
                  <a:pt x="34" y="0"/>
                </a:lnTo>
                <a:lnTo>
                  <a:pt x="0" y="0"/>
                </a:lnTo>
                <a:close/>
              </a:path>
            </a:pathLst>
          </a:custGeom>
          <a:solidFill>
            <a:srgbClr val="000000"/>
          </a:solidFill>
          <a:ln w="9525">
            <a:solidFill>
              <a:schemeClr val="tx1"/>
            </a:solidFill>
            <a:round/>
            <a:headEnd/>
            <a:tailEnd/>
          </a:ln>
        </p:spPr>
        <p:txBody>
          <a:bodyPr/>
          <a:lstStyle/>
          <a:p>
            <a:endParaRPr lang="en-GB"/>
          </a:p>
        </p:txBody>
      </p:sp>
      <p:sp>
        <p:nvSpPr>
          <p:cNvPr id="12310" name="Line 22">
            <a:extLst>
              <a:ext uri="{FF2B5EF4-FFF2-40B4-BE49-F238E27FC236}">
                <a16:creationId xmlns:a16="http://schemas.microsoft.com/office/drawing/2014/main" id="{418A0253-A58E-4F2B-AD21-B5106DBCB01E}"/>
              </a:ext>
            </a:extLst>
          </p:cNvPr>
          <p:cNvSpPr>
            <a:spLocks noChangeShapeType="1"/>
          </p:cNvSpPr>
          <p:nvPr/>
        </p:nvSpPr>
        <p:spPr bwMode="auto">
          <a:xfrm>
            <a:off x="5602289" y="3800476"/>
            <a:ext cx="1587" cy="2486025"/>
          </a:xfrm>
          <a:prstGeom prst="line">
            <a:avLst/>
          </a:prstGeom>
          <a:noFill/>
          <a:ln w="1651">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311" name="Freeform 23">
            <a:extLst>
              <a:ext uri="{FF2B5EF4-FFF2-40B4-BE49-F238E27FC236}">
                <a16:creationId xmlns:a16="http://schemas.microsoft.com/office/drawing/2014/main" id="{B4480888-5A6B-4ADF-A3A3-002F432A0242}"/>
              </a:ext>
            </a:extLst>
          </p:cNvPr>
          <p:cNvSpPr>
            <a:spLocks/>
          </p:cNvSpPr>
          <p:nvPr/>
        </p:nvSpPr>
        <p:spPr bwMode="auto">
          <a:xfrm>
            <a:off x="5576889" y="6280150"/>
            <a:ext cx="52387" cy="52388"/>
          </a:xfrm>
          <a:custGeom>
            <a:avLst/>
            <a:gdLst>
              <a:gd name="T0" fmla="*/ 33 w 33"/>
              <a:gd name="T1" fmla="*/ 0 h 33"/>
              <a:gd name="T2" fmla="*/ 16 w 33"/>
              <a:gd name="T3" fmla="*/ 33 h 33"/>
              <a:gd name="T4" fmla="*/ 0 w 33"/>
              <a:gd name="T5" fmla="*/ 0 h 33"/>
              <a:gd name="T6" fmla="*/ 33 w 33"/>
              <a:gd name="T7" fmla="*/ 0 h 33"/>
            </a:gdLst>
            <a:ahLst/>
            <a:cxnLst>
              <a:cxn ang="0">
                <a:pos x="T0" y="T1"/>
              </a:cxn>
              <a:cxn ang="0">
                <a:pos x="T2" y="T3"/>
              </a:cxn>
              <a:cxn ang="0">
                <a:pos x="T4" y="T5"/>
              </a:cxn>
              <a:cxn ang="0">
                <a:pos x="T6" y="T7"/>
              </a:cxn>
            </a:cxnLst>
            <a:rect l="0" t="0" r="r" b="b"/>
            <a:pathLst>
              <a:path w="33" h="33">
                <a:moveTo>
                  <a:pt x="33" y="0"/>
                </a:moveTo>
                <a:lnTo>
                  <a:pt x="16" y="33"/>
                </a:lnTo>
                <a:lnTo>
                  <a:pt x="0" y="0"/>
                </a:lnTo>
                <a:lnTo>
                  <a:pt x="33" y="0"/>
                </a:lnTo>
                <a:close/>
              </a:path>
            </a:pathLst>
          </a:custGeom>
          <a:solidFill>
            <a:srgbClr val="000000"/>
          </a:solidFill>
          <a:ln w="3175">
            <a:solidFill>
              <a:schemeClr val="tx1"/>
            </a:solidFill>
            <a:round/>
            <a:headEnd/>
            <a:tailEnd/>
          </a:ln>
        </p:spPr>
        <p:txBody>
          <a:bodyPr/>
          <a:lstStyle/>
          <a:p>
            <a:endParaRPr lang="en-GB"/>
          </a:p>
        </p:txBody>
      </p:sp>
      <p:sp>
        <p:nvSpPr>
          <p:cNvPr id="12312" name="Freeform 24">
            <a:extLst>
              <a:ext uri="{FF2B5EF4-FFF2-40B4-BE49-F238E27FC236}">
                <a16:creationId xmlns:a16="http://schemas.microsoft.com/office/drawing/2014/main" id="{6A84C828-0501-46AF-BF05-97FCDC4F0CC7}"/>
              </a:ext>
            </a:extLst>
          </p:cNvPr>
          <p:cNvSpPr>
            <a:spLocks/>
          </p:cNvSpPr>
          <p:nvPr/>
        </p:nvSpPr>
        <p:spPr bwMode="auto">
          <a:xfrm>
            <a:off x="5532439" y="2600325"/>
            <a:ext cx="141287" cy="139700"/>
          </a:xfrm>
          <a:custGeom>
            <a:avLst/>
            <a:gdLst>
              <a:gd name="T0" fmla="*/ 0 w 89"/>
              <a:gd name="T1" fmla="*/ 45 h 88"/>
              <a:gd name="T2" fmla="*/ 2 w 89"/>
              <a:gd name="T3" fmla="*/ 34 h 88"/>
              <a:gd name="T4" fmla="*/ 5 w 89"/>
              <a:gd name="T5" fmla="*/ 24 h 88"/>
              <a:gd name="T6" fmla="*/ 12 w 89"/>
              <a:gd name="T7" fmla="*/ 15 h 88"/>
              <a:gd name="T8" fmla="*/ 20 w 89"/>
              <a:gd name="T9" fmla="*/ 8 h 88"/>
              <a:gd name="T10" fmla="*/ 29 w 89"/>
              <a:gd name="T11" fmla="*/ 3 h 88"/>
              <a:gd name="T12" fmla="*/ 39 w 89"/>
              <a:gd name="T13" fmla="*/ 0 h 88"/>
              <a:gd name="T14" fmla="*/ 50 w 89"/>
              <a:gd name="T15" fmla="*/ 0 h 88"/>
              <a:gd name="T16" fmla="*/ 60 w 89"/>
              <a:gd name="T17" fmla="*/ 3 h 88"/>
              <a:gd name="T18" fmla="*/ 70 w 89"/>
              <a:gd name="T19" fmla="*/ 8 h 88"/>
              <a:gd name="T20" fmla="*/ 78 w 89"/>
              <a:gd name="T21" fmla="*/ 15 h 88"/>
              <a:gd name="T22" fmla="*/ 84 w 89"/>
              <a:gd name="T23" fmla="*/ 24 h 88"/>
              <a:gd name="T24" fmla="*/ 87 w 89"/>
              <a:gd name="T25" fmla="*/ 34 h 88"/>
              <a:gd name="T26" fmla="*/ 89 w 89"/>
              <a:gd name="T27" fmla="*/ 45 h 88"/>
              <a:gd name="T28" fmla="*/ 87 w 89"/>
              <a:gd name="T29" fmla="*/ 55 h 88"/>
              <a:gd name="T30" fmla="*/ 84 w 89"/>
              <a:gd name="T31" fmla="*/ 65 h 88"/>
              <a:gd name="T32" fmla="*/ 78 w 89"/>
              <a:gd name="T33" fmla="*/ 74 h 88"/>
              <a:gd name="T34" fmla="*/ 70 w 89"/>
              <a:gd name="T35" fmla="*/ 81 h 88"/>
              <a:gd name="T36" fmla="*/ 60 w 89"/>
              <a:gd name="T37" fmla="*/ 86 h 88"/>
              <a:gd name="T38" fmla="*/ 50 w 89"/>
              <a:gd name="T39" fmla="*/ 88 h 88"/>
              <a:gd name="T40" fmla="*/ 39 w 89"/>
              <a:gd name="T41" fmla="*/ 88 h 88"/>
              <a:gd name="T42" fmla="*/ 29 w 89"/>
              <a:gd name="T43" fmla="*/ 86 h 88"/>
              <a:gd name="T44" fmla="*/ 20 w 89"/>
              <a:gd name="T45" fmla="*/ 81 h 88"/>
              <a:gd name="T46" fmla="*/ 12 w 89"/>
              <a:gd name="T47" fmla="*/ 74 h 88"/>
              <a:gd name="T48" fmla="*/ 5 w 89"/>
              <a:gd name="T49" fmla="*/ 65 h 88"/>
              <a:gd name="T50" fmla="*/ 2 w 89"/>
              <a:gd name="T51" fmla="*/ 55 h 88"/>
              <a:gd name="T52" fmla="*/ 0 w 89"/>
              <a:gd name="T53" fmla="*/ 4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9" h="88">
                <a:moveTo>
                  <a:pt x="0" y="45"/>
                </a:moveTo>
                <a:lnTo>
                  <a:pt x="2" y="34"/>
                </a:lnTo>
                <a:lnTo>
                  <a:pt x="5" y="24"/>
                </a:lnTo>
                <a:lnTo>
                  <a:pt x="12" y="15"/>
                </a:lnTo>
                <a:lnTo>
                  <a:pt x="20" y="8"/>
                </a:lnTo>
                <a:lnTo>
                  <a:pt x="29" y="3"/>
                </a:lnTo>
                <a:lnTo>
                  <a:pt x="39" y="0"/>
                </a:lnTo>
                <a:lnTo>
                  <a:pt x="50" y="0"/>
                </a:lnTo>
                <a:lnTo>
                  <a:pt x="60" y="3"/>
                </a:lnTo>
                <a:lnTo>
                  <a:pt x="70" y="8"/>
                </a:lnTo>
                <a:lnTo>
                  <a:pt x="78" y="15"/>
                </a:lnTo>
                <a:lnTo>
                  <a:pt x="84" y="24"/>
                </a:lnTo>
                <a:lnTo>
                  <a:pt x="87" y="34"/>
                </a:lnTo>
                <a:lnTo>
                  <a:pt x="89" y="45"/>
                </a:lnTo>
                <a:lnTo>
                  <a:pt x="87" y="55"/>
                </a:lnTo>
                <a:lnTo>
                  <a:pt x="84" y="65"/>
                </a:lnTo>
                <a:lnTo>
                  <a:pt x="78" y="74"/>
                </a:lnTo>
                <a:lnTo>
                  <a:pt x="70" y="81"/>
                </a:lnTo>
                <a:lnTo>
                  <a:pt x="60" y="86"/>
                </a:lnTo>
                <a:lnTo>
                  <a:pt x="50" y="88"/>
                </a:lnTo>
                <a:lnTo>
                  <a:pt x="39" y="88"/>
                </a:lnTo>
                <a:lnTo>
                  <a:pt x="29" y="86"/>
                </a:lnTo>
                <a:lnTo>
                  <a:pt x="20" y="81"/>
                </a:lnTo>
                <a:lnTo>
                  <a:pt x="12" y="74"/>
                </a:lnTo>
                <a:lnTo>
                  <a:pt x="5" y="65"/>
                </a:lnTo>
                <a:lnTo>
                  <a:pt x="2" y="55"/>
                </a:lnTo>
                <a:lnTo>
                  <a:pt x="0" y="45"/>
                </a:lnTo>
                <a:close/>
              </a:path>
            </a:pathLst>
          </a:custGeom>
          <a:solidFill>
            <a:srgbClr val="FFFFFF"/>
          </a:solidFill>
          <a:ln w="1588">
            <a:solidFill>
              <a:srgbClr val="000000"/>
            </a:solidFill>
            <a:prstDash val="solid"/>
            <a:round/>
            <a:headEnd/>
            <a:tailEnd/>
          </a:ln>
        </p:spPr>
        <p:txBody>
          <a:bodyPr/>
          <a:lstStyle/>
          <a:p>
            <a:endParaRPr lang="en-GB"/>
          </a:p>
        </p:txBody>
      </p:sp>
      <p:sp>
        <p:nvSpPr>
          <p:cNvPr id="12313" name="Freeform 25">
            <a:extLst>
              <a:ext uri="{FF2B5EF4-FFF2-40B4-BE49-F238E27FC236}">
                <a16:creationId xmlns:a16="http://schemas.microsoft.com/office/drawing/2014/main" id="{2B245227-D8B3-4261-ADE7-76C2C2216FDC}"/>
              </a:ext>
            </a:extLst>
          </p:cNvPr>
          <p:cNvSpPr>
            <a:spLocks/>
          </p:cNvSpPr>
          <p:nvPr/>
        </p:nvSpPr>
        <p:spPr bwMode="auto">
          <a:xfrm>
            <a:off x="5532439" y="6332538"/>
            <a:ext cx="141287" cy="139700"/>
          </a:xfrm>
          <a:custGeom>
            <a:avLst/>
            <a:gdLst>
              <a:gd name="T0" fmla="*/ 0 w 89"/>
              <a:gd name="T1" fmla="*/ 45 h 88"/>
              <a:gd name="T2" fmla="*/ 2 w 89"/>
              <a:gd name="T3" fmla="*/ 34 h 88"/>
              <a:gd name="T4" fmla="*/ 5 w 89"/>
              <a:gd name="T5" fmla="*/ 24 h 88"/>
              <a:gd name="T6" fmla="*/ 12 w 89"/>
              <a:gd name="T7" fmla="*/ 16 h 88"/>
              <a:gd name="T8" fmla="*/ 20 w 89"/>
              <a:gd name="T9" fmla="*/ 8 h 88"/>
              <a:gd name="T10" fmla="*/ 29 w 89"/>
              <a:gd name="T11" fmla="*/ 3 h 88"/>
              <a:gd name="T12" fmla="*/ 39 w 89"/>
              <a:gd name="T13" fmla="*/ 0 h 88"/>
              <a:gd name="T14" fmla="*/ 50 w 89"/>
              <a:gd name="T15" fmla="*/ 0 h 88"/>
              <a:gd name="T16" fmla="*/ 60 w 89"/>
              <a:gd name="T17" fmla="*/ 3 h 88"/>
              <a:gd name="T18" fmla="*/ 70 w 89"/>
              <a:gd name="T19" fmla="*/ 8 h 88"/>
              <a:gd name="T20" fmla="*/ 78 w 89"/>
              <a:gd name="T21" fmla="*/ 16 h 88"/>
              <a:gd name="T22" fmla="*/ 84 w 89"/>
              <a:gd name="T23" fmla="*/ 24 h 88"/>
              <a:gd name="T24" fmla="*/ 87 w 89"/>
              <a:gd name="T25" fmla="*/ 34 h 88"/>
              <a:gd name="T26" fmla="*/ 89 w 89"/>
              <a:gd name="T27" fmla="*/ 45 h 88"/>
              <a:gd name="T28" fmla="*/ 87 w 89"/>
              <a:gd name="T29" fmla="*/ 56 h 88"/>
              <a:gd name="T30" fmla="*/ 84 w 89"/>
              <a:gd name="T31" fmla="*/ 65 h 88"/>
              <a:gd name="T32" fmla="*/ 78 w 89"/>
              <a:gd name="T33" fmla="*/ 74 h 88"/>
              <a:gd name="T34" fmla="*/ 70 w 89"/>
              <a:gd name="T35" fmla="*/ 81 h 88"/>
              <a:gd name="T36" fmla="*/ 60 w 89"/>
              <a:gd name="T37" fmla="*/ 86 h 88"/>
              <a:gd name="T38" fmla="*/ 50 w 89"/>
              <a:gd name="T39" fmla="*/ 88 h 88"/>
              <a:gd name="T40" fmla="*/ 39 w 89"/>
              <a:gd name="T41" fmla="*/ 88 h 88"/>
              <a:gd name="T42" fmla="*/ 29 w 89"/>
              <a:gd name="T43" fmla="*/ 86 h 88"/>
              <a:gd name="T44" fmla="*/ 20 w 89"/>
              <a:gd name="T45" fmla="*/ 81 h 88"/>
              <a:gd name="T46" fmla="*/ 12 w 89"/>
              <a:gd name="T47" fmla="*/ 74 h 88"/>
              <a:gd name="T48" fmla="*/ 5 w 89"/>
              <a:gd name="T49" fmla="*/ 65 h 88"/>
              <a:gd name="T50" fmla="*/ 2 w 89"/>
              <a:gd name="T51" fmla="*/ 56 h 88"/>
              <a:gd name="T52" fmla="*/ 0 w 89"/>
              <a:gd name="T53" fmla="*/ 4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9" h="88">
                <a:moveTo>
                  <a:pt x="0" y="45"/>
                </a:moveTo>
                <a:lnTo>
                  <a:pt x="2" y="34"/>
                </a:lnTo>
                <a:lnTo>
                  <a:pt x="5" y="24"/>
                </a:lnTo>
                <a:lnTo>
                  <a:pt x="12" y="16"/>
                </a:lnTo>
                <a:lnTo>
                  <a:pt x="20" y="8"/>
                </a:lnTo>
                <a:lnTo>
                  <a:pt x="29" y="3"/>
                </a:lnTo>
                <a:lnTo>
                  <a:pt x="39" y="0"/>
                </a:lnTo>
                <a:lnTo>
                  <a:pt x="50" y="0"/>
                </a:lnTo>
                <a:lnTo>
                  <a:pt x="60" y="3"/>
                </a:lnTo>
                <a:lnTo>
                  <a:pt x="70" y="8"/>
                </a:lnTo>
                <a:lnTo>
                  <a:pt x="78" y="16"/>
                </a:lnTo>
                <a:lnTo>
                  <a:pt x="84" y="24"/>
                </a:lnTo>
                <a:lnTo>
                  <a:pt x="87" y="34"/>
                </a:lnTo>
                <a:lnTo>
                  <a:pt x="89" y="45"/>
                </a:lnTo>
                <a:lnTo>
                  <a:pt x="87" y="56"/>
                </a:lnTo>
                <a:lnTo>
                  <a:pt x="84" y="65"/>
                </a:lnTo>
                <a:lnTo>
                  <a:pt x="78" y="74"/>
                </a:lnTo>
                <a:lnTo>
                  <a:pt x="70" y="81"/>
                </a:lnTo>
                <a:lnTo>
                  <a:pt x="60" y="86"/>
                </a:lnTo>
                <a:lnTo>
                  <a:pt x="50" y="88"/>
                </a:lnTo>
                <a:lnTo>
                  <a:pt x="39" y="88"/>
                </a:lnTo>
                <a:lnTo>
                  <a:pt x="29" y="86"/>
                </a:lnTo>
                <a:lnTo>
                  <a:pt x="20" y="81"/>
                </a:lnTo>
                <a:lnTo>
                  <a:pt x="12" y="74"/>
                </a:lnTo>
                <a:lnTo>
                  <a:pt x="5" y="65"/>
                </a:lnTo>
                <a:lnTo>
                  <a:pt x="2" y="56"/>
                </a:lnTo>
                <a:lnTo>
                  <a:pt x="0" y="45"/>
                </a:lnTo>
                <a:close/>
              </a:path>
            </a:pathLst>
          </a:custGeom>
          <a:solidFill>
            <a:srgbClr val="FFFFFF"/>
          </a:solidFill>
          <a:ln w="1588">
            <a:solidFill>
              <a:srgbClr val="000000"/>
            </a:solidFill>
            <a:prstDash val="solid"/>
            <a:round/>
            <a:headEnd/>
            <a:tailEnd/>
          </a:ln>
        </p:spPr>
        <p:txBody>
          <a:bodyPr/>
          <a:lstStyle/>
          <a:p>
            <a:endParaRPr lang="en-GB"/>
          </a:p>
        </p:txBody>
      </p:sp>
      <p:sp>
        <p:nvSpPr>
          <p:cNvPr id="12314" name="Rectangle 26">
            <a:extLst>
              <a:ext uri="{FF2B5EF4-FFF2-40B4-BE49-F238E27FC236}">
                <a16:creationId xmlns:a16="http://schemas.microsoft.com/office/drawing/2014/main" id="{6BAC442B-F959-472E-8977-71FB61919E29}"/>
              </a:ext>
            </a:extLst>
          </p:cNvPr>
          <p:cNvSpPr>
            <a:spLocks noChangeArrowheads="1"/>
          </p:cNvSpPr>
          <p:nvPr/>
        </p:nvSpPr>
        <p:spPr bwMode="auto">
          <a:xfrm>
            <a:off x="5702301" y="2057400"/>
            <a:ext cx="149399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400" b="1">
                <a:latin typeface="Arial" panose="020B0604020202020204" pitchFamily="34" charset="0"/>
              </a:rPr>
              <a:t>WHILE Statement</a:t>
            </a:r>
            <a:endParaRPr lang="en-US" altLang="en-US"/>
          </a:p>
        </p:txBody>
      </p:sp>
      <p:sp>
        <p:nvSpPr>
          <p:cNvPr id="12315" name="Rectangle 27">
            <a:extLst>
              <a:ext uri="{FF2B5EF4-FFF2-40B4-BE49-F238E27FC236}">
                <a16:creationId xmlns:a16="http://schemas.microsoft.com/office/drawing/2014/main" id="{A9A19BE8-563F-4726-A02E-959C03A4ECDB}"/>
              </a:ext>
            </a:extLst>
          </p:cNvPr>
          <p:cNvSpPr>
            <a:spLocks noChangeArrowheads="1"/>
          </p:cNvSpPr>
          <p:nvPr/>
        </p:nvSpPr>
        <p:spPr bwMode="auto">
          <a:xfrm>
            <a:off x="5770564" y="2616200"/>
            <a:ext cx="125412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a:latin typeface="Arial" panose="020B0604020202020204" pitchFamily="34" charset="0"/>
              </a:rPr>
              <a:t>Entry point for WHILE block</a:t>
            </a:r>
            <a:endParaRPr lang="en-US" altLang="en-US"/>
          </a:p>
        </p:txBody>
      </p:sp>
      <p:sp>
        <p:nvSpPr>
          <p:cNvPr id="12316" name="Rectangle 28">
            <a:extLst>
              <a:ext uri="{FF2B5EF4-FFF2-40B4-BE49-F238E27FC236}">
                <a16:creationId xmlns:a16="http://schemas.microsoft.com/office/drawing/2014/main" id="{8FAEAE05-0481-4B7E-B13A-2CBD0130BE04}"/>
              </a:ext>
            </a:extLst>
          </p:cNvPr>
          <p:cNvSpPr>
            <a:spLocks noChangeArrowheads="1"/>
          </p:cNvSpPr>
          <p:nvPr/>
        </p:nvSpPr>
        <p:spPr bwMode="auto">
          <a:xfrm>
            <a:off x="5778501" y="6343650"/>
            <a:ext cx="1185863"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a:latin typeface="Arial" panose="020B0604020202020204" pitchFamily="34" charset="0"/>
              </a:rPr>
              <a:t>Exit point for WHILE block</a:t>
            </a:r>
            <a:endParaRPr lang="en-US" altLang="en-US"/>
          </a:p>
        </p:txBody>
      </p:sp>
      <p:sp>
        <p:nvSpPr>
          <p:cNvPr id="12317" name="Rectangle 29">
            <a:extLst>
              <a:ext uri="{FF2B5EF4-FFF2-40B4-BE49-F238E27FC236}">
                <a16:creationId xmlns:a16="http://schemas.microsoft.com/office/drawing/2014/main" id="{67C56B0A-D390-4A3E-B445-9407D35EA005}"/>
              </a:ext>
            </a:extLst>
          </p:cNvPr>
          <p:cNvSpPr>
            <a:spLocks noChangeArrowheads="1"/>
          </p:cNvSpPr>
          <p:nvPr/>
        </p:nvSpPr>
        <p:spPr bwMode="auto">
          <a:xfrm>
            <a:off x="6292850" y="4276725"/>
            <a:ext cx="692150" cy="520700"/>
          </a:xfrm>
          <a:prstGeom prst="rect">
            <a:avLst/>
          </a:prstGeom>
          <a:solidFill>
            <a:srgbClr val="FFFFFF"/>
          </a:solidFill>
          <a:ln w="1588">
            <a:solidFill>
              <a:srgbClr val="000000"/>
            </a:solidFill>
            <a:miter lim="800000"/>
            <a:headEnd/>
            <a:tailEnd/>
          </a:ln>
        </p:spPr>
        <p:txBody>
          <a:bodyPr/>
          <a:lstStyle/>
          <a:p>
            <a:endParaRPr lang="en-GB"/>
          </a:p>
        </p:txBody>
      </p:sp>
      <p:sp>
        <p:nvSpPr>
          <p:cNvPr id="12318" name="Rectangle 30">
            <a:extLst>
              <a:ext uri="{FF2B5EF4-FFF2-40B4-BE49-F238E27FC236}">
                <a16:creationId xmlns:a16="http://schemas.microsoft.com/office/drawing/2014/main" id="{D8C7201D-8FFC-47CB-AC8E-9C05A9E52E5A}"/>
              </a:ext>
            </a:extLst>
          </p:cNvPr>
          <p:cNvSpPr>
            <a:spLocks noChangeArrowheads="1"/>
          </p:cNvSpPr>
          <p:nvPr/>
        </p:nvSpPr>
        <p:spPr bwMode="auto">
          <a:xfrm>
            <a:off x="6499225" y="4489450"/>
            <a:ext cx="3683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800">
                <a:solidFill>
                  <a:srgbClr val="000000"/>
                </a:solidFill>
                <a:latin typeface="Arial" panose="020B0604020202020204" pitchFamily="34" charset="0"/>
              </a:rPr>
              <a:t>Process</a:t>
            </a:r>
            <a:endParaRPr lang="en-US" altLang="en-US" sz="2400"/>
          </a:p>
        </p:txBody>
      </p:sp>
      <p:sp>
        <p:nvSpPr>
          <p:cNvPr id="12319" name="Freeform 31">
            <a:extLst>
              <a:ext uri="{FF2B5EF4-FFF2-40B4-BE49-F238E27FC236}">
                <a16:creationId xmlns:a16="http://schemas.microsoft.com/office/drawing/2014/main" id="{5DAE00DD-86F3-49B3-9006-CF46E2F9B36E}"/>
              </a:ext>
            </a:extLst>
          </p:cNvPr>
          <p:cNvSpPr>
            <a:spLocks/>
          </p:cNvSpPr>
          <p:nvPr/>
        </p:nvSpPr>
        <p:spPr bwMode="auto">
          <a:xfrm>
            <a:off x="6638925" y="4797425"/>
            <a:ext cx="1588" cy="387350"/>
          </a:xfrm>
          <a:custGeom>
            <a:avLst/>
            <a:gdLst>
              <a:gd name="T0" fmla="*/ 0 h 244"/>
              <a:gd name="T1" fmla="*/ 244 h 244"/>
              <a:gd name="T2" fmla="*/ 244 h 244"/>
            </a:gdLst>
            <a:ahLst/>
            <a:cxnLst>
              <a:cxn ang="0">
                <a:pos x="0" y="T0"/>
              </a:cxn>
              <a:cxn ang="0">
                <a:pos x="0" y="T1"/>
              </a:cxn>
              <a:cxn ang="0">
                <a:pos x="0" y="T2"/>
              </a:cxn>
            </a:cxnLst>
            <a:rect l="0" t="0" r="r" b="b"/>
            <a:pathLst>
              <a:path h="244">
                <a:moveTo>
                  <a:pt x="0" y="0"/>
                </a:moveTo>
                <a:lnTo>
                  <a:pt x="0" y="244"/>
                </a:lnTo>
                <a:lnTo>
                  <a:pt x="0" y="244"/>
                </a:lnTo>
              </a:path>
            </a:pathLst>
          </a:custGeom>
          <a:noFill/>
          <a:ln w="1651">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20" name="Freeform 32">
            <a:extLst>
              <a:ext uri="{FF2B5EF4-FFF2-40B4-BE49-F238E27FC236}">
                <a16:creationId xmlns:a16="http://schemas.microsoft.com/office/drawing/2014/main" id="{E3421BB3-2EEA-44DF-9993-F2E26F4550EB}"/>
              </a:ext>
            </a:extLst>
          </p:cNvPr>
          <p:cNvSpPr>
            <a:spLocks/>
          </p:cNvSpPr>
          <p:nvPr/>
        </p:nvSpPr>
        <p:spPr bwMode="auto">
          <a:xfrm>
            <a:off x="6611939" y="5176839"/>
            <a:ext cx="53975" cy="53975"/>
          </a:xfrm>
          <a:custGeom>
            <a:avLst/>
            <a:gdLst>
              <a:gd name="T0" fmla="*/ 0 w 34"/>
              <a:gd name="T1" fmla="*/ 0 h 34"/>
              <a:gd name="T2" fmla="*/ 17 w 34"/>
              <a:gd name="T3" fmla="*/ 34 h 34"/>
              <a:gd name="T4" fmla="*/ 34 w 34"/>
              <a:gd name="T5" fmla="*/ 0 h 34"/>
              <a:gd name="T6" fmla="*/ 0 w 34"/>
              <a:gd name="T7" fmla="*/ 0 h 34"/>
            </a:gdLst>
            <a:ahLst/>
            <a:cxnLst>
              <a:cxn ang="0">
                <a:pos x="T0" y="T1"/>
              </a:cxn>
              <a:cxn ang="0">
                <a:pos x="T2" y="T3"/>
              </a:cxn>
              <a:cxn ang="0">
                <a:pos x="T4" y="T5"/>
              </a:cxn>
              <a:cxn ang="0">
                <a:pos x="T6" y="T7"/>
              </a:cxn>
            </a:cxnLst>
            <a:rect l="0" t="0" r="r" b="b"/>
            <a:pathLst>
              <a:path w="34" h="34">
                <a:moveTo>
                  <a:pt x="0" y="0"/>
                </a:moveTo>
                <a:lnTo>
                  <a:pt x="17" y="34"/>
                </a:lnTo>
                <a:lnTo>
                  <a:pt x="34" y="0"/>
                </a:lnTo>
                <a:lnTo>
                  <a:pt x="0" y="0"/>
                </a:lnTo>
                <a:close/>
              </a:path>
            </a:pathLst>
          </a:custGeom>
          <a:solidFill>
            <a:srgbClr val="000000"/>
          </a:solidFill>
          <a:ln w="9525">
            <a:solidFill>
              <a:schemeClr val="tx1"/>
            </a:solidFill>
            <a:round/>
            <a:headEnd/>
            <a:tailEnd/>
          </a:ln>
        </p:spPr>
        <p:txBody>
          <a:bodyPr/>
          <a:lstStyle/>
          <a:p>
            <a:endParaRPr lang="en-GB"/>
          </a:p>
        </p:txBody>
      </p:sp>
      <p:sp>
        <p:nvSpPr>
          <p:cNvPr id="12321" name="Freeform 33">
            <a:extLst>
              <a:ext uri="{FF2B5EF4-FFF2-40B4-BE49-F238E27FC236}">
                <a16:creationId xmlns:a16="http://schemas.microsoft.com/office/drawing/2014/main" id="{38B84A16-DE88-49B9-9C49-663BDC69E493}"/>
              </a:ext>
            </a:extLst>
          </p:cNvPr>
          <p:cNvSpPr>
            <a:spLocks/>
          </p:cNvSpPr>
          <p:nvPr/>
        </p:nvSpPr>
        <p:spPr bwMode="auto">
          <a:xfrm>
            <a:off x="6167439" y="5230814"/>
            <a:ext cx="471487" cy="1587"/>
          </a:xfrm>
          <a:custGeom>
            <a:avLst/>
            <a:gdLst>
              <a:gd name="T0" fmla="*/ 297 w 297"/>
              <a:gd name="T1" fmla="*/ 0 w 297"/>
              <a:gd name="T2" fmla="*/ 0 w 297"/>
            </a:gdLst>
            <a:ahLst/>
            <a:cxnLst>
              <a:cxn ang="0">
                <a:pos x="T0" y="0"/>
              </a:cxn>
              <a:cxn ang="0">
                <a:pos x="T1" y="0"/>
              </a:cxn>
              <a:cxn ang="0">
                <a:pos x="T2" y="0"/>
              </a:cxn>
            </a:cxnLst>
            <a:rect l="0" t="0" r="r" b="b"/>
            <a:pathLst>
              <a:path w="297">
                <a:moveTo>
                  <a:pt x="297" y="0"/>
                </a:moveTo>
                <a:lnTo>
                  <a:pt x="0" y="0"/>
                </a:lnTo>
                <a:lnTo>
                  <a:pt x="0" y="0"/>
                </a:lnTo>
              </a:path>
            </a:pathLst>
          </a:custGeom>
          <a:noFill/>
          <a:ln w="1651">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22" name="Freeform 34">
            <a:extLst>
              <a:ext uri="{FF2B5EF4-FFF2-40B4-BE49-F238E27FC236}">
                <a16:creationId xmlns:a16="http://schemas.microsoft.com/office/drawing/2014/main" id="{2C9E6451-71F6-47E9-80F1-F4C04F56D412}"/>
              </a:ext>
            </a:extLst>
          </p:cNvPr>
          <p:cNvSpPr>
            <a:spLocks/>
          </p:cNvSpPr>
          <p:nvPr/>
        </p:nvSpPr>
        <p:spPr bwMode="auto">
          <a:xfrm>
            <a:off x="6121400" y="5203826"/>
            <a:ext cx="52388" cy="53975"/>
          </a:xfrm>
          <a:custGeom>
            <a:avLst/>
            <a:gdLst>
              <a:gd name="T0" fmla="*/ 33 w 33"/>
              <a:gd name="T1" fmla="*/ 0 h 34"/>
              <a:gd name="T2" fmla="*/ 0 w 33"/>
              <a:gd name="T3" fmla="*/ 17 h 34"/>
              <a:gd name="T4" fmla="*/ 33 w 33"/>
              <a:gd name="T5" fmla="*/ 34 h 34"/>
              <a:gd name="T6" fmla="*/ 33 w 33"/>
              <a:gd name="T7" fmla="*/ 0 h 34"/>
            </a:gdLst>
            <a:ahLst/>
            <a:cxnLst>
              <a:cxn ang="0">
                <a:pos x="T0" y="T1"/>
              </a:cxn>
              <a:cxn ang="0">
                <a:pos x="T2" y="T3"/>
              </a:cxn>
              <a:cxn ang="0">
                <a:pos x="T4" y="T5"/>
              </a:cxn>
              <a:cxn ang="0">
                <a:pos x="T6" y="T7"/>
              </a:cxn>
            </a:cxnLst>
            <a:rect l="0" t="0" r="r" b="b"/>
            <a:pathLst>
              <a:path w="33" h="34">
                <a:moveTo>
                  <a:pt x="33" y="0"/>
                </a:moveTo>
                <a:lnTo>
                  <a:pt x="0" y="17"/>
                </a:lnTo>
                <a:lnTo>
                  <a:pt x="33" y="34"/>
                </a:lnTo>
                <a:lnTo>
                  <a:pt x="33" y="0"/>
                </a:lnTo>
                <a:close/>
              </a:path>
            </a:pathLst>
          </a:custGeom>
          <a:solidFill>
            <a:srgbClr val="000000"/>
          </a:solidFill>
          <a:ln w="9525">
            <a:solidFill>
              <a:schemeClr val="tx1"/>
            </a:solidFill>
            <a:round/>
            <a:headEnd/>
            <a:tailEnd/>
          </a:ln>
        </p:spPr>
        <p:txBody>
          <a:bodyPr/>
          <a:lstStyle/>
          <a:p>
            <a:endParaRPr lang="en-GB"/>
          </a:p>
        </p:txBody>
      </p:sp>
      <p:sp>
        <p:nvSpPr>
          <p:cNvPr id="12323" name="Freeform 35">
            <a:extLst>
              <a:ext uri="{FF2B5EF4-FFF2-40B4-BE49-F238E27FC236}">
                <a16:creationId xmlns:a16="http://schemas.microsoft.com/office/drawing/2014/main" id="{F9186955-D377-46F8-B53B-93B77A5DFFBE}"/>
              </a:ext>
            </a:extLst>
          </p:cNvPr>
          <p:cNvSpPr>
            <a:spLocks/>
          </p:cNvSpPr>
          <p:nvPr/>
        </p:nvSpPr>
        <p:spPr bwMode="auto">
          <a:xfrm>
            <a:off x="6121400" y="3716339"/>
            <a:ext cx="1588" cy="1514475"/>
          </a:xfrm>
          <a:custGeom>
            <a:avLst/>
            <a:gdLst>
              <a:gd name="T0" fmla="*/ 954 h 954"/>
              <a:gd name="T1" fmla="*/ 0 h 954"/>
              <a:gd name="T2" fmla="*/ 0 h 954"/>
            </a:gdLst>
            <a:ahLst/>
            <a:cxnLst>
              <a:cxn ang="0">
                <a:pos x="0" y="T0"/>
              </a:cxn>
              <a:cxn ang="0">
                <a:pos x="0" y="T1"/>
              </a:cxn>
              <a:cxn ang="0">
                <a:pos x="0" y="T2"/>
              </a:cxn>
            </a:cxnLst>
            <a:rect l="0" t="0" r="r" b="b"/>
            <a:pathLst>
              <a:path h="954">
                <a:moveTo>
                  <a:pt x="0" y="954"/>
                </a:moveTo>
                <a:lnTo>
                  <a:pt x="0" y="0"/>
                </a:lnTo>
                <a:lnTo>
                  <a:pt x="0" y="0"/>
                </a:lnTo>
              </a:path>
            </a:pathLst>
          </a:custGeom>
          <a:noFill/>
          <a:ln w="1651">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24" name="Freeform 36">
            <a:extLst>
              <a:ext uri="{FF2B5EF4-FFF2-40B4-BE49-F238E27FC236}">
                <a16:creationId xmlns:a16="http://schemas.microsoft.com/office/drawing/2014/main" id="{377AE237-3F93-4238-96D3-85C1633B304E}"/>
              </a:ext>
            </a:extLst>
          </p:cNvPr>
          <p:cNvSpPr>
            <a:spLocks/>
          </p:cNvSpPr>
          <p:nvPr/>
        </p:nvSpPr>
        <p:spPr bwMode="auto">
          <a:xfrm>
            <a:off x="6094414" y="3670301"/>
            <a:ext cx="52387" cy="53975"/>
          </a:xfrm>
          <a:custGeom>
            <a:avLst/>
            <a:gdLst>
              <a:gd name="T0" fmla="*/ 0 w 33"/>
              <a:gd name="T1" fmla="*/ 34 h 34"/>
              <a:gd name="T2" fmla="*/ 17 w 33"/>
              <a:gd name="T3" fmla="*/ 0 h 34"/>
              <a:gd name="T4" fmla="*/ 33 w 33"/>
              <a:gd name="T5" fmla="*/ 34 h 34"/>
              <a:gd name="T6" fmla="*/ 0 w 33"/>
              <a:gd name="T7" fmla="*/ 34 h 34"/>
            </a:gdLst>
            <a:ahLst/>
            <a:cxnLst>
              <a:cxn ang="0">
                <a:pos x="T0" y="T1"/>
              </a:cxn>
              <a:cxn ang="0">
                <a:pos x="T2" y="T3"/>
              </a:cxn>
              <a:cxn ang="0">
                <a:pos x="T4" y="T5"/>
              </a:cxn>
              <a:cxn ang="0">
                <a:pos x="T6" y="T7"/>
              </a:cxn>
            </a:cxnLst>
            <a:rect l="0" t="0" r="r" b="b"/>
            <a:pathLst>
              <a:path w="33" h="34">
                <a:moveTo>
                  <a:pt x="0" y="34"/>
                </a:moveTo>
                <a:lnTo>
                  <a:pt x="17" y="0"/>
                </a:lnTo>
                <a:lnTo>
                  <a:pt x="33" y="34"/>
                </a:lnTo>
                <a:lnTo>
                  <a:pt x="0" y="34"/>
                </a:lnTo>
                <a:close/>
              </a:path>
            </a:pathLst>
          </a:custGeom>
          <a:solidFill>
            <a:srgbClr val="000000"/>
          </a:solidFill>
          <a:ln w="9525">
            <a:solidFill>
              <a:schemeClr val="tx1"/>
            </a:solidFill>
            <a:round/>
            <a:headEnd/>
            <a:tailEnd/>
          </a:ln>
        </p:spPr>
        <p:txBody>
          <a:bodyPr/>
          <a:lstStyle/>
          <a:p>
            <a:endParaRPr lang="en-GB"/>
          </a:p>
        </p:txBody>
      </p:sp>
      <p:sp>
        <p:nvSpPr>
          <p:cNvPr id="12325" name="Freeform 37">
            <a:extLst>
              <a:ext uri="{FF2B5EF4-FFF2-40B4-BE49-F238E27FC236}">
                <a16:creationId xmlns:a16="http://schemas.microsoft.com/office/drawing/2014/main" id="{20DFD9D1-1DD7-4CA5-854A-83CF4EDD1908}"/>
              </a:ext>
            </a:extLst>
          </p:cNvPr>
          <p:cNvSpPr>
            <a:spLocks/>
          </p:cNvSpPr>
          <p:nvPr/>
        </p:nvSpPr>
        <p:spPr bwMode="auto">
          <a:xfrm>
            <a:off x="5948363" y="3670300"/>
            <a:ext cx="298450" cy="1588"/>
          </a:xfrm>
          <a:custGeom>
            <a:avLst/>
            <a:gdLst>
              <a:gd name="T0" fmla="*/ 0 w 188"/>
              <a:gd name="T1" fmla="*/ 188 w 188"/>
              <a:gd name="T2" fmla="*/ 188 w 188"/>
            </a:gdLst>
            <a:ahLst/>
            <a:cxnLst>
              <a:cxn ang="0">
                <a:pos x="T0" y="0"/>
              </a:cxn>
              <a:cxn ang="0">
                <a:pos x="T1" y="0"/>
              </a:cxn>
              <a:cxn ang="0">
                <a:pos x="T2" y="0"/>
              </a:cxn>
            </a:cxnLst>
            <a:rect l="0" t="0" r="r" b="b"/>
            <a:pathLst>
              <a:path w="188">
                <a:moveTo>
                  <a:pt x="0" y="0"/>
                </a:moveTo>
                <a:lnTo>
                  <a:pt x="188" y="0"/>
                </a:lnTo>
                <a:lnTo>
                  <a:pt x="188" y="0"/>
                </a:lnTo>
              </a:path>
            </a:pathLst>
          </a:custGeom>
          <a:noFill/>
          <a:ln w="1651">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26" name="Freeform 38">
            <a:extLst>
              <a:ext uri="{FF2B5EF4-FFF2-40B4-BE49-F238E27FC236}">
                <a16:creationId xmlns:a16="http://schemas.microsoft.com/office/drawing/2014/main" id="{26A92A5A-2193-44C8-B7DC-7B670BC43BFF}"/>
              </a:ext>
            </a:extLst>
          </p:cNvPr>
          <p:cNvSpPr>
            <a:spLocks/>
          </p:cNvSpPr>
          <p:nvPr/>
        </p:nvSpPr>
        <p:spPr bwMode="auto">
          <a:xfrm>
            <a:off x="6240464" y="3644900"/>
            <a:ext cx="52387" cy="52388"/>
          </a:xfrm>
          <a:custGeom>
            <a:avLst/>
            <a:gdLst>
              <a:gd name="T0" fmla="*/ 0 w 33"/>
              <a:gd name="T1" fmla="*/ 0 h 33"/>
              <a:gd name="T2" fmla="*/ 33 w 33"/>
              <a:gd name="T3" fmla="*/ 16 h 33"/>
              <a:gd name="T4" fmla="*/ 0 w 33"/>
              <a:gd name="T5" fmla="*/ 33 h 33"/>
              <a:gd name="T6" fmla="*/ 0 w 33"/>
              <a:gd name="T7" fmla="*/ 0 h 33"/>
            </a:gdLst>
            <a:ahLst/>
            <a:cxnLst>
              <a:cxn ang="0">
                <a:pos x="T0" y="T1"/>
              </a:cxn>
              <a:cxn ang="0">
                <a:pos x="T2" y="T3"/>
              </a:cxn>
              <a:cxn ang="0">
                <a:pos x="T4" y="T5"/>
              </a:cxn>
              <a:cxn ang="0">
                <a:pos x="T6" y="T7"/>
              </a:cxn>
            </a:cxnLst>
            <a:rect l="0" t="0" r="r" b="b"/>
            <a:pathLst>
              <a:path w="33" h="33">
                <a:moveTo>
                  <a:pt x="0" y="0"/>
                </a:moveTo>
                <a:lnTo>
                  <a:pt x="33" y="16"/>
                </a:lnTo>
                <a:lnTo>
                  <a:pt x="0" y="33"/>
                </a:lnTo>
                <a:lnTo>
                  <a:pt x="0" y="0"/>
                </a:lnTo>
                <a:close/>
              </a:path>
            </a:pathLst>
          </a:custGeom>
          <a:solidFill>
            <a:srgbClr val="000000"/>
          </a:solidFill>
          <a:ln w="9525">
            <a:solidFill>
              <a:schemeClr val="tx1"/>
            </a:solidFill>
            <a:round/>
            <a:headEnd/>
            <a:tailEnd/>
          </a:ln>
        </p:spPr>
        <p:txBody>
          <a:bodyPr/>
          <a:lstStyle/>
          <a:p>
            <a:endParaRPr lang="en-GB"/>
          </a:p>
        </p:txBody>
      </p:sp>
      <p:sp>
        <p:nvSpPr>
          <p:cNvPr id="12327" name="Freeform 39">
            <a:extLst>
              <a:ext uri="{FF2B5EF4-FFF2-40B4-BE49-F238E27FC236}">
                <a16:creationId xmlns:a16="http://schemas.microsoft.com/office/drawing/2014/main" id="{C40B8E9B-291F-40F8-AFEA-BACA91AEC121}"/>
              </a:ext>
            </a:extLst>
          </p:cNvPr>
          <p:cNvSpPr>
            <a:spLocks/>
          </p:cNvSpPr>
          <p:nvPr/>
        </p:nvSpPr>
        <p:spPr bwMode="auto">
          <a:xfrm>
            <a:off x="6985001" y="3670300"/>
            <a:ext cx="557213" cy="1588"/>
          </a:xfrm>
          <a:custGeom>
            <a:avLst/>
            <a:gdLst>
              <a:gd name="T0" fmla="*/ 0 w 351"/>
              <a:gd name="T1" fmla="*/ 351 w 351"/>
              <a:gd name="T2" fmla="*/ 351 w 351"/>
            </a:gdLst>
            <a:ahLst/>
            <a:cxnLst>
              <a:cxn ang="0">
                <a:pos x="T0" y="0"/>
              </a:cxn>
              <a:cxn ang="0">
                <a:pos x="T1" y="0"/>
              </a:cxn>
              <a:cxn ang="0">
                <a:pos x="T2" y="0"/>
              </a:cxn>
            </a:cxnLst>
            <a:rect l="0" t="0" r="r" b="b"/>
            <a:pathLst>
              <a:path w="351">
                <a:moveTo>
                  <a:pt x="0" y="0"/>
                </a:moveTo>
                <a:lnTo>
                  <a:pt x="351" y="0"/>
                </a:lnTo>
                <a:lnTo>
                  <a:pt x="351" y="0"/>
                </a:lnTo>
              </a:path>
            </a:pathLst>
          </a:custGeom>
          <a:noFill/>
          <a:ln w="1651">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28" name="Freeform 40">
            <a:extLst>
              <a:ext uri="{FF2B5EF4-FFF2-40B4-BE49-F238E27FC236}">
                <a16:creationId xmlns:a16="http://schemas.microsoft.com/office/drawing/2014/main" id="{545819A5-45D1-4C3A-8A13-071D3C56ABBC}"/>
              </a:ext>
            </a:extLst>
          </p:cNvPr>
          <p:cNvSpPr>
            <a:spLocks/>
          </p:cNvSpPr>
          <p:nvPr/>
        </p:nvSpPr>
        <p:spPr bwMode="auto">
          <a:xfrm>
            <a:off x="7535864" y="3644900"/>
            <a:ext cx="53975" cy="52388"/>
          </a:xfrm>
          <a:custGeom>
            <a:avLst/>
            <a:gdLst>
              <a:gd name="T0" fmla="*/ 0 w 34"/>
              <a:gd name="T1" fmla="*/ 0 h 33"/>
              <a:gd name="T2" fmla="*/ 34 w 34"/>
              <a:gd name="T3" fmla="*/ 16 h 33"/>
              <a:gd name="T4" fmla="*/ 0 w 34"/>
              <a:gd name="T5" fmla="*/ 33 h 33"/>
              <a:gd name="T6" fmla="*/ 0 w 34"/>
              <a:gd name="T7" fmla="*/ 0 h 33"/>
            </a:gdLst>
            <a:ahLst/>
            <a:cxnLst>
              <a:cxn ang="0">
                <a:pos x="T0" y="T1"/>
              </a:cxn>
              <a:cxn ang="0">
                <a:pos x="T2" y="T3"/>
              </a:cxn>
              <a:cxn ang="0">
                <a:pos x="T4" y="T5"/>
              </a:cxn>
              <a:cxn ang="0">
                <a:pos x="T6" y="T7"/>
              </a:cxn>
            </a:cxnLst>
            <a:rect l="0" t="0" r="r" b="b"/>
            <a:pathLst>
              <a:path w="34" h="33">
                <a:moveTo>
                  <a:pt x="0" y="0"/>
                </a:moveTo>
                <a:lnTo>
                  <a:pt x="34" y="16"/>
                </a:lnTo>
                <a:lnTo>
                  <a:pt x="0" y="33"/>
                </a:lnTo>
                <a:lnTo>
                  <a:pt x="0" y="0"/>
                </a:lnTo>
                <a:close/>
              </a:path>
            </a:pathLst>
          </a:custGeom>
          <a:solidFill>
            <a:srgbClr val="000000"/>
          </a:solidFill>
          <a:ln w="9525">
            <a:solidFill>
              <a:schemeClr val="tx1"/>
            </a:solidFill>
            <a:round/>
            <a:headEnd/>
            <a:tailEnd/>
          </a:ln>
        </p:spPr>
        <p:txBody>
          <a:bodyPr/>
          <a:lstStyle/>
          <a:p>
            <a:endParaRPr lang="en-GB"/>
          </a:p>
        </p:txBody>
      </p:sp>
      <p:sp>
        <p:nvSpPr>
          <p:cNvPr id="12329" name="Rectangle 41">
            <a:extLst>
              <a:ext uri="{FF2B5EF4-FFF2-40B4-BE49-F238E27FC236}">
                <a16:creationId xmlns:a16="http://schemas.microsoft.com/office/drawing/2014/main" id="{DB3F07FE-B505-4B99-BCE9-C3644EF40690}"/>
              </a:ext>
            </a:extLst>
          </p:cNvPr>
          <p:cNvSpPr>
            <a:spLocks noChangeArrowheads="1"/>
          </p:cNvSpPr>
          <p:nvPr/>
        </p:nvSpPr>
        <p:spPr bwMode="auto">
          <a:xfrm>
            <a:off x="7759700" y="3581400"/>
            <a:ext cx="21113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000">
                <a:latin typeface="Arial" panose="020B0604020202020204" pitchFamily="34" charset="0"/>
              </a:rPr>
              <a:t>Exit</a:t>
            </a:r>
            <a:endParaRPr lang="en-US" altLang="en-US" sz="2400"/>
          </a:p>
        </p:txBody>
      </p:sp>
      <p:sp>
        <p:nvSpPr>
          <p:cNvPr id="12330" name="Rectangle 42">
            <a:extLst>
              <a:ext uri="{FF2B5EF4-FFF2-40B4-BE49-F238E27FC236}">
                <a16:creationId xmlns:a16="http://schemas.microsoft.com/office/drawing/2014/main" id="{9E607750-B11C-4CD5-87A3-A79C145E2812}"/>
              </a:ext>
            </a:extLst>
          </p:cNvPr>
          <p:cNvSpPr>
            <a:spLocks noChangeArrowheads="1"/>
          </p:cNvSpPr>
          <p:nvPr/>
        </p:nvSpPr>
        <p:spPr bwMode="auto">
          <a:xfrm>
            <a:off x="7150101" y="3505200"/>
            <a:ext cx="161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000">
                <a:latin typeface="Arial" panose="020B0604020202020204" pitchFamily="34" charset="0"/>
              </a:rPr>
              <a:t>No</a:t>
            </a:r>
            <a:endParaRPr lang="en-US" altLang="en-US" sz="2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F6F563E-4C0A-4AFC-8543-57FEB0EF2873}"/>
              </a:ext>
            </a:extLst>
          </p:cNvPr>
          <p:cNvSpPr>
            <a:spLocks noGrp="1" noChangeArrowheads="1"/>
          </p:cNvSpPr>
          <p:nvPr>
            <p:ph type="title"/>
          </p:nvPr>
        </p:nvSpPr>
        <p:spPr>
          <a:xfrm>
            <a:off x="2743200" y="762001"/>
            <a:ext cx="7543800" cy="1431925"/>
          </a:xfrm>
        </p:spPr>
        <p:txBody>
          <a:bodyPr/>
          <a:lstStyle/>
          <a:p>
            <a:pPr algn="ctr"/>
            <a:r>
              <a:rPr lang="en-US" altLang="en-US" sz="5400"/>
              <a:t>Factorial Definition</a:t>
            </a:r>
          </a:p>
        </p:txBody>
      </p:sp>
      <p:sp>
        <p:nvSpPr>
          <p:cNvPr id="25603" name="Rectangle 3">
            <a:extLst>
              <a:ext uri="{FF2B5EF4-FFF2-40B4-BE49-F238E27FC236}">
                <a16:creationId xmlns:a16="http://schemas.microsoft.com/office/drawing/2014/main" id="{35813D96-488D-4B84-9154-92E76909F346}"/>
              </a:ext>
            </a:extLst>
          </p:cNvPr>
          <p:cNvSpPr>
            <a:spLocks noGrp="1" noChangeArrowheads="1"/>
          </p:cNvSpPr>
          <p:nvPr>
            <p:ph type="body" idx="1"/>
          </p:nvPr>
        </p:nvSpPr>
        <p:spPr>
          <a:xfrm>
            <a:off x="2514600" y="3276600"/>
            <a:ext cx="7543800" cy="838200"/>
          </a:xfrm>
        </p:spPr>
        <p:txBody>
          <a:bodyPr/>
          <a:lstStyle/>
          <a:p>
            <a:pPr algn="ctr">
              <a:buFont typeface="Wingdings" panose="05000000000000000000" pitchFamily="2" charset="2"/>
              <a:buNone/>
            </a:pPr>
            <a:r>
              <a:rPr lang="en-US" altLang="en-US"/>
              <a:t>n! = n*(n-1)*(n-2)*(n-3)…………*3*2*1</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BAAACA53-87B9-498F-9050-636ECF8F03A5}"/>
              </a:ext>
            </a:extLst>
          </p:cNvPr>
          <p:cNvSpPr>
            <a:spLocks noGrp="1" noChangeArrowheads="1"/>
          </p:cNvSpPr>
          <p:nvPr>
            <p:ph type="body" idx="1"/>
          </p:nvPr>
        </p:nvSpPr>
        <p:spPr>
          <a:xfrm>
            <a:off x="2438400" y="1981200"/>
            <a:ext cx="8229600" cy="5562600"/>
          </a:xfrm>
        </p:spPr>
        <p:txBody>
          <a:bodyPr/>
          <a:lstStyle/>
          <a:p>
            <a:pPr>
              <a:lnSpc>
                <a:spcPct val="80000"/>
              </a:lnSpc>
              <a:buFont typeface="Wingdings" panose="05000000000000000000" pitchFamily="2" charset="2"/>
              <a:buNone/>
            </a:pPr>
            <a:r>
              <a:rPr lang="en-US" altLang="en-US" sz="2000"/>
              <a:t>#include &lt;iostream.h&gt;</a:t>
            </a:r>
          </a:p>
          <a:p>
            <a:pPr>
              <a:lnSpc>
                <a:spcPct val="80000"/>
              </a:lnSpc>
              <a:buFont typeface="Wingdings" panose="05000000000000000000" pitchFamily="2" charset="2"/>
              <a:buNone/>
            </a:pPr>
            <a:r>
              <a:rPr lang="en-US" altLang="en-US" sz="2000"/>
              <a:t>main ( )</a:t>
            </a:r>
          </a:p>
          <a:p>
            <a:pPr>
              <a:lnSpc>
                <a:spcPct val="80000"/>
              </a:lnSpc>
              <a:buFont typeface="Wingdings" panose="05000000000000000000" pitchFamily="2" charset="2"/>
              <a:buNone/>
            </a:pPr>
            <a:r>
              <a:rPr lang="en-US" altLang="en-US" sz="2000"/>
              <a:t>{</a:t>
            </a:r>
          </a:p>
          <a:p>
            <a:pPr>
              <a:lnSpc>
                <a:spcPct val="80000"/>
              </a:lnSpc>
              <a:buFont typeface="Wingdings" panose="05000000000000000000" pitchFamily="2" charset="2"/>
              <a:buNone/>
            </a:pPr>
            <a:r>
              <a:rPr lang="en-US" altLang="en-US" sz="2000"/>
              <a:t>	int number ;</a:t>
            </a:r>
          </a:p>
          <a:p>
            <a:pPr>
              <a:lnSpc>
                <a:spcPct val="80000"/>
              </a:lnSpc>
              <a:buFont typeface="Wingdings" panose="05000000000000000000" pitchFamily="2" charset="2"/>
              <a:buNone/>
            </a:pPr>
            <a:r>
              <a:rPr lang="en-US" altLang="en-US" sz="2000"/>
              <a:t>	int factorial ;</a:t>
            </a:r>
          </a:p>
          <a:p>
            <a:pPr>
              <a:lnSpc>
                <a:spcPct val="80000"/>
              </a:lnSpc>
              <a:buFont typeface="Wingdings" panose="05000000000000000000" pitchFamily="2" charset="2"/>
              <a:buNone/>
            </a:pPr>
            <a:r>
              <a:rPr lang="en-US" altLang="en-US" sz="2000"/>
              <a:t>	factorial = 1 ;</a:t>
            </a:r>
          </a:p>
          <a:p>
            <a:pPr>
              <a:lnSpc>
                <a:spcPct val="80000"/>
              </a:lnSpc>
              <a:buFont typeface="Wingdings" panose="05000000000000000000" pitchFamily="2" charset="2"/>
              <a:buNone/>
            </a:pPr>
            <a:r>
              <a:rPr lang="en-US" altLang="en-US" sz="2000"/>
              <a:t>	cout &lt;&lt; “Enter the number of Factorial” ;</a:t>
            </a:r>
          </a:p>
          <a:p>
            <a:pPr>
              <a:lnSpc>
                <a:spcPct val="80000"/>
              </a:lnSpc>
              <a:buFont typeface="Wingdings" panose="05000000000000000000" pitchFamily="2" charset="2"/>
              <a:buNone/>
            </a:pPr>
            <a:r>
              <a:rPr lang="en-US" altLang="en-US" sz="2000"/>
              <a:t>	cin &gt;&gt; number ;</a:t>
            </a:r>
          </a:p>
          <a:p>
            <a:pPr>
              <a:lnSpc>
                <a:spcPct val="80000"/>
              </a:lnSpc>
              <a:buFont typeface="Wingdings" panose="05000000000000000000" pitchFamily="2" charset="2"/>
              <a:buNone/>
            </a:pPr>
            <a:r>
              <a:rPr lang="en-US" altLang="en-US" sz="2000"/>
              <a:t>	while ( number &gt;= 1 )</a:t>
            </a:r>
          </a:p>
          <a:p>
            <a:pPr>
              <a:lnSpc>
                <a:spcPct val="80000"/>
              </a:lnSpc>
              <a:buFont typeface="Wingdings" panose="05000000000000000000" pitchFamily="2" charset="2"/>
              <a:buNone/>
            </a:pPr>
            <a:r>
              <a:rPr lang="en-US" altLang="en-US" sz="2000"/>
              <a:t>		{</a:t>
            </a:r>
          </a:p>
          <a:p>
            <a:pPr>
              <a:lnSpc>
                <a:spcPct val="80000"/>
              </a:lnSpc>
              <a:buFont typeface="Wingdings" panose="05000000000000000000" pitchFamily="2" charset="2"/>
              <a:buNone/>
            </a:pPr>
            <a:r>
              <a:rPr lang="en-US" altLang="en-US" sz="2000"/>
              <a:t>			factorial = factorial * number ;</a:t>
            </a:r>
          </a:p>
          <a:p>
            <a:pPr>
              <a:lnSpc>
                <a:spcPct val="80000"/>
              </a:lnSpc>
              <a:buFont typeface="Wingdings" panose="05000000000000000000" pitchFamily="2" charset="2"/>
              <a:buNone/>
            </a:pPr>
            <a:r>
              <a:rPr lang="en-US" altLang="en-US" sz="2000"/>
              <a:t>			number = number – 1 ;</a:t>
            </a:r>
          </a:p>
          <a:p>
            <a:pPr>
              <a:lnSpc>
                <a:spcPct val="80000"/>
              </a:lnSpc>
              <a:buFont typeface="Wingdings" panose="05000000000000000000" pitchFamily="2" charset="2"/>
              <a:buNone/>
            </a:pPr>
            <a:r>
              <a:rPr lang="en-US" altLang="en-US" sz="2000"/>
              <a:t>		}</a:t>
            </a:r>
          </a:p>
          <a:p>
            <a:pPr>
              <a:lnSpc>
                <a:spcPct val="80000"/>
              </a:lnSpc>
              <a:buFont typeface="Wingdings" panose="05000000000000000000" pitchFamily="2" charset="2"/>
              <a:buNone/>
            </a:pPr>
            <a:r>
              <a:rPr lang="en-US" altLang="en-US" sz="2000"/>
              <a:t>	cout &lt;&lt; “Factorial is” &lt;&lt; factorial ;</a:t>
            </a:r>
          </a:p>
          <a:p>
            <a:pPr>
              <a:lnSpc>
                <a:spcPct val="80000"/>
              </a:lnSpc>
              <a:buFont typeface="Wingdings" panose="05000000000000000000" pitchFamily="2" charset="2"/>
              <a:buNone/>
            </a:pPr>
            <a:r>
              <a:rPr lang="en-US" altLang="en-US" sz="2000"/>
              <a:t>}</a:t>
            </a:r>
          </a:p>
          <a:p>
            <a:pPr>
              <a:lnSpc>
                <a:spcPct val="80000"/>
              </a:lnSpc>
              <a:buFont typeface="Wingdings" panose="05000000000000000000" pitchFamily="2" charset="2"/>
              <a:buNone/>
            </a:pPr>
            <a:endParaRPr lang="en-US" altLang="en-US" sz="2000"/>
          </a:p>
        </p:txBody>
      </p:sp>
      <p:sp>
        <p:nvSpPr>
          <p:cNvPr id="13316" name="Text Box 4">
            <a:extLst>
              <a:ext uri="{FF2B5EF4-FFF2-40B4-BE49-F238E27FC236}">
                <a16:creationId xmlns:a16="http://schemas.microsoft.com/office/drawing/2014/main" id="{6C918F17-E512-4728-8DD5-11656A92E8D6}"/>
              </a:ext>
            </a:extLst>
          </p:cNvPr>
          <p:cNvSpPr txBox="1">
            <a:spLocks noChangeArrowheads="1"/>
          </p:cNvSpPr>
          <p:nvPr/>
        </p:nvSpPr>
        <p:spPr bwMode="auto">
          <a:xfrm>
            <a:off x="3733800" y="1066800"/>
            <a:ext cx="5562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4400" b="1"/>
              <a:t>Example: Factorial</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B4E8CE1-3AD6-447C-ABE7-A10B2A2DD115}"/>
              </a:ext>
            </a:extLst>
          </p:cNvPr>
          <p:cNvSpPr>
            <a:spLocks noGrp="1" noChangeArrowheads="1"/>
          </p:cNvSpPr>
          <p:nvPr>
            <p:ph type="title"/>
          </p:nvPr>
        </p:nvSpPr>
        <p:spPr>
          <a:xfrm>
            <a:off x="2590800" y="473076"/>
            <a:ext cx="7543800" cy="1431925"/>
          </a:xfrm>
        </p:spPr>
        <p:txBody>
          <a:bodyPr/>
          <a:lstStyle/>
          <a:p>
            <a:pPr algn="ctr"/>
            <a:r>
              <a:rPr lang="en-US" altLang="en-US"/>
              <a:t>Property of While Statement</a:t>
            </a:r>
          </a:p>
        </p:txBody>
      </p:sp>
      <p:sp>
        <p:nvSpPr>
          <p:cNvPr id="28675" name="Rectangle 3">
            <a:extLst>
              <a:ext uri="{FF2B5EF4-FFF2-40B4-BE49-F238E27FC236}">
                <a16:creationId xmlns:a16="http://schemas.microsoft.com/office/drawing/2014/main" id="{D032C8C7-C87E-43CA-AF49-AD7264FD6F72}"/>
              </a:ext>
            </a:extLst>
          </p:cNvPr>
          <p:cNvSpPr>
            <a:spLocks noGrp="1" noChangeArrowheads="1"/>
          </p:cNvSpPr>
          <p:nvPr>
            <p:ph type="body" idx="1"/>
          </p:nvPr>
        </p:nvSpPr>
        <p:spPr>
          <a:xfrm>
            <a:off x="2514600" y="3276600"/>
            <a:ext cx="7543800" cy="1981200"/>
          </a:xfrm>
        </p:spPr>
        <p:txBody>
          <a:bodyPr/>
          <a:lstStyle/>
          <a:p>
            <a:pPr algn="ctr">
              <a:buFont typeface="Wingdings" panose="05000000000000000000" pitchFamily="2" charset="2"/>
              <a:buNone/>
            </a:pPr>
            <a:r>
              <a:rPr lang="en-US" altLang="en-US" sz="4000" b="1"/>
              <a:t>It executes zero or more times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678CD93-86E0-40D7-99AD-F71D51F52D70}"/>
              </a:ext>
            </a:extLst>
          </p:cNvPr>
          <p:cNvSpPr>
            <a:spLocks noGrp="1" noChangeArrowheads="1"/>
          </p:cNvSpPr>
          <p:nvPr>
            <p:ph type="title"/>
          </p:nvPr>
        </p:nvSpPr>
        <p:spPr>
          <a:xfrm>
            <a:off x="2590800" y="625476"/>
            <a:ext cx="7543800" cy="1431925"/>
          </a:xfrm>
        </p:spPr>
        <p:txBody>
          <a:bodyPr/>
          <a:lstStyle/>
          <a:p>
            <a:pPr algn="ctr"/>
            <a:r>
              <a:rPr lang="en-US" altLang="en-US" sz="7200"/>
              <a:t>If Statement</a:t>
            </a:r>
          </a:p>
        </p:txBody>
      </p:sp>
      <p:sp>
        <p:nvSpPr>
          <p:cNvPr id="4099" name="Rectangle 3">
            <a:extLst>
              <a:ext uri="{FF2B5EF4-FFF2-40B4-BE49-F238E27FC236}">
                <a16:creationId xmlns:a16="http://schemas.microsoft.com/office/drawing/2014/main" id="{AC328DD4-EEF0-4277-AC89-E9AD1D48495B}"/>
              </a:ext>
            </a:extLst>
          </p:cNvPr>
          <p:cNvSpPr>
            <a:spLocks noGrp="1" noChangeArrowheads="1"/>
          </p:cNvSpPr>
          <p:nvPr>
            <p:ph type="body" idx="1"/>
          </p:nvPr>
        </p:nvSpPr>
        <p:spPr>
          <a:xfrm>
            <a:off x="2819400" y="2286000"/>
            <a:ext cx="7543800" cy="4114800"/>
          </a:xfrm>
        </p:spPr>
        <p:txBody>
          <a:bodyPr/>
          <a:lstStyle/>
          <a:p>
            <a:pPr>
              <a:buFont typeface="Wingdings" panose="05000000000000000000" pitchFamily="2" charset="2"/>
              <a:buNone/>
            </a:pPr>
            <a:r>
              <a:rPr lang="en-US" altLang="en-US" b="1"/>
              <a:t>If condition is true</a:t>
            </a:r>
          </a:p>
          <a:p>
            <a:pPr>
              <a:buFont typeface="Wingdings" panose="05000000000000000000" pitchFamily="2" charset="2"/>
              <a:buNone/>
            </a:pPr>
            <a:r>
              <a:rPr lang="en-US" altLang="en-US" b="1"/>
              <a:t>	statements</a:t>
            </a:r>
          </a:p>
          <a:p>
            <a:pPr>
              <a:buFont typeface="Wingdings" panose="05000000000000000000" pitchFamily="2" charset="2"/>
              <a:buNone/>
            </a:pPr>
            <a:endParaRPr lang="en-US" altLang="en-US" b="1"/>
          </a:p>
          <a:p>
            <a:pPr>
              <a:buFont typeface="Wingdings" panose="05000000000000000000" pitchFamily="2" charset="2"/>
              <a:buNone/>
            </a:pPr>
            <a:r>
              <a:rPr lang="en-US" altLang="en-US" b="1"/>
              <a:t>If  Ali’s height is greater then 6 feet</a:t>
            </a:r>
          </a:p>
          <a:p>
            <a:pPr>
              <a:buFont typeface="Wingdings" panose="05000000000000000000" pitchFamily="2" charset="2"/>
              <a:buNone/>
            </a:pPr>
            <a:r>
              <a:rPr lang="en-US" altLang="en-US" b="1"/>
              <a:t>Then </a:t>
            </a:r>
          </a:p>
          <a:p>
            <a:pPr>
              <a:buFont typeface="Wingdings" panose="05000000000000000000" pitchFamily="2" charset="2"/>
              <a:buNone/>
            </a:pPr>
            <a:r>
              <a:rPr lang="en-US" altLang="en-US" b="1"/>
              <a:t>	Ali can become a member of the Basket Ball team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8DF7DCD-8ECA-4835-BE63-C346BBD4D879}"/>
              </a:ext>
            </a:extLst>
          </p:cNvPr>
          <p:cNvSpPr>
            <a:spLocks noGrp="1" noChangeArrowheads="1"/>
          </p:cNvSpPr>
          <p:nvPr>
            <p:ph type="title"/>
          </p:nvPr>
        </p:nvSpPr>
        <p:spPr/>
        <p:txBody>
          <a:bodyPr/>
          <a:lstStyle/>
          <a:p>
            <a:pPr algn="ctr"/>
            <a:r>
              <a:rPr lang="en-US" altLang="en-US" sz="6600"/>
              <a:t>If Statement in C</a:t>
            </a:r>
          </a:p>
        </p:txBody>
      </p:sp>
      <p:sp>
        <p:nvSpPr>
          <p:cNvPr id="5123" name="Rectangle 3">
            <a:extLst>
              <a:ext uri="{FF2B5EF4-FFF2-40B4-BE49-F238E27FC236}">
                <a16:creationId xmlns:a16="http://schemas.microsoft.com/office/drawing/2014/main" id="{21345E23-72E8-4740-8927-5FEC24A91234}"/>
              </a:ext>
            </a:extLst>
          </p:cNvPr>
          <p:cNvSpPr>
            <a:spLocks noGrp="1" noChangeArrowheads="1"/>
          </p:cNvSpPr>
          <p:nvPr>
            <p:ph type="body" idx="1"/>
          </p:nvPr>
        </p:nvSpPr>
        <p:spPr>
          <a:xfrm>
            <a:off x="2514600" y="2819400"/>
            <a:ext cx="7543800" cy="2362200"/>
          </a:xfrm>
        </p:spPr>
        <p:txBody>
          <a:bodyPr/>
          <a:lstStyle/>
          <a:p>
            <a:pPr algn="ctr">
              <a:buFont typeface="Wingdings" panose="05000000000000000000" pitchFamily="2" charset="2"/>
              <a:buNone/>
            </a:pPr>
            <a:r>
              <a:rPr lang="en-US" altLang="en-US" sz="5400" b="1"/>
              <a:t>If (condition)</a:t>
            </a:r>
          </a:p>
          <a:p>
            <a:pPr algn="ctr">
              <a:buFont typeface="Wingdings" panose="05000000000000000000" pitchFamily="2" charset="2"/>
              <a:buNone/>
            </a:pPr>
            <a:r>
              <a:rPr lang="en-US" altLang="en-US" sz="5400" b="1"/>
              <a:t>	statement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3CF9451-94B1-4B69-B26B-E99FE178899C}"/>
              </a:ext>
            </a:extLst>
          </p:cNvPr>
          <p:cNvSpPr>
            <a:spLocks noGrp="1" noChangeArrowheads="1"/>
          </p:cNvSpPr>
          <p:nvPr>
            <p:ph type="title"/>
          </p:nvPr>
        </p:nvSpPr>
        <p:spPr>
          <a:xfrm>
            <a:off x="2590800" y="701676"/>
            <a:ext cx="7543800" cy="1431925"/>
          </a:xfrm>
        </p:spPr>
        <p:txBody>
          <a:bodyPr/>
          <a:lstStyle/>
          <a:p>
            <a:pPr algn="ctr"/>
            <a:r>
              <a:rPr lang="en-US" altLang="en-US" sz="6600"/>
              <a:t>If Statement in C</a:t>
            </a:r>
          </a:p>
        </p:txBody>
      </p:sp>
      <p:sp>
        <p:nvSpPr>
          <p:cNvPr id="6147" name="Rectangle 3">
            <a:extLst>
              <a:ext uri="{FF2B5EF4-FFF2-40B4-BE49-F238E27FC236}">
                <a16:creationId xmlns:a16="http://schemas.microsoft.com/office/drawing/2014/main" id="{F4626828-83B9-4FC7-8628-E07A825AE06B}"/>
              </a:ext>
            </a:extLst>
          </p:cNvPr>
          <p:cNvSpPr>
            <a:spLocks noGrp="1" noChangeArrowheads="1"/>
          </p:cNvSpPr>
          <p:nvPr>
            <p:ph type="body" idx="1"/>
          </p:nvPr>
        </p:nvSpPr>
        <p:spPr>
          <a:xfrm>
            <a:off x="2743200" y="2209800"/>
            <a:ext cx="7543800" cy="4114800"/>
          </a:xfrm>
        </p:spPr>
        <p:txBody>
          <a:bodyPr/>
          <a:lstStyle/>
          <a:p>
            <a:pPr>
              <a:lnSpc>
                <a:spcPct val="90000"/>
              </a:lnSpc>
              <a:buFont typeface="Wingdings" panose="05000000000000000000" pitchFamily="2" charset="2"/>
              <a:buNone/>
            </a:pPr>
            <a:r>
              <a:rPr lang="en-US" altLang="en-US" sz="4000" b="1"/>
              <a:t>If ( condition )</a:t>
            </a:r>
          </a:p>
          <a:p>
            <a:pPr>
              <a:lnSpc>
                <a:spcPct val="90000"/>
              </a:lnSpc>
              <a:buFont typeface="Wingdings" panose="05000000000000000000" pitchFamily="2" charset="2"/>
              <a:buNone/>
            </a:pPr>
            <a:r>
              <a:rPr lang="en-US" altLang="en-US" sz="4000" b="1"/>
              <a:t>{</a:t>
            </a:r>
          </a:p>
          <a:p>
            <a:pPr>
              <a:lnSpc>
                <a:spcPct val="90000"/>
              </a:lnSpc>
              <a:buFont typeface="Wingdings" panose="05000000000000000000" pitchFamily="2" charset="2"/>
              <a:buNone/>
            </a:pPr>
            <a:r>
              <a:rPr lang="en-US" altLang="en-US" sz="4000" b="1"/>
              <a:t>		statement1 ;</a:t>
            </a:r>
          </a:p>
          <a:p>
            <a:pPr>
              <a:lnSpc>
                <a:spcPct val="90000"/>
              </a:lnSpc>
              <a:buFont typeface="Wingdings" panose="05000000000000000000" pitchFamily="2" charset="2"/>
              <a:buNone/>
            </a:pPr>
            <a:r>
              <a:rPr lang="en-US" altLang="en-US" sz="4000" b="1"/>
              <a:t>		statement2 ;</a:t>
            </a:r>
          </a:p>
          <a:p>
            <a:pPr>
              <a:lnSpc>
                <a:spcPct val="90000"/>
              </a:lnSpc>
              <a:buFont typeface="Wingdings" panose="05000000000000000000" pitchFamily="2" charset="2"/>
              <a:buNone/>
            </a:pPr>
            <a:r>
              <a:rPr lang="en-US" altLang="en-US" sz="4000" b="1"/>
              <a:t>			:</a:t>
            </a:r>
          </a:p>
          <a:p>
            <a:pPr>
              <a:lnSpc>
                <a:spcPct val="90000"/>
              </a:lnSpc>
              <a:buFont typeface="Wingdings" panose="05000000000000000000" pitchFamily="2" charset="2"/>
              <a:buNone/>
            </a:pPr>
            <a:r>
              <a:rPr lang="en-US" altLang="en-US" sz="4000" b="1"/>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F4FC32E-05DE-4E7C-9F63-10D9B53C69C9}"/>
              </a:ext>
            </a:extLst>
          </p:cNvPr>
          <p:cNvSpPr>
            <a:spLocks noGrp="1" noChangeArrowheads="1"/>
          </p:cNvSpPr>
          <p:nvPr>
            <p:ph type="title"/>
          </p:nvPr>
        </p:nvSpPr>
        <p:spPr>
          <a:xfrm>
            <a:off x="2590800" y="549276"/>
            <a:ext cx="7543800" cy="1431925"/>
          </a:xfrm>
        </p:spPr>
        <p:txBody>
          <a:bodyPr/>
          <a:lstStyle/>
          <a:p>
            <a:pPr algn="ctr"/>
            <a:r>
              <a:rPr lang="en-US" altLang="en-US" sz="6600" dirty="0"/>
              <a:t>If statement in C</a:t>
            </a:r>
          </a:p>
        </p:txBody>
      </p:sp>
      <p:sp>
        <p:nvSpPr>
          <p:cNvPr id="7171" name="Rectangle 3">
            <a:extLst>
              <a:ext uri="{FF2B5EF4-FFF2-40B4-BE49-F238E27FC236}">
                <a16:creationId xmlns:a16="http://schemas.microsoft.com/office/drawing/2014/main" id="{C8547602-80BB-4A08-82B4-00379E9DF940}"/>
              </a:ext>
            </a:extLst>
          </p:cNvPr>
          <p:cNvSpPr>
            <a:spLocks noGrp="1" noChangeArrowheads="1"/>
          </p:cNvSpPr>
          <p:nvPr>
            <p:ph type="body" idx="1"/>
          </p:nvPr>
        </p:nvSpPr>
        <p:spPr>
          <a:xfrm>
            <a:off x="2819400" y="2667000"/>
            <a:ext cx="7543800" cy="2514600"/>
          </a:xfrm>
        </p:spPr>
        <p:txBody>
          <a:bodyPr/>
          <a:lstStyle/>
          <a:p>
            <a:pPr>
              <a:buFont typeface="Wingdings" panose="05000000000000000000" pitchFamily="2" charset="2"/>
              <a:buNone/>
            </a:pPr>
            <a:r>
              <a:rPr lang="en-US" altLang="en-US" sz="4000" b="1"/>
              <a:t>if (age1 &gt; age2)</a:t>
            </a:r>
          </a:p>
          <a:p>
            <a:pPr>
              <a:buFont typeface="Wingdings" panose="05000000000000000000" pitchFamily="2" charset="2"/>
              <a:buNone/>
            </a:pPr>
            <a:r>
              <a:rPr lang="en-US" altLang="en-US" sz="4000" b="1"/>
              <a:t>	cout&lt;&lt;“Student 1 is older than student 2” ;</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185</TotalTime>
  <Words>1563</Words>
  <Application>Microsoft Office PowerPoint</Application>
  <PresentationFormat>Widescreen</PresentationFormat>
  <Paragraphs>338</Paragraphs>
  <Slides>54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Times New Roman</vt:lpstr>
      <vt:lpstr>Trebuchet MS</vt:lpstr>
      <vt:lpstr>Wingdings</vt:lpstr>
      <vt:lpstr>Wingdings 3</vt:lpstr>
      <vt:lpstr>Facet</vt:lpstr>
      <vt:lpstr>Introduction to Programming</vt:lpstr>
      <vt:lpstr>In the Previous Lecture</vt:lpstr>
      <vt:lpstr>PowerPoint Presentation</vt:lpstr>
      <vt:lpstr>Conditional Statements (Decision Making)</vt:lpstr>
      <vt:lpstr>Decision Making</vt:lpstr>
      <vt:lpstr>If Statement</vt:lpstr>
      <vt:lpstr>If Statement in C</vt:lpstr>
      <vt:lpstr>If Statement in C</vt:lpstr>
      <vt:lpstr>If statement in C</vt:lpstr>
      <vt:lpstr>If statement in C</vt:lpstr>
      <vt:lpstr>Relational Operators</vt:lpstr>
      <vt:lpstr>Relational Operators</vt:lpstr>
      <vt:lpstr>Relational Operators</vt:lpstr>
      <vt:lpstr>Example</vt:lpstr>
      <vt:lpstr>Flow Chart</vt:lpstr>
      <vt:lpstr>Flow Chart Symbols</vt:lpstr>
      <vt:lpstr>Flow Chart for if statement</vt:lpstr>
      <vt:lpstr>Example</vt:lpstr>
      <vt:lpstr>Logical Operators</vt:lpstr>
      <vt:lpstr>Logical Operators</vt:lpstr>
      <vt:lpstr>if-else</vt:lpstr>
      <vt:lpstr>if-else</vt:lpstr>
      <vt:lpstr>Example </vt:lpstr>
      <vt:lpstr>Example</vt:lpstr>
      <vt:lpstr>PowerPoint Presentation</vt:lpstr>
      <vt:lpstr>Example </vt:lpstr>
      <vt:lpstr>Example</vt:lpstr>
      <vt:lpstr>Unary Not operator  !</vt:lpstr>
      <vt:lpstr>PowerPoint Presentation</vt:lpstr>
      <vt:lpstr>Example</vt:lpstr>
      <vt:lpstr>Example</vt:lpstr>
      <vt:lpstr>Nested if</vt:lpstr>
      <vt:lpstr>PowerPoint Presentation</vt:lpstr>
      <vt:lpstr>Loop</vt:lpstr>
      <vt:lpstr>Loop</vt:lpstr>
      <vt:lpstr>PowerPoint Presentation</vt:lpstr>
      <vt:lpstr>Find the Sum of the first 100 Integer starting from 1</vt:lpstr>
      <vt:lpstr>PowerPoint Presentation</vt:lpstr>
      <vt:lpstr>While</vt:lpstr>
      <vt:lpstr>PowerPoint Presentation</vt:lpstr>
      <vt:lpstr>While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Infinite Loop</vt:lpstr>
      <vt:lpstr>PowerPoint Presentation</vt:lpstr>
      <vt:lpstr>Flow Chart for While Construct</vt:lpstr>
      <vt:lpstr>Factorial Definition</vt:lpstr>
      <vt:lpstr>PowerPoint Presentation</vt:lpstr>
      <vt:lpstr>Property of While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Mav</dc:creator>
  <cp:lastModifiedBy>Mav</cp:lastModifiedBy>
  <cp:revision>9</cp:revision>
  <dcterms:created xsi:type="dcterms:W3CDTF">2018-10-29T06:15:15Z</dcterms:created>
  <dcterms:modified xsi:type="dcterms:W3CDTF">2018-11-05T07:21:43Z</dcterms:modified>
</cp:coreProperties>
</file>