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70"/>
  </p:notesMasterIdLst>
  <p:sldIdLst>
    <p:sldId id="257" r:id="rId2"/>
    <p:sldId id="258" r:id="rId3"/>
    <p:sldId id="304" r:id="rId4"/>
    <p:sldId id="305" r:id="rId5"/>
    <p:sldId id="306" r:id="rId6"/>
    <p:sldId id="307" r:id="rId7"/>
    <p:sldId id="308" r:id="rId8"/>
    <p:sldId id="275" r:id="rId9"/>
    <p:sldId id="309" r:id="rId10"/>
    <p:sldId id="310" r:id="rId11"/>
    <p:sldId id="311" r:id="rId12"/>
    <p:sldId id="312" r:id="rId13"/>
    <p:sldId id="261" r:id="rId14"/>
    <p:sldId id="313" r:id="rId15"/>
    <p:sldId id="314" r:id="rId16"/>
    <p:sldId id="315" r:id="rId17"/>
    <p:sldId id="266" r:id="rId18"/>
    <p:sldId id="276" r:id="rId19"/>
    <p:sldId id="268" r:id="rId20"/>
    <p:sldId id="269" r:id="rId21"/>
    <p:sldId id="270" r:id="rId22"/>
    <p:sldId id="271" r:id="rId23"/>
    <p:sldId id="256" r:id="rId24"/>
    <p:sldId id="278" r:id="rId25"/>
    <p:sldId id="316" r:id="rId26"/>
    <p:sldId id="317" r:id="rId27"/>
    <p:sldId id="281" r:id="rId28"/>
    <p:sldId id="318" r:id="rId29"/>
    <p:sldId id="319" r:id="rId30"/>
    <p:sldId id="320" r:id="rId31"/>
    <p:sldId id="321" r:id="rId32"/>
    <p:sldId id="322" r:id="rId33"/>
    <p:sldId id="323" r:id="rId34"/>
    <p:sldId id="324" r:id="rId35"/>
    <p:sldId id="282" r:id="rId36"/>
    <p:sldId id="283" r:id="rId37"/>
    <p:sldId id="284" r:id="rId38"/>
    <p:sldId id="330" r:id="rId39"/>
    <p:sldId id="331" r:id="rId40"/>
    <p:sldId id="325" r:id="rId41"/>
    <p:sldId id="326" r:id="rId42"/>
    <p:sldId id="327" r:id="rId43"/>
    <p:sldId id="328" r:id="rId44"/>
    <p:sldId id="329" r:id="rId45"/>
    <p:sldId id="332" r:id="rId46"/>
    <p:sldId id="286" r:id="rId47"/>
    <p:sldId id="287" r:id="rId48"/>
    <p:sldId id="289" r:id="rId49"/>
    <p:sldId id="290" r:id="rId50"/>
    <p:sldId id="288" r:id="rId51"/>
    <p:sldId id="291" r:id="rId52"/>
    <p:sldId id="292" r:id="rId53"/>
    <p:sldId id="333" r:id="rId54"/>
    <p:sldId id="293" r:id="rId55"/>
    <p:sldId id="294" r:id="rId56"/>
    <p:sldId id="295" r:id="rId57"/>
    <p:sldId id="334" r:id="rId58"/>
    <p:sldId id="335" r:id="rId59"/>
    <p:sldId id="267" r:id="rId60"/>
    <p:sldId id="296" r:id="rId61"/>
    <p:sldId id="297" r:id="rId62"/>
    <p:sldId id="298" r:id="rId63"/>
    <p:sldId id="299" r:id="rId64"/>
    <p:sldId id="300" r:id="rId65"/>
    <p:sldId id="301" r:id="rId66"/>
    <p:sldId id="302" r:id="rId67"/>
    <p:sldId id="303" r:id="rId68"/>
    <p:sldId id="336" r:id="rId6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2171" autoAdjust="0"/>
  </p:normalViewPr>
  <p:slideViewPr>
    <p:cSldViewPr snapToGrid="0">
      <p:cViewPr varScale="1">
        <p:scale>
          <a:sx n="52" d="100"/>
          <a:sy n="52" d="100"/>
        </p:scale>
        <p:origin x="145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A4F258-3FE1-4DE1-BEB7-352AB8402AD1}" type="doc">
      <dgm:prSet loTypeId="urn:microsoft.com/office/officeart/2005/8/layout/target1" loCatId="relationship" qsTypeId="urn:microsoft.com/office/officeart/2005/8/quickstyle/simple1" qsCatId="simple" csTypeId="urn:microsoft.com/office/officeart/2005/8/colors/accent1_2" csCatId="accent1"/>
      <dgm:spPr/>
    </dgm:pt>
    <dgm:pt modelId="{938D4FAF-815C-4623-9BD7-96D31A1751D8}">
      <dgm:prSet/>
      <dgm:spPr/>
      <dgm: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latin typeface="Arial" panose="020B0604020202020204" pitchFamily="34" charset="0"/>
            </a:rPr>
            <a:t>Inner Circle</a:t>
          </a:r>
        </a:p>
      </dgm:t>
    </dgm:pt>
    <dgm:pt modelId="{96547B4B-73FB-487F-825F-2BC1DD74FE08}" type="parTrans" cxnId="{4A181919-BECC-41E8-B76B-D1C017C8C1B0}">
      <dgm:prSet/>
      <dgm:spPr/>
    </dgm:pt>
    <dgm:pt modelId="{B7070C57-1A92-4A2C-9150-03A053B66D45}" type="sibTrans" cxnId="{4A181919-BECC-41E8-B76B-D1C017C8C1B0}">
      <dgm:prSet/>
      <dgm:spPr/>
    </dgm:pt>
    <dgm:pt modelId="{59D3315C-FC0D-4F0F-BF42-62C2356CE8A5}">
      <dgm:prSet/>
      <dgm:spPr/>
      <dgm: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latin typeface="Arial" panose="020B0604020202020204" pitchFamily="34" charset="0"/>
            </a:rPr>
            <a:t>Outer Circle</a:t>
          </a:r>
        </a:p>
      </dgm:t>
    </dgm:pt>
    <dgm:pt modelId="{4F7F2B7F-0BED-4048-A30C-449374B3E00B}" type="parTrans" cxnId="{794938D4-1507-4DE4-B627-5708CB6C86CD}">
      <dgm:prSet/>
      <dgm:spPr/>
    </dgm:pt>
    <dgm:pt modelId="{79BF942B-627C-4F66-B7E6-AE7661D43D7A}" type="sibTrans" cxnId="{794938D4-1507-4DE4-B627-5708CB6C86CD}">
      <dgm:prSet/>
      <dgm:spPr/>
    </dgm:pt>
    <dgm:pt modelId="{936945CB-2362-4E3D-B5CF-91D90910B71B}" type="pres">
      <dgm:prSet presAssocID="{C1A4F258-3FE1-4DE1-BEB7-352AB8402AD1}" presName="composite" presStyleCnt="0">
        <dgm:presLayoutVars>
          <dgm:chMax val="5"/>
          <dgm:dir/>
          <dgm:resizeHandles val="exact"/>
        </dgm:presLayoutVars>
      </dgm:prSet>
      <dgm:spPr/>
    </dgm:pt>
    <dgm:pt modelId="{1E7409F3-F780-4E61-90C2-76B751D96AD9}" type="pres">
      <dgm:prSet presAssocID="{938D4FAF-815C-4623-9BD7-96D31A1751D8}" presName="circle1" presStyleLbl="lnNode1" presStyleIdx="0" presStyleCnt="2"/>
      <dgm:spPr/>
    </dgm:pt>
    <dgm:pt modelId="{EF31CF8C-F92D-4BBC-B9C3-7C77407C05D3}" type="pres">
      <dgm:prSet presAssocID="{938D4FAF-815C-4623-9BD7-96D31A1751D8}" presName="text1" presStyleLbl="revTx" presStyleIdx="0" presStyleCnt="2">
        <dgm:presLayoutVars>
          <dgm:bulletEnabled val="1"/>
        </dgm:presLayoutVars>
      </dgm:prSet>
      <dgm:spPr/>
    </dgm:pt>
    <dgm:pt modelId="{698D8BDC-B2B6-4425-9623-407B163B4D78}" type="pres">
      <dgm:prSet presAssocID="{938D4FAF-815C-4623-9BD7-96D31A1751D8}" presName="line1" presStyleLbl="callout" presStyleIdx="0" presStyleCnt="4"/>
      <dgm:spPr/>
    </dgm:pt>
    <dgm:pt modelId="{FA64EC69-F6D8-4B85-A6E4-38FDEE1E18C4}" type="pres">
      <dgm:prSet presAssocID="{938D4FAF-815C-4623-9BD7-96D31A1751D8}" presName="d1" presStyleLbl="callout" presStyleIdx="1" presStyleCnt="4"/>
      <dgm:spPr/>
    </dgm:pt>
    <dgm:pt modelId="{4F334D4B-65E2-4E45-8B8A-38A6A5FA070B}" type="pres">
      <dgm:prSet presAssocID="{59D3315C-FC0D-4F0F-BF42-62C2356CE8A5}" presName="circle2" presStyleLbl="lnNode1" presStyleIdx="1" presStyleCnt="2"/>
      <dgm:spPr/>
    </dgm:pt>
    <dgm:pt modelId="{E6C1AA9C-BC12-49AD-9C07-80FDFEC0DF6F}" type="pres">
      <dgm:prSet presAssocID="{59D3315C-FC0D-4F0F-BF42-62C2356CE8A5}" presName="text2" presStyleLbl="revTx" presStyleIdx="1" presStyleCnt="2">
        <dgm:presLayoutVars>
          <dgm:bulletEnabled val="1"/>
        </dgm:presLayoutVars>
      </dgm:prSet>
      <dgm:spPr/>
    </dgm:pt>
    <dgm:pt modelId="{952AA657-48E9-4E22-8160-187CEA7D3A43}" type="pres">
      <dgm:prSet presAssocID="{59D3315C-FC0D-4F0F-BF42-62C2356CE8A5}" presName="line2" presStyleLbl="callout" presStyleIdx="2" presStyleCnt="4"/>
      <dgm:spPr/>
    </dgm:pt>
    <dgm:pt modelId="{2FE5E836-67B0-45F6-9058-635BA5AACF30}" type="pres">
      <dgm:prSet presAssocID="{59D3315C-FC0D-4F0F-BF42-62C2356CE8A5}" presName="d2" presStyleLbl="callout" presStyleIdx="3" presStyleCnt="4"/>
      <dgm:spPr/>
    </dgm:pt>
  </dgm:ptLst>
  <dgm:cxnLst>
    <dgm:cxn modelId="{4A181919-BECC-41E8-B76B-D1C017C8C1B0}" srcId="{C1A4F258-3FE1-4DE1-BEB7-352AB8402AD1}" destId="{938D4FAF-815C-4623-9BD7-96D31A1751D8}" srcOrd="0" destOrd="0" parTransId="{96547B4B-73FB-487F-825F-2BC1DD74FE08}" sibTransId="{B7070C57-1A92-4A2C-9150-03A053B66D45}"/>
    <dgm:cxn modelId="{B5BBBC3D-4E8B-4CDC-B6D5-F5771AC4A44A}" type="presOf" srcId="{938D4FAF-815C-4623-9BD7-96D31A1751D8}" destId="{EF31CF8C-F92D-4BBC-B9C3-7C77407C05D3}" srcOrd="0" destOrd="0" presId="urn:microsoft.com/office/officeart/2005/8/layout/target1"/>
    <dgm:cxn modelId="{DD43AA6B-AE18-469A-A923-45A0886435E0}" type="presOf" srcId="{C1A4F258-3FE1-4DE1-BEB7-352AB8402AD1}" destId="{936945CB-2362-4E3D-B5CF-91D90910B71B}" srcOrd="0" destOrd="0" presId="urn:microsoft.com/office/officeart/2005/8/layout/target1"/>
    <dgm:cxn modelId="{1395CAB3-AE99-48C9-86B6-FACEB4E7B1ED}" type="presOf" srcId="{59D3315C-FC0D-4F0F-BF42-62C2356CE8A5}" destId="{E6C1AA9C-BC12-49AD-9C07-80FDFEC0DF6F}" srcOrd="0" destOrd="0" presId="urn:microsoft.com/office/officeart/2005/8/layout/target1"/>
    <dgm:cxn modelId="{794938D4-1507-4DE4-B627-5708CB6C86CD}" srcId="{C1A4F258-3FE1-4DE1-BEB7-352AB8402AD1}" destId="{59D3315C-FC0D-4F0F-BF42-62C2356CE8A5}" srcOrd="1" destOrd="0" parTransId="{4F7F2B7F-0BED-4048-A30C-449374B3E00B}" sibTransId="{79BF942B-627C-4F66-B7E6-AE7661D43D7A}"/>
    <dgm:cxn modelId="{84C337BA-AAD9-4C40-9E8E-DDD0DF4745F1}" type="presParOf" srcId="{936945CB-2362-4E3D-B5CF-91D90910B71B}" destId="{1E7409F3-F780-4E61-90C2-76B751D96AD9}" srcOrd="0" destOrd="0" presId="urn:microsoft.com/office/officeart/2005/8/layout/target1"/>
    <dgm:cxn modelId="{77EE43FA-7EF0-480C-A97C-EA8662F7933D}" type="presParOf" srcId="{936945CB-2362-4E3D-B5CF-91D90910B71B}" destId="{EF31CF8C-F92D-4BBC-B9C3-7C77407C05D3}" srcOrd="1" destOrd="0" presId="urn:microsoft.com/office/officeart/2005/8/layout/target1"/>
    <dgm:cxn modelId="{CBC29C9D-6C19-4D54-A0BD-7B67824DC364}" type="presParOf" srcId="{936945CB-2362-4E3D-B5CF-91D90910B71B}" destId="{698D8BDC-B2B6-4425-9623-407B163B4D78}" srcOrd="2" destOrd="0" presId="urn:microsoft.com/office/officeart/2005/8/layout/target1"/>
    <dgm:cxn modelId="{C7098ECD-B494-4953-8D09-829DF2F07D19}" type="presParOf" srcId="{936945CB-2362-4E3D-B5CF-91D90910B71B}" destId="{FA64EC69-F6D8-4B85-A6E4-38FDEE1E18C4}" srcOrd="3" destOrd="0" presId="urn:microsoft.com/office/officeart/2005/8/layout/target1"/>
    <dgm:cxn modelId="{72BEAE68-E5D6-47BA-B3F4-AF32F0E558F9}" type="presParOf" srcId="{936945CB-2362-4E3D-B5CF-91D90910B71B}" destId="{4F334D4B-65E2-4E45-8B8A-38A6A5FA070B}" srcOrd="4" destOrd="0" presId="urn:microsoft.com/office/officeart/2005/8/layout/target1"/>
    <dgm:cxn modelId="{89B6D9CC-BA49-453A-B7A2-F32C93A1F7B7}" type="presParOf" srcId="{936945CB-2362-4E3D-B5CF-91D90910B71B}" destId="{E6C1AA9C-BC12-49AD-9C07-80FDFEC0DF6F}" srcOrd="5" destOrd="0" presId="urn:microsoft.com/office/officeart/2005/8/layout/target1"/>
    <dgm:cxn modelId="{17CE5BB4-CFC2-4676-A9E6-6A7EDCA161F7}" type="presParOf" srcId="{936945CB-2362-4E3D-B5CF-91D90910B71B}" destId="{952AA657-48E9-4E22-8160-187CEA7D3A43}" srcOrd="6" destOrd="0" presId="urn:microsoft.com/office/officeart/2005/8/layout/target1"/>
    <dgm:cxn modelId="{27441918-734A-4466-AE2E-C7A20E5BBF94}" type="presParOf" srcId="{936945CB-2362-4E3D-B5CF-91D90910B71B}" destId="{2FE5E836-67B0-45F6-9058-635BA5AACF30}" srcOrd="7"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334D4B-65E2-4E45-8B8A-38A6A5FA070B}">
      <dsp:nvSpPr>
        <dsp:cNvPr id="0" name=""/>
        <dsp:cNvSpPr/>
      </dsp:nvSpPr>
      <dsp:spPr>
        <a:xfrm>
          <a:off x="753377" y="1417982"/>
          <a:ext cx="4253947" cy="4253947"/>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7409F3-F780-4E61-90C2-76B751D96AD9}">
      <dsp:nvSpPr>
        <dsp:cNvPr id="0" name=""/>
        <dsp:cNvSpPr/>
      </dsp:nvSpPr>
      <dsp:spPr>
        <a:xfrm>
          <a:off x="2171360" y="2835965"/>
          <a:ext cx="1417982" cy="1417982"/>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31CF8C-F92D-4BBC-B9C3-7C77407C05D3}">
      <dsp:nvSpPr>
        <dsp:cNvPr id="0" name=""/>
        <dsp:cNvSpPr/>
      </dsp:nvSpPr>
      <dsp:spPr>
        <a:xfrm>
          <a:off x="5716316" y="0"/>
          <a:ext cx="2126973" cy="17724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9824" tIns="66040" rIns="66040" bIns="66040" numCol="1" spcCol="1270" anchor="ctr" anchorCtr="0">
          <a:no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200" b="0" i="0" u="none" strike="noStrike" kern="1200" cap="none" normalizeH="0" baseline="0">
              <a:ln>
                <a:noFill/>
              </a:ln>
              <a:solidFill>
                <a:schemeClr val="tx1"/>
              </a:solidFill>
              <a:effectLst/>
              <a:latin typeface="Arial" panose="020B0604020202020204" pitchFamily="34" charset="0"/>
            </a:rPr>
            <a:t>Inner Circle</a:t>
          </a:r>
        </a:p>
      </dsp:txBody>
      <dsp:txXfrm>
        <a:off x="5716316" y="0"/>
        <a:ext cx="2126973" cy="1772478"/>
      </dsp:txXfrm>
    </dsp:sp>
    <dsp:sp modelId="{698D8BDC-B2B6-4425-9623-407B163B4D78}">
      <dsp:nvSpPr>
        <dsp:cNvPr id="0" name=""/>
        <dsp:cNvSpPr/>
      </dsp:nvSpPr>
      <dsp:spPr>
        <a:xfrm>
          <a:off x="5184573" y="886239"/>
          <a:ext cx="531743"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A64EC69-F6D8-4B85-A6E4-38FDEE1E18C4}">
      <dsp:nvSpPr>
        <dsp:cNvPr id="0" name=""/>
        <dsp:cNvSpPr/>
      </dsp:nvSpPr>
      <dsp:spPr>
        <a:xfrm rot="5400000">
          <a:off x="2701508" y="1063664"/>
          <a:ext cx="2660135" cy="2302449"/>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6C1AA9C-BC12-49AD-9C07-80FDFEC0DF6F}">
      <dsp:nvSpPr>
        <dsp:cNvPr id="0" name=""/>
        <dsp:cNvSpPr/>
      </dsp:nvSpPr>
      <dsp:spPr>
        <a:xfrm>
          <a:off x="5716316" y="1772478"/>
          <a:ext cx="2126973" cy="17724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9824" tIns="66040" rIns="66040" bIns="66040" numCol="1" spcCol="1270" anchor="ctr" anchorCtr="0">
          <a:no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5200" b="0" i="0" u="none" strike="noStrike" kern="1200" cap="none" normalizeH="0" baseline="0">
              <a:ln>
                <a:noFill/>
              </a:ln>
              <a:solidFill>
                <a:schemeClr val="tx1"/>
              </a:solidFill>
              <a:effectLst/>
              <a:latin typeface="Arial" panose="020B0604020202020204" pitchFamily="34" charset="0"/>
            </a:rPr>
            <a:t>Outer Circle</a:t>
          </a:r>
        </a:p>
      </dsp:txBody>
      <dsp:txXfrm>
        <a:off x="5716316" y="1772478"/>
        <a:ext cx="2126973" cy="1772478"/>
      </dsp:txXfrm>
    </dsp:sp>
    <dsp:sp modelId="{952AA657-48E9-4E22-8160-187CEA7D3A43}">
      <dsp:nvSpPr>
        <dsp:cNvPr id="0" name=""/>
        <dsp:cNvSpPr/>
      </dsp:nvSpPr>
      <dsp:spPr>
        <a:xfrm>
          <a:off x="5184573" y="2658717"/>
          <a:ext cx="531743"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FE5E836-67B0-45F6-9058-635BA5AACF30}">
      <dsp:nvSpPr>
        <dsp:cNvPr id="0" name=""/>
        <dsp:cNvSpPr/>
      </dsp:nvSpPr>
      <dsp:spPr>
        <a:xfrm rot="5400000">
          <a:off x="3608343" y="2948907"/>
          <a:ext cx="1862094" cy="1286819"/>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02989E-1D8F-47FD-A1DA-F93F08C55CF4}" type="datetimeFigureOut">
              <a:rPr lang="en-GB" smtClean="0"/>
              <a:t>14/10/2018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860F59-2EB1-4040-ACBB-22FC7DBBB56C}" type="slidenum">
              <a:rPr lang="en-GB" smtClean="0"/>
              <a:t>‹#›</a:t>
            </a:fld>
            <a:endParaRPr lang="en-GB"/>
          </a:p>
        </p:txBody>
      </p:sp>
    </p:spTree>
    <p:extLst>
      <p:ext uri="{BB962C8B-B14F-4D97-AF65-F5344CB8AC3E}">
        <p14:creationId xmlns:p14="http://schemas.microsoft.com/office/powerpoint/2010/main" val="3908253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programmer is also very much like an architect, a composers, or a writer. They are creative people who start with ideas in their heads and blank pieces of paper. They conceive of an idea, form a mental outline, and refine it on paper until their writings reflect their mental image as much as possible. As they bring their ideas to paper, they employ basic drawing, writing, and playing music to express certain style elements of a building, to describe a person's character, or to formulate portions of a melody. They can practice their trade because they have honed their basic skills for a long time and can use them on an instinctive level. </a:t>
            </a:r>
          </a:p>
          <a:p>
            <a:endParaRPr lang="en-GB" dirty="0"/>
          </a:p>
          <a:p>
            <a:r>
              <a:rPr lang="en-GB" dirty="0"/>
              <a:t>Programmers also form outlines, translate them into first designs, and iteratively refine them until they truly match the initial idea. Indeed, the best programmers edit and rewrite their programs many times until they meet certain aesthetic standards. And just like soccer players, architects, composers, or writers, programmers must practice the basic skills of their trade for a long time before they can be truly creative. Design recipes are the equivalent of soccer ball handling techniques, writing techniques, arrangements, and drawing skills. “ </a:t>
            </a:r>
          </a:p>
        </p:txBody>
      </p:sp>
      <p:sp>
        <p:nvSpPr>
          <p:cNvPr id="4" name="Slide Number Placeholder 3"/>
          <p:cNvSpPr>
            <a:spLocks noGrp="1"/>
          </p:cNvSpPr>
          <p:nvPr>
            <p:ph type="sldNum" sz="quarter" idx="5"/>
          </p:nvPr>
        </p:nvSpPr>
        <p:spPr/>
        <p:txBody>
          <a:bodyPr/>
          <a:lstStyle/>
          <a:p>
            <a:fld id="{96860F59-2EB1-4040-ACBB-22FC7DBBB56C}" type="slidenum">
              <a:rPr lang="en-GB" smtClean="0"/>
              <a:t>12</a:t>
            </a:fld>
            <a:endParaRPr lang="en-GB"/>
          </a:p>
        </p:txBody>
      </p:sp>
    </p:spTree>
    <p:extLst>
      <p:ext uri="{BB962C8B-B14F-4D97-AF65-F5344CB8AC3E}">
        <p14:creationId xmlns:p14="http://schemas.microsoft.com/office/powerpoint/2010/main" val="353679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The modulus operator returns the remainder after division. This operator can only be</a:t>
            </a:r>
          </a:p>
          <a:p>
            <a:r>
              <a:rPr lang="en-GB" sz="1200" b="0" i="0" u="none" strike="noStrike" kern="1200" baseline="0" dirty="0">
                <a:solidFill>
                  <a:schemeClr val="tx1"/>
                </a:solidFill>
                <a:latin typeface="+mn-lt"/>
                <a:ea typeface="+mn-ea"/>
                <a:cs typeface="+mn-cs"/>
              </a:rPr>
              <a:t>used with integer operands. The expression </a:t>
            </a:r>
            <a:r>
              <a:rPr lang="en-GB" sz="1200" b="1" i="0" u="none" strike="noStrike" kern="1200" baseline="0" dirty="0">
                <a:solidFill>
                  <a:schemeClr val="tx1"/>
                </a:solidFill>
                <a:latin typeface="+mn-lt"/>
                <a:ea typeface="+mn-ea"/>
                <a:cs typeface="+mn-cs"/>
              </a:rPr>
              <a:t>x % y </a:t>
            </a:r>
            <a:r>
              <a:rPr lang="en-GB" sz="1200" b="0" i="0" u="none" strike="noStrike" kern="1200" baseline="0" dirty="0">
                <a:solidFill>
                  <a:schemeClr val="tx1"/>
                </a:solidFill>
                <a:latin typeface="+mn-lt"/>
                <a:ea typeface="+mn-ea"/>
                <a:cs typeface="+mn-cs"/>
              </a:rPr>
              <a:t>returns the remainder after x is</a:t>
            </a:r>
          </a:p>
          <a:p>
            <a:r>
              <a:rPr lang="en-GB" sz="1200" b="0" i="0" u="none" strike="noStrike" kern="1200" baseline="0" dirty="0">
                <a:solidFill>
                  <a:schemeClr val="tx1"/>
                </a:solidFill>
                <a:latin typeface="+mn-lt"/>
                <a:ea typeface="+mn-ea"/>
                <a:cs typeface="+mn-cs"/>
              </a:rPr>
              <a:t>divided by y. For example, the result of 5 % 2 will be 1, 23 % 5 will be 3 and 107%10</a:t>
            </a:r>
          </a:p>
          <a:p>
            <a:r>
              <a:rPr lang="en-GB" sz="1200" b="0" i="0" u="none" strike="noStrike" kern="1200" baseline="0" dirty="0">
                <a:solidFill>
                  <a:schemeClr val="tx1"/>
                </a:solidFill>
                <a:latin typeface="+mn-lt"/>
                <a:ea typeface="+mn-ea"/>
                <a:cs typeface="+mn-cs"/>
              </a:rPr>
              <a:t>will be 7.</a:t>
            </a:r>
            <a:endParaRPr lang="en-GB" dirty="0"/>
          </a:p>
        </p:txBody>
      </p:sp>
      <p:sp>
        <p:nvSpPr>
          <p:cNvPr id="4" name="Slide Number Placeholder 3"/>
          <p:cNvSpPr>
            <a:spLocks noGrp="1"/>
          </p:cNvSpPr>
          <p:nvPr>
            <p:ph type="sldNum" sz="quarter" idx="5"/>
          </p:nvPr>
        </p:nvSpPr>
        <p:spPr/>
        <p:txBody>
          <a:bodyPr/>
          <a:lstStyle/>
          <a:p>
            <a:fld id="{96860F59-2EB1-4040-ACBB-22FC7DBBB56C}" type="slidenum">
              <a:rPr lang="en-GB" smtClean="0"/>
              <a:t>64</a:t>
            </a:fld>
            <a:endParaRPr lang="en-GB"/>
          </a:p>
        </p:txBody>
      </p:sp>
    </p:spTree>
    <p:extLst>
      <p:ext uri="{BB962C8B-B14F-4D97-AF65-F5344CB8AC3E}">
        <p14:creationId xmlns:p14="http://schemas.microsoft.com/office/powerpoint/2010/main" val="2337202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There is one thing to note in division that when we use integer division (i.e. both</a:t>
            </a:r>
          </a:p>
          <a:p>
            <a:r>
              <a:rPr lang="en-GB" sz="1200" b="0" i="0" u="none" strike="noStrike" kern="1200" baseline="0" dirty="0">
                <a:solidFill>
                  <a:schemeClr val="tx1"/>
                </a:solidFill>
                <a:latin typeface="+mn-lt"/>
                <a:ea typeface="+mn-ea"/>
                <a:cs typeface="+mn-cs"/>
              </a:rPr>
              <a:t>operands are integers) yields an integer result. This means that if, for example, you</a:t>
            </a:r>
          </a:p>
          <a:p>
            <a:r>
              <a:rPr lang="en-GB" sz="1200" b="0" i="0" u="none" strike="noStrike" kern="1200" baseline="0" dirty="0">
                <a:solidFill>
                  <a:schemeClr val="tx1"/>
                </a:solidFill>
                <a:latin typeface="+mn-lt"/>
                <a:ea typeface="+mn-ea"/>
                <a:cs typeface="+mn-cs"/>
              </a:rPr>
              <a:t>are dividing 5 by 2 (5 / 2) it will give integer result as 2 instead of actual result 2.5.</a:t>
            </a:r>
          </a:p>
          <a:p>
            <a:r>
              <a:rPr lang="en-GB" sz="1200" b="0" i="0" u="none" strike="noStrike" kern="1200" baseline="0" dirty="0">
                <a:solidFill>
                  <a:schemeClr val="tx1"/>
                </a:solidFill>
                <a:latin typeface="+mn-lt"/>
                <a:ea typeface="+mn-ea"/>
                <a:cs typeface="+mn-cs"/>
              </a:rPr>
              <a:t>Thus in integer division the result is truncated to the whole number, the fractional part</a:t>
            </a:r>
          </a:p>
          <a:p>
            <a:r>
              <a:rPr lang="en-GB" sz="1200" b="0" i="0" u="none" strike="noStrike" kern="1200" baseline="0" dirty="0">
                <a:solidFill>
                  <a:schemeClr val="tx1"/>
                </a:solidFill>
                <a:latin typeface="+mn-lt"/>
                <a:ea typeface="+mn-ea"/>
                <a:cs typeface="+mn-cs"/>
              </a:rPr>
              <a:t>(after decimal) is ignored. If we want to get the correct result, then we should use float</a:t>
            </a:r>
          </a:p>
          <a:p>
            <a:r>
              <a:rPr lang="en-GB" sz="1200" b="0" i="0" u="none" strike="noStrike" kern="1200" baseline="0" dirty="0">
                <a:solidFill>
                  <a:schemeClr val="tx1"/>
                </a:solidFill>
                <a:latin typeface="+mn-lt"/>
                <a:ea typeface="+mn-ea"/>
                <a:cs typeface="+mn-cs"/>
              </a:rPr>
              <a:t>data type.</a:t>
            </a:r>
            <a:endParaRPr lang="en-GB" dirty="0"/>
          </a:p>
        </p:txBody>
      </p:sp>
      <p:sp>
        <p:nvSpPr>
          <p:cNvPr id="4" name="Slide Number Placeholder 3"/>
          <p:cNvSpPr>
            <a:spLocks noGrp="1"/>
          </p:cNvSpPr>
          <p:nvPr>
            <p:ph type="sldNum" sz="quarter" idx="5"/>
          </p:nvPr>
        </p:nvSpPr>
        <p:spPr/>
        <p:txBody>
          <a:bodyPr/>
          <a:lstStyle/>
          <a:p>
            <a:fld id="{96860F59-2EB1-4040-ACBB-22FC7DBBB56C}" type="slidenum">
              <a:rPr lang="en-GB" smtClean="0"/>
              <a:t>66</a:t>
            </a:fld>
            <a:endParaRPr lang="en-GB"/>
          </a:p>
        </p:txBody>
      </p:sp>
    </p:spTree>
    <p:extLst>
      <p:ext uri="{BB962C8B-B14F-4D97-AF65-F5344CB8AC3E}">
        <p14:creationId xmlns:p14="http://schemas.microsoft.com/office/powerpoint/2010/main" val="10536908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What is the result of 10 + 10 * 5 ? The answer is 60 not 100. As * has higher precedence than + so 10 * 5 is evaluated first and then the answer 50 is added to 10 and we get the result 60. The answer will be 100 if we force the addition operation to be done first by putting 10 + 10 in parentheses. Thus the same expression rewritten as (10 + 10) * 5 will give the result 100. Note that how the parentheses affect the evaluation of an expression.</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Similarly the expression 5 * 3 + 6 / 3 gives the answer 17, and not 7. The evaluation of this expression can be clarified by writing it with the use of parentheses as (5 * 3) +</a:t>
            </a:r>
          </a:p>
          <a:p>
            <a:r>
              <a:rPr lang="en-GB" sz="1200" b="0" i="0" u="none" strike="noStrike" kern="1200" baseline="0" dirty="0">
                <a:solidFill>
                  <a:schemeClr val="tx1"/>
                </a:solidFill>
                <a:latin typeface="+mn-lt"/>
                <a:ea typeface="+mn-ea"/>
                <a:cs typeface="+mn-cs"/>
              </a:rPr>
              <a:t>(6 / 3) which gives 15 + 2 = 17. Thus you should be careful while writing arithmetic expressions.</a:t>
            </a:r>
            <a:endParaRPr lang="en-GB" dirty="0"/>
          </a:p>
        </p:txBody>
      </p:sp>
      <p:sp>
        <p:nvSpPr>
          <p:cNvPr id="4" name="Slide Number Placeholder 3"/>
          <p:cNvSpPr>
            <a:spLocks noGrp="1"/>
          </p:cNvSpPr>
          <p:nvPr>
            <p:ph type="sldNum" sz="quarter" idx="5"/>
          </p:nvPr>
        </p:nvSpPr>
        <p:spPr/>
        <p:txBody>
          <a:bodyPr/>
          <a:lstStyle/>
          <a:p>
            <a:fld id="{96860F59-2EB1-4040-ACBB-22FC7DBBB56C}" type="slidenum">
              <a:rPr lang="en-GB" smtClean="0"/>
              <a:t>67</a:t>
            </a:fld>
            <a:endParaRPr lang="en-GB"/>
          </a:p>
        </p:txBody>
      </p:sp>
    </p:spTree>
    <p:extLst>
      <p:ext uri="{BB962C8B-B14F-4D97-AF65-F5344CB8AC3E}">
        <p14:creationId xmlns:p14="http://schemas.microsoft.com/office/powerpoint/2010/main" val="1213863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C329E2C-05D0-4D4A-8B9A-7A97577B8B45}" type="datetimeFigureOut">
              <a:rPr lang="en-GB" smtClean="0"/>
              <a:t>14/10/2018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E019A0-9664-4F23-B2C3-47B50B4F034A}" type="slidenum">
              <a:rPr lang="en-GB" smtClean="0"/>
              <a:t>‹#›</a:t>
            </a:fld>
            <a:endParaRPr lang="en-GB"/>
          </a:p>
        </p:txBody>
      </p:sp>
    </p:spTree>
    <p:extLst>
      <p:ext uri="{BB962C8B-B14F-4D97-AF65-F5344CB8AC3E}">
        <p14:creationId xmlns:p14="http://schemas.microsoft.com/office/powerpoint/2010/main" val="1875161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C329E2C-05D0-4D4A-8B9A-7A97577B8B45}" type="datetimeFigureOut">
              <a:rPr lang="en-GB" smtClean="0"/>
              <a:t>14/10/2018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E019A0-9664-4F23-B2C3-47B50B4F034A}" type="slidenum">
              <a:rPr lang="en-GB" smtClean="0"/>
              <a:t>‹#›</a:t>
            </a:fld>
            <a:endParaRPr lang="en-GB"/>
          </a:p>
        </p:txBody>
      </p:sp>
    </p:spTree>
    <p:extLst>
      <p:ext uri="{BB962C8B-B14F-4D97-AF65-F5344CB8AC3E}">
        <p14:creationId xmlns:p14="http://schemas.microsoft.com/office/powerpoint/2010/main" val="190006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C329E2C-05D0-4D4A-8B9A-7A97577B8B45}" type="datetimeFigureOut">
              <a:rPr lang="en-GB" smtClean="0"/>
              <a:t>14/10/2018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E019A0-9664-4F23-B2C3-47B50B4F034A}"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551535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C329E2C-05D0-4D4A-8B9A-7A97577B8B45}" type="datetimeFigureOut">
              <a:rPr lang="en-GB" smtClean="0"/>
              <a:t>14/10/2018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E019A0-9664-4F23-B2C3-47B50B4F034A}" type="slidenum">
              <a:rPr lang="en-GB" smtClean="0"/>
              <a:t>‹#›</a:t>
            </a:fld>
            <a:endParaRPr lang="en-GB"/>
          </a:p>
        </p:txBody>
      </p:sp>
    </p:spTree>
    <p:extLst>
      <p:ext uri="{BB962C8B-B14F-4D97-AF65-F5344CB8AC3E}">
        <p14:creationId xmlns:p14="http://schemas.microsoft.com/office/powerpoint/2010/main" val="939138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C329E2C-05D0-4D4A-8B9A-7A97577B8B45}" type="datetimeFigureOut">
              <a:rPr lang="en-GB" smtClean="0"/>
              <a:t>14/10/2018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E019A0-9664-4F23-B2C3-47B50B4F034A}"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965346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C329E2C-05D0-4D4A-8B9A-7A97577B8B45}" type="datetimeFigureOut">
              <a:rPr lang="en-GB" smtClean="0"/>
              <a:t>14/10/2018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E019A0-9664-4F23-B2C3-47B50B4F034A}" type="slidenum">
              <a:rPr lang="en-GB" smtClean="0"/>
              <a:t>‹#›</a:t>
            </a:fld>
            <a:endParaRPr lang="en-GB"/>
          </a:p>
        </p:txBody>
      </p:sp>
    </p:spTree>
    <p:extLst>
      <p:ext uri="{BB962C8B-B14F-4D97-AF65-F5344CB8AC3E}">
        <p14:creationId xmlns:p14="http://schemas.microsoft.com/office/powerpoint/2010/main" val="42455932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329E2C-05D0-4D4A-8B9A-7A97577B8B45}" type="datetimeFigureOut">
              <a:rPr lang="en-GB" smtClean="0"/>
              <a:t>14/10/2018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E019A0-9664-4F23-B2C3-47B50B4F034A}" type="slidenum">
              <a:rPr lang="en-GB" smtClean="0"/>
              <a:t>‹#›</a:t>
            </a:fld>
            <a:endParaRPr lang="en-GB"/>
          </a:p>
        </p:txBody>
      </p:sp>
    </p:spTree>
    <p:extLst>
      <p:ext uri="{BB962C8B-B14F-4D97-AF65-F5344CB8AC3E}">
        <p14:creationId xmlns:p14="http://schemas.microsoft.com/office/powerpoint/2010/main" val="8457835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329E2C-05D0-4D4A-8B9A-7A97577B8B45}" type="datetimeFigureOut">
              <a:rPr lang="en-GB" smtClean="0"/>
              <a:t>14/10/2018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E019A0-9664-4F23-B2C3-47B50B4F034A}" type="slidenum">
              <a:rPr lang="en-GB" smtClean="0"/>
              <a:t>‹#›</a:t>
            </a:fld>
            <a:endParaRPr lang="en-GB"/>
          </a:p>
        </p:txBody>
      </p:sp>
    </p:spTree>
    <p:extLst>
      <p:ext uri="{BB962C8B-B14F-4D97-AF65-F5344CB8AC3E}">
        <p14:creationId xmlns:p14="http://schemas.microsoft.com/office/powerpoint/2010/main" val="29819434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82562-F364-4774-8B0B-5EDACA5E2076}"/>
              </a:ext>
            </a:extLst>
          </p:cNvPr>
          <p:cNvSpPr>
            <a:spLocks noGrp="1"/>
          </p:cNvSpPr>
          <p:nvPr>
            <p:ph type="title"/>
          </p:nvPr>
        </p:nvSpPr>
        <p:spPr>
          <a:xfrm>
            <a:off x="1422400" y="304801"/>
            <a:ext cx="10058400" cy="1431925"/>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13FA63C-6EDB-408F-B70D-EE8C9436D4A5}"/>
              </a:ext>
            </a:extLst>
          </p:cNvPr>
          <p:cNvSpPr>
            <a:spLocks noGrp="1"/>
          </p:cNvSpPr>
          <p:nvPr>
            <p:ph type="body" sz="half" idx="1"/>
          </p:nvPr>
        </p:nvSpPr>
        <p:spPr>
          <a:xfrm>
            <a:off x="1422400" y="1981200"/>
            <a:ext cx="49276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0570F13-7F2B-4031-83CD-7530F0B829F3}"/>
              </a:ext>
            </a:extLst>
          </p:cNvPr>
          <p:cNvSpPr>
            <a:spLocks noGrp="1"/>
          </p:cNvSpPr>
          <p:nvPr>
            <p:ph sz="half" idx="2"/>
          </p:nvPr>
        </p:nvSpPr>
        <p:spPr>
          <a:xfrm>
            <a:off x="6553200" y="1981200"/>
            <a:ext cx="49276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23A761F-0474-4FDB-A4AD-5C96694B48A2}"/>
              </a:ext>
            </a:extLst>
          </p:cNvPr>
          <p:cNvSpPr>
            <a:spLocks noGrp="1"/>
          </p:cNvSpPr>
          <p:nvPr>
            <p:ph type="dt" sz="half" idx="10"/>
          </p:nvPr>
        </p:nvSpPr>
        <p:spPr>
          <a:xfrm>
            <a:off x="1422400" y="6248400"/>
            <a:ext cx="25400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4D085C58-270C-41A7-B040-FAA91A77EEB3}"/>
              </a:ext>
            </a:extLst>
          </p:cNvPr>
          <p:cNvSpPr>
            <a:spLocks noGrp="1"/>
          </p:cNvSpPr>
          <p:nvPr>
            <p:ph type="ftr" sz="quarter" idx="11"/>
          </p:nvPr>
        </p:nvSpPr>
        <p:spPr>
          <a:xfrm>
            <a:off x="4572000" y="6248400"/>
            <a:ext cx="38608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40D2434B-B18F-45F7-8982-2DFD9497042A}"/>
              </a:ext>
            </a:extLst>
          </p:cNvPr>
          <p:cNvSpPr>
            <a:spLocks noGrp="1"/>
          </p:cNvSpPr>
          <p:nvPr>
            <p:ph type="sldNum" sz="quarter" idx="12"/>
          </p:nvPr>
        </p:nvSpPr>
        <p:spPr>
          <a:xfrm>
            <a:off x="8940800" y="6248400"/>
            <a:ext cx="2540000" cy="457200"/>
          </a:xfrm>
        </p:spPr>
        <p:txBody>
          <a:bodyPr/>
          <a:lstStyle>
            <a:lvl1pPr>
              <a:defRPr/>
            </a:lvl1pPr>
          </a:lstStyle>
          <a:p>
            <a:fld id="{4FA3EC28-3B6F-43D5-9790-B5F04550D4ED}" type="slidenum">
              <a:rPr lang="en-US" altLang="en-US"/>
              <a:pPr/>
              <a:t>‹#›</a:t>
            </a:fld>
            <a:endParaRPr lang="en-US" altLang="en-US"/>
          </a:p>
        </p:txBody>
      </p:sp>
    </p:spTree>
    <p:extLst>
      <p:ext uri="{BB962C8B-B14F-4D97-AF65-F5344CB8AC3E}">
        <p14:creationId xmlns:p14="http://schemas.microsoft.com/office/powerpoint/2010/main" val="515940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329E2C-05D0-4D4A-8B9A-7A97577B8B45}" type="datetimeFigureOut">
              <a:rPr lang="en-GB" smtClean="0"/>
              <a:t>14/10/2018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E019A0-9664-4F23-B2C3-47B50B4F034A}" type="slidenum">
              <a:rPr lang="en-GB" smtClean="0"/>
              <a:t>‹#›</a:t>
            </a:fld>
            <a:endParaRPr lang="en-GB"/>
          </a:p>
        </p:txBody>
      </p:sp>
    </p:spTree>
    <p:extLst>
      <p:ext uri="{BB962C8B-B14F-4D97-AF65-F5344CB8AC3E}">
        <p14:creationId xmlns:p14="http://schemas.microsoft.com/office/powerpoint/2010/main" val="849291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C329E2C-05D0-4D4A-8B9A-7A97577B8B45}" type="datetimeFigureOut">
              <a:rPr lang="en-GB" smtClean="0"/>
              <a:t>14/10/2018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E019A0-9664-4F23-B2C3-47B50B4F034A}" type="slidenum">
              <a:rPr lang="en-GB" smtClean="0"/>
              <a:t>‹#›</a:t>
            </a:fld>
            <a:endParaRPr lang="en-GB"/>
          </a:p>
        </p:txBody>
      </p:sp>
    </p:spTree>
    <p:extLst>
      <p:ext uri="{BB962C8B-B14F-4D97-AF65-F5344CB8AC3E}">
        <p14:creationId xmlns:p14="http://schemas.microsoft.com/office/powerpoint/2010/main" val="1439252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329E2C-05D0-4D4A-8B9A-7A97577B8B45}" type="datetimeFigureOut">
              <a:rPr lang="en-GB" smtClean="0"/>
              <a:t>14/10/2018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E019A0-9664-4F23-B2C3-47B50B4F034A}" type="slidenum">
              <a:rPr lang="en-GB" smtClean="0"/>
              <a:t>‹#›</a:t>
            </a:fld>
            <a:endParaRPr lang="en-GB"/>
          </a:p>
        </p:txBody>
      </p:sp>
    </p:spTree>
    <p:extLst>
      <p:ext uri="{BB962C8B-B14F-4D97-AF65-F5344CB8AC3E}">
        <p14:creationId xmlns:p14="http://schemas.microsoft.com/office/powerpoint/2010/main" val="3764725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C329E2C-05D0-4D4A-8B9A-7A97577B8B45}" type="datetimeFigureOut">
              <a:rPr lang="en-GB" smtClean="0"/>
              <a:t>14/10/2018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E019A0-9664-4F23-B2C3-47B50B4F034A}" type="slidenum">
              <a:rPr lang="en-GB" smtClean="0"/>
              <a:t>‹#›</a:t>
            </a:fld>
            <a:endParaRPr lang="en-GB"/>
          </a:p>
        </p:txBody>
      </p:sp>
    </p:spTree>
    <p:extLst>
      <p:ext uri="{BB962C8B-B14F-4D97-AF65-F5344CB8AC3E}">
        <p14:creationId xmlns:p14="http://schemas.microsoft.com/office/powerpoint/2010/main" val="2730412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C329E2C-05D0-4D4A-8B9A-7A97577B8B45}" type="datetimeFigureOut">
              <a:rPr lang="en-GB" smtClean="0"/>
              <a:t>14/10/2018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E019A0-9664-4F23-B2C3-47B50B4F034A}" type="slidenum">
              <a:rPr lang="en-GB" smtClean="0"/>
              <a:t>‹#›</a:t>
            </a:fld>
            <a:endParaRPr lang="en-GB"/>
          </a:p>
        </p:txBody>
      </p:sp>
    </p:spTree>
    <p:extLst>
      <p:ext uri="{BB962C8B-B14F-4D97-AF65-F5344CB8AC3E}">
        <p14:creationId xmlns:p14="http://schemas.microsoft.com/office/powerpoint/2010/main" val="87976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329E2C-05D0-4D4A-8B9A-7A97577B8B45}" type="datetimeFigureOut">
              <a:rPr lang="en-GB" smtClean="0"/>
              <a:t>14/10/2018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E019A0-9664-4F23-B2C3-47B50B4F034A}" type="slidenum">
              <a:rPr lang="en-GB" smtClean="0"/>
              <a:t>‹#›</a:t>
            </a:fld>
            <a:endParaRPr lang="en-GB"/>
          </a:p>
        </p:txBody>
      </p:sp>
    </p:spTree>
    <p:extLst>
      <p:ext uri="{BB962C8B-B14F-4D97-AF65-F5344CB8AC3E}">
        <p14:creationId xmlns:p14="http://schemas.microsoft.com/office/powerpoint/2010/main" val="3520510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C329E2C-05D0-4D4A-8B9A-7A97577B8B45}" type="datetimeFigureOut">
              <a:rPr lang="en-GB" smtClean="0"/>
              <a:t>14/10/2018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E019A0-9664-4F23-B2C3-47B50B4F034A}" type="slidenum">
              <a:rPr lang="en-GB" smtClean="0"/>
              <a:t>‹#›</a:t>
            </a:fld>
            <a:endParaRPr lang="en-GB"/>
          </a:p>
        </p:txBody>
      </p:sp>
    </p:spTree>
    <p:extLst>
      <p:ext uri="{BB962C8B-B14F-4D97-AF65-F5344CB8AC3E}">
        <p14:creationId xmlns:p14="http://schemas.microsoft.com/office/powerpoint/2010/main" val="19622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C329E2C-05D0-4D4A-8B9A-7A97577B8B45}" type="datetimeFigureOut">
              <a:rPr lang="en-GB" smtClean="0"/>
              <a:t>14/10/2018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E019A0-9664-4F23-B2C3-47B50B4F034A}" type="slidenum">
              <a:rPr lang="en-GB" smtClean="0"/>
              <a:t>‹#›</a:t>
            </a:fld>
            <a:endParaRPr lang="en-GB"/>
          </a:p>
        </p:txBody>
      </p:sp>
    </p:spTree>
    <p:extLst>
      <p:ext uri="{BB962C8B-B14F-4D97-AF65-F5344CB8AC3E}">
        <p14:creationId xmlns:p14="http://schemas.microsoft.com/office/powerpoint/2010/main" val="2966561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C329E2C-05D0-4D4A-8B9A-7A97577B8B45}" type="datetimeFigureOut">
              <a:rPr lang="en-GB" smtClean="0"/>
              <a:t>14/10/2018</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AE019A0-9664-4F23-B2C3-47B50B4F034A}" type="slidenum">
              <a:rPr lang="en-GB" smtClean="0"/>
              <a:t>‹#›</a:t>
            </a:fld>
            <a:endParaRPr lang="en-GB"/>
          </a:p>
        </p:txBody>
      </p:sp>
    </p:spTree>
    <p:extLst>
      <p:ext uri="{BB962C8B-B14F-4D97-AF65-F5344CB8AC3E}">
        <p14:creationId xmlns:p14="http://schemas.microsoft.com/office/powerpoint/2010/main" val="73853235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B44AC685-12E0-408B-95EE-5D6E0C5856F1}"/>
              </a:ext>
            </a:extLst>
          </p:cNvPr>
          <p:cNvSpPr>
            <a:spLocks noGrp="1" noChangeArrowheads="1"/>
          </p:cNvSpPr>
          <p:nvPr>
            <p:ph type="ctrTitle"/>
          </p:nvPr>
        </p:nvSpPr>
        <p:spPr>
          <a:xfrm>
            <a:off x="1612641" y="1997075"/>
            <a:ext cx="7848600" cy="1431925"/>
          </a:xfrm>
        </p:spPr>
        <p:txBody>
          <a:bodyPr/>
          <a:lstStyle/>
          <a:p>
            <a:r>
              <a:rPr lang="en-US" altLang="en-US" sz="4000" dirty="0"/>
              <a:t>Programming Fundamentals</a:t>
            </a:r>
          </a:p>
        </p:txBody>
      </p:sp>
      <p:sp>
        <p:nvSpPr>
          <p:cNvPr id="2051" name="Rectangle 3">
            <a:extLst>
              <a:ext uri="{FF2B5EF4-FFF2-40B4-BE49-F238E27FC236}">
                <a16:creationId xmlns:a16="http://schemas.microsoft.com/office/drawing/2014/main" id="{CB64C9A8-9B4E-45DA-BD74-568CFB3FAA47}"/>
              </a:ext>
            </a:extLst>
          </p:cNvPr>
          <p:cNvSpPr>
            <a:spLocks noGrp="1" noChangeArrowheads="1"/>
          </p:cNvSpPr>
          <p:nvPr>
            <p:ph type="subTitle" idx="1"/>
          </p:nvPr>
        </p:nvSpPr>
        <p:spPr>
          <a:xfrm>
            <a:off x="3048000" y="3886200"/>
            <a:ext cx="6400800" cy="1752600"/>
          </a:xfrm>
        </p:spPr>
        <p:txBody>
          <a:bodyPr/>
          <a:lstStyle/>
          <a:p>
            <a:pPr algn="ctr"/>
            <a:r>
              <a:rPr lang="en-US" altLang="en-US" sz="4400" b="1" dirty="0"/>
              <a:t>Lecture No. 1a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3113D-8C3C-4FCE-ABC3-569AED075A3F}"/>
              </a:ext>
            </a:extLst>
          </p:cNvPr>
          <p:cNvSpPr>
            <a:spLocks noGrp="1"/>
          </p:cNvSpPr>
          <p:nvPr>
            <p:ph type="title"/>
          </p:nvPr>
        </p:nvSpPr>
        <p:spPr/>
        <p:txBody>
          <a:bodyPr/>
          <a:lstStyle/>
          <a:p>
            <a:r>
              <a:rPr lang="en-GB" dirty="0"/>
              <a:t>Understand the fact that computers are stupid </a:t>
            </a:r>
          </a:p>
        </p:txBody>
      </p:sp>
      <p:sp>
        <p:nvSpPr>
          <p:cNvPr id="3" name="Content Placeholder 2">
            <a:extLst>
              <a:ext uri="{FF2B5EF4-FFF2-40B4-BE49-F238E27FC236}">
                <a16:creationId xmlns:a16="http://schemas.microsoft.com/office/drawing/2014/main" id="{84BAA46A-1E3D-4A67-9A83-EBA5D8F48213}"/>
              </a:ext>
            </a:extLst>
          </p:cNvPr>
          <p:cNvSpPr>
            <a:spLocks noGrp="1"/>
          </p:cNvSpPr>
          <p:nvPr>
            <p:ph sz="half" idx="1"/>
          </p:nvPr>
        </p:nvSpPr>
        <p:spPr>
          <a:xfrm>
            <a:off x="373224" y="2160589"/>
            <a:ext cx="9349274" cy="3880772"/>
          </a:xfrm>
        </p:spPr>
        <p:txBody>
          <a:bodyPr>
            <a:noAutofit/>
          </a:bodyPr>
          <a:lstStyle/>
          <a:p>
            <a:r>
              <a:rPr lang="en-GB" sz="2800" dirty="0"/>
              <a:t>Computers are incredibly stupid. They do exactly what you tell them to do: no more, no less-- unlike human beings. Computers can't think by themselves.</a:t>
            </a:r>
          </a:p>
          <a:p>
            <a:r>
              <a:rPr lang="en-GB" sz="2800" dirty="0"/>
              <a:t>For example, if someone asks you, “What is the time?”, “Time please?” or just, “Time?” you understand anyway that he is asking the time but computer is different. Instructions to the computer should be explicitly stated. Computer will tell you the time only if you ask it in the way you have programmed it. </a:t>
            </a:r>
          </a:p>
        </p:txBody>
      </p:sp>
    </p:spTree>
    <p:extLst>
      <p:ext uri="{BB962C8B-B14F-4D97-AF65-F5344CB8AC3E}">
        <p14:creationId xmlns:p14="http://schemas.microsoft.com/office/powerpoint/2010/main" val="2531761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548FE-DFA4-42AC-8DC2-A6C22E1D079D}"/>
              </a:ext>
            </a:extLst>
          </p:cNvPr>
          <p:cNvSpPr>
            <a:spLocks noGrp="1"/>
          </p:cNvSpPr>
          <p:nvPr>
            <p:ph type="title"/>
          </p:nvPr>
        </p:nvSpPr>
        <p:spPr/>
        <p:txBody>
          <a:bodyPr/>
          <a:lstStyle/>
          <a:p>
            <a:r>
              <a:rPr lang="en-GB" dirty="0"/>
              <a:t>Comment the code liberally</a:t>
            </a:r>
          </a:p>
        </p:txBody>
      </p:sp>
      <p:sp>
        <p:nvSpPr>
          <p:cNvPr id="3" name="Content Placeholder 2">
            <a:extLst>
              <a:ext uri="{FF2B5EF4-FFF2-40B4-BE49-F238E27FC236}">
                <a16:creationId xmlns:a16="http://schemas.microsoft.com/office/drawing/2014/main" id="{B791692F-01FA-46EE-BECF-420A366758D8}"/>
              </a:ext>
            </a:extLst>
          </p:cNvPr>
          <p:cNvSpPr>
            <a:spLocks noGrp="1"/>
          </p:cNvSpPr>
          <p:nvPr>
            <p:ph sz="half" idx="1"/>
          </p:nvPr>
        </p:nvSpPr>
        <p:spPr>
          <a:xfrm>
            <a:off x="677334" y="1530220"/>
            <a:ext cx="8175118" cy="4511141"/>
          </a:xfrm>
        </p:spPr>
        <p:txBody>
          <a:bodyPr>
            <a:normAutofit/>
          </a:bodyPr>
          <a:lstStyle/>
          <a:p>
            <a:r>
              <a:rPr lang="en-GB" sz="2800" dirty="0"/>
              <a:t>The comment statements do not affect the performance of the program as these are ignored by the compiler and do not take any memory in the computer. </a:t>
            </a:r>
          </a:p>
          <a:p>
            <a:r>
              <a:rPr lang="en-GB" sz="2800" dirty="0"/>
              <a:t>Comments are used to explain the functioning of the programs. </a:t>
            </a:r>
          </a:p>
          <a:p>
            <a:r>
              <a:rPr lang="en-GB" sz="2800" dirty="0"/>
              <a:t>It helps the other programmers as well as the creator of the program to understand the code. </a:t>
            </a:r>
          </a:p>
        </p:txBody>
      </p:sp>
    </p:spTree>
    <p:extLst>
      <p:ext uri="{BB962C8B-B14F-4D97-AF65-F5344CB8AC3E}">
        <p14:creationId xmlns:p14="http://schemas.microsoft.com/office/powerpoint/2010/main" val="535032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68670-FB7B-46B2-AE19-4BF6EFC003BF}"/>
              </a:ext>
            </a:extLst>
          </p:cNvPr>
          <p:cNvSpPr>
            <a:spLocks noGrp="1"/>
          </p:cNvSpPr>
          <p:nvPr>
            <p:ph type="title"/>
          </p:nvPr>
        </p:nvSpPr>
        <p:spPr/>
        <p:txBody>
          <a:bodyPr/>
          <a:lstStyle/>
          <a:p>
            <a:r>
              <a:rPr lang="en-GB" dirty="0"/>
              <a:t>Program design recipe</a:t>
            </a:r>
          </a:p>
        </p:txBody>
      </p:sp>
      <p:sp>
        <p:nvSpPr>
          <p:cNvPr id="3" name="Content Placeholder 2">
            <a:extLst>
              <a:ext uri="{FF2B5EF4-FFF2-40B4-BE49-F238E27FC236}">
                <a16:creationId xmlns:a16="http://schemas.microsoft.com/office/drawing/2014/main" id="{1FE700F3-9812-4DA2-A26E-CC7E6D2B2C71}"/>
              </a:ext>
            </a:extLst>
          </p:cNvPr>
          <p:cNvSpPr>
            <a:spLocks noGrp="1"/>
          </p:cNvSpPr>
          <p:nvPr>
            <p:ph sz="half" idx="1"/>
          </p:nvPr>
        </p:nvSpPr>
        <p:spPr>
          <a:xfrm>
            <a:off x="677334" y="1762539"/>
            <a:ext cx="8596668" cy="4278822"/>
          </a:xfrm>
        </p:spPr>
        <p:txBody>
          <a:bodyPr/>
          <a:lstStyle/>
          <a:p>
            <a:r>
              <a:rPr lang="en-GB" sz="2800" dirty="0"/>
              <a:t>Learning to design programs is like learning to play soccer. A player must learn to trap a ball, to dribble with a ball, to pass, and to shoot a ball. Once the player knows those basic skills, the next goals are to learn to play a position, to play certain strategies, to choose among feasible strategies, and, on occasion, to create variations of a strategy because none fits. </a:t>
            </a:r>
          </a:p>
          <a:p>
            <a:endParaRPr lang="en-GB" dirty="0"/>
          </a:p>
        </p:txBody>
      </p:sp>
    </p:spTree>
    <p:extLst>
      <p:ext uri="{BB962C8B-B14F-4D97-AF65-F5344CB8AC3E}">
        <p14:creationId xmlns:p14="http://schemas.microsoft.com/office/powerpoint/2010/main" val="684143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A9A471E0-84FD-45AA-9EB1-D7E3164EAEFB}"/>
              </a:ext>
            </a:extLst>
          </p:cNvPr>
          <p:cNvSpPr>
            <a:spLocks noGrp="1" noChangeArrowheads="1"/>
          </p:cNvSpPr>
          <p:nvPr>
            <p:ph type="title"/>
          </p:nvPr>
        </p:nvSpPr>
        <p:spPr>
          <a:xfrm>
            <a:off x="887896" y="489640"/>
            <a:ext cx="7543800" cy="1431925"/>
          </a:xfrm>
        </p:spPr>
        <p:txBody>
          <a:bodyPr/>
          <a:lstStyle/>
          <a:p>
            <a:pPr algn="ctr"/>
            <a:r>
              <a:rPr lang="en-US" altLang="en-US" sz="6000" dirty="0"/>
              <a:t>Design Recipe</a:t>
            </a:r>
          </a:p>
        </p:txBody>
      </p:sp>
      <p:sp>
        <p:nvSpPr>
          <p:cNvPr id="6147" name="Rectangle 3">
            <a:extLst>
              <a:ext uri="{FF2B5EF4-FFF2-40B4-BE49-F238E27FC236}">
                <a16:creationId xmlns:a16="http://schemas.microsoft.com/office/drawing/2014/main" id="{6D8F2910-DA79-41C7-9187-8497A210FC18}"/>
              </a:ext>
            </a:extLst>
          </p:cNvPr>
          <p:cNvSpPr>
            <a:spLocks noGrp="1" noChangeArrowheads="1"/>
          </p:cNvSpPr>
          <p:nvPr>
            <p:ph idx="1"/>
          </p:nvPr>
        </p:nvSpPr>
        <p:spPr>
          <a:xfrm>
            <a:off x="795130" y="1921565"/>
            <a:ext cx="9491870" cy="4479235"/>
          </a:xfrm>
        </p:spPr>
        <p:txBody>
          <a:bodyPr/>
          <a:lstStyle/>
          <a:p>
            <a:pPr algn="ctr">
              <a:buFont typeface="Wingdings" panose="05000000000000000000" pitchFamily="2" charset="2"/>
              <a:buNone/>
            </a:pPr>
            <a:r>
              <a:rPr lang="en-US" altLang="en-US" sz="2400" b="1" dirty="0"/>
              <a:t>To design a program properly, we must:</a:t>
            </a:r>
          </a:p>
          <a:p>
            <a:pPr lvl="1"/>
            <a:r>
              <a:rPr lang="en-US" altLang="en-US" sz="2400" b="1" dirty="0"/>
              <a:t> Analyze a problem statement, typically</a:t>
            </a:r>
          </a:p>
          <a:p>
            <a:pPr lvl="1">
              <a:buFontTx/>
              <a:buNone/>
            </a:pPr>
            <a:r>
              <a:rPr lang="en-US" altLang="en-US" sz="2400" b="1" dirty="0"/>
              <a:t>    expressed as a word problem</a:t>
            </a:r>
          </a:p>
          <a:p>
            <a:pPr lvl="1"/>
            <a:r>
              <a:rPr lang="en-US" altLang="en-US" sz="2400" b="1" dirty="0"/>
              <a:t> Express its essence, abstractly and with</a:t>
            </a:r>
          </a:p>
          <a:p>
            <a:pPr lvl="1">
              <a:buFontTx/>
              <a:buNone/>
            </a:pPr>
            <a:r>
              <a:rPr lang="en-US" altLang="en-US" sz="2400" b="1" dirty="0"/>
              <a:t>    examples</a:t>
            </a:r>
          </a:p>
          <a:p>
            <a:pPr lvl="1"/>
            <a:r>
              <a:rPr lang="en-US" altLang="en-US" sz="2400" b="1" dirty="0"/>
              <a:t>Formulate statements and comments in a</a:t>
            </a:r>
          </a:p>
          <a:p>
            <a:pPr lvl="1">
              <a:buFontTx/>
              <a:buNone/>
            </a:pPr>
            <a:r>
              <a:rPr lang="en-US" altLang="en-US" sz="2400" b="1" dirty="0"/>
              <a:t>   precise language</a:t>
            </a:r>
          </a:p>
          <a:p>
            <a:pPr lvl="1"/>
            <a:r>
              <a:rPr lang="en-US" altLang="en-US" sz="2400" b="1" dirty="0"/>
              <a:t>Evaluate and revise the activities in light of</a:t>
            </a:r>
          </a:p>
          <a:p>
            <a:pPr lvl="1">
              <a:buFontTx/>
              <a:buNone/>
            </a:pPr>
            <a:r>
              <a:rPr lang="en-US" altLang="en-US" sz="2400" b="1" dirty="0"/>
              <a:t>   checks and tests</a:t>
            </a:r>
          </a:p>
          <a:p>
            <a:pPr lvl="1"/>
            <a:endParaRPr lang="en-US" altLang="en-US" b="1" dirty="0"/>
          </a:p>
          <a:p>
            <a:endParaRPr lang="en-US" alt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B8304E-F11B-4FF3-B9DD-32D729F239B9}"/>
              </a:ext>
            </a:extLst>
          </p:cNvPr>
          <p:cNvSpPr>
            <a:spLocks noGrp="1"/>
          </p:cNvSpPr>
          <p:nvPr>
            <p:ph idx="1"/>
          </p:nvPr>
        </p:nvSpPr>
        <p:spPr>
          <a:xfrm>
            <a:off x="677334" y="242596"/>
            <a:ext cx="8596668" cy="6251509"/>
          </a:xfrm>
        </p:spPr>
        <p:txBody>
          <a:bodyPr>
            <a:normAutofit lnSpcReduction="10000"/>
          </a:bodyPr>
          <a:lstStyle/>
          <a:p>
            <a:r>
              <a:rPr lang="en-GB" sz="2400" dirty="0"/>
              <a:t>Suppose we have to develop a payroll system of a company. The company has permanent staff, contractual staff, hourly based employees and per unit making employees. Moreover, there are different deductions and benefits for permanent employees and there is a bonus for per unit making employees and overtime for contractual employees.</a:t>
            </a:r>
          </a:p>
          <a:p>
            <a:endParaRPr lang="en-GB" sz="2400" dirty="0"/>
          </a:p>
          <a:p>
            <a:r>
              <a:rPr lang="en-GB" sz="2400" dirty="0"/>
              <a:t> We need to </a:t>
            </a:r>
            <a:r>
              <a:rPr lang="en-GB" sz="2400" dirty="0" err="1"/>
              <a:t>analyze</a:t>
            </a:r>
            <a:r>
              <a:rPr lang="en-GB" sz="2400" dirty="0"/>
              <a:t> the above problem statement. The company has four categories of employees; i.e.; Permanent staff, Contractual staff, hourly based employees and per unit making employees. Further, permanent staff has benefits and deductions depending upon their designation. Bonus will be given to per unit making employees if they make more than 10 pieces a day. Contractual employee will get overtime if they stay after office hours. </a:t>
            </a:r>
          </a:p>
          <a:p>
            <a:endParaRPr lang="en-GB" dirty="0"/>
          </a:p>
        </p:txBody>
      </p:sp>
    </p:spTree>
    <p:extLst>
      <p:ext uri="{BB962C8B-B14F-4D97-AF65-F5344CB8AC3E}">
        <p14:creationId xmlns:p14="http://schemas.microsoft.com/office/powerpoint/2010/main" val="2178752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5DF7C7-12AF-47DE-90F7-64055BB8696A}"/>
              </a:ext>
            </a:extLst>
          </p:cNvPr>
          <p:cNvSpPr>
            <a:spLocks noGrp="1"/>
          </p:cNvSpPr>
          <p:nvPr>
            <p:ph idx="1"/>
          </p:nvPr>
        </p:nvSpPr>
        <p:spPr>
          <a:xfrm>
            <a:off x="677334" y="261257"/>
            <a:ext cx="8596668" cy="6288833"/>
          </a:xfrm>
        </p:spPr>
        <p:txBody>
          <a:bodyPr>
            <a:normAutofit/>
          </a:bodyPr>
          <a:lstStyle/>
          <a:p>
            <a:r>
              <a:rPr lang="en-GB" sz="2000" dirty="0"/>
              <a:t>Now divide the problem into small segments and calculations. Also include examples in all segments. In this problem, we should take an employee with his details from each category. Let’s say, Mr. Ahmad is a permanent employee working as Finance Manager. His salary is Rs.20000 and benefits of medical, car allowance and house rent are Rs.4000 and there is a deduction of Rs.1200. Similarly, we should consider employees from other categories. This will help us in checking and testing the program later on. </a:t>
            </a:r>
          </a:p>
          <a:p>
            <a:endParaRPr lang="en-GB" sz="2000" dirty="0"/>
          </a:p>
          <a:p>
            <a:r>
              <a:rPr lang="en-GB" sz="2000" dirty="0"/>
              <a:t>The next step is to formulate these statements in a precise language, i.e. we can use the pseudo code and flowcharting. which will be then used to develop the program using computer language. </a:t>
            </a:r>
          </a:p>
          <a:p>
            <a:endParaRPr lang="en-GB" sz="2000" dirty="0"/>
          </a:p>
          <a:p>
            <a:r>
              <a:rPr lang="en-GB" sz="2000" dirty="0"/>
              <a:t>Then the program should be evaluated by testing and checking. If there are some changes identified, we revise the activities and repeat the process. Thus repeating the cycle, we achieve a refined solution. </a:t>
            </a:r>
          </a:p>
          <a:p>
            <a:endParaRPr lang="en-GB" dirty="0"/>
          </a:p>
        </p:txBody>
      </p:sp>
    </p:spTree>
    <p:extLst>
      <p:ext uri="{BB962C8B-B14F-4D97-AF65-F5344CB8AC3E}">
        <p14:creationId xmlns:p14="http://schemas.microsoft.com/office/powerpoint/2010/main" val="2151895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231A7-8BD1-42D5-9558-FA09AF39715D}"/>
              </a:ext>
            </a:extLst>
          </p:cNvPr>
          <p:cNvSpPr>
            <a:spLocks noGrp="1"/>
          </p:cNvSpPr>
          <p:nvPr>
            <p:ph type="title"/>
          </p:nvPr>
        </p:nvSpPr>
        <p:spPr/>
        <p:txBody>
          <a:bodyPr/>
          <a:lstStyle/>
          <a:p>
            <a:r>
              <a:rPr lang="en-GB" dirty="0"/>
              <a:t>Points To Remember</a:t>
            </a:r>
          </a:p>
        </p:txBody>
      </p:sp>
      <p:sp>
        <p:nvSpPr>
          <p:cNvPr id="3" name="Content Placeholder 2">
            <a:extLst>
              <a:ext uri="{FF2B5EF4-FFF2-40B4-BE49-F238E27FC236}">
                <a16:creationId xmlns:a16="http://schemas.microsoft.com/office/drawing/2014/main" id="{E634121D-3172-41F2-997A-75FC43770846}"/>
              </a:ext>
            </a:extLst>
          </p:cNvPr>
          <p:cNvSpPr>
            <a:spLocks noGrp="1"/>
          </p:cNvSpPr>
          <p:nvPr>
            <p:ph idx="1"/>
          </p:nvPr>
        </p:nvSpPr>
        <p:spPr>
          <a:xfrm>
            <a:off x="677334" y="1754155"/>
            <a:ext cx="8596668" cy="4287207"/>
          </a:xfrm>
        </p:spPr>
        <p:txBody>
          <a:bodyPr>
            <a:normAutofit/>
          </a:bodyPr>
          <a:lstStyle/>
          <a:p>
            <a:r>
              <a:rPr lang="en-GB" sz="2800" dirty="0"/>
              <a:t>Don’t assume on the part of the users </a:t>
            </a:r>
          </a:p>
          <a:p>
            <a:r>
              <a:rPr lang="en-GB" sz="2800" dirty="0"/>
              <a:t>User Interface should be friendly </a:t>
            </a:r>
          </a:p>
          <a:p>
            <a:r>
              <a:rPr lang="en-GB" sz="2800" dirty="0"/>
              <a:t> Don’t forget to comment the code o PAY ATTENTION TO DETAIL </a:t>
            </a:r>
          </a:p>
          <a:p>
            <a:r>
              <a:rPr lang="en-GB" sz="2800" dirty="0"/>
              <a:t> Program, program and program, not just writing code, but the whole process of design and development</a:t>
            </a:r>
          </a:p>
        </p:txBody>
      </p:sp>
    </p:spTree>
    <p:extLst>
      <p:ext uri="{BB962C8B-B14F-4D97-AF65-F5344CB8AC3E}">
        <p14:creationId xmlns:p14="http://schemas.microsoft.com/office/powerpoint/2010/main" val="14084235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EC1BD02F-04D4-469D-81D8-ECB16428EC3D}"/>
              </a:ext>
            </a:extLst>
          </p:cNvPr>
          <p:cNvSpPr>
            <a:spLocks noGrp="1" noChangeArrowheads="1"/>
          </p:cNvSpPr>
          <p:nvPr>
            <p:ph type="title"/>
          </p:nvPr>
        </p:nvSpPr>
        <p:spPr>
          <a:xfrm>
            <a:off x="2590800" y="549276"/>
            <a:ext cx="7543800" cy="1431925"/>
          </a:xfrm>
        </p:spPr>
        <p:txBody>
          <a:bodyPr/>
          <a:lstStyle/>
          <a:p>
            <a:pPr algn="ctr"/>
            <a:r>
              <a:rPr lang="en-US" altLang="en-US" sz="6600"/>
              <a:t>Course Policy</a:t>
            </a:r>
          </a:p>
        </p:txBody>
      </p:sp>
      <p:sp>
        <p:nvSpPr>
          <p:cNvPr id="12291" name="Rectangle 3">
            <a:extLst>
              <a:ext uri="{FF2B5EF4-FFF2-40B4-BE49-F238E27FC236}">
                <a16:creationId xmlns:a16="http://schemas.microsoft.com/office/drawing/2014/main" id="{5DB10FA4-58E1-4791-9FEF-007FEA841E01}"/>
              </a:ext>
            </a:extLst>
          </p:cNvPr>
          <p:cNvSpPr>
            <a:spLocks noGrp="1" noChangeArrowheads="1"/>
          </p:cNvSpPr>
          <p:nvPr>
            <p:ph idx="1"/>
          </p:nvPr>
        </p:nvSpPr>
        <p:spPr/>
        <p:txBody>
          <a:bodyPr/>
          <a:lstStyle/>
          <a:p>
            <a:pPr>
              <a:buFont typeface="Wingdings" panose="05000000000000000000" pitchFamily="2" charset="2"/>
              <a:buNone/>
            </a:pPr>
            <a:r>
              <a:rPr lang="en-US" altLang="en-US" dirty="0"/>
              <a:t>Policy for the distribution of marks and</a:t>
            </a:r>
          </a:p>
          <a:p>
            <a:pPr>
              <a:buFont typeface="Wingdings" panose="05000000000000000000" pitchFamily="2" charset="2"/>
              <a:buNone/>
            </a:pPr>
            <a:r>
              <a:rPr lang="en-US" altLang="en-US" dirty="0"/>
              <a:t>examination is as follows</a:t>
            </a:r>
          </a:p>
          <a:p>
            <a:r>
              <a:rPr lang="en-US" altLang="en-US" dirty="0"/>
              <a:t> Assignments 20 %</a:t>
            </a:r>
          </a:p>
          <a:p>
            <a:r>
              <a:rPr lang="en-US" altLang="en-US" dirty="0"/>
              <a:t>Midterm 30 %</a:t>
            </a:r>
          </a:p>
          <a:p>
            <a:r>
              <a:rPr lang="en-US" altLang="en-US" dirty="0"/>
              <a:t> Final 50 %</a:t>
            </a:r>
          </a:p>
          <a:p>
            <a:pPr>
              <a:buFont typeface="Wingdings" panose="05000000000000000000" pitchFamily="2" charset="2"/>
              <a:buNone/>
            </a:pPr>
            <a:endParaRPr lang="en-US"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BA57BA13-DA80-447B-979B-DC224E5B8445}"/>
              </a:ext>
            </a:extLst>
          </p:cNvPr>
          <p:cNvSpPr>
            <a:spLocks noGrp="1" noChangeArrowheads="1"/>
          </p:cNvSpPr>
          <p:nvPr>
            <p:ph type="title"/>
          </p:nvPr>
        </p:nvSpPr>
        <p:spPr>
          <a:xfrm>
            <a:off x="2590800" y="625476"/>
            <a:ext cx="7543800" cy="1431925"/>
          </a:xfrm>
        </p:spPr>
        <p:txBody>
          <a:bodyPr/>
          <a:lstStyle/>
          <a:p>
            <a:pPr algn="ctr"/>
            <a:r>
              <a:rPr lang="en-US" altLang="en-US" sz="7200"/>
              <a:t>Books</a:t>
            </a:r>
          </a:p>
        </p:txBody>
      </p:sp>
      <p:sp>
        <p:nvSpPr>
          <p:cNvPr id="28675" name="Rectangle 3">
            <a:extLst>
              <a:ext uri="{FF2B5EF4-FFF2-40B4-BE49-F238E27FC236}">
                <a16:creationId xmlns:a16="http://schemas.microsoft.com/office/drawing/2014/main" id="{0FCA7561-75B2-49A9-AA06-06D93B92E5D0}"/>
              </a:ext>
            </a:extLst>
          </p:cNvPr>
          <p:cNvSpPr>
            <a:spLocks noGrp="1" noChangeArrowheads="1"/>
          </p:cNvSpPr>
          <p:nvPr>
            <p:ph idx="1"/>
          </p:nvPr>
        </p:nvSpPr>
        <p:spPr>
          <a:xfrm>
            <a:off x="2590800" y="1981200"/>
            <a:ext cx="7924800" cy="4114800"/>
          </a:xfrm>
        </p:spPr>
        <p:txBody>
          <a:bodyPr/>
          <a:lstStyle/>
          <a:p>
            <a:endParaRPr lang="en-US" altLang="en-US"/>
          </a:p>
          <a:p>
            <a:r>
              <a:rPr lang="en-US" altLang="en-US"/>
              <a:t> Deitel &amp; Deitel :– C++ How to Program</a:t>
            </a:r>
          </a:p>
          <a:p>
            <a:r>
              <a:rPr lang="en-US" altLang="en-US"/>
              <a:t> Kernighan and Ritchie:-</a:t>
            </a:r>
          </a:p>
          <a:p>
            <a:pPr>
              <a:buFont typeface="Wingdings" panose="05000000000000000000" pitchFamily="2" charset="2"/>
              <a:buNone/>
            </a:pPr>
            <a:r>
              <a:rPr lang="en-US" altLang="en-US"/>
              <a:t> 			The C Programming Language</a:t>
            </a:r>
          </a:p>
          <a:p>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C8F7A09D-98C9-46E5-98E6-AAB8577434E2}"/>
              </a:ext>
            </a:extLst>
          </p:cNvPr>
          <p:cNvSpPr>
            <a:spLocks noGrp="1" noChangeArrowheads="1"/>
          </p:cNvSpPr>
          <p:nvPr>
            <p:ph type="title"/>
          </p:nvPr>
        </p:nvSpPr>
        <p:spPr>
          <a:xfrm>
            <a:off x="2590800" y="625476"/>
            <a:ext cx="7543800" cy="1431925"/>
          </a:xfrm>
        </p:spPr>
        <p:txBody>
          <a:bodyPr/>
          <a:lstStyle/>
          <a:p>
            <a:pPr algn="ctr"/>
            <a:r>
              <a:rPr lang="en-US" altLang="en-US" sz="5400"/>
              <a:t>Course Objectives</a:t>
            </a:r>
          </a:p>
        </p:txBody>
      </p:sp>
      <p:sp>
        <p:nvSpPr>
          <p:cNvPr id="14339" name="Rectangle 3">
            <a:extLst>
              <a:ext uri="{FF2B5EF4-FFF2-40B4-BE49-F238E27FC236}">
                <a16:creationId xmlns:a16="http://schemas.microsoft.com/office/drawing/2014/main" id="{7BAA5BD2-7352-480C-AB97-142DD22024ED}"/>
              </a:ext>
            </a:extLst>
          </p:cNvPr>
          <p:cNvSpPr>
            <a:spLocks noGrp="1" noChangeArrowheads="1"/>
          </p:cNvSpPr>
          <p:nvPr>
            <p:ph idx="1"/>
          </p:nvPr>
        </p:nvSpPr>
        <p:spPr>
          <a:xfrm>
            <a:off x="2590800" y="2362200"/>
            <a:ext cx="7543800" cy="4114800"/>
          </a:xfrm>
        </p:spPr>
        <p:txBody>
          <a:bodyPr/>
          <a:lstStyle/>
          <a:p>
            <a:pPr marL="609600" indent="-609600">
              <a:buNone/>
            </a:pPr>
            <a:r>
              <a:rPr lang="en-US" altLang="en-US"/>
              <a:t>Objectives of this course are three fold</a:t>
            </a:r>
          </a:p>
          <a:p>
            <a:pPr marL="990600" lvl="1" indent="-533400">
              <a:buFontTx/>
              <a:buAutoNum type="arabicPeriod"/>
            </a:pPr>
            <a:r>
              <a:rPr lang="en-US" altLang="en-US"/>
              <a:t>To appreciate the need for a programming language</a:t>
            </a:r>
          </a:p>
          <a:p>
            <a:pPr marL="990600" lvl="1" indent="-533400">
              <a:buFontTx/>
              <a:buAutoNum type="arabicPeriod"/>
            </a:pPr>
            <a:r>
              <a:rPr lang="en-US" altLang="en-US"/>
              <a:t>To introduce the concept and usability of the structured programming methodology</a:t>
            </a:r>
          </a:p>
          <a:p>
            <a:pPr marL="990600" lvl="1" indent="-533400">
              <a:buFontTx/>
              <a:buAutoNum type="arabicPeriod"/>
            </a:pPr>
            <a:r>
              <a:rPr lang="en-US" altLang="en-US"/>
              <a:t>To develop proficiency in making useful software using the C language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EC66876-5CF5-4D59-BA08-1E01DBE47BEF}"/>
              </a:ext>
            </a:extLst>
          </p:cNvPr>
          <p:cNvSpPr>
            <a:spLocks noGrp="1" noChangeArrowheads="1"/>
          </p:cNvSpPr>
          <p:nvPr>
            <p:ph type="title"/>
          </p:nvPr>
        </p:nvSpPr>
        <p:spPr>
          <a:xfrm>
            <a:off x="706783" y="357810"/>
            <a:ext cx="10058400" cy="1431925"/>
          </a:xfrm>
        </p:spPr>
        <p:txBody>
          <a:bodyPr/>
          <a:lstStyle/>
          <a:p>
            <a:pPr algn="ctr"/>
            <a:r>
              <a:rPr lang="en-US" altLang="en-US" sz="6600" dirty="0"/>
              <a:t>What is a Program?</a:t>
            </a:r>
          </a:p>
        </p:txBody>
      </p:sp>
      <p:sp>
        <p:nvSpPr>
          <p:cNvPr id="3075" name="Rectangle 3">
            <a:extLst>
              <a:ext uri="{FF2B5EF4-FFF2-40B4-BE49-F238E27FC236}">
                <a16:creationId xmlns:a16="http://schemas.microsoft.com/office/drawing/2014/main" id="{1933927A-0EAF-4904-AA92-E6EB738A1881}"/>
              </a:ext>
            </a:extLst>
          </p:cNvPr>
          <p:cNvSpPr>
            <a:spLocks noGrp="1" noChangeArrowheads="1"/>
          </p:cNvSpPr>
          <p:nvPr>
            <p:ph type="body" sz="half" idx="1"/>
          </p:nvPr>
        </p:nvSpPr>
        <p:spPr>
          <a:xfrm>
            <a:off x="1422399" y="1981200"/>
            <a:ext cx="7986643" cy="4114800"/>
          </a:xfrm>
        </p:spPr>
        <p:txBody>
          <a:bodyPr/>
          <a:lstStyle/>
          <a:p>
            <a:pPr algn="ctr">
              <a:lnSpc>
                <a:spcPct val="90000"/>
              </a:lnSpc>
              <a:buFont typeface="Wingdings" panose="05000000000000000000" pitchFamily="2" charset="2"/>
              <a:buNone/>
            </a:pPr>
            <a:endParaRPr lang="en-US" altLang="en-US" b="1" dirty="0"/>
          </a:p>
          <a:p>
            <a:pPr algn="ctr">
              <a:lnSpc>
                <a:spcPct val="90000"/>
              </a:lnSpc>
              <a:buFont typeface="Wingdings" panose="05000000000000000000" pitchFamily="2" charset="2"/>
              <a:buNone/>
            </a:pPr>
            <a:r>
              <a:rPr lang="en-US" altLang="en-US" sz="2400" b="1" dirty="0"/>
              <a:t>“A precise sequence of steps to</a:t>
            </a:r>
          </a:p>
          <a:p>
            <a:pPr algn="ctr">
              <a:lnSpc>
                <a:spcPct val="90000"/>
              </a:lnSpc>
              <a:buFont typeface="Wingdings" panose="05000000000000000000" pitchFamily="2" charset="2"/>
              <a:buNone/>
            </a:pPr>
            <a:r>
              <a:rPr lang="en-US" altLang="en-US" sz="2400" b="1" dirty="0"/>
              <a:t>solve a particular problem”</a:t>
            </a:r>
          </a:p>
          <a:p>
            <a:pPr algn="ctr">
              <a:lnSpc>
                <a:spcPct val="90000"/>
              </a:lnSpc>
              <a:buFont typeface="Wingdings" panose="05000000000000000000" pitchFamily="2" charset="2"/>
              <a:buNone/>
            </a:pPr>
            <a:endParaRPr lang="en-US" altLang="en-US" sz="2400" b="1" dirty="0"/>
          </a:p>
          <a:p>
            <a:pPr algn="ctr">
              <a:lnSpc>
                <a:spcPct val="90000"/>
              </a:lnSpc>
              <a:buFont typeface="Wingdings" panose="05000000000000000000" pitchFamily="2" charset="2"/>
              <a:buNone/>
            </a:pPr>
            <a:r>
              <a:rPr lang="en-GB" sz="2400" dirty="0"/>
              <a:t>It means that when we say that we have a program, it actually means that we know about a complete set activities to be performed in a particular order. The purpose of these activities is to solve a given problem. </a:t>
            </a:r>
            <a:endParaRPr lang="en-US" altLang="en-US" sz="2400" b="1" dirty="0"/>
          </a:p>
          <a:p>
            <a:pPr algn="ctr">
              <a:lnSpc>
                <a:spcPct val="90000"/>
              </a:lnSpc>
            </a:pPr>
            <a:endParaRPr lang="en-US" altLang="en-US"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2821CC4D-8697-4460-9FB3-C8024FD82877}"/>
              </a:ext>
            </a:extLst>
          </p:cNvPr>
          <p:cNvSpPr>
            <a:spLocks noGrp="1" noChangeArrowheads="1"/>
          </p:cNvSpPr>
          <p:nvPr>
            <p:ph type="title"/>
          </p:nvPr>
        </p:nvSpPr>
        <p:spPr>
          <a:xfrm>
            <a:off x="2590800" y="701676"/>
            <a:ext cx="7543800" cy="1431925"/>
          </a:xfrm>
        </p:spPr>
        <p:txBody>
          <a:bodyPr/>
          <a:lstStyle/>
          <a:p>
            <a:pPr algn="ctr"/>
            <a:r>
              <a:rPr lang="en-US" altLang="en-US" sz="5400"/>
              <a:t>Course Contents</a:t>
            </a:r>
          </a:p>
        </p:txBody>
      </p:sp>
      <p:sp>
        <p:nvSpPr>
          <p:cNvPr id="15363" name="Rectangle 3">
            <a:extLst>
              <a:ext uri="{FF2B5EF4-FFF2-40B4-BE49-F238E27FC236}">
                <a16:creationId xmlns:a16="http://schemas.microsoft.com/office/drawing/2014/main" id="{D7A71D02-6C12-4BC6-89EE-98AA20860B5C}"/>
              </a:ext>
            </a:extLst>
          </p:cNvPr>
          <p:cNvSpPr>
            <a:spLocks noGrp="1" noChangeArrowheads="1"/>
          </p:cNvSpPr>
          <p:nvPr>
            <p:ph idx="1"/>
          </p:nvPr>
        </p:nvSpPr>
        <p:spPr>
          <a:xfrm>
            <a:off x="2514600" y="1981200"/>
            <a:ext cx="8229600" cy="4724400"/>
          </a:xfrm>
        </p:spPr>
        <p:txBody>
          <a:bodyPr/>
          <a:lstStyle/>
          <a:p>
            <a:pPr>
              <a:buFont typeface="Wingdings" panose="05000000000000000000" pitchFamily="2" charset="2"/>
              <a:buNone/>
            </a:pPr>
            <a:r>
              <a:rPr lang="en-US" altLang="en-US" sz="3600"/>
              <a:t>To achieve our first two objectives we</a:t>
            </a:r>
          </a:p>
          <a:p>
            <a:pPr>
              <a:buFont typeface="Wingdings" panose="05000000000000000000" pitchFamily="2" charset="2"/>
              <a:buNone/>
            </a:pPr>
            <a:r>
              <a:rPr lang="en-US" altLang="en-US" sz="3600"/>
              <a:t>will be discussing</a:t>
            </a:r>
          </a:p>
          <a:p>
            <a:r>
              <a:rPr lang="en-US" altLang="en-US" sz="3600"/>
              <a:t> Basic Programming constructs and</a:t>
            </a:r>
          </a:p>
          <a:p>
            <a:pPr>
              <a:buFont typeface="Wingdings" panose="05000000000000000000" pitchFamily="2" charset="2"/>
              <a:buNone/>
            </a:pPr>
            <a:r>
              <a:rPr lang="en-US" altLang="en-US" sz="3600"/>
              <a:t>   building blocks</a:t>
            </a:r>
          </a:p>
          <a:p>
            <a:r>
              <a:rPr lang="en-US" altLang="en-US" sz="3600"/>
              <a:t> Structured programming</a:t>
            </a:r>
          </a:p>
          <a:p>
            <a:r>
              <a:rPr lang="en-US" altLang="en-US" sz="3600"/>
              <a:t> Structured flowcharts, pseudo-code</a:t>
            </a:r>
          </a:p>
          <a:p>
            <a:pPr>
              <a:buFont typeface="Wingdings" panose="05000000000000000000" pitchFamily="2" charset="2"/>
              <a:buNone/>
            </a:pPr>
            <a:endParaRPr lang="en-US" altLang="en-US" sz="36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0DB0E113-E41B-4652-9154-51D860C13B16}"/>
              </a:ext>
            </a:extLst>
          </p:cNvPr>
          <p:cNvSpPr>
            <a:spLocks noGrp="1" noChangeArrowheads="1"/>
          </p:cNvSpPr>
          <p:nvPr>
            <p:ph type="title"/>
          </p:nvPr>
        </p:nvSpPr>
        <p:spPr>
          <a:xfrm>
            <a:off x="2667000" y="701676"/>
            <a:ext cx="7543800" cy="1431925"/>
          </a:xfrm>
        </p:spPr>
        <p:txBody>
          <a:bodyPr/>
          <a:lstStyle/>
          <a:p>
            <a:pPr algn="ctr"/>
            <a:r>
              <a:rPr lang="en-US" altLang="en-US" sz="5400"/>
              <a:t>Course Contents</a:t>
            </a:r>
          </a:p>
        </p:txBody>
      </p:sp>
      <p:sp>
        <p:nvSpPr>
          <p:cNvPr id="16387" name="Rectangle 3">
            <a:extLst>
              <a:ext uri="{FF2B5EF4-FFF2-40B4-BE49-F238E27FC236}">
                <a16:creationId xmlns:a16="http://schemas.microsoft.com/office/drawing/2014/main" id="{B031B2E9-034A-4F4C-8E3B-985B6B82FEAF}"/>
              </a:ext>
            </a:extLst>
          </p:cNvPr>
          <p:cNvSpPr>
            <a:spLocks noGrp="1" noChangeArrowheads="1"/>
          </p:cNvSpPr>
          <p:nvPr>
            <p:ph idx="1"/>
          </p:nvPr>
        </p:nvSpPr>
        <p:spPr>
          <a:xfrm>
            <a:off x="3124200" y="1524000"/>
            <a:ext cx="7543800" cy="4114800"/>
          </a:xfrm>
        </p:spPr>
        <p:txBody>
          <a:bodyPr>
            <a:normAutofit fontScale="92500"/>
          </a:bodyPr>
          <a:lstStyle/>
          <a:p>
            <a:pPr>
              <a:lnSpc>
                <a:spcPct val="90000"/>
              </a:lnSpc>
              <a:buFont typeface="Wingdings" panose="05000000000000000000" pitchFamily="2" charset="2"/>
              <a:buNone/>
            </a:pPr>
            <a:endParaRPr lang="en-US" altLang="en-US" sz="4000"/>
          </a:p>
          <a:p>
            <a:pPr>
              <a:lnSpc>
                <a:spcPct val="90000"/>
              </a:lnSpc>
            </a:pPr>
            <a:r>
              <a:rPr lang="en-US" altLang="en-US" sz="4000"/>
              <a:t>History of C Language</a:t>
            </a:r>
          </a:p>
          <a:p>
            <a:pPr>
              <a:lnSpc>
                <a:spcPct val="90000"/>
              </a:lnSpc>
            </a:pPr>
            <a:r>
              <a:rPr lang="en-US" altLang="en-US" sz="4000"/>
              <a:t>Variables and expressions in C</a:t>
            </a:r>
          </a:p>
          <a:p>
            <a:pPr>
              <a:lnSpc>
                <a:spcPct val="90000"/>
              </a:lnSpc>
            </a:pPr>
            <a:r>
              <a:rPr lang="en-US" altLang="en-US" sz="4000"/>
              <a:t>Control structures and functions </a:t>
            </a:r>
          </a:p>
          <a:p>
            <a:pPr>
              <a:lnSpc>
                <a:spcPct val="90000"/>
              </a:lnSpc>
            </a:pPr>
            <a:r>
              <a:rPr lang="en-US" altLang="en-US" sz="4000"/>
              <a:t>Arrays and Pointers</a:t>
            </a:r>
          </a:p>
          <a:p>
            <a:pPr>
              <a:lnSpc>
                <a:spcPct val="90000"/>
              </a:lnSpc>
            </a:pPr>
            <a:r>
              <a:rPr lang="en-US" altLang="en-US" sz="4000"/>
              <a:t>Dynamic memory Allocation</a:t>
            </a:r>
          </a:p>
          <a:p>
            <a:pPr>
              <a:lnSpc>
                <a:spcPct val="90000"/>
              </a:lnSpc>
            </a:pPr>
            <a:endParaRPr lang="en-US" altLang="en-US" sz="40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6AF5677B-639A-4F1F-B0BC-F37CC05FF368}"/>
              </a:ext>
            </a:extLst>
          </p:cNvPr>
          <p:cNvSpPr>
            <a:spLocks noGrp="1" noChangeArrowheads="1"/>
          </p:cNvSpPr>
          <p:nvPr>
            <p:ph type="title"/>
          </p:nvPr>
        </p:nvSpPr>
        <p:spPr>
          <a:xfrm>
            <a:off x="2743200" y="701676"/>
            <a:ext cx="7543800" cy="1431925"/>
          </a:xfrm>
        </p:spPr>
        <p:txBody>
          <a:bodyPr/>
          <a:lstStyle/>
          <a:p>
            <a:pPr algn="ctr"/>
            <a:r>
              <a:rPr lang="en-US" altLang="en-US" sz="6000"/>
              <a:t>Course Contents</a:t>
            </a:r>
          </a:p>
        </p:txBody>
      </p:sp>
      <p:sp>
        <p:nvSpPr>
          <p:cNvPr id="17411" name="Rectangle 3">
            <a:extLst>
              <a:ext uri="{FF2B5EF4-FFF2-40B4-BE49-F238E27FC236}">
                <a16:creationId xmlns:a16="http://schemas.microsoft.com/office/drawing/2014/main" id="{4A57289C-92F2-4F21-8F29-D23CECE6E7EC}"/>
              </a:ext>
            </a:extLst>
          </p:cNvPr>
          <p:cNvSpPr>
            <a:spLocks noGrp="1" noChangeArrowheads="1"/>
          </p:cNvSpPr>
          <p:nvPr>
            <p:ph idx="1"/>
          </p:nvPr>
        </p:nvSpPr>
        <p:spPr/>
        <p:txBody>
          <a:bodyPr/>
          <a:lstStyle/>
          <a:p>
            <a:pPr>
              <a:lnSpc>
                <a:spcPct val="90000"/>
              </a:lnSpc>
            </a:pPr>
            <a:r>
              <a:rPr lang="en-US" altLang="en-US"/>
              <a:t> File handling </a:t>
            </a:r>
          </a:p>
          <a:p>
            <a:pPr>
              <a:lnSpc>
                <a:spcPct val="90000"/>
              </a:lnSpc>
            </a:pPr>
            <a:r>
              <a:rPr lang="en-US" altLang="en-US"/>
              <a:t> Structures and Unions</a:t>
            </a:r>
          </a:p>
          <a:p>
            <a:pPr>
              <a:lnSpc>
                <a:spcPct val="90000"/>
              </a:lnSpc>
            </a:pPr>
            <a:r>
              <a:rPr lang="en-US" altLang="en-US"/>
              <a:t> Flavor of Object oriented programming</a:t>
            </a:r>
          </a:p>
          <a:p>
            <a:pPr>
              <a:lnSpc>
                <a:spcPct val="90000"/>
              </a:lnSpc>
              <a:buFont typeface="Wingdings" panose="05000000000000000000" pitchFamily="2" charset="2"/>
              <a:buNone/>
            </a:pPr>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D41D3178-54C3-4F86-8353-B32B3F795AF3}"/>
              </a:ext>
            </a:extLst>
          </p:cNvPr>
          <p:cNvSpPr>
            <a:spLocks noGrp="1" noChangeArrowheads="1"/>
          </p:cNvSpPr>
          <p:nvPr>
            <p:ph type="ctrTitle"/>
          </p:nvPr>
        </p:nvSpPr>
        <p:spPr>
          <a:xfrm>
            <a:off x="1981200" y="2073276"/>
            <a:ext cx="8915400" cy="1431925"/>
          </a:xfrm>
        </p:spPr>
        <p:txBody>
          <a:bodyPr/>
          <a:lstStyle/>
          <a:p>
            <a:pPr algn="ctr"/>
            <a:r>
              <a:rPr lang="en-US" altLang="en-US" sz="4200" dirty="0"/>
              <a:t>Programming Fundamentals</a:t>
            </a:r>
          </a:p>
        </p:txBody>
      </p:sp>
      <p:sp>
        <p:nvSpPr>
          <p:cNvPr id="2051" name="Rectangle 3">
            <a:extLst>
              <a:ext uri="{FF2B5EF4-FFF2-40B4-BE49-F238E27FC236}">
                <a16:creationId xmlns:a16="http://schemas.microsoft.com/office/drawing/2014/main" id="{259925B6-65B1-47FD-9166-FA9B89F075AD}"/>
              </a:ext>
            </a:extLst>
          </p:cNvPr>
          <p:cNvSpPr>
            <a:spLocks noGrp="1" noChangeArrowheads="1"/>
          </p:cNvSpPr>
          <p:nvPr>
            <p:ph type="subTitle" idx="1"/>
          </p:nvPr>
        </p:nvSpPr>
        <p:spPr>
          <a:xfrm>
            <a:off x="3238500" y="4167809"/>
            <a:ext cx="6400800" cy="1752600"/>
          </a:xfrm>
        </p:spPr>
        <p:txBody>
          <a:bodyPr/>
          <a:lstStyle/>
          <a:p>
            <a:r>
              <a:rPr lang="en-US" altLang="en-US" sz="3600" b="1" dirty="0"/>
              <a:t>Lecture 1b</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D9A13547-10B0-45FC-902E-00A0CF0422C8}"/>
              </a:ext>
            </a:extLst>
          </p:cNvPr>
          <p:cNvSpPr>
            <a:spLocks noGrp="1" noChangeArrowheads="1"/>
          </p:cNvSpPr>
          <p:nvPr>
            <p:ph type="body" idx="1"/>
          </p:nvPr>
        </p:nvSpPr>
        <p:spPr>
          <a:xfrm>
            <a:off x="2743200" y="2514600"/>
            <a:ext cx="9067800" cy="4114800"/>
          </a:xfrm>
        </p:spPr>
        <p:txBody>
          <a:bodyPr/>
          <a:lstStyle/>
          <a:p>
            <a:pPr>
              <a:buFont typeface="Wingdings" panose="05000000000000000000" pitchFamily="2" charset="2"/>
              <a:buNone/>
            </a:pPr>
            <a:r>
              <a:rPr lang="en-US" altLang="en-US" sz="2800" b="1"/>
              <a:t>There are two main categories of software</a:t>
            </a:r>
          </a:p>
          <a:p>
            <a:pPr>
              <a:buFont typeface="Wingdings" panose="05000000000000000000" pitchFamily="2" charset="2"/>
              <a:buNone/>
            </a:pPr>
            <a:endParaRPr lang="en-US" altLang="en-US" sz="2800" b="1"/>
          </a:p>
          <a:p>
            <a:r>
              <a:rPr lang="en-US" altLang="en-US" sz="2800" b="1"/>
              <a:t>System software</a:t>
            </a:r>
          </a:p>
          <a:p>
            <a:pPr>
              <a:buFont typeface="Wingdings" panose="05000000000000000000" pitchFamily="2" charset="2"/>
              <a:buNone/>
            </a:pPr>
            <a:endParaRPr lang="en-US" altLang="en-US" sz="2800" b="1"/>
          </a:p>
          <a:p>
            <a:r>
              <a:rPr lang="en-US" altLang="en-US" sz="2800" b="1"/>
              <a:t>Application Software </a:t>
            </a:r>
          </a:p>
          <a:p>
            <a:endParaRPr lang="en-US" altLang="en-US" sz="2800" b="1"/>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015A3-53B7-4818-82AE-7597C9AE9815}"/>
              </a:ext>
            </a:extLst>
          </p:cNvPr>
          <p:cNvSpPr>
            <a:spLocks noGrp="1"/>
          </p:cNvSpPr>
          <p:nvPr>
            <p:ph type="title"/>
          </p:nvPr>
        </p:nvSpPr>
        <p:spPr/>
        <p:txBody>
          <a:bodyPr/>
          <a:lstStyle/>
          <a:p>
            <a:r>
              <a:rPr lang="en-GB" dirty="0"/>
              <a:t>System Software</a:t>
            </a:r>
          </a:p>
        </p:txBody>
      </p:sp>
      <p:sp>
        <p:nvSpPr>
          <p:cNvPr id="3" name="Content Placeholder 2">
            <a:extLst>
              <a:ext uri="{FF2B5EF4-FFF2-40B4-BE49-F238E27FC236}">
                <a16:creationId xmlns:a16="http://schemas.microsoft.com/office/drawing/2014/main" id="{CEF9BF71-C3F9-49BF-A0FF-13343651AD5D}"/>
              </a:ext>
            </a:extLst>
          </p:cNvPr>
          <p:cNvSpPr>
            <a:spLocks noGrp="1"/>
          </p:cNvSpPr>
          <p:nvPr>
            <p:ph idx="1"/>
          </p:nvPr>
        </p:nvSpPr>
        <p:spPr>
          <a:xfrm>
            <a:off x="677334" y="1343609"/>
            <a:ext cx="8596668" cy="4697754"/>
          </a:xfrm>
        </p:spPr>
        <p:txBody>
          <a:bodyPr>
            <a:normAutofit fontScale="92500"/>
          </a:bodyPr>
          <a:lstStyle/>
          <a:p>
            <a:r>
              <a:rPr lang="en-GB" sz="2400" dirty="0"/>
              <a:t>Operating system </a:t>
            </a:r>
          </a:p>
          <a:p>
            <a:pPr lvl="1"/>
            <a:r>
              <a:rPr lang="en-GB" sz="2400" dirty="0"/>
              <a:t>“Operating system is the software responsible for controlling the allocation and usage of hardware resources such as memory, central processing unit (CPU) time, disk space, and peripheral devices. (Microsoft)”</a:t>
            </a:r>
          </a:p>
          <a:p>
            <a:r>
              <a:rPr lang="en-GB" sz="2400" dirty="0"/>
              <a:t> Device drivers </a:t>
            </a:r>
          </a:p>
          <a:p>
            <a:pPr lvl="1"/>
            <a:r>
              <a:rPr lang="en-GB" sz="2400" dirty="0"/>
              <a:t>The device driver software is used to communicate between the devices and the computer.</a:t>
            </a:r>
            <a:endParaRPr lang="en-GB" sz="2200" dirty="0"/>
          </a:p>
          <a:p>
            <a:r>
              <a:rPr lang="en-GB" sz="2400" dirty="0"/>
              <a:t> Utilities </a:t>
            </a:r>
          </a:p>
          <a:p>
            <a:pPr lvl="1"/>
            <a:r>
              <a:rPr lang="en-GB" sz="2400" dirty="0"/>
              <a:t>Utility software is a program that performs a very specific task, usually related to managing system resources. </a:t>
            </a:r>
            <a:endParaRPr lang="en-GB" sz="2200" dirty="0"/>
          </a:p>
        </p:txBody>
      </p:sp>
    </p:spTree>
    <p:extLst>
      <p:ext uri="{BB962C8B-B14F-4D97-AF65-F5344CB8AC3E}">
        <p14:creationId xmlns:p14="http://schemas.microsoft.com/office/powerpoint/2010/main" val="18446366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ED783-11A1-4C41-BDA2-068E21C6F3A8}"/>
              </a:ext>
            </a:extLst>
          </p:cNvPr>
          <p:cNvSpPr>
            <a:spLocks noGrp="1"/>
          </p:cNvSpPr>
          <p:nvPr>
            <p:ph type="title"/>
          </p:nvPr>
        </p:nvSpPr>
        <p:spPr/>
        <p:txBody>
          <a:bodyPr/>
          <a:lstStyle/>
          <a:p>
            <a:r>
              <a:rPr lang="en-GB" dirty="0"/>
              <a:t>Application Software</a:t>
            </a:r>
          </a:p>
        </p:txBody>
      </p:sp>
      <p:sp>
        <p:nvSpPr>
          <p:cNvPr id="3" name="Content Placeholder 2">
            <a:extLst>
              <a:ext uri="{FF2B5EF4-FFF2-40B4-BE49-F238E27FC236}">
                <a16:creationId xmlns:a16="http://schemas.microsoft.com/office/drawing/2014/main" id="{6DFB20B8-C97B-435C-BB97-C0064C13D62B}"/>
              </a:ext>
            </a:extLst>
          </p:cNvPr>
          <p:cNvSpPr>
            <a:spLocks noGrp="1"/>
          </p:cNvSpPr>
          <p:nvPr>
            <p:ph idx="1"/>
          </p:nvPr>
        </p:nvSpPr>
        <p:spPr>
          <a:xfrm>
            <a:off x="677334" y="1567543"/>
            <a:ext cx="8596668" cy="4473819"/>
          </a:xfrm>
        </p:spPr>
        <p:txBody>
          <a:bodyPr>
            <a:noAutofit/>
          </a:bodyPr>
          <a:lstStyle/>
          <a:p>
            <a:r>
              <a:rPr lang="en-GB" sz="3200" dirty="0"/>
              <a:t>A program or group of programs designed for end users. For example a program for Accounting, Payroll, Inventory Control System, and guided system for planes. GPS (global positioning system), another application software, is being used in vehicles, which through satellite determines the geographical position of the vehicle </a:t>
            </a:r>
          </a:p>
        </p:txBody>
      </p:sp>
    </p:spTree>
    <p:extLst>
      <p:ext uri="{BB962C8B-B14F-4D97-AF65-F5344CB8AC3E}">
        <p14:creationId xmlns:p14="http://schemas.microsoft.com/office/powerpoint/2010/main" val="38357470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39B4C5A3-2B7D-43FE-9F60-784E31EE8AA7}"/>
              </a:ext>
            </a:extLst>
          </p:cNvPr>
          <p:cNvSpPr>
            <a:spLocks noGrp="1" noChangeArrowheads="1"/>
          </p:cNvSpPr>
          <p:nvPr>
            <p:ph type="title"/>
          </p:nvPr>
        </p:nvSpPr>
        <p:spPr>
          <a:xfrm>
            <a:off x="2819400" y="701676"/>
            <a:ext cx="7543800" cy="1431925"/>
          </a:xfrm>
        </p:spPr>
        <p:txBody>
          <a:bodyPr/>
          <a:lstStyle/>
          <a:p>
            <a:pPr algn="ctr"/>
            <a:r>
              <a:rPr lang="en-US" altLang="en-US" sz="6000" dirty="0"/>
              <a:t>Tools of the trade</a:t>
            </a:r>
          </a:p>
        </p:txBody>
      </p:sp>
      <p:sp>
        <p:nvSpPr>
          <p:cNvPr id="8195" name="Rectangle 3">
            <a:extLst>
              <a:ext uri="{FF2B5EF4-FFF2-40B4-BE49-F238E27FC236}">
                <a16:creationId xmlns:a16="http://schemas.microsoft.com/office/drawing/2014/main" id="{D265EB39-D1A1-4A22-A7D0-958C5DF91AF5}"/>
              </a:ext>
            </a:extLst>
          </p:cNvPr>
          <p:cNvSpPr>
            <a:spLocks noGrp="1" noChangeArrowheads="1"/>
          </p:cNvSpPr>
          <p:nvPr>
            <p:ph type="body" idx="1"/>
          </p:nvPr>
        </p:nvSpPr>
        <p:spPr>
          <a:xfrm>
            <a:off x="1110342" y="1716833"/>
            <a:ext cx="7940351" cy="4531568"/>
          </a:xfrm>
        </p:spPr>
        <p:txBody>
          <a:bodyPr/>
          <a:lstStyle/>
          <a:p>
            <a:pPr>
              <a:buFont typeface="Wingdings" panose="05000000000000000000" pitchFamily="2" charset="2"/>
              <a:buNone/>
            </a:pPr>
            <a:endParaRPr lang="en-US" altLang="en-US" b="1" dirty="0"/>
          </a:p>
          <a:p>
            <a:r>
              <a:rPr lang="en-GB" sz="2800" dirty="0"/>
              <a:t>As programmer we need different tools to develop a program. These tools are needed for the life cycle of programs </a:t>
            </a:r>
            <a:r>
              <a:rPr lang="en-US" altLang="en-US" sz="2800" b="1" dirty="0"/>
              <a:t> </a:t>
            </a:r>
          </a:p>
          <a:p>
            <a:r>
              <a:rPr lang="en-US" altLang="en-US" sz="2800" b="1" dirty="0"/>
              <a:t>Editor</a:t>
            </a:r>
          </a:p>
          <a:p>
            <a:r>
              <a:rPr lang="en-US" altLang="en-US" sz="2800" b="1" dirty="0"/>
              <a:t> Interpreter and Compilers </a:t>
            </a:r>
          </a:p>
          <a:p>
            <a:r>
              <a:rPr lang="en-US" altLang="en-US" sz="2800" b="1" dirty="0"/>
              <a:t> Debuggers</a:t>
            </a:r>
          </a:p>
          <a:p>
            <a:endParaRPr lang="en-US" altLang="en-US"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AB6AA-8D19-47F9-A051-1950F78F1F29}"/>
              </a:ext>
            </a:extLst>
          </p:cNvPr>
          <p:cNvSpPr>
            <a:spLocks noGrp="1"/>
          </p:cNvSpPr>
          <p:nvPr>
            <p:ph type="title"/>
          </p:nvPr>
        </p:nvSpPr>
        <p:spPr/>
        <p:txBody>
          <a:bodyPr/>
          <a:lstStyle/>
          <a:p>
            <a:r>
              <a:rPr lang="en-GB" dirty="0"/>
              <a:t>Editors</a:t>
            </a:r>
          </a:p>
        </p:txBody>
      </p:sp>
      <p:sp>
        <p:nvSpPr>
          <p:cNvPr id="3" name="Content Placeholder 2">
            <a:extLst>
              <a:ext uri="{FF2B5EF4-FFF2-40B4-BE49-F238E27FC236}">
                <a16:creationId xmlns:a16="http://schemas.microsoft.com/office/drawing/2014/main" id="{6015B92D-1528-45DD-8381-5986E0765F00}"/>
              </a:ext>
            </a:extLst>
          </p:cNvPr>
          <p:cNvSpPr>
            <a:spLocks noGrp="1"/>
          </p:cNvSpPr>
          <p:nvPr>
            <p:ph idx="1"/>
          </p:nvPr>
        </p:nvSpPr>
        <p:spPr>
          <a:xfrm>
            <a:off x="677334" y="1623527"/>
            <a:ext cx="8596668" cy="4417835"/>
          </a:xfrm>
        </p:spPr>
        <p:txBody>
          <a:bodyPr>
            <a:normAutofit/>
          </a:bodyPr>
          <a:lstStyle/>
          <a:p>
            <a:r>
              <a:rPr lang="en-GB" sz="2800" dirty="0"/>
              <a:t>First of all we need a tool for writing the code of a program. For this purpose we used Editors in which we write our code. We can use word processor too for this, but word processors have many other features like bold the text, italic, </a:t>
            </a:r>
            <a:r>
              <a:rPr lang="en-GB" sz="2800" dirty="0" err="1"/>
              <a:t>coloring</a:t>
            </a:r>
            <a:r>
              <a:rPr lang="en-GB" sz="2800" dirty="0"/>
              <a:t> the text etc, so when we save a file written in a word processor, lot of other information including the text is saved on the disk. </a:t>
            </a:r>
          </a:p>
        </p:txBody>
      </p:sp>
    </p:spTree>
    <p:extLst>
      <p:ext uri="{BB962C8B-B14F-4D97-AF65-F5344CB8AC3E}">
        <p14:creationId xmlns:p14="http://schemas.microsoft.com/office/powerpoint/2010/main" val="27727147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60A2A-C6C9-4E82-94E7-4ABAAAEBBBC9}"/>
              </a:ext>
            </a:extLst>
          </p:cNvPr>
          <p:cNvSpPr>
            <a:spLocks noGrp="1"/>
          </p:cNvSpPr>
          <p:nvPr>
            <p:ph type="title"/>
          </p:nvPr>
        </p:nvSpPr>
        <p:spPr/>
        <p:txBody>
          <a:bodyPr/>
          <a:lstStyle/>
          <a:p>
            <a:r>
              <a:rPr lang="en-GB" dirty="0"/>
              <a:t>Compiler and Interpreter</a:t>
            </a:r>
          </a:p>
        </p:txBody>
      </p:sp>
      <p:sp>
        <p:nvSpPr>
          <p:cNvPr id="3" name="Content Placeholder 2">
            <a:extLst>
              <a:ext uri="{FF2B5EF4-FFF2-40B4-BE49-F238E27FC236}">
                <a16:creationId xmlns:a16="http://schemas.microsoft.com/office/drawing/2014/main" id="{DC0A3573-BFE2-4150-B873-5E624EA6DF17}"/>
              </a:ext>
            </a:extLst>
          </p:cNvPr>
          <p:cNvSpPr>
            <a:spLocks noGrp="1"/>
          </p:cNvSpPr>
          <p:nvPr>
            <p:ph idx="1"/>
          </p:nvPr>
        </p:nvSpPr>
        <p:spPr/>
        <p:txBody>
          <a:bodyPr>
            <a:normAutofit/>
          </a:bodyPr>
          <a:lstStyle/>
          <a:p>
            <a:r>
              <a:rPr lang="en-GB" sz="2800" dirty="0"/>
              <a:t>As we write the code in English and we know that computers can understand only 0s and 1s. So we need a translator which translates the code of our program into machine language. There are two kinds of translators which are known as Interpreter and Compilers. </a:t>
            </a:r>
          </a:p>
        </p:txBody>
      </p:sp>
    </p:spTree>
    <p:extLst>
      <p:ext uri="{BB962C8B-B14F-4D97-AF65-F5344CB8AC3E}">
        <p14:creationId xmlns:p14="http://schemas.microsoft.com/office/powerpoint/2010/main" val="164025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BA797-7882-4A75-8071-35EC9B7AD140}"/>
              </a:ext>
            </a:extLst>
          </p:cNvPr>
          <p:cNvSpPr>
            <a:spLocks noGrp="1"/>
          </p:cNvSpPr>
          <p:nvPr>
            <p:ph type="title"/>
          </p:nvPr>
        </p:nvSpPr>
        <p:spPr/>
        <p:txBody>
          <a:bodyPr/>
          <a:lstStyle/>
          <a:p>
            <a:r>
              <a:rPr lang="en-GB" dirty="0"/>
              <a:t>Why Programming is important </a:t>
            </a:r>
          </a:p>
        </p:txBody>
      </p:sp>
      <p:sp>
        <p:nvSpPr>
          <p:cNvPr id="3" name="Text Placeholder 2">
            <a:extLst>
              <a:ext uri="{FF2B5EF4-FFF2-40B4-BE49-F238E27FC236}">
                <a16:creationId xmlns:a16="http://schemas.microsoft.com/office/drawing/2014/main" id="{1FDBAA26-7D5C-4528-8F6F-F486326EF0C9}"/>
              </a:ext>
            </a:extLst>
          </p:cNvPr>
          <p:cNvSpPr>
            <a:spLocks noGrp="1"/>
          </p:cNvSpPr>
          <p:nvPr>
            <p:ph type="body" sz="half" idx="1"/>
          </p:nvPr>
        </p:nvSpPr>
        <p:spPr>
          <a:xfrm>
            <a:off x="989045" y="1306286"/>
            <a:ext cx="8287477" cy="4789714"/>
          </a:xfrm>
        </p:spPr>
        <p:txBody>
          <a:bodyPr>
            <a:normAutofit fontScale="92500" lnSpcReduction="10000"/>
          </a:bodyPr>
          <a:lstStyle/>
          <a:p>
            <a:r>
              <a:rPr lang="en-GB" sz="2400" dirty="0"/>
              <a:t>Steve Jobs once said, "Everybody in this country should learn how to program a computer... because it teaches you how to think.“</a:t>
            </a:r>
          </a:p>
          <a:p>
            <a:r>
              <a:rPr lang="en-GB" sz="2400" b="1" dirty="0"/>
              <a:t>Coding develops structured and creative thinking</a:t>
            </a:r>
          </a:p>
          <a:p>
            <a:r>
              <a:rPr lang="en-GB" sz="2400" b="1" dirty="0"/>
              <a:t>Programming makes things easier for you</a:t>
            </a:r>
          </a:p>
          <a:p>
            <a:r>
              <a:rPr lang="en-GB" sz="2400" b="1" dirty="0"/>
              <a:t>Learning to program teaches you persistence</a:t>
            </a:r>
          </a:p>
          <a:p>
            <a:r>
              <a:rPr lang="en-GB" sz="2400" dirty="0"/>
              <a:t>By designing programs, we learn many skills that are important for all professions. These skills can be summarized as: </a:t>
            </a:r>
          </a:p>
          <a:p>
            <a:pPr lvl="1"/>
            <a:r>
              <a:rPr lang="en-GB" sz="2400" dirty="0"/>
              <a:t>Critical reading </a:t>
            </a:r>
          </a:p>
          <a:p>
            <a:pPr lvl="1"/>
            <a:r>
              <a:rPr lang="en-GB" sz="2400" dirty="0"/>
              <a:t>Analytical thinking </a:t>
            </a:r>
          </a:p>
          <a:p>
            <a:pPr lvl="1"/>
            <a:r>
              <a:rPr lang="en-GB" sz="2400" dirty="0"/>
              <a:t>Creative synthesis </a:t>
            </a:r>
            <a:endParaRPr lang="en-GB" sz="2400" b="1" dirty="0"/>
          </a:p>
          <a:p>
            <a:endParaRPr lang="en-GB" dirty="0"/>
          </a:p>
        </p:txBody>
      </p:sp>
    </p:spTree>
    <p:extLst>
      <p:ext uri="{BB962C8B-B14F-4D97-AF65-F5344CB8AC3E}">
        <p14:creationId xmlns:p14="http://schemas.microsoft.com/office/powerpoint/2010/main" val="12783889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0B1BA-B886-44A2-8478-71BDCD784828}"/>
              </a:ext>
            </a:extLst>
          </p:cNvPr>
          <p:cNvSpPr>
            <a:spLocks noGrp="1"/>
          </p:cNvSpPr>
          <p:nvPr>
            <p:ph type="title"/>
          </p:nvPr>
        </p:nvSpPr>
        <p:spPr/>
        <p:txBody>
          <a:bodyPr/>
          <a:lstStyle/>
          <a:p>
            <a:r>
              <a:rPr lang="en-GB" dirty="0"/>
              <a:t>Interpreters</a:t>
            </a:r>
          </a:p>
        </p:txBody>
      </p:sp>
      <p:sp>
        <p:nvSpPr>
          <p:cNvPr id="3" name="Content Placeholder 2">
            <a:extLst>
              <a:ext uri="{FF2B5EF4-FFF2-40B4-BE49-F238E27FC236}">
                <a16:creationId xmlns:a16="http://schemas.microsoft.com/office/drawing/2014/main" id="{D9F7F68D-5B20-4791-8B13-8BB7D729169F}"/>
              </a:ext>
            </a:extLst>
          </p:cNvPr>
          <p:cNvSpPr>
            <a:spLocks noGrp="1"/>
          </p:cNvSpPr>
          <p:nvPr>
            <p:ph idx="1"/>
          </p:nvPr>
        </p:nvSpPr>
        <p:spPr>
          <a:xfrm>
            <a:off x="677334" y="1586205"/>
            <a:ext cx="8596668" cy="4455158"/>
          </a:xfrm>
        </p:spPr>
        <p:txBody>
          <a:bodyPr>
            <a:noAutofit/>
          </a:bodyPr>
          <a:lstStyle/>
          <a:p>
            <a:r>
              <a:rPr lang="en-GB" sz="2400" dirty="0"/>
              <a:t>Interpreters translates the program line by line meaning it reads one line of program and translates it, then it reads second line, translate it and so on.</a:t>
            </a:r>
          </a:p>
          <a:p>
            <a:r>
              <a:rPr lang="en-GB" sz="2400" dirty="0"/>
              <a:t> The benefit of it is that we get the errors as we go along and it is very easy to correct the errors. </a:t>
            </a:r>
          </a:p>
          <a:p>
            <a:r>
              <a:rPr lang="en-GB" sz="2400" dirty="0"/>
              <a:t>The drawback of the interpreter is that the program executes as the interpreter translates the program line by line. </a:t>
            </a:r>
          </a:p>
          <a:p>
            <a:r>
              <a:rPr lang="en-GB" sz="2400" dirty="0"/>
              <a:t>Another drawback is that as interpreters are reading the program line by line so they cannot get the overall picture of the program hence cannot optimize the program making it efficient. </a:t>
            </a:r>
          </a:p>
        </p:txBody>
      </p:sp>
    </p:spTree>
    <p:extLst>
      <p:ext uri="{BB962C8B-B14F-4D97-AF65-F5344CB8AC3E}">
        <p14:creationId xmlns:p14="http://schemas.microsoft.com/office/powerpoint/2010/main" val="17890934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1052D-926C-4DE9-8761-F89B2FADC75B}"/>
              </a:ext>
            </a:extLst>
          </p:cNvPr>
          <p:cNvSpPr>
            <a:spLocks noGrp="1"/>
          </p:cNvSpPr>
          <p:nvPr>
            <p:ph type="title"/>
          </p:nvPr>
        </p:nvSpPr>
        <p:spPr/>
        <p:txBody>
          <a:bodyPr/>
          <a:lstStyle/>
          <a:p>
            <a:r>
              <a:rPr lang="en-GB" dirty="0"/>
              <a:t>Compilers</a:t>
            </a:r>
          </a:p>
        </p:txBody>
      </p:sp>
      <p:sp>
        <p:nvSpPr>
          <p:cNvPr id="3" name="Content Placeholder 2">
            <a:extLst>
              <a:ext uri="{FF2B5EF4-FFF2-40B4-BE49-F238E27FC236}">
                <a16:creationId xmlns:a16="http://schemas.microsoft.com/office/drawing/2014/main" id="{7143B220-37B0-44B8-83B7-4F960825381E}"/>
              </a:ext>
            </a:extLst>
          </p:cNvPr>
          <p:cNvSpPr>
            <a:spLocks noGrp="1"/>
          </p:cNvSpPr>
          <p:nvPr>
            <p:ph idx="1"/>
          </p:nvPr>
        </p:nvSpPr>
        <p:spPr>
          <a:xfrm>
            <a:off x="677334" y="1530220"/>
            <a:ext cx="8596668" cy="4907901"/>
          </a:xfrm>
        </p:spPr>
        <p:txBody>
          <a:bodyPr>
            <a:noAutofit/>
          </a:bodyPr>
          <a:lstStyle/>
          <a:p>
            <a:r>
              <a:rPr lang="en-GB" sz="2400" dirty="0"/>
              <a:t>Compilers also translate the English like language (Code written in C) into a language (Machine language) which computers can understand. </a:t>
            </a:r>
          </a:p>
          <a:p>
            <a:r>
              <a:rPr lang="en-GB" sz="2400" dirty="0"/>
              <a:t>The Compiler read the whole program and translates it into machine language completely. </a:t>
            </a:r>
          </a:p>
          <a:p>
            <a:r>
              <a:rPr lang="en-GB" sz="2400" dirty="0"/>
              <a:t>The difference between interpreter and compiler is that compiler will stop translating if it finds an error and there will be no executable code generated whereas Interpreter will execute all the lines before error and will stop at the line which contains the error.</a:t>
            </a:r>
          </a:p>
          <a:p>
            <a:r>
              <a:rPr lang="en-GB" sz="2400" dirty="0"/>
              <a:t> So Compiler needs syntactically correct program to produce an executable code. We will be using compiler in our course</a:t>
            </a:r>
          </a:p>
        </p:txBody>
      </p:sp>
    </p:spTree>
    <p:extLst>
      <p:ext uri="{BB962C8B-B14F-4D97-AF65-F5344CB8AC3E}">
        <p14:creationId xmlns:p14="http://schemas.microsoft.com/office/powerpoint/2010/main" val="33604582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CE5D7-DA0B-4461-8AA8-E78B1D1CE24A}"/>
              </a:ext>
            </a:extLst>
          </p:cNvPr>
          <p:cNvSpPr>
            <a:spLocks noGrp="1"/>
          </p:cNvSpPr>
          <p:nvPr>
            <p:ph type="title"/>
          </p:nvPr>
        </p:nvSpPr>
        <p:spPr/>
        <p:txBody>
          <a:bodyPr/>
          <a:lstStyle/>
          <a:p>
            <a:r>
              <a:rPr lang="en-GB" dirty="0"/>
              <a:t>Debugger</a:t>
            </a:r>
          </a:p>
        </p:txBody>
      </p:sp>
      <p:sp>
        <p:nvSpPr>
          <p:cNvPr id="3" name="Content Placeholder 2">
            <a:extLst>
              <a:ext uri="{FF2B5EF4-FFF2-40B4-BE49-F238E27FC236}">
                <a16:creationId xmlns:a16="http://schemas.microsoft.com/office/drawing/2014/main" id="{0BBE61F6-4FCB-4BE4-969A-45A75C719C06}"/>
              </a:ext>
            </a:extLst>
          </p:cNvPr>
          <p:cNvSpPr>
            <a:spLocks noGrp="1"/>
          </p:cNvSpPr>
          <p:nvPr>
            <p:ph idx="1"/>
          </p:nvPr>
        </p:nvSpPr>
        <p:spPr>
          <a:xfrm>
            <a:off x="677334" y="1530221"/>
            <a:ext cx="8596668" cy="4511142"/>
          </a:xfrm>
        </p:spPr>
        <p:txBody>
          <a:bodyPr>
            <a:normAutofit/>
          </a:bodyPr>
          <a:lstStyle/>
          <a:p>
            <a:r>
              <a:rPr lang="en-GB" sz="2400" dirty="0"/>
              <a:t>Debugger is used to debug the program i.e. to correct the logical errors.</a:t>
            </a:r>
          </a:p>
          <a:p>
            <a:r>
              <a:rPr lang="en-GB" sz="2400" dirty="0"/>
              <a:t> Using debugger we can control our program while it is running. </a:t>
            </a:r>
          </a:p>
          <a:p>
            <a:r>
              <a:rPr lang="en-GB" sz="2400" dirty="0"/>
              <a:t>We can stop the execution of our program at some point and can check the values in different variables, can change these values etc. </a:t>
            </a:r>
          </a:p>
          <a:p>
            <a:r>
              <a:rPr lang="en-GB" sz="2400" dirty="0"/>
              <a:t>In this way we can trace the logical errors in our program and can see whether our program is producing the correct results. This tool is very powerful, so it is complex too </a:t>
            </a:r>
          </a:p>
        </p:txBody>
      </p:sp>
    </p:spTree>
    <p:extLst>
      <p:ext uri="{BB962C8B-B14F-4D97-AF65-F5344CB8AC3E}">
        <p14:creationId xmlns:p14="http://schemas.microsoft.com/office/powerpoint/2010/main" val="15519496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2F613-4102-4664-B7C5-64607D492EF2}"/>
              </a:ext>
            </a:extLst>
          </p:cNvPr>
          <p:cNvSpPr>
            <a:spLocks noGrp="1"/>
          </p:cNvSpPr>
          <p:nvPr>
            <p:ph type="title"/>
          </p:nvPr>
        </p:nvSpPr>
        <p:spPr/>
        <p:txBody>
          <a:bodyPr/>
          <a:lstStyle/>
          <a:p>
            <a:r>
              <a:rPr lang="en-GB" dirty="0"/>
              <a:t>Linker</a:t>
            </a:r>
          </a:p>
        </p:txBody>
      </p:sp>
      <p:sp>
        <p:nvSpPr>
          <p:cNvPr id="3" name="Content Placeholder 2">
            <a:extLst>
              <a:ext uri="{FF2B5EF4-FFF2-40B4-BE49-F238E27FC236}">
                <a16:creationId xmlns:a16="http://schemas.microsoft.com/office/drawing/2014/main" id="{41449AD9-F944-450E-A548-A41DDE8619AB}"/>
              </a:ext>
            </a:extLst>
          </p:cNvPr>
          <p:cNvSpPr>
            <a:spLocks noGrp="1"/>
          </p:cNvSpPr>
          <p:nvPr>
            <p:ph idx="1"/>
          </p:nvPr>
        </p:nvSpPr>
        <p:spPr>
          <a:xfrm>
            <a:off x="677334" y="1768703"/>
            <a:ext cx="8596668" cy="3880773"/>
          </a:xfrm>
        </p:spPr>
        <p:txBody>
          <a:bodyPr>
            <a:noAutofit/>
          </a:bodyPr>
          <a:lstStyle/>
          <a:p>
            <a:r>
              <a:rPr lang="en-GB" sz="2800" dirty="0"/>
              <a:t>Most of the time our program is using different routines and functions that are located in different files, hence it needs the executable code of those routines/functions. </a:t>
            </a:r>
          </a:p>
          <a:p>
            <a:r>
              <a:rPr lang="en-GB" sz="2800" dirty="0"/>
              <a:t>Linker is a tool which performs this job, it checks our program and includes all those routines or functions which we are using in our program to make a standalone executable code and this process is called Linking </a:t>
            </a:r>
          </a:p>
        </p:txBody>
      </p:sp>
    </p:spTree>
    <p:extLst>
      <p:ext uri="{BB962C8B-B14F-4D97-AF65-F5344CB8AC3E}">
        <p14:creationId xmlns:p14="http://schemas.microsoft.com/office/powerpoint/2010/main" val="27869566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115B7-E778-4F77-9583-6FA9FCAF3689}"/>
              </a:ext>
            </a:extLst>
          </p:cNvPr>
          <p:cNvSpPr>
            <a:spLocks noGrp="1"/>
          </p:cNvSpPr>
          <p:nvPr>
            <p:ph type="title"/>
          </p:nvPr>
        </p:nvSpPr>
        <p:spPr/>
        <p:txBody>
          <a:bodyPr/>
          <a:lstStyle/>
          <a:p>
            <a:r>
              <a:rPr lang="en-GB" dirty="0"/>
              <a:t>Loader</a:t>
            </a:r>
          </a:p>
        </p:txBody>
      </p:sp>
      <p:sp>
        <p:nvSpPr>
          <p:cNvPr id="3" name="Content Placeholder 2">
            <a:extLst>
              <a:ext uri="{FF2B5EF4-FFF2-40B4-BE49-F238E27FC236}">
                <a16:creationId xmlns:a16="http://schemas.microsoft.com/office/drawing/2014/main" id="{8701EE25-211F-4D76-9B34-09D097637DD5}"/>
              </a:ext>
            </a:extLst>
          </p:cNvPr>
          <p:cNvSpPr>
            <a:spLocks noGrp="1"/>
          </p:cNvSpPr>
          <p:nvPr>
            <p:ph idx="1"/>
          </p:nvPr>
        </p:nvSpPr>
        <p:spPr>
          <a:xfrm>
            <a:off x="677334" y="1474237"/>
            <a:ext cx="8596668" cy="4567125"/>
          </a:xfrm>
        </p:spPr>
        <p:txBody>
          <a:bodyPr>
            <a:noAutofit/>
          </a:bodyPr>
          <a:lstStyle/>
          <a:p>
            <a:r>
              <a:rPr lang="en-GB" sz="2800" dirty="0"/>
              <a:t>After a executable program is linked and saved on the disk and it is ready for execution. </a:t>
            </a:r>
          </a:p>
          <a:p>
            <a:r>
              <a:rPr lang="en-GB" sz="2800" dirty="0"/>
              <a:t>We need another process which loads the program into memory and then instruct the processor to start the execution of the program from the first instruction (the starting point of every C program is from the main function). </a:t>
            </a:r>
          </a:p>
          <a:p>
            <a:r>
              <a:rPr lang="en-GB" sz="2800" dirty="0"/>
              <a:t>This processor is known as loader. Linker and loaders are the part of development environment. </a:t>
            </a:r>
          </a:p>
          <a:p>
            <a:r>
              <a:rPr lang="en-GB" sz="2800" dirty="0"/>
              <a:t>These are part of system software. </a:t>
            </a:r>
          </a:p>
        </p:txBody>
      </p:sp>
    </p:spTree>
    <p:extLst>
      <p:ext uri="{BB962C8B-B14F-4D97-AF65-F5344CB8AC3E}">
        <p14:creationId xmlns:p14="http://schemas.microsoft.com/office/powerpoint/2010/main" val="35051050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a:extLst>
              <a:ext uri="{FF2B5EF4-FFF2-40B4-BE49-F238E27FC236}">
                <a16:creationId xmlns:a16="http://schemas.microsoft.com/office/drawing/2014/main" id="{A156770C-97A5-4FD5-9946-A952530C126A}"/>
              </a:ext>
            </a:extLst>
          </p:cNvPr>
          <p:cNvPicPr>
            <a:picLocks noGrp="1" noChangeAspect="1"/>
          </p:cNvPicPr>
          <p:nvPr>
            <p:ph idx="1"/>
          </p:nvPr>
        </p:nvPicPr>
        <p:blipFill>
          <a:blip r:embed="rId2"/>
          <a:stretch>
            <a:fillRect/>
          </a:stretch>
        </p:blipFill>
        <p:spPr>
          <a:xfrm>
            <a:off x="0" y="205273"/>
            <a:ext cx="9965093" cy="6363477"/>
          </a:xfrm>
          <a:prstGeom prst="rect">
            <a:avLst/>
          </a:prstGeo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843" name="Group 603">
            <a:extLst>
              <a:ext uri="{FF2B5EF4-FFF2-40B4-BE49-F238E27FC236}">
                <a16:creationId xmlns:a16="http://schemas.microsoft.com/office/drawing/2014/main" id="{3A95B78A-55E2-410C-B29C-469989559EA2}"/>
              </a:ext>
            </a:extLst>
          </p:cNvPr>
          <p:cNvGrpSpPr>
            <a:grpSpLocks/>
          </p:cNvGrpSpPr>
          <p:nvPr/>
        </p:nvGrpSpPr>
        <p:grpSpPr bwMode="auto">
          <a:xfrm>
            <a:off x="1683026" y="642937"/>
            <a:ext cx="7315200" cy="5572125"/>
            <a:chOff x="1344" y="624"/>
            <a:chExt cx="3168" cy="3510"/>
          </a:xfrm>
        </p:grpSpPr>
        <p:sp>
          <p:nvSpPr>
            <p:cNvPr id="10692" name="Rectangle 452">
              <a:extLst>
                <a:ext uri="{FF2B5EF4-FFF2-40B4-BE49-F238E27FC236}">
                  <a16:creationId xmlns:a16="http://schemas.microsoft.com/office/drawing/2014/main" id="{5D08E714-A057-46B6-BC23-42501F2D3708}"/>
                </a:ext>
              </a:extLst>
            </p:cNvPr>
            <p:cNvSpPr>
              <a:spLocks noChangeArrowheads="1"/>
            </p:cNvSpPr>
            <p:nvPr/>
          </p:nvSpPr>
          <p:spPr bwMode="auto">
            <a:xfrm>
              <a:off x="3120" y="966"/>
              <a:ext cx="124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tIns="0" rIns="0" bIns="0"/>
            <a:lstStyle/>
            <a:p>
              <a:pPr algn="just" eaLnBrk="1" hangingPunct="1"/>
              <a:r>
                <a:rPr lang="en-US" altLang="en-US" sz="1600" dirty="0">
                  <a:cs typeface="Times New Roman" panose="02020603050405020304" pitchFamily="18" charset="0"/>
                </a:rPr>
                <a:t>Preprocessor program</a:t>
              </a:r>
            </a:p>
            <a:p>
              <a:pPr algn="just"/>
              <a:r>
                <a:rPr lang="en-US" altLang="en-US" sz="1600" dirty="0">
                  <a:cs typeface="Times New Roman" panose="02020603050405020304" pitchFamily="18" charset="0"/>
                </a:rPr>
                <a:t>processes the code.</a:t>
              </a:r>
            </a:p>
            <a:p>
              <a:endParaRPr lang="en-US" altLang="en-US" sz="1600" dirty="0"/>
            </a:p>
          </p:txBody>
        </p:sp>
        <p:sp>
          <p:nvSpPr>
            <p:cNvPr id="10693" name="Rectangle 453">
              <a:extLst>
                <a:ext uri="{FF2B5EF4-FFF2-40B4-BE49-F238E27FC236}">
                  <a16:creationId xmlns:a16="http://schemas.microsoft.com/office/drawing/2014/main" id="{D33D856F-13DF-4F5A-AD59-DE056D7E00BE}"/>
                </a:ext>
              </a:extLst>
            </p:cNvPr>
            <p:cNvSpPr>
              <a:spLocks noChangeArrowheads="1"/>
            </p:cNvSpPr>
            <p:nvPr/>
          </p:nvSpPr>
          <p:spPr bwMode="auto">
            <a:xfrm>
              <a:off x="3168" y="2502"/>
              <a:ext cx="115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tIns="0" rIns="0" bIns="0"/>
            <a:lstStyle/>
            <a:p>
              <a:pPr algn="just" eaLnBrk="1" hangingPunct="1"/>
              <a:r>
                <a:rPr lang="en-US" altLang="en-US" sz="1600">
                  <a:cs typeface="Times New Roman" panose="02020603050405020304" pitchFamily="18" charset="0"/>
                </a:rPr>
                <a:t>Loader puts program in memory.</a:t>
              </a:r>
              <a:endParaRPr lang="en-US" altLang="en-US" sz="1600"/>
            </a:p>
          </p:txBody>
        </p:sp>
        <p:sp>
          <p:nvSpPr>
            <p:cNvPr id="10694" name="Rectangle 454">
              <a:extLst>
                <a:ext uri="{FF2B5EF4-FFF2-40B4-BE49-F238E27FC236}">
                  <a16:creationId xmlns:a16="http://schemas.microsoft.com/office/drawing/2014/main" id="{680398D1-6CCD-4CE4-A5E8-21DA1014506C}"/>
                </a:ext>
              </a:extLst>
            </p:cNvPr>
            <p:cNvSpPr>
              <a:spLocks noChangeArrowheads="1"/>
            </p:cNvSpPr>
            <p:nvPr/>
          </p:nvSpPr>
          <p:spPr bwMode="auto">
            <a:xfrm>
              <a:off x="3168" y="3174"/>
              <a:ext cx="1152" cy="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tIns="0" rIns="0" bIns="0"/>
            <a:lstStyle/>
            <a:p>
              <a:pPr eaLnBrk="1" hangingPunct="1"/>
              <a:r>
                <a:rPr lang="en-US" altLang="en-US" sz="1600">
                  <a:cs typeface="Times New Roman" panose="02020603050405020304" pitchFamily="18" charset="0"/>
                </a:rPr>
                <a:t>CPU takes each</a:t>
              </a:r>
            </a:p>
            <a:p>
              <a:r>
                <a:rPr lang="en-US" altLang="en-US" sz="1600">
                  <a:cs typeface="Times New Roman" panose="02020603050405020304" pitchFamily="18" charset="0"/>
                </a:rPr>
                <a:t>instruction and executes it, possibly storing new data values as the program executes.</a:t>
              </a:r>
              <a:endParaRPr lang="en-US" altLang="en-US" sz="1600"/>
            </a:p>
          </p:txBody>
        </p:sp>
        <p:sp>
          <p:nvSpPr>
            <p:cNvPr id="10695" name="Rectangle 455">
              <a:extLst>
                <a:ext uri="{FF2B5EF4-FFF2-40B4-BE49-F238E27FC236}">
                  <a16:creationId xmlns:a16="http://schemas.microsoft.com/office/drawing/2014/main" id="{631C22A8-4B79-4791-9BE7-4B37343CFA16}"/>
                </a:ext>
              </a:extLst>
            </p:cNvPr>
            <p:cNvSpPr>
              <a:spLocks noChangeArrowheads="1"/>
            </p:cNvSpPr>
            <p:nvPr/>
          </p:nvSpPr>
          <p:spPr bwMode="auto">
            <a:xfrm>
              <a:off x="3120" y="1350"/>
              <a:ext cx="1200"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tIns="0" rIns="0" bIns="0"/>
            <a:lstStyle/>
            <a:p>
              <a:pPr eaLnBrk="1" hangingPunct="1"/>
              <a:r>
                <a:rPr lang="en-US" altLang="en-US" sz="1600">
                  <a:cs typeface="Times New Roman" panose="02020603050405020304" pitchFamily="18" charset="0"/>
                </a:rPr>
                <a:t>Compiler creates object code and stores</a:t>
              </a:r>
              <a:br>
                <a:rPr lang="en-US" altLang="en-US" sz="1600">
                  <a:cs typeface="Times New Roman" panose="02020603050405020304" pitchFamily="18" charset="0"/>
                </a:rPr>
              </a:br>
              <a:r>
                <a:rPr lang="en-US" altLang="en-US" sz="1600">
                  <a:cs typeface="Times New Roman" panose="02020603050405020304" pitchFamily="18" charset="0"/>
                </a:rPr>
                <a:t>it on disk.</a:t>
              </a:r>
              <a:endParaRPr lang="en-US" altLang="en-US" sz="1600"/>
            </a:p>
          </p:txBody>
        </p:sp>
        <p:sp>
          <p:nvSpPr>
            <p:cNvPr id="10696" name="Rectangle 456">
              <a:extLst>
                <a:ext uri="{FF2B5EF4-FFF2-40B4-BE49-F238E27FC236}">
                  <a16:creationId xmlns:a16="http://schemas.microsoft.com/office/drawing/2014/main" id="{08E50AFF-AB4C-4C3A-A9EC-6B9F97D70A71}"/>
                </a:ext>
              </a:extLst>
            </p:cNvPr>
            <p:cNvSpPr>
              <a:spLocks noChangeArrowheads="1"/>
            </p:cNvSpPr>
            <p:nvPr/>
          </p:nvSpPr>
          <p:spPr bwMode="auto">
            <a:xfrm>
              <a:off x="3120" y="1833"/>
              <a:ext cx="1200"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tIns="0" rIns="0" bIns="0"/>
            <a:lstStyle/>
            <a:p>
              <a:pPr algn="just" eaLnBrk="1" hangingPunct="1"/>
              <a:r>
                <a:rPr lang="en-US" altLang="en-US" sz="1600">
                  <a:cs typeface="Times New Roman" panose="02020603050405020304" pitchFamily="18" charset="0"/>
                </a:rPr>
                <a:t>Linker links the object</a:t>
              </a:r>
            </a:p>
            <a:p>
              <a:pPr algn="just"/>
              <a:r>
                <a:rPr lang="en-US" altLang="en-US" sz="1600">
                  <a:cs typeface="Times New Roman" panose="02020603050405020304" pitchFamily="18" charset="0"/>
                </a:rPr>
                <a:t>code with the libraries</a:t>
              </a:r>
              <a:endParaRPr lang="en-US" altLang="en-US" sz="1600"/>
            </a:p>
          </p:txBody>
        </p:sp>
        <p:sp>
          <p:nvSpPr>
            <p:cNvPr id="10697" name="Freeform 457">
              <a:extLst>
                <a:ext uri="{FF2B5EF4-FFF2-40B4-BE49-F238E27FC236}">
                  <a16:creationId xmlns:a16="http://schemas.microsoft.com/office/drawing/2014/main" id="{E9F78790-5C4A-4606-8B89-BF3DD39E1DCE}"/>
                </a:ext>
              </a:extLst>
            </p:cNvPr>
            <p:cNvSpPr>
              <a:spLocks/>
            </p:cNvSpPr>
            <p:nvPr/>
          </p:nvSpPr>
          <p:spPr bwMode="auto">
            <a:xfrm>
              <a:off x="1344" y="2243"/>
              <a:ext cx="756" cy="288"/>
            </a:xfrm>
            <a:custGeom>
              <a:avLst/>
              <a:gdLst>
                <a:gd name="T0" fmla="*/ 19988 w 20000"/>
                <a:gd name="T1" fmla="*/ 0 h 20000"/>
                <a:gd name="T2" fmla="*/ 19988 w 20000"/>
                <a:gd name="T3" fmla="*/ 19972 h 20000"/>
                <a:gd name="T4" fmla="*/ 0 w 20000"/>
                <a:gd name="T5" fmla="*/ 19972 h 20000"/>
                <a:gd name="T6" fmla="*/ 0 w 20000"/>
                <a:gd name="T7" fmla="*/ 0 h 20000"/>
                <a:gd name="T8" fmla="*/ 19988 w 20000"/>
                <a:gd name="T9" fmla="*/ 0 h 20000"/>
              </a:gdLst>
              <a:ahLst/>
              <a:cxnLst>
                <a:cxn ang="0">
                  <a:pos x="T0" y="T1"/>
                </a:cxn>
                <a:cxn ang="0">
                  <a:pos x="T2" y="T3"/>
                </a:cxn>
                <a:cxn ang="0">
                  <a:pos x="T4" y="T5"/>
                </a:cxn>
                <a:cxn ang="0">
                  <a:pos x="T6" y="T7"/>
                </a:cxn>
                <a:cxn ang="0">
                  <a:pos x="T8" y="T9"/>
                </a:cxn>
              </a:cxnLst>
              <a:rect l="0" t="0" r="r" b="b"/>
              <a:pathLst>
                <a:path w="20000" h="20000">
                  <a:moveTo>
                    <a:pt x="19988" y="0"/>
                  </a:moveTo>
                  <a:lnTo>
                    <a:pt x="19988" y="19972"/>
                  </a:lnTo>
                  <a:lnTo>
                    <a:pt x="0" y="19972"/>
                  </a:lnTo>
                  <a:lnTo>
                    <a:pt x="0" y="0"/>
                  </a:lnTo>
                  <a:lnTo>
                    <a:pt x="19988" y="0"/>
                  </a:lnTo>
                  <a:close/>
                </a:path>
              </a:pathLst>
            </a:custGeom>
            <a:solidFill>
              <a:srgbClr val="4DB3E6"/>
            </a:solidFill>
            <a:ln w="3175">
              <a:solidFill>
                <a:srgbClr val="4DB3E6"/>
              </a:solidFill>
              <a:round/>
              <a:headEnd/>
              <a:tailEnd/>
            </a:ln>
          </p:spPr>
          <p:txBody>
            <a:bodyPr/>
            <a:lstStyle/>
            <a:p>
              <a:endParaRPr lang="en-GB"/>
            </a:p>
          </p:txBody>
        </p:sp>
        <p:sp>
          <p:nvSpPr>
            <p:cNvPr id="10698" name="Freeform 458">
              <a:extLst>
                <a:ext uri="{FF2B5EF4-FFF2-40B4-BE49-F238E27FC236}">
                  <a16:creationId xmlns:a16="http://schemas.microsoft.com/office/drawing/2014/main" id="{D6973B21-6966-4737-91B9-CE7F88BC02AB}"/>
                </a:ext>
              </a:extLst>
            </p:cNvPr>
            <p:cNvSpPr>
              <a:spLocks/>
            </p:cNvSpPr>
            <p:nvPr/>
          </p:nvSpPr>
          <p:spPr bwMode="auto">
            <a:xfrm>
              <a:off x="1344" y="1407"/>
              <a:ext cx="756" cy="288"/>
            </a:xfrm>
            <a:custGeom>
              <a:avLst/>
              <a:gdLst>
                <a:gd name="T0" fmla="*/ 19988 w 20000"/>
                <a:gd name="T1" fmla="*/ 0 h 20000"/>
                <a:gd name="T2" fmla="*/ 19988 w 20000"/>
                <a:gd name="T3" fmla="*/ 19972 h 20000"/>
                <a:gd name="T4" fmla="*/ 0 w 20000"/>
                <a:gd name="T5" fmla="*/ 19972 h 20000"/>
                <a:gd name="T6" fmla="*/ 0 w 20000"/>
                <a:gd name="T7" fmla="*/ 0 h 20000"/>
                <a:gd name="T8" fmla="*/ 19988 w 20000"/>
                <a:gd name="T9" fmla="*/ 0 h 20000"/>
              </a:gdLst>
              <a:ahLst/>
              <a:cxnLst>
                <a:cxn ang="0">
                  <a:pos x="T0" y="T1"/>
                </a:cxn>
                <a:cxn ang="0">
                  <a:pos x="T2" y="T3"/>
                </a:cxn>
                <a:cxn ang="0">
                  <a:pos x="T4" y="T5"/>
                </a:cxn>
                <a:cxn ang="0">
                  <a:pos x="T6" y="T7"/>
                </a:cxn>
                <a:cxn ang="0">
                  <a:pos x="T8" y="T9"/>
                </a:cxn>
              </a:cxnLst>
              <a:rect l="0" t="0" r="r" b="b"/>
              <a:pathLst>
                <a:path w="20000" h="20000">
                  <a:moveTo>
                    <a:pt x="19988" y="0"/>
                  </a:moveTo>
                  <a:lnTo>
                    <a:pt x="19988" y="19972"/>
                  </a:lnTo>
                  <a:lnTo>
                    <a:pt x="0" y="19972"/>
                  </a:lnTo>
                  <a:lnTo>
                    <a:pt x="0" y="0"/>
                  </a:lnTo>
                  <a:lnTo>
                    <a:pt x="19988" y="0"/>
                  </a:lnTo>
                  <a:close/>
                </a:path>
              </a:pathLst>
            </a:custGeom>
            <a:solidFill>
              <a:srgbClr val="4DB3E6"/>
            </a:solidFill>
            <a:ln w="3175">
              <a:solidFill>
                <a:srgbClr val="4DB3E6"/>
              </a:solidFill>
              <a:round/>
              <a:headEnd/>
              <a:tailEnd/>
            </a:ln>
          </p:spPr>
          <p:txBody>
            <a:bodyPr/>
            <a:lstStyle/>
            <a:p>
              <a:endParaRPr lang="en-GB"/>
            </a:p>
          </p:txBody>
        </p:sp>
        <p:sp>
          <p:nvSpPr>
            <p:cNvPr id="10699" name="Freeform 459">
              <a:extLst>
                <a:ext uri="{FF2B5EF4-FFF2-40B4-BE49-F238E27FC236}">
                  <a16:creationId xmlns:a16="http://schemas.microsoft.com/office/drawing/2014/main" id="{51675D18-1972-4847-A615-9BA786179EFD}"/>
                </a:ext>
              </a:extLst>
            </p:cNvPr>
            <p:cNvSpPr>
              <a:spLocks/>
            </p:cNvSpPr>
            <p:nvPr/>
          </p:nvSpPr>
          <p:spPr bwMode="auto">
            <a:xfrm>
              <a:off x="1344" y="2243"/>
              <a:ext cx="756" cy="288"/>
            </a:xfrm>
            <a:custGeom>
              <a:avLst/>
              <a:gdLst>
                <a:gd name="T0" fmla="*/ 19988 w 20000"/>
                <a:gd name="T1" fmla="*/ 0 h 20000"/>
                <a:gd name="T2" fmla="*/ 19988 w 20000"/>
                <a:gd name="T3" fmla="*/ 19972 h 20000"/>
                <a:gd name="T4" fmla="*/ 0 w 20000"/>
                <a:gd name="T5" fmla="*/ 19972 h 20000"/>
                <a:gd name="T6" fmla="*/ 0 w 20000"/>
                <a:gd name="T7" fmla="*/ 0 h 20000"/>
                <a:gd name="T8" fmla="*/ 19988 w 20000"/>
                <a:gd name="T9" fmla="*/ 0 h 20000"/>
              </a:gdLst>
              <a:ahLst/>
              <a:cxnLst>
                <a:cxn ang="0">
                  <a:pos x="T0" y="T1"/>
                </a:cxn>
                <a:cxn ang="0">
                  <a:pos x="T2" y="T3"/>
                </a:cxn>
                <a:cxn ang="0">
                  <a:pos x="T4" y="T5"/>
                </a:cxn>
                <a:cxn ang="0">
                  <a:pos x="T6" y="T7"/>
                </a:cxn>
                <a:cxn ang="0">
                  <a:pos x="T8" y="T9"/>
                </a:cxn>
              </a:cxnLst>
              <a:rect l="0" t="0" r="r" b="b"/>
              <a:pathLst>
                <a:path w="20000" h="20000">
                  <a:moveTo>
                    <a:pt x="19988" y="0"/>
                  </a:moveTo>
                  <a:lnTo>
                    <a:pt x="19988" y="19972"/>
                  </a:lnTo>
                  <a:lnTo>
                    <a:pt x="0" y="19972"/>
                  </a:lnTo>
                  <a:lnTo>
                    <a:pt x="0" y="0"/>
                  </a:lnTo>
                  <a:lnTo>
                    <a:pt x="19988" y="0"/>
                  </a:lnTo>
                  <a:close/>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700" name="Rectangle 460">
              <a:extLst>
                <a:ext uri="{FF2B5EF4-FFF2-40B4-BE49-F238E27FC236}">
                  <a16:creationId xmlns:a16="http://schemas.microsoft.com/office/drawing/2014/main" id="{333B7242-84F6-4AEF-AA07-0B5F18F943FF}"/>
                </a:ext>
              </a:extLst>
            </p:cNvPr>
            <p:cNvSpPr>
              <a:spLocks noChangeArrowheads="1"/>
            </p:cNvSpPr>
            <p:nvPr/>
          </p:nvSpPr>
          <p:spPr bwMode="auto">
            <a:xfrm>
              <a:off x="1550" y="2334"/>
              <a:ext cx="46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tIns="0" rIns="0" bIns="0"/>
            <a:lstStyle/>
            <a:p>
              <a:pPr eaLnBrk="1" hangingPunct="1"/>
              <a:r>
                <a:rPr lang="en-US" altLang="en-US" sz="1600">
                  <a:ea typeface="Mincho" charset="-128"/>
                </a:rPr>
                <a:t>Loader</a:t>
              </a:r>
              <a:endParaRPr lang="en-US" altLang="en-US" sz="1600">
                <a:cs typeface="Times New Roman" panose="02020603050405020304" pitchFamily="18" charset="0"/>
              </a:endParaRPr>
            </a:p>
            <a:p>
              <a:endParaRPr lang="en-US" altLang="en-US" sz="1600"/>
            </a:p>
          </p:txBody>
        </p:sp>
        <p:sp>
          <p:nvSpPr>
            <p:cNvPr id="10701" name="Freeform 461">
              <a:extLst>
                <a:ext uri="{FF2B5EF4-FFF2-40B4-BE49-F238E27FC236}">
                  <a16:creationId xmlns:a16="http://schemas.microsoft.com/office/drawing/2014/main" id="{CDB1B0D0-0A3D-4172-91B1-BD807178FC09}"/>
                </a:ext>
              </a:extLst>
            </p:cNvPr>
            <p:cNvSpPr>
              <a:spLocks/>
            </p:cNvSpPr>
            <p:nvPr/>
          </p:nvSpPr>
          <p:spPr bwMode="auto">
            <a:xfrm>
              <a:off x="2102" y="774"/>
              <a:ext cx="324" cy="0"/>
            </a:xfrm>
            <a:custGeom>
              <a:avLst/>
              <a:gdLst>
                <a:gd name="T0" fmla="*/ 19972 w 20000"/>
                <a:gd name="T1" fmla="*/ 0 h 20000"/>
                <a:gd name="T2" fmla="*/ 0 w 20000"/>
                <a:gd name="T3" fmla="*/ 0 h 20000"/>
              </a:gdLst>
              <a:ahLst/>
              <a:cxnLst>
                <a:cxn ang="0">
                  <a:pos x="T0" y="T1"/>
                </a:cxn>
                <a:cxn ang="0">
                  <a:pos x="T2" y="T3"/>
                </a:cxn>
              </a:cxnLst>
              <a:rect l="0" t="0" r="r" b="b"/>
              <a:pathLst>
                <a:path w="20000" h="20000">
                  <a:moveTo>
                    <a:pt x="19972" y="0"/>
                  </a:moveTo>
                  <a:lnTo>
                    <a:pt x="0" y="0"/>
                  </a:lnTo>
                </a:path>
              </a:pathLst>
            </a:custGeom>
            <a:solidFill>
              <a:srgbClr val="000000"/>
            </a:solidFill>
            <a:ln w="3175">
              <a:solidFill>
                <a:schemeClr val="tx1"/>
              </a:solidFill>
              <a:round/>
              <a:headEnd type="triangle" w="med" len="sm"/>
              <a:tailEnd type="triangle" w="med" len="sm"/>
            </a:ln>
          </p:spPr>
          <p:txBody>
            <a:bodyPr/>
            <a:lstStyle/>
            <a:p>
              <a:endParaRPr lang="en-GB"/>
            </a:p>
          </p:txBody>
        </p:sp>
        <p:sp>
          <p:nvSpPr>
            <p:cNvPr id="10702" name="Freeform 462">
              <a:extLst>
                <a:ext uri="{FF2B5EF4-FFF2-40B4-BE49-F238E27FC236}">
                  <a16:creationId xmlns:a16="http://schemas.microsoft.com/office/drawing/2014/main" id="{672A4D32-EE53-4E74-8599-EA366667132B}"/>
                </a:ext>
              </a:extLst>
            </p:cNvPr>
            <p:cNvSpPr>
              <a:spLocks/>
            </p:cNvSpPr>
            <p:nvPr/>
          </p:nvSpPr>
          <p:spPr bwMode="auto">
            <a:xfrm>
              <a:off x="2102" y="1167"/>
              <a:ext cx="324" cy="0"/>
            </a:xfrm>
            <a:custGeom>
              <a:avLst/>
              <a:gdLst>
                <a:gd name="T0" fmla="*/ 19972 w 20000"/>
                <a:gd name="T1" fmla="*/ 0 h 20000"/>
                <a:gd name="T2" fmla="*/ 0 w 20000"/>
                <a:gd name="T3" fmla="*/ 0 h 20000"/>
              </a:gdLst>
              <a:ahLst/>
              <a:cxnLst>
                <a:cxn ang="0">
                  <a:pos x="T0" y="T1"/>
                </a:cxn>
                <a:cxn ang="0">
                  <a:pos x="T2" y="T3"/>
                </a:cxn>
              </a:cxnLst>
              <a:rect l="0" t="0" r="r" b="b"/>
              <a:pathLst>
                <a:path w="20000" h="20000">
                  <a:moveTo>
                    <a:pt x="19972" y="0"/>
                  </a:moveTo>
                  <a:lnTo>
                    <a:pt x="0" y="0"/>
                  </a:lnTo>
                </a:path>
              </a:pathLst>
            </a:custGeom>
            <a:solidFill>
              <a:srgbClr val="000000"/>
            </a:solidFill>
            <a:ln w="3175">
              <a:solidFill>
                <a:schemeClr val="tx1"/>
              </a:solidFill>
              <a:round/>
              <a:headEnd type="triangle" w="med" len="sm"/>
              <a:tailEnd type="triangle" w="med" len="sm"/>
            </a:ln>
          </p:spPr>
          <p:txBody>
            <a:bodyPr/>
            <a:lstStyle/>
            <a:p>
              <a:endParaRPr lang="en-GB"/>
            </a:p>
          </p:txBody>
        </p:sp>
        <p:sp>
          <p:nvSpPr>
            <p:cNvPr id="10703" name="Freeform 463">
              <a:extLst>
                <a:ext uri="{FF2B5EF4-FFF2-40B4-BE49-F238E27FC236}">
                  <a16:creationId xmlns:a16="http://schemas.microsoft.com/office/drawing/2014/main" id="{691E3FA0-1A62-4B7F-9571-BF6930DFF05A}"/>
                </a:ext>
              </a:extLst>
            </p:cNvPr>
            <p:cNvSpPr>
              <a:spLocks/>
            </p:cNvSpPr>
            <p:nvPr/>
          </p:nvSpPr>
          <p:spPr bwMode="auto">
            <a:xfrm>
              <a:off x="2102" y="2387"/>
              <a:ext cx="324" cy="0"/>
            </a:xfrm>
            <a:custGeom>
              <a:avLst/>
              <a:gdLst>
                <a:gd name="T0" fmla="*/ 19972 w 20000"/>
                <a:gd name="T1" fmla="*/ 0 h 20000"/>
                <a:gd name="T2" fmla="*/ 0 w 20000"/>
                <a:gd name="T3" fmla="*/ 0 h 20000"/>
              </a:gdLst>
              <a:ahLst/>
              <a:cxnLst>
                <a:cxn ang="0">
                  <a:pos x="T0" y="T1"/>
                </a:cxn>
                <a:cxn ang="0">
                  <a:pos x="T2" y="T3"/>
                </a:cxn>
              </a:cxnLst>
              <a:rect l="0" t="0" r="r" b="b"/>
              <a:pathLst>
                <a:path w="20000" h="20000">
                  <a:moveTo>
                    <a:pt x="19972" y="0"/>
                  </a:moveTo>
                  <a:lnTo>
                    <a:pt x="0" y="0"/>
                  </a:lnTo>
                </a:path>
              </a:pathLst>
            </a:custGeom>
            <a:solidFill>
              <a:srgbClr val="000000"/>
            </a:solidFill>
            <a:ln w="3175">
              <a:solidFill>
                <a:schemeClr val="tx1"/>
              </a:solidFill>
              <a:round/>
              <a:headEnd type="triangle" w="med" len="sm"/>
              <a:tailEnd/>
            </a:ln>
          </p:spPr>
          <p:txBody>
            <a:bodyPr/>
            <a:lstStyle/>
            <a:p>
              <a:endParaRPr lang="en-GB"/>
            </a:p>
          </p:txBody>
        </p:sp>
        <p:sp>
          <p:nvSpPr>
            <p:cNvPr id="10704" name="Rectangle 464">
              <a:extLst>
                <a:ext uri="{FF2B5EF4-FFF2-40B4-BE49-F238E27FC236}">
                  <a16:creationId xmlns:a16="http://schemas.microsoft.com/office/drawing/2014/main" id="{E8F6427C-392A-4337-9FD4-4F608CF0474C}"/>
                </a:ext>
              </a:extLst>
            </p:cNvPr>
            <p:cNvSpPr>
              <a:spLocks noChangeArrowheads="1"/>
            </p:cNvSpPr>
            <p:nvPr/>
          </p:nvSpPr>
          <p:spPr bwMode="auto">
            <a:xfrm>
              <a:off x="2160" y="2151"/>
              <a:ext cx="1008" cy="144"/>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lstStyle>
              <a:lvl1pPr indent="2286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eaLnBrk="1" hangingPunct="1"/>
              <a:r>
                <a:rPr lang="en-US" altLang="en-US">
                  <a:latin typeface="Times New Roman" panose="02020603050405020304" pitchFamily="18" charset="0"/>
                  <a:cs typeface="Times New Roman" panose="02020603050405020304" pitchFamily="18" charset="0"/>
                </a:rPr>
                <a:t>Primary Memory</a:t>
              </a:r>
            </a:p>
            <a:p>
              <a:endParaRPr lang="en-US" altLang="en-US">
                <a:latin typeface="Times New Roman" panose="02020603050405020304" pitchFamily="18" charset="0"/>
              </a:endParaRPr>
            </a:p>
          </p:txBody>
        </p:sp>
        <p:sp>
          <p:nvSpPr>
            <p:cNvPr id="10705" name="Freeform 465">
              <a:extLst>
                <a:ext uri="{FF2B5EF4-FFF2-40B4-BE49-F238E27FC236}">
                  <a16:creationId xmlns:a16="http://schemas.microsoft.com/office/drawing/2014/main" id="{C6248B1D-75F7-41D5-8E7B-FB603030C3E8}"/>
                </a:ext>
              </a:extLst>
            </p:cNvPr>
            <p:cNvSpPr>
              <a:spLocks/>
            </p:cNvSpPr>
            <p:nvPr/>
          </p:nvSpPr>
          <p:spPr bwMode="auto">
            <a:xfrm>
              <a:off x="2102" y="3395"/>
              <a:ext cx="324" cy="0"/>
            </a:xfrm>
            <a:custGeom>
              <a:avLst/>
              <a:gdLst>
                <a:gd name="T0" fmla="*/ 19972 w 20000"/>
                <a:gd name="T1" fmla="*/ 0 h 20000"/>
                <a:gd name="T2" fmla="*/ 0 w 20000"/>
                <a:gd name="T3" fmla="*/ 0 h 20000"/>
              </a:gdLst>
              <a:ahLst/>
              <a:cxnLst>
                <a:cxn ang="0">
                  <a:pos x="T0" y="T1"/>
                </a:cxn>
                <a:cxn ang="0">
                  <a:pos x="T2" y="T3"/>
                </a:cxn>
              </a:cxnLst>
              <a:rect l="0" t="0" r="r" b="b"/>
              <a:pathLst>
                <a:path w="20000" h="20000">
                  <a:moveTo>
                    <a:pt x="19972" y="0"/>
                  </a:moveTo>
                  <a:lnTo>
                    <a:pt x="0" y="0"/>
                  </a:lnTo>
                </a:path>
              </a:pathLst>
            </a:custGeom>
            <a:noFill/>
            <a:ln w="3175">
              <a:solidFill>
                <a:schemeClr val="tx1"/>
              </a:solidFill>
              <a:round/>
              <a:headEnd type="triangle" w="med" len="sm"/>
              <a:tailEnd type="triangle" w="med" len="sm"/>
            </a:ln>
            <a:extLst>
              <a:ext uri="{909E8E84-426E-40DD-AFC4-6F175D3DCCD1}">
                <a14:hiddenFill xmlns:a14="http://schemas.microsoft.com/office/drawing/2010/main">
                  <a:solidFill>
                    <a:srgbClr val="FFFFFF"/>
                  </a:solidFill>
                </a14:hiddenFill>
              </a:ext>
            </a:extLst>
          </p:spPr>
          <p:txBody>
            <a:bodyPr/>
            <a:lstStyle/>
            <a:p>
              <a:endParaRPr lang="en-GB"/>
            </a:p>
          </p:txBody>
        </p:sp>
        <p:grpSp>
          <p:nvGrpSpPr>
            <p:cNvPr id="10706" name="Group 466">
              <a:extLst>
                <a:ext uri="{FF2B5EF4-FFF2-40B4-BE49-F238E27FC236}">
                  <a16:creationId xmlns:a16="http://schemas.microsoft.com/office/drawing/2014/main" id="{888A4D4F-D947-429E-A8A9-8EC5D1D87AAE}"/>
                </a:ext>
              </a:extLst>
            </p:cNvPr>
            <p:cNvGrpSpPr>
              <a:grpSpLocks/>
            </p:cNvGrpSpPr>
            <p:nvPr/>
          </p:nvGrpSpPr>
          <p:grpSpPr bwMode="auto">
            <a:xfrm>
              <a:off x="2966" y="2352"/>
              <a:ext cx="106" cy="774"/>
              <a:chOff x="0" y="0"/>
              <a:chExt cx="19999" cy="19999"/>
            </a:xfrm>
          </p:grpSpPr>
          <p:sp>
            <p:nvSpPr>
              <p:cNvPr id="10707" name="Arc 467">
                <a:extLst>
                  <a:ext uri="{FF2B5EF4-FFF2-40B4-BE49-F238E27FC236}">
                    <a16:creationId xmlns:a16="http://schemas.microsoft.com/office/drawing/2014/main" id="{CCD81935-6EFC-46B1-AEDA-B150314E848A}"/>
                  </a:ext>
                </a:extLst>
              </p:cNvPr>
              <p:cNvSpPr>
                <a:spLocks/>
              </p:cNvSpPr>
              <p:nvPr/>
            </p:nvSpPr>
            <p:spPr bwMode="auto">
              <a:xfrm>
                <a:off x="0" y="0"/>
                <a:ext cx="10041" cy="500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31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708" name="Arc 468">
                <a:extLst>
                  <a:ext uri="{FF2B5EF4-FFF2-40B4-BE49-F238E27FC236}">
                    <a16:creationId xmlns:a16="http://schemas.microsoft.com/office/drawing/2014/main" id="{2F98C169-95DE-46A6-8EFA-B64CF7317088}"/>
                  </a:ext>
                </a:extLst>
              </p:cNvPr>
              <p:cNvSpPr>
                <a:spLocks/>
              </p:cNvSpPr>
              <p:nvPr/>
            </p:nvSpPr>
            <p:spPr bwMode="auto">
              <a:xfrm flipV="1">
                <a:off x="0" y="14993"/>
                <a:ext cx="10041" cy="500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31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709" name="Arc 469">
                <a:extLst>
                  <a:ext uri="{FF2B5EF4-FFF2-40B4-BE49-F238E27FC236}">
                    <a16:creationId xmlns:a16="http://schemas.microsoft.com/office/drawing/2014/main" id="{087CCECD-B3FA-49E8-AD4A-0C74D7E2C252}"/>
                  </a:ext>
                </a:extLst>
              </p:cNvPr>
              <p:cNvSpPr>
                <a:spLocks/>
              </p:cNvSpPr>
              <p:nvPr/>
            </p:nvSpPr>
            <p:spPr bwMode="auto">
              <a:xfrm flipH="1">
                <a:off x="9958" y="9995"/>
                <a:ext cx="10041" cy="500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31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710" name="Arc 470">
                <a:extLst>
                  <a:ext uri="{FF2B5EF4-FFF2-40B4-BE49-F238E27FC236}">
                    <a16:creationId xmlns:a16="http://schemas.microsoft.com/office/drawing/2014/main" id="{A42FCEE9-F752-45A1-8B2D-7B4B51BA62CB}"/>
                  </a:ext>
                </a:extLst>
              </p:cNvPr>
              <p:cNvSpPr>
                <a:spLocks/>
              </p:cNvSpPr>
              <p:nvPr/>
            </p:nvSpPr>
            <p:spPr bwMode="auto">
              <a:xfrm flipH="1" flipV="1">
                <a:off x="9958" y="4998"/>
                <a:ext cx="10041" cy="500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31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0711" name="Group 471">
              <a:extLst>
                <a:ext uri="{FF2B5EF4-FFF2-40B4-BE49-F238E27FC236}">
                  <a16:creationId xmlns:a16="http://schemas.microsoft.com/office/drawing/2014/main" id="{1FC2044F-EC9E-4473-A798-EBCA3FB43094}"/>
                </a:ext>
              </a:extLst>
            </p:cNvPr>
            <p:cNvGrpSpPr>
              <a:grpSpLocks/>
            </p:cNvGrpSpPr>
            <p:nvPr/>
          </p:nvGrpSpPr>
          <p:grpSpPr bwMode="auto">
            <a:xfrm>
              <a:off x="2966" y="3174"/>
              <a:ext cx="108" cy="960"/>
              <a:chOff x="0" y="0"/>
              <a:chExt cx="19999" cy="19999"/>
            </a:xfrm>
          </p:grpSpPr>
          <p:sp>
            <p:nvSpPr>
              <p:cNvPr id="10712" name="Arc 472">
                <a:extLst>
                  <a:ext uri="{FF2B5EF4-FFF2-40B4-BE49-F238E27FC236}">
                    <a16:creationId xmlns:a16="http://schemas.microsoft.com/office/drawing/2014/main" id="{EAB94882-0BA3-4BE6-A976-113AE226277C}"/>
                  </a:ext>
                </a:extLst>
              </p:cNvPr>
              <p:cNvSpPr>
                <a:spLocks/>
              </p:cNvSpPr>
              <p:nvPr/>
            </p:nvSpPr>
            <p:spPr bwMode="auto">
              <a:xfrm>
                <a:off x="0" y="0"/>
                <a:ext cx="10041" cy="500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31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713" name="Arc 473">
                <a:extLst>
                  <a:ext uri="{FF2B5EF4-FFF2-40B4-BE49-F238E27FC236}">
                    <a16:creationId xmlns:a16="http://schemas.microsoft.com/office/drawing/2014/main" id="{79729DED-B77C-4596-8973-1FE835781DEC}"/>
                  </a:ext>
                </a:extLst>
              </p:cNvPr>
              <p:cNvSpPr>
                <a:spLocks/>
              </p:cNvSpPr>
              <p:nvPr/>
            </p:nvSpPr>
            <p:spPr bwMode="auto">
              <a:xfrm flipV="1">
                <a:off x="0" y="14993"/>
                <a:ext cx="10041" cy="500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31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714" name="Arc 474">
                <a:extLst>
                  <a:ext uri="{FF2B5EF4-FFF2-40B4-BE49-F238E27FC236}">
                    <a16:creationId xmlns:a16="http://schemas.microsoft.com/office/drawing/2014/main" id="{4AF90500-351E-40F3-B649-ED5BEBD20C0B}"/>
                  </a:ext>
                </a:extLst>
              </p:cNvPr>
              <p:cNvSpPr>
                <a:spLocks/>
              </p:cNvSpPr>
              <p:nvPr/>
            </p:nvSpPr>
            <p:spPr bwMode="auto">
              <a:xfrm flipH="1">
                <a:off x="9958" y="9995"/>
                <a:ext cx="10041" cy="500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31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715" name="Arc 475">
                <a:extLst>
                  <a:ext uri="{FF2B5EF4-FFF2-40B4-BE49-F238E27FC236}">
                    <a16:creationId xmlns:a16="http://schemas.microsoft.com/office/drawing/2014/main" id="{5212CD54-DBDA-4DE2-81B3-7FB3484AD39C}"/>
                  </a:ext>
                </a:extLst>
              </p:cNvPr>
              <p:cNvSpPr>
                <a:spLocks/>
              </p:cNvSpPr>
              <p:nvPr/>
            </p:nvSpPr>
            <p:spPr bwMode="auto">
              <a:xfrm flipH="1" flipV="1">
                <a:off x="9958" y="4998"/>
                <a:ext cx="10041" cy="500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31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0716" name="Group 476">
              <a:extLst>
                <a:ext uri="{FF2B5EF4-FFF2-40B4-BE49-F238E27FC236}">
                  <a16:creationId xmlns:a16="http://schemas.microsoft.com/office/drawing/2014/main" id="{89A126AF-3AB2-4CCF-A44C-AF8299D597AB}"/>
                </a:ext>
              </a:extLst>
            </p:cNvPr>
            <p:cNvGrpSpPr>
              <a:grpSpLocks/>
            </p:cNvGrpSpPr>
            <p:nvPr/>
          </p:nvGrpSpPr>
          <p:grpSpPr bwMode="auto">
            <a:xfrm>
              <a:off x="2966" y="630"/>
              <a:ext cx="108" cy="288"/>
              <a:chOff x="0" y="0"/>
              <a:chExt cx="19999" cy="20001"/>
            </a:xfrm>
          </p:grpSpPr>
          <p:sp>
            <p:nvSpPr>
              <p:cNvPr id="10717" name="Arc 477">
                <a:extLst>
                  <a:ext uri="{FF2B5EF4-FFF2-40B4-BE49-F238E27FC236}">
                    <a16:creationId xmlns:a16="http://schemas.microsoft.com/office/drawing/2014/main" id="{EC17568A-5CEF-4C1B-A273-6C3C188FAFD3}"/>
                  </a:ext>
                </a:extLst>
              </p:cNvPr>
              <p:cNvSpPr>
                <a:spLocks/>
              </p:cNvSpPr>
              <p:nvPr/>
            </p:nvSpPr>
            <p:spPr bwMode="auto">
              <a:xfrm>
                <a:off x="0" y="0"/>
                <a:ext cx="10041" cy="502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31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718" name="Arc 478">
                <a:extLst>
                  <a:ext uri="{FF2B5EF4-FFF2-40B4-BE49-F238E27FC236}">
                    <a16:creationId xmlns:a16="http://schemas.microsoft.com/office/drawing/2014/main" id="{E3F6A9D2-1F48-4218-9007-C75297BEB177}"/>
                  </a:ext>
                </a:extLst>
              </p:cNvPr>
              <p:cNvSpPr>
                <a:spLocks/>
              </p:cNvSpPr>
              <p:nvPr/>
            </p:nvSpPr>
            <p:spPr bwMode="auto">
              <a:xfrm flipV="1">
                <a:off x="0" y="14980"/>
                <a:ext cx="10041" cy="502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31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719" name="Arc 479">
                <a:extLst>
                  <a:ext uri="{FF2B5EF4-FFF2-40B4-BE49-F238E27FC236}">
                    <a16:creationId xmlns:a16="http://schemas.microsoft.com/office/drawing/2014/main" id="{E17914E0-7526-48A5-8EC7-BF96502D9554}"/>
                  </a:ext>
                </a:extLst>
              </p:cNvPr>
              <p:cNvSpPr>
                <a:spLocks/>
              </p:cNvSpPr>
              <p:nvPr/>
            </p:nvSpPr>
            <p:spPr bwMode="auto">
              <a:xfrm flipH="1">
                <a:off x="9958" y="9987"/>
                <a:ext cx="10041" cy="502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31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tLang="en-US">
                  <a:solidFill>
                    <a:schemeClr val="hlink"/>
                  </a:solidFill>
                  <a:latin typeface="Tahoma" panose="020B0604030504040204" pitchFamily="34" charset="0"/>
                </a:endParaRPr>
              </a:p>
            </p:txBody>
          </p:sp>
          <p:sp>
            <p:nvSpPr>
              <p:cNvPr id="10720" name="Arc 480">
                <a:extLst>
                  <a:ext uri="{FF2B5EF4-FFF2-40B4-BE49-F238E27FC236}">
                    <a16:creationId xmlns:a16="http://schemas.microsoft.com/office/drawing/2014/main" id="{9F393E5B-7826-4755-A44B-A0DEE71BFD61}"/>
                  </a:ext>
                </a:extLst>
              </p:cNvPr>
              <p:cNvSpPr>
                <a:spLocks/>
              </p:cNvSpPr>
              <p:nvPr/>
            </p:nvSpPr>
            <p:spPr bwMode="auto">
              <a:xfrm flipH="1" flipV="1">
                <a:off x="9958" y="4993"/>
                <a:ext cx="10041" cy="502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31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10721" name="Arc 481">
              <a:extLst>
                <a:ext uri="{FF2B5EF4-FFF2-40B4-BE49-F238E27FC236}">
                  <a16:creationId xmlns:a16="http://schemas.microsoft.com/office/drawing/2014/main" id="{E82AD45F-14B4-4279-A247-EB54920C8E10}"/>
                </a:ext>
              </a:extLst>
            </p:cNvPr>
            <p:cNvSpPr>
              <a:spLocks/>
            </p:cNvSpPr>
            <p:nvPr/>
          </p:nvSpPr>
          <p:spPr bwMode="auto">
            <a:xfrm>
              <a:off x="2966" y="1017"/>
              <a:ext cx="54" cy="7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31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722" name="Arc 482">
              <a:extLst>
                <a:ext uri="{FF2B5EF4-FFF2-40B4-BE49-F238E27FC236}">
                  <a16:creationId xmlns:a16="http://schemas.microsoft.com/office/drawing/2014/main" id="{8C36CE0E-AA84-4555-9FA0-1DFDD56040CD}"/>
                </a:ext>
              </a:extLst>
            </p:cNvPr>
            <p:cNvSpPr>
              <a:spLocks/>
            </p:cNvSpPr>
            <p:nvPr/>
          </p:nvSpPr>
          <p:spPr bwMode="auto">
            <a:xfrm flipV="1">
              <a:off x="2966" y="1233"/>
              <a:ext cx="54" cy="7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31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723" name="Arc 483">
              <a:extLst>
                <a:ext uri="{FF2B5EF4-FFF2-40B4-BE49-F238E27FC236}">
                  <a16:creationId xmlns:a16="http://schemas.microsoft.com/office/drawing/2014/main" id="{D8CAB443-7E2C-4FFF-A6CB-8EFE86DF4FBD}"/>
                </a:ext>
              </a:extLst>
            </p:cNvPr>
            <p:cNvSpPr>
              <a:spLocks/>
            </p:cNvSpPr>
            <p:nvPr/>
          </p:nvSpPr>
          <p:spPr bwMode="auto">
            <a:xfrm flipH="1">
              <a:off x="3020" y="1161"/>
              <a:ext cx="54" cy="7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31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724" name="Arc 484">
              <a:extLst>
                <a:ext uri="{FF2B5EF4-FFF2-40B4-BE49-F238E27FC236}">
                  <a16:creationId xmlns:a16="http://schemas.microsoft.com/office/drawing/2014/main" id="{E4198E46-D7FA-4D8F-8C0A-185930FA587D}"/>
                </a:ext>
              </a:extLst>
            </p:cNvPr>
            <p:cNvSpPr>
              <a:spLocks/>
            </p:cNvSpPr>
            <p:nvPr/>
          </p:nvSpPr>
          <p:spPr bwMode="auto">
            <a:xfrm flipH="1" flipV="1">
              <a:off x="3020" y="1089"/>
              <a:ext cx="54" cy="7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31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725" name="Freeform 485">
              <a:extLst>
                <a:ext uri="{FF2B5EF4-FFF2-40B4-BE49-F238E27FC236}">
                  <a16:creationId xmlns:a16="http://schemas.microsoft.com/office/drawing/2014/main" id="{CE359BB0-6651-47DF-991C-16A4B89E724A}"/>
                </a:ext>
              </a:extLst>
            </p:cNvPr>
            <p:cNvSpPr>
              <a:spLocks/>
            </p:cNvSpPr>
            <p:nvPr/>
          </p:nvSpPr>
          <p:spPr bwMode="auto">
            <a:xfrm>
              <a:off x="1344" y="1407"/>
              <a:ext cx="756" cy="288"/>
            </a:xfrm>
            <a:custGeom>
              <a:avLst/>
              <a:gdLst>
                <a:gd name="T0" fmla="*/ 19988 w 20000"/>
                <a:gd name="T1" fmla="*/ 0 h 20000"/>
                <a:gd name="T2" fmla="*/ 19988 w 20000"/>
                <a:gd name="T3" fmla="*/ 19972 h 20000"/>
                <a:gd name="T4" fmla="*/ 0 w 20000"/>
                <a:gd name="T5" fmla="*/ 19972 h 20000"/>
                <a:gd name="T6" fmla="*/ 0 w 20000"/>
                <a:gd name="T7" fmla="*/ 0 h 20000"/>
                <a:gd name="T8" fmla="*/ 19988 w 20000"/>
                <a:gd name="T9" fmla="*/ 0 h 20000"/>
              </a:gdLst>
              <a:ahLst/>
              <a:cxnLst>
                <a:cxn ang="0">
                  <a:pos x="T0" y="T1"/>
                </a:cxn>
                <a:cxn ang="0">
                  <a:pos x="T2" y="T3"/>
                </a:cxn>
                <a:cxn ang="0">
                  <a:pos x="T4" y="T5"/>
                </a:cxn>
                <a:cxn ang="0">
                  <a:pos x="T6" y="T7"/>
                </a:cxn>
                <a:cxn ang="0">
                  <a:pos x="T8" y="T9"/>
                </a:cxn>
              </a:cxnLst>
              <a:rect l="0" t="0" r="r" b="b"/>
              <a:pathLst>
                <a:path w="20000" h="20000">
                  <a:moveTo>
                    <a:pt x="19988" y="0"/>
                  </a:moveTo>
                  <a:lnTo>
                    <a:pt x="19988" y="19972"/>
                  </a:lnTo>
                  <a:lnTo>
                    <a:pt x="0" y="19972"/>
                  </a:lnTo>
                  <a:lnTo>
                    <a:pt x="0" y="0"/>
                  </a:lnTo>
                  <a:lnTo>
                    <a:pt x="19988" y="0"/>
                  </a:lnTo>
                  <a:close/>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726" name="Rectangle 486">
              <a:extLst>
                <a:ext uri="{FF2B5EF4-FFF2-40B4-BE49-F238E27FC236}">
                  <a16:creationId xmlns:a16="http://schemas.microsoft.com/office/drawing/2014/main" id="{962E6A58-1C8A-44CF-8E9E-984C75DB55FE}"/>
                </a:ext>
              </a:extLst>
            </p:cNvPr>
            <p:cNvSpPr>
              <a:spLocks noChangeArrowheads="1"/>
            </p:cNvSpPr>
            <p:nvPr/>
          </p:nvSpPr>
          <p:spPr bwMode="auto">
            <a:xfrm>
              <a:off x="1448" y="1497"/>
              <a:ext cx="616"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tIns="0" rIns="0" bIns="0"/>
            <a:lstStyle/>
            <a:p>
              <a:pPr eaLnBrk="1" hangingPunct="1"/>
              <a:r>
                <a:rPr lang="en-US" altLang="en-US" sz="1600">
                  <a:ea typeface="Mincho" charset="-128"/>
                </a:rPr>
                <a:t>Compiler</a:t>
              </a:r>
              <a:endParaRPr lang="en-US" altLang="en-US" sz="1600">
                <a:cs typeface="Times New Roman" panose="02020603050405020304" pitchFamily="18" charset="0"/>
              </a:endParaRPr>
            </a:p>
            <a:p>
              <a:endParaRPr lang="en-US" altLang="en-US" sz="1600"/>
            </a:p>
          </p:txBody>
        </p:sp>
        <p:sp>
          <p:nvSpPr>
            <p:cNvPr id="10727" name="Freeform 487">
              <a:extLst>
                <a:ext uri="{FF2B5EF4-FFF2-40B4-BE49-F238E27FC236}">
                  <a16:creationId xmlns:a16="http://schemas.microsoft.com/office/drawing/2014/main" id="{3D569125-C1E9-4B2B-9693-99CFEDE19FD1}"/>
                </a:ext>
              </a:extLst>
            </p:cNvPr>
            <p:cNvSpPr>
              <a:spLocks/>
            </p:cNvSpPr>
            <p:nvPr/>
          </p:nvSpPr>
          <p:spPr bwMode="auto">
            <a:xfrm>
              <a:off x="2102" y="1551"/>
              <a:ext cx="324" cy="0"/>
            </a:xfrm>
            <a:custGeom>
              <a:avLst/>
              <a:gdLst>
                <a:gd name="T0" fmla="*/ 19972 w 20000"/>
                <a:gd name="T1" fmla="*/ 0 h 20000"/>
                <a:gd name="T2" fmla="*/ 0 w 20000"/>
                <a:gd name="T3" fmla="*/ 0 h 20000"/>
              </a:gdLst>
              <a:ahLst/>
              <a:cxnLst>
                <a:cxn ang="0">
                  <a:pos x="T0" y="T1"/>
                </a:cxn>
                <a:cxn ang="0">
                  <a:pos x="T2" y="T3"/>
                </a:cxn>
              </a:cxnLst>
              <a:rect l="0" t="0" r="r" b="b"/>
              <a:pathLst>
                <a:path w="20000" h="20000">
                  <a:moveTo>
                    <a:pt x="19972" y="0"/>
                  </a:moveTo>
                  <a:lnTo>
                    <a:pt x="0" y="0"/>
                  </a:lnTo>
                </a:path>
              </a:pathLst>
            </a:custGeom>
            <a:noFill/>
            <a:ln w="3175">
              <a:solidFill>
                <a:schemeClr val="tx1"/>
              </a:solidFill>
              <a:round/>
              <a:headEnd type="triangle" w="med" len="sm"/>
              <a:tailEnd type="triangle" w="med" len="sm"/>
            </a:ln>
            <a:extLst>
              <a:ext uri="{909E8E84-426E-40DD-AFC4-6F175D3DCCD1}">
                <a14:hiddenFill xmlns:a14="http://schemas.microsoft.com/office/drawing/2010/main">
                  <a:solidFill>
                    <a:srgbClr val="FFFFFF"/>
                  </a:solidFill>
                </a14:hiddenFill>
              </a:ext>
            </a:extLst>
          </p:spPr>
          <p:txBody>
            <a:bodyPr/>
            <a:lstStyle/>
            <a:p>
              <a:endParaRPr lang="en-GB"/>
            </a:p>
          </p:txBody>
        </p:sp>
        <p:grpSp>
          <p:nvGrpSpPr>
            <p:cNvPr id="10728" name="Group 488">
              <a:extLst>
                <a:ext uri="{FF2B5EF4-FFF2-40B4-BE49-F238E27FC236}">
                  <a16:creationId xmlns:a16="http://schemas.microsoft.com/office/drawing/2014/main" id="{2309713A-8167-4CD8-A045-2A7F23C5E161}"/>
                </a:ext>
              </a:extLst>
            </p:cNvPr>
            <p:cNvGrpSpPr>
              <a:grpSpLocks/>
            </p:cNvGrpSpPr>
            <p:nvPr/>
          </p:nvGrpSpPr>
          <p:grpSpPr bwMode="auto">
            <a:xfrm>
              <a:off x="2966" y="1400"/>
              <a:ext cx="108" cy="288"/>
              <a:chOff x="0" y="0"/>
              <a:chExt cx="19999" cy="20001"/>
            </a:xfrm>
          </p:grpSpPr>
          <p:sp>
            <p:nvSpPr>
              <p:cNvPr id="10729" name="Arc 489">
                <a:extLst>
                  <a:ext uri="{FF2B5EF4-FFF2-40B4-BE49-F238E27FC236}">
                    <a16:creationId xmlns:a16="http://schemas.microsoft.com/office/drawing/2014/main" id="{EAE1B23A-69BA-4DE0-8747-506D3227E445}"/>
                  </a:ext>
                </a:extLst>
              </p:cNvPr>
              <p:cNvSpPr>
                <a:spLocks/>
              </p:cNvSpPr>
              <p:nvPr/>
            </p:nvSpPr>
            <p:spPr bwMode="auto">
              <a:xfrm>
                <a:off x="0" y="0"/>
                <a:ext cx="10041" cy="502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31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730" name="Arc 490">
                <a:extLst>
                  <a:ext uri="{FF2B5EF4-FFF2-40B4-BE49-F238E27FC236}">
                    <a16:creationId xmlns:a16="http://schemas.microsoft.com/office/drawing/2014/main" id="{1AA6AA13-452D-41EE-ADC5-AB9A4AA7DCEE}"/>
                  </a:ext>
                </a:extLst>
              </p:cNvPr>
              <p:cNvSpPr>
                <a:spLocks/>
              </p:cNvSpPr>
              <p:nvPr/>
            </p:nvSpPr>
            <p:spPr bwMode="auto">
              <a:xfrm flipV="1">
                <a:off x="0" y="14980"/>
                <a:ext cx="10041" cy="502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31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731" name="Arc 491">
                <a:extLst>
                  <a:ext uri="{FF2B5EF4-FFF2-40B4-BE49-F238E27FC236}">
                    <a16:creationId xmlns:a16="http://schemas.microsoft.com/office/drawing/2014/main" id="{5EF48DDF-A62D-46E7-9593-3B5431887EE8}"/>
                  </a:ext>
                </a:extLst>
              </p:cNvPr>
              <p:cNvSpPr>
                <a:spLocks/>
              </p:cNvSpPr>
              <p:nvPr/>
            </p:nvSpPr>
            <p:spPr bwMode="auto">
              <a:xfrm flipH="1">
                <a:off x="9958" y="9987"/>
                <a:ext cx="10041" cy="502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31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732" name="Arc 492">
                <a:extLst>
                  <a:ext uri="{FF2B5EF4-FFF2-40B4-BE49-F238E27FC236}">
                    <a16:creationId xmlns:a16="http://schemas.microsoft.com/office/drawing/2014/main" id="{BCA20B70-FCA0-4331-B555-4B68ED180F2C}"/>
                  </a:ext>
                </a:extLst>
              </p:cNvPr>
              <p:cNvSpPr>
                <a:spLocks/>
              </p:cNvSpPr>
              <p:nvPr/>
            </p:nvSpPr>
            <p:spPr bwMode="auto">
              <a:xfrm flipH="1" flipV="1">
                <a:off x="9958" y="4993"/>
                <a:ext cx="10041" cy="502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31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10733" name="Freeform 493">
              <a:extLst>
                <a:ext uri="{FF2B5EF4-FFF2-40B4-BE49-F238E27FC236}">
                  <a16:creationId xmlns:a16="http://schemas.microsoft.com/office/drawing/2014/main" id="{5A07C759-3D58-4EFB-AAEB-1DAC9945958E}"/>
                </a:ext>
              </a:extLst>
            </p:cNvPr>
            <p:cNvSpPr>
              <a:spLocks/>
            </p:cNvSpPr>
            <p:nvPr/>
          </p:nvSpPr>
          <p:spPr bwMode="auto">
            <a:xfrm>
              <a:off x="2102" y="1934"/>
              <a:ext cx="324" cy="0"/>
            </a:xfrm>
            <a:custGeom>
              <a:avLst/>
              <a:gdLst>
                <a:gd name="T0" fmla="*/ 19972 w 20000"/>
                <a:gd name="T1" fmla="*/ 0 h 20000"/>
                <a:gd name="T2" fmla="*/ 0 w 20000"/>
                <a:gd name="T3" fmla="*/ 0 h 20000"/>
              </a:gdLst>
              <a:ahLst/>
              <a:cxnLst>
                <a:cxn ang="0">
                  <a:pos x="T0" y="T1"/>
                </a:cxn>
                <a:cxn ang="0">
                  <a:pos x="T2" y="T3"/>
                </a:cxn>
              </a:cxnLst>
              <a:rect l="0" t="0" r="r" b="b"/>
              <a:pathLst>
                <a:path w="20000" h="20000">
                  <a:moveTo>
                    <a:pt x="19972" y="0"/>
                  </a:moveTo>
                  <a:lnTo>
                    <a:pt x="0" y="0"/>
                  </a:lnTo>
                </a:path>
              </a:pathLst>
            </a:custGeom>
            <a:noFill/>
            <a:ln w="3175">
              <a:solidFill>
                <a:schemeClr val="tx1"/>
              </a:solidFill>
              <a:round/>
              <a:headEnd type="triangle" w="med" len="sm"/>
              <a:tailEnd type="triangle" w="med" len="sm"/>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734" name="Arc 494">
              <a:extLst>
                <a:ext uri="{FF2B5EF4-FFF2-40B4-BE49-F238E27FC236}">
                  <a16:creationId xmlns:a16="http://schemas.microsoft.com/office/drawing/2014/main" id="{2EFF36A1-7F6F-470D-8692-F6E53D6BEDF1}"/>
                </a:ext>
              </a:extLst>
            </p:cNvPr>
            <p:cNvSpPr>
              <a:spLocks/>
            </p:cNvSpPr>
            <p:nvPr/>
          </p:nvSpPr>
          <p:spPr bwMode="auto">
            <a:xfrm>
              <a:off x="2966" y="1783"/>
              <a:ext cx="54" cy="7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31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735" name="Arc 495">
              <a:extLst>
                <a:ext uri="{FF2B5EF4-FFF2-40B4-BE49-F238E27FC236}">
                  <a16:creationId xmlns:a16="http://schemas.microsoft.com/office/drawing/2014/main" id="{4A0FA94A-A646-42E5-B0A1-0E1763D0B010}"/>
                </a:ext>
              </a:extLst>
            </p:cNvPr>
            <p:cNvSpPr>
              <a:spLocks/>
            </p:cNvSpPr>
            <p:nvPr/>
          </p:nvSpPr>
          <p:spPr bwMode="auto">
            <a:xfrm flipV="1">
              <a:off x="2966" y="1999"/>
              <a:ext cx="54" cy="7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31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736" name="Arc 496">
              <a:extLst>
                <a:ext uri="{FF2B5EF4-FFF2-40B4-BE49-F238E27FC236}">
                  <a16:creationId xmlns:a16="http://schemas.microsoft.com/office/drawing/2014/main" id="{9A514158-AA32-446B-88EF-11496C4CA5DF}"/>
                </a:ext>
              </a:extLst>
            </p:cNvPr>
            <p:cNvSpPr>
              <a:spLocks/>
            </p:cNvSpPr>
            <p:nvPr/>
          </p:nvSpPr>
          <p:spPr bwMode="auto">
            <a:xfrm flipH="1">
              <a:off x="3020" y="1927"/>
              <a:ext cx="54" cy="7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31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737" name="Arc 497">
              <a:extLst>
                <a:ext uri="{FF2B5EF4-FFF2-40B4-BE49-F238E27FC236}">
                  <a16:creationId xmlns:a16="http://schemas.microsoft.com/office/drawing/2014/main" id="{A8807264-DCA7-4338-A9F4-77BEE80D201A}"/>
                </a:ext>
              </a:extLst>
            </p:cNvPr>
            <p:cNvSpPr>
              <a:spLocks/>
            </p:cNvSpPr>
            <p:nvPr/>
          </p:nvSpPr>
          <p:spPr bwMode="auto">
            <a:xfrm flipH="1" flipV="1">
              <a:off x="3020" y="1855"/>
              <a:ext cx="54" cy="7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31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nvGrpSpPr>
            <p:cNvPr id="10738" name="Group 498">
              <a:extLst>
                <a:ext uri="{FF2B5EF4-FFF2-40B4-BE49-F238E27FC236}">
                  <a16:creationId xmlns:a16="http://schemas.microsoft.com/office/drawing/2014/main" id="{7D25429A-5888-41D3-A5A2-662C669BAC88}"/>
                </a:ext>
              </a:extLst>
            </p:cNvPr>
            <p:cNvGrpSpPr>
              <a:grpSpLocks/>
            </p:cNvGrpSpPr>
            <p:nvPr/>
          </p:nvGrpSpPr>
          <p:grpSpPr bwMode="auto">
            <a:xfrm>
              <a:off x="1344" y="624"/>
              <a:ext cx="756" cy="288"/>
              <a:chOff x="0" y="0"/>
              <a:chExt cx="20000" cy="20000"/>
            </a:xfrm>
          </p:grpSpPr>
          <p:sp>
            <p:nvSpPr>
              <p:cNvPr id="10739" name="Freeform 499">
                <a:extLst>
                  <a:ext uri="{FF2B5EF4-FFF2-40B4-BE49-F238E27FC236}">
                    <a16:creationId xmlns:a16="http://schemas.microsoft.com/office/drawing/2014/main" id="{146BAFA9-2B06-4EF2-9773-F757E659F17C}"/>
                  </a:ext>
                </a:extLst>
              </p:cNvPr>
              <p:cNvSpPr>
                <a:spLocks/>
              </p:cNvSpPr>
              <p:nvPr/>
            </p:nvSpPr>
            <p:spPr bwMode="auto">
              <a:xfrm>
                <a:off x="0" y="0"/>
                <a:ext cx="20000" cy="20000"/>
              </a:xfrm>
              <a:custGeom>
                <a:avLst/>
                <a:gdLst>
                  <a:gd name="T0" fmla="*/ 19988 w 20000"/>
                  <a:gd name="T1" fmla="*/ 0 h 20000"/>
                  <a:gd name="T2" fmla="*/ 19988 w 20000"/>
                  <a:gd name="T3" fmla="*/ 19972 h 20000"/>
                  <a:gd name="T4" fmla="*/ 0 w 20000"/>
                  <a:gd name="T5" fmla="*/ 19972 h 20000"/>
                  <a:gd name="T6" fmla="*/ 0 w 20000"/>
                  <a:gd name="T7" fmla="*/ 0 h 20000"/>
                  <a:gd name="T8" fmla="*/ 19988 w 20000"/>
                  <a:gd name="T9" fmla="*/ 0 h 20000"/>
                </a:gdLst>
                <a:ahLst/>
                <a:cxnLst>
                  <a:cxn ang="0">
                    <a:pos x="T0" y="T1"/>
                  </a:cxn>
                  <a:cxn ang="0">
                    <a:pos x="T2" y="T3"/>
                  </a:cxn>
                  <a:cxn ang="0">
                    <a:pos x="T4" y="T5"/>
                  </a:cxn>
                  <a:cxn ang="0">
                    <a:pos x="T6" y="T7"/>
                  </a:cxn>
                  <a:cxn ang="0">
                    <a:pos x="T8" y="T9"/>
                  </a:cxn>
                </a:cxnLst>
                <a:rect l="0" t="0" r="r" b="b"/>
                <a:pathLst>
                  <a:path w="20000" h="20000">
                    <a:moveTo>
                      <a:pt x="19988" y="0"/>
                    </a:moveTo>
                    <a:lnTo>
                      <a:pt x="19988" y="19972"/>
                    </a:lnTo>
                    <a:lnTo>
                      <a:pt x="0" y="19972"/>
                    </a:lnTo>
                    <a:lnTo>
                      <a:pt x="0" y="0"/>
                    </a:lnTo>
                    <a:lnTo>
                      <a:pt x="19988" y="0"/>
                    </a:lnTo>
                    <a:close/>
                  </a:path>
                </a:pathLst>
              </a:custGeom>
              <a:solidFill>
                <a:srgbClr val="4DB3E6"/>
              </a:solidFill>
              <a:ln w="3175">
                <a:solidFill>
                  <a:srgbClr val="4DB3E6"/>
                </a:solidFill>
                <a:round/>
                <a:headEnd/>
                <a:tailEnd/>
              </a:ln>
            </p:spPr>
            <p:txBody>
              <a:bodyPr/>
              <a:lstStyle/>
              <a:p>
                <a:endParaRPr lang="en-GB"/>
              </a:p>
            </p:txBody>
          </p:sp>
          <p:sp>
            <p:nvSpPr>
              <p:cNvPr id="10740" name="Freeform 500">
                <a:extLst>
                  <a:ext uri="{FF2B5EF4-FFF2-40B4-BE49-F238E27FC236}">
                    <a16:creationId xmlns:a16="http://schemas.microsoft.com/office/drawing/2014/main" id="{1E0708EF-872A-46EE-BA95-38E70E8B19DD}"/>
                  </a:ext>
                </a:extLst>
              </p:cNvPr>
              <p:cNvSpPr>
                <a:spLocks/>
              </p:cNvSpPr>
              <p:nvPr/>
            </p:nvSpPr>
            <p:spPr bwMode="auto">
              <a:xfrm>
                <a:off x="0" y="0"/>
                <a:ext cx="20000" cy="20000"/>
              </a:xfrm>
              <a:custGeom>
                <a:avLst/>
                <a:gdLst>
                  <a:gd name="T0" fmla="*/ 19988 w 20000"/>
                  <a:gd name="T1" fmla="*/ 0 h 20000"/>
                  <a:gd name="T2" fmla="*/ 19988 w 20000"/>
                  <a:gd name="T3" fmla="*/ 19972 h 20000"/>
                  <a:gd name="T4" fmla="*/ 0 w 20000"/>
                  <a:gd name="T5" fmla="*/ 19972 h 20000"/>
                  <a:gd name="T6" fmla="*/ 0 w 20000"/>
                  <a:gd name="T7" fmla="*/ 0 h 20000"/>
                  <a:gd name="T8" fmla="*/ 19988 w 20000"/>
                  <a:gd name="T9" fmla="*/ 0 h 20000"/>
                </a:gdLst>
                <a:ahLst/>
                <a:cxnLst>
                  <a:cxn ang="0">
                    <a:pos x="T0" y="T1"/>
                  </a:cxn>
                  <a:cxn ang="0">
                    <a:pos x="T2" y="T3"/>
                  </a:cxn>
                  <a:cxn ang="0">
                    <a:pos x="T4" y="T5"/>
                  </a:cxn>
                  <a:cxn ang="0">
                    <a:pos x="T6" y="T7"/>
                  </a:cxn>
                  <a:cxn ang="0">
                    <a:pos x="T8" y="T9"/>
                  </a:cxn>
                </a:cxnLst>
                <a:rect l="0" t="0" r="r" b="b"/>
                <a:pathLst>
                  <a:path w="20000" h="20000">
                    <a:moveTo>
                      <a:pt x="19988" y="0"/>
                    </a:moveTo>
                    <a:lnTo>
                      <a:pt x="19988" y="19972"/>
                    </a:lnTo>
                    <a:lnTo>
                      <a:pt x="0" y="19972"/>
                    </a:lnTo>
                    <a:lnTo>
                      <a:pt x="0" y="0"/>
                    </a:lnTo>
                    <a:lnTo>
                      <a:pt x="19988" y="0"/>
                    </a:lnTo>
                    <a:close/>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741" name="Rectangle 501">
                <a:extLst>
                  <a:ext uri="{FF2B5EF4-FFF2-40B4-BE49-F238E27FC236}">
                    <a16:creationId xmlns:a16="http://schemas.microsoft.com/office/drawing/2014/main" id="{A4E3D3A7-37DA-4049-A8B7-020DEC3F0D16}"/>
                  </a:ext>
                </a:extLst>
              </p:cNvPr>
              <p:cNvSpPr>
                <a:spLocks noChangeArrowheads="1"/>
              </p:cNvSpPr>
              <p:nvPr/>
            </p:nvSpPr>
            <p:spPr bwMode="auto">
              <a:xfrm>
                <a:off x="5464" y="6306"/>
                <a:ext cx="9060" cy="7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tIns="0" rIns="0" bIns="0"/>
              <a:lstStyle/>
              <a:p>
                <a:pPr eaLnBrk="1" hangingPunct="1"/>
                <a:r>
                  <a:rPr lang="en-US" altLang="en-US" sz="1600">
                    <a:ea typeface="Mincho" charset="-128"/>
                  </a:rPr>
                  <a:t>Editor</a:t>
                </a:r>
                <a:endParaRPr lang="en-US" altLang="en-US" sz="1600">
                  <a:cs typeface="Times New Roman" panose="02020603050405020304" pitchFamily="18" charset="0"/>
                </a:endParaRPr>
              </a:p>
              <a:p>
                <a:endParaRPr lang="en-US" altLang="en-US" sz="1600"/>
              </a:p>
            </p:txBody>
          </p:sp>
        </p:grpSp>
        <p:grpSp>
          <p:nvGrpSpPr>
            <p:cNvPr id="10742" name="Group 502">
              <a:extLst>
                <a:ext uri="{FF2B5EF4-FFF2-40B4-BE49-F238E27FC236}">
                  <a16:creationId xmlns:a16="http://schemas.microsoft.com/office/drawing/2014/main" id="{552AF8E4-C6CA-4A0B-B62F-17A63C86993D}"/>
                </a:ext>
              </a:extLst>
            </p:cNvPr>
            <p:cNvGrpSpPr>
              <a:grpSpLocks/>
            </p:cNvGrpSpPr>
            <p:nvPr/>
          </p:nvGrpSpPr>
          <p:grpSpPr bwMode="auto">
            <a:xfrm>
              <a:off x="1344" y="1023"/>
              <a:ext cx="756" cy="288"/>
              <a:chOff x="0" y="0"/>
              <a:chExt cx="20000" cy="20000"/>
            </a:xfrm>
          </p:grpSpPr>
          <p:sp>
            <p:nvSpPr>
              <p:cNvPr id="10743" name="Freeform 503">
                <a:extLst>
                  <a:ext uri="{FF2B5EF4-FFF2-40B4-BE49-F238E27FC236}">
                    <a16:creationId xmlns:a16="http://schemas.microsoft.com/office/drawing/2014/main" id="{3E109A92-2F8C-45E7-A1C6-A1DF57A28E87}"/>
                  </a:ext>
                </a:extLst>
              </p:cNvPr>
              <p:cNvSpPr>
                <a:spLocks/>
              </p:cNvSpPr>
              <p:nvPr/>
            </p:nvSpPr>
            <p:spPr bwMode="auto">
              <a:xfrm>
                <a:off x="0" y="0"/>
                <a:ext cx="20000" cy="20000"/>
              </a:xfrm>
              <a:custGeom>
                <a:avLst/>
                <a:gdLst>
                  <a:gd name="T0" fmla="*/ 19988 w 20000"/>
                  <a:gd name="T1" fmla="*/ 0 h 20000"/>
                  <a:gd name="T2" fmla="*/ 19988 w 20000"/>
                  <a:gd name="T3" fmla="*/ 19972 h 20000"/>
                  <a:gd name="T4" fmla="*/ 0 w 20000"/>
                  <a:gd name="T5" fmla="*/ 19972 h 20000"/>
                  <a:gd name="T6" fmla="*/ 0 w 20000"/>
                  <a:gd name="T7" fmla="*/ 0 h 20000"/>
                  <a:gd name="T8" fmla="*/ 19988 w 20000"/>
                  <a:gd name="T9" fmla="*/ 0 h 20000"/>
                </a:gdLst>
                <a:ahLst/>
                <a:cxnLst>
                  <a:cxn ang="0">
                    <a:pos x="T0" y="T1"/>
                  </a:cxn>
                  <a:cxn ang="0">
                    <a:pos x="T2" y="T3"/>
                  </a:cxn>
                  <a:cxn ang="0">
                    <a:pos x="T4" y="T5"/>
                  </a:cxn>
                  <a:cxn ang="0">
                    <a:pos x="T6" y="T7"/>
                  </a:cxn>
                  <a:cxn ang="0">
                    <a:pos x="T8" y="T9"/>
                  </a:cxn>
                </a:cxnLst>
                <a:rect l="0" t="0" r="r" b="b"/>
                <a:pathLst>
                  <a:path w="20000" h="20000">
                    <a:moveTo>
                      <a:pt x="19988" y="0"/>
                    </a:moveTo>
                    <a:lnTo>
                      <a:pt x="19988" y="19972"/>
                    </a:lnTo>
                    <a:lnTo>
                      <a:pt x="0" y="19972"/>
                    </a:lnTo>
                    <a:lnTo>
                      <a:pt x="0" y="0"/>
                    </a:lnTo>
                    <a:lnTo>
                      <a:pt x="19988" y="0"/>
                    </a:lnTo>
                    <a:close/>
                  </a:path>
                </a:pathLst>
              </a:custGeom>
              <a:solidFill>
                <a:srgbClr val="4DB3E6"/>
              </a:solidFill>
              <a:ln w="3175">
                <a:solidFill>
                  <a:srgbClr val="4DB3E6"/>
                </a:solidFill>
                <a:round/>
                <a:headEnd/>
                <a:tailEnd/>
              </a:ln>
            </p:spPr>
            <p:txBody>
              <a:bodyPr/>
              <a:lstStyle/>
              <a:p>
                <a:endParaRPr lang="en-GB"/>
              </a:p>
            </p:txBody>
          </p:sp>
          <p:grpSp>
            <p:nvGrpSpPr>
              <p:cNvPr id="10744" name="Group 504">
                <a:extLst>
                  <a:ext uri="{FF2B5EF4-FFF2-40B4-BE49-F238E27FC236}">
                    <a16:creationId xmlns:a16="http://schemas.microsoft.com/office/drawing/2014/main" id="{F7066028-8C2E-492F-88D4-40BFE209B772}"/>
                  </a:ext>
                </a:extLst>
              </p:cNvPr>
              <p:cNvGrpSpPr>
                <a:grpSpLocks/>
              </p:cNvGrpSpPr>
              <p:nvPr/>
            </p:nvGrpSpPr>
            <p:grpSpPr bwMode="auto">
              <a:xfrm>
                <a:off x="0" y="0"/>
                <a:ext cx="20000" cy="20000"/>
                <a:chOff x="0" y="0"/>
                <a:chExt cx="20000" cy="20000"/>
              </a:xfrm>
            </p:grpSpPr>
            <p:sp>
              <p:nvSpPr>
                <p:cNvPr id="10745" name="Freeform 505">
                  <a:extLst>
                    <a:ext uri="{FF2B5EF4-FFF2-40B4-BE49-F238E27FC236}">
                      <a16:creationId xmlns:a16="http://schemas.microsoft.com/office/drawing/2014/main" id="{03C4F0DC-D9A9-4E72-9031-F1B96E2369F2}"/>
                    </a:ext>
                  </a:extLst>
                </p:cNvPr>
                <p:cNvSpPr>
                  <a:spLocks/>
                </p:cNvSpPr>
                <p:nvPr/>
              </p:nvSpPr>
              <p:spPr bwMode="auto">
                <a:xfrm>
                  <a:off x="0" y="0"/>
                  <a:ext cx="20000" cy="20000"/>
                </a:xfrm>
                <a:custGeom>
                  <a:avLst/>
                  <a:gdLst>
                    <a:gd name="T0" fmla="*/ 19988 w 20000"/>
                    <a:gd name="T1" fmla="*/ 0 h 20000"/>
                    <a:gd name="T2" fmla="*/ 19988 w 20000"/>
                    <a:gd name="T3" fmla="*/ 19972 h 20000"/>
                    <a:gd name="T4" fmla="*/ 0 w 20000"/>
                    <a:gd name="T5" fmla="*/ 19972 h 20000"/>
                    <a:gd name="T6" fmla="*/ 0 w 20000"/>
                    <a:gd name="T7" fmla="*/ 0 h 20000"/>
                    <a:gd name="T8" fmla="*/ 19988 w 20000"/>
                    <a:gd name="T9" fmla="*/ 0 h 20000"/>
                  </a:gdLst>
                  <a:ahLst/>
                  <a:cxnLst>
                    <a:cxn ang="0">
                      <a:pos x="T0" y="T1"/>
                    </a:cxn>
                    <a:cxn ang="0">
                      <a:pos x="T2" y="T3"/>
                    </a:cxn>
                    <a:cxn ang="0">
                      <a:pos x="T4" y="T5"/>
                    </a:cxn>
                    <a:cxn ang="0">
                      <a:pos x="T6" y="T7"/>
                    </a:cxn>
                    <a:cxn ang="0">
                      <a:pos x="T8" y="T9"/>
                    </a:cxn>
                  </a:cxnLst>
                  <a:rect l="0" t="0" r="r" b="b"/>
                  <a:pathLst>
                    <a:path w="20000" h="20000">
                      <a:moveTo>
                        <a:pt x="19988" y="0"/>
                      </a:moveTo>
                      <a:lnTo>
                        <a:pt x="19988" y="19972"/>
                      </a:lnTo>
                      <a:lnTo>
                        <a:pt x="0" y="19972"/>
                      </a:lnTo>
                      <a:lnTo>
                        <a:pt x="0" y="0"/>
                      </a:lnTo>
                      <a:lnTo>
                        <a:pt x="19988" y="0"/>
                      </a:lnTo>
                      <a:close/>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746" name="Rectangle 506">
                  <a:extLst>
                    <a:ext uri="{FF2B5EF4-FFF2-40B4-BE49-F238E27FC236}">
                      <a16:creationId xmlns:a16="http://schemas.microsoft.com/office/drawing/2014/main" id="{FB5CC715-9149-477A-8AF7-1370DF0EAED1}"/>
                    </a:ext>
                  </a:extLst>
                </p:cNvPr>
                <p:cNvSpPr>
                  <a:spLocks noChangeArrowheads="1"/>
                </p:cNvSpPr>
                <p:nvPr/>
              </p:nvSpPr>
              <p:spPr bwMode="auto">
                <a:xfrm>
                  <a:off x="1179" y="5861"/>
                  <a:ext cx="17631" cy="7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tIns="0" rIns="0" bIns="0"/>
                <a:lstStyle/>
                <a:p>
                  <a:pPr eaLnBrk="1" hangingPunct="1"/>
                  <a:r>
                    <a:rPr lang="en-US" altLang="en-US" sz="1600">
                      <a:ea typeface="Mincho" charset="-128"/>
                    </a:rPr>
                    <a:t>Preprocessor</a:t>
                  </a:r>
                  <a:endParaRPr lang="en-US" altLang="en-US" sz="1600">
                    <a:cs typeface="Times New Roman" panose="02020603050405020304" pitchFamily="18" charset="0"/>
                  </a:endParaRPr>
                </a:p>
                <a:p>
                  <a:endParaRPr lang="en-US" altLang="en-US" sz="1600"/>
                </a:p>
              </p:txBody>
            </p:sp>
          </p:grpSp>
        </p:grpSp>
        <p:grpSp>
          <p:nvGrpSpPr>
            <p:cNvPr id="10747" name="Group 507">
              <a:extLst>
                <a:ext uri="{FF2B5EF4-FFF2-40B4-BE49-F238E27FC236}">
                  <a16:creationId xmlns:a16="http://schemas.microsoft.com/office/drawing/2014/main" id="{DE225046-5960-4864-99D0-CEFF2352440C}"/>
                </a:ext>
              </a:extLst>
            </p:cNvPr>
            <p:cNvGrpSpPr>
              <a:grpSpLocks/>
            </p:cNvGrpSpPr>
            <p:nvPr/>
          </p:nvGrpSpPr>
          <p:grpSpPr bwMode="auto">
            <a:xfrm>
              <a:off x="1344" y="1790"/>
              <a:ext cx="756" cy="288"/>
              <a:chOff x="0" y="0"/>
              <a:chExt cx="20000" cy="20000"/>
            </a:xfrm>
          </p:grpSpPr>
          <p:sp>
            <p:nvSpPr>
              <p:cNvPr id="10748" name="Freeform 508">
                <a:extLst>
                  <a:ext uri="{FF2B5EF4-FFF2-40B4-BE49-F238E27FC236}">
                    <a16:creationId xmlns:a16="http://schemas.microsoft.com/office/drawing/2014/main" id="{D1F9FA2E-9AA9-4F5A-831C-24A72F1DD510}"/>
                  </a:ext>
                </a:extLst>
              </p:cNvPr>
              <p:cNvSpPr>
                <a:spLocks/>
              </p:cNvSpPr>
              <p:nvPr/>
            </p:nvSpPr>
            <p:spPr bwMode="auto">
              <a:xfrm>
                <a:off x="0" y="0"/>
                <a:ext cx="20000" cy="20000"/>
              </a:xfrm>
              <a:custGeom>
                <a:avLst/>
                <a:gdLst>
                  <a:gd name="T0" fmla="*/ 19988 w 20000"/>
                  <a:gd name="T1" fmla="*/ 0 h 20000"/>
                  <a:gd name="T2" fmla="*/ 19988 w 20000"/>
                  <a:gd name="T3" fmla="*/ 19972 h 20000"/>
                  <a:gd name="T4" fmla="*/ 0 w 20000"/>
                  <a:gd name="T5" fmla="*/ 19972 h 20000"/>
                  <a:gd name="T6" fmla="*/ 0 w 20000"/>
                  <a:gd name="T7" fmla="*/ 0 h 20000"/>
                  <a:gd name="T8" fmla="*/ 19988 w 20000"/>
                  <a:gd name="T9" fmla="*/ 0 h 20000"/>
                </a:gdLst>
                <a:ahLst/>
                <a:cxnLst>
                  <a:cxn ang="0">
                    <a:pos x="T0" y="T1"/>
                  </a:cxn>
                  <a:cxn ang="0">
                    <a:pos x="T2" y="T3"/>
                  </a:cxn>
                  <a:cxn ang="0">
                    <a:pos x="T4" y="T5"/>
                  </a:cxn>
                  <a:cxn ang="0">
                    <a:pos x="T6" y="T7"/>
                  </a:cxn>
                  <a:cxn ang="0">
                    <a:pos x="T8" y="T9"/>
                  </a:cxn>
                </a:cxnLst>
                <a:rect l="0" t="0" r="r" b="b"/>
                <a:pathLst>
                  <a:path w="20000" h="20000">
                    <a:moveTo>
                      <a:pt x="19988" y="0"/>
                    </a:moveTo>
                    <a:lnTo>
                      <a:pt x="19988" y="19972"/>
                    </a:lnTo>
                    <a:lnTo>
                      <a:pt x="0" y="19972"/>
                    </a:lnTo>
                    <a:lnTo>
                      <a:pt x="0" y="0"/>
                    </a:lnTo>
                    <a:lnTo>
                      <a:pt x="19988" y="0"/>
                    </a:lnTo>
                    <a:close/>
                  </a:path>
                </a:pathLst>
              </a:custGeom>
              <a:solidFill>
                <a:srgbClr val="4DB3E6"/>
              </a:solidFill>
              <a:ln w="3175">
                <a:solidFill>
                  <a:srgbClr val="4DB3E6"/>
                </a:solidFill>
                <a:round/>
                <a:headEnd/>
                <a:tailEnd/>
              </a:ln>
            </p:spPr>
            <p:txBody>
              <a:bodyPr/>
              <a:lstStyle/>
              <a:p>
                <a:endParaRPr lang="en-GB"/>
              </a:p>
            </p:txBody>
          </p:sp>
          <p:grpSp>
            <p:nvGrpSpPr>
              <p:cNvPr id="10749" name="Group 509">
                <a:extLst>
                  <a:ext uri="{FF2B5EF4-FFF2-40B4-BE49-F238E27FC236}">
                    <a16:creationId xmlns:a16="http://schemas.microsoft.com/office/drawing/2014/main" id="{CF5D0217-7EC4-4247-B84C-520136B28EFD}"/>
                  </a:ext>
                </a:extLst>
              </p:cNvPr>
              <p:cNvGrpSpPr>
                <a:grpSpLocks/>
              </p:cNvGrpSpPr>
              <p:nvPr/>
            </p:nvGrpSpPr>
            <p:grpSpPr bwMode="auto">
              <a:xfrm>
                <a:off x="0" y="0"/>
                <a:ext cx="20000" cy="20000"/>
                <a:chOff x="0" y="0"/>
                <a:chExt cx="20000" cy="20000"/>
              </a:xfrm>
            </p:grpSpPr>
            <p:sp>
              <p:nvSpPr>
                <p:cNvPr id="10750" name="Freeform 510">
                  <a:extLst>
                    <a:ext uri="{FF2B5EF4-FFF2-40B4-BE49-F238E27FC236}">
                      <a16:creationId xmlns:a16="http://schemas.microsoft.com/office/drawing/2014/main" id="{3C47BFC2-2176-42F8-8581-BE263BAEE082}"/>
                    </a:ext>
                  </a:extLst>
                </p:cNvPr>
                <p:cNvSpPr>
                  <a:spLocks/>
                </p:cNvSpPr>
                <p:nvPr/>
              </p:nvSpPr>
              <p:spPr bwMode="auto">
                <a:xfrm>
                  <a:off x="0" y="0"/>
                  <a:ext cx="20000" cy="20000"/>
                </a:xfrm>
                <a:custGeom>
                  <a:avLst/>
                  <a:gdLst>
                    <a:gd name="T0" fmla="*/ 19988 w 20000"/>
                    <a:gd name="T1" fmla="*/ 0 h 20000"/>
                    <a:gd name="T2" fmla="*/ 19988 w 20000"/>
                    <a:gd name="T3" fmla="*/ 19972 h 20000"/>
                    <a:gd name="T4" fmla="*/ 0 w 20000"/>
                    <a:gd name="T5" fmla="*/ 19972 h 20000"/>
                    <a:gd name="T6" fmla="*/ 0 w 20000"/>
                    <a:gd name="T7" fmla="*/ 0 h 20000"/>
                    <a:gd name="T8" fmla="*/ 19988 w 20000"/>
                    <a:gd name="T9" fmla="*/ 0 h 20000"/>
                  </a:gdLst>
                  <a:ahLst/>
                  <a:cxnLst>
                    <a:cxn ang="0">
                      <a:pos x="T0" y="T1"/>
                    </a:cxn>
                    <a:cxn ang="0">
                      <a:pos x="T2" y="T3"/>
                    </a:cxn>
                    <a:cxn ang="0">
                      <a:pos x="T4" y="T5"/>
                    </a:cxn>
                    <a:cxn ang="0">
                      <a:pos x="T6" y="T7"/>
                    </a:cxn>
                    <a:cxn ang="0">
                      <a:pos x="T8" y="T9"/>
                    </a:cxn>
                  </a:cxnLst>
                  <a:rect l="0" t="0" r="r" b="b"/>
                  <a:pathLst>
                    <a:path w="20000" h="20000">
                      <a:moveTo>
                        <a:pt x="19988" y="0"/>
                      </a:moveTo>
                      <a:lnTo>
                        <a:pt x="19988" y="19972"/>
                      </a:lnTo>
                      <a:lnTo>
                        <a:pt x="0" y="19972"/>
                      </a:lnTo>
                      <a:lnTo>
                        <a:pt x="0" y="0"/>
                      </a:lnTo>
                      <a:lnTo>
                        <a:pt x="19988" y="0"/>
                      </a:lnTo>
                      <a:close/>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751" name="Rectangle 511">
                  <a:extLst>
                    <a:ext uri="{FF2B5EF4-FFF2-40B4-BE49-F238E27FC236}">
                      <a16:creationId xmlns:a16="http://schemas.microsoft.com/office/drawing/2014/main" id="{4A223912-3A2C-41F9-8204-39C2AC4B790B}"/>
                    </a:ext>
                  </a:extLst>
                </p:cNvPr>
                <p:cNvSpPr>
                  <a:spLocks noChangeArrowheads="1"/>
                </p:cNvSpPr>
                <p:nvPr/>
              </p:nvSpPr>
              <p:spPr bwMode="auto">
                <a:xfrm>
                  <a:off x="5464" y="5889"/>
                  <a:ext cx="9060" cy="7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tIns="0" rIns="0" bIns="0"/>
                <a:lstStyle/>
                <a:p>
                  <a:pPr eaLnBrk="1" hangingPunct="1"/>
                  <a:r>
                    <a:rPr lang="en-US" altLang="en-US" sz="1600">
                      <a:ea typeface="Mincho" charset="-128"/>
                    </a:rPr>
                    <a:t>Linker</a:t>
                  </a:r>
                  <a:endParaRPr lang="en-US" altLang="en-US" sz="1600">
                    <a:cs typeface="Times New Roman" panose="02020603050405020304" pitchFamily="18" charset="0"/>
                  </a:endParaRPr>
                </a:p>
                <a:p>
                  <a:endParaRPr lang="en-US" altLang="en-US" sz="1600"/>
                </a:p>
              </p:txBody>
            </p:sp>
          </p:grpSp>
        </p:grpSp>
        <p:grpSp>
          <p:nvGrpSpPr>
            <p:cNvPr id="10752" name="Group 512">
              <a:extLst>
                <a:ext uri="{FF2B5EF4-FFF2-40B4-BE49-F238E27FC236}">
                  <a16:creationId xmlns:a16="http://schemas.microsoft.com/office/drawing/2014/main" id="{7E5D2E59-6FAF-4F32-BBD7-B6DABE4C3DF7}"/>
                </a:ext>
              </a:extLst>
            </p:cNvPr>
            <p:cNvGrpSpPr>
              <a:grpSpLocks/>
            </p:cNvGrpSpPr>
            <p:nvPr/>
          </p:nvGrpSpPr>
          <p:grpSpPr bwMode="auto">
            <a:xfrm>
              <a:off x="1344" y="3251"/>
              <a:ext cx="756" cy="288"/>
              <a:chOff x="0" y="0"/>
              <a:chExt cx="20000" cy="20000"/>
            </a:xfrm>
          </p:grpSpPr>
          <p:grpSp>
            <p:nvGrpSpPr>
              <p:cNvPr id="10753" name="Group 513">
                <a:extLst>
                  <a:ext uri="{FF2B5EF4-FFF2-40B4-BE49-F238E27FC236}">
                    <a16:creationId xmlns:a16="http://schemas.microsoft.com/office/drawing/2014/main" id="{A3469D86-1268-4AC5-B49E-3E439F0C2B43}"/>
                  </a:ext>
                </a:extLst>
              </p:cNvPr>
              <p:cNvGrpSpPr>
                <a:grpSpLocks/>
              </p:cNvGrpSpPr>
              <p:nvPr/>
            </p:nvGrpSpPr>
            <p:grpSpPr bwMode="auto">
              <a:xfrm>
                <a:off x="0" y="0"/>
                <a:ext cx="20000" cy="20000"/>
                <a:chOff x="0" y="0"/>
                <a:chExt cx="20000" cy="20000"/>
              </a:xfrm>
            </p:grpSpPr>
            <p:sp>
              <p:nvSpPr>
                <p:cNvPr id="10754" name="Freeform 514">
                  <a:extLst>
                    <a:ext uri="{FF2B5EF4-FFF2-40B4-BE49-F238E27FC236}">
                      <a16:creationId xmlns:a16="http://schemas.microsoft.com/office/drawing/2014/main" id="{6AAB6FBB-237E-4038-B24D-82F9B5805C0A}"/>
                    </a:ext>
                  </a:extLst>
                </p:cNvPr>
                <p:cNvSpPr>
                  <a:spLocks/>
                </p:cNvSpPr>
                <p:nvPr/>
              </p:nvSpPr>
              <p:spPr bwMode="auto">
                <a:xfrm>
                  <a:off x="0" y="0"/>
                  <a:ext cx="20000" cy="20000"/>
                </a:xfrm>
                <a:custGeom>
                  <a:avLst/>
                  <a:gdLst>
                    <a:gd name="T0" fmla="*/ 19988 w 20000"/>
                    <a:gd name="T1" fmla="*/ 0 h 20000"/>
                    <a:gd name="T2" fmla="*/ 19988 w 20000"/>
                    <a:gd name="T3" fmla="*/ 19972 h 20000"/>
                    <a:gd name="T4" fmla="*/ 0 w 20000"/>
                    <a:gd name="T5" fmla="*/ 19972 h 20000"/>
                    <a:gd name="T6" fmla="*/ 0 w 20000"/>
                    <a:gd name="T7" fmla="*/ 0 h 20000"/>
                    <a:gd name="T8" fmla="*/ 19988 w 20000"/>
                    <a:gd name="T9" fmla="*/ 0 h 20000"/>
                  </a:gdLst>
                  <a:ahLst/>
                  <a:cxnLst>
                    <a:cxn ang="0">
                      <a:pos x="T0" y="T1"/>
                    </a:cxn>
                    <a:cxn ang="0">
                      <a:pos x="T2" y="T3"/>
                    </a:cxn>
                    <a:cxn ang="0">
                      <a:pos x="T4" y="T5"/>
                    </a:cxn>
                    <a:cxn ang="0">
                      <a:pos x="T6" y="T7"/>
                    </a:cxn>
                    <a:cxn ang="0">
                      <a:pos x="T8" y="T9"/>
                    </a:cxn>
                  </a:cxnLst>
                  <a:rect l="0" t="0" r="r" b="b"/>
                  <a:pathLst>
                    <a:path w="20000" h="20000">
                      <a:moveTo>
                        <a:pt x="19988" y="0"/>
                      </a:moveTo>
                      <a:lnTo>
                        <a:pt x="19988" y="19972"/>
                      </a:lnTo>
                      <a:lnTo>
                        <a:pt x="0" y="19972"/>
                      </a:lnTo>
                      <a:lnTo>
                        <a:pt x="0" y="0"/>
                      </a:lnTo>
                      <a:lnTo>
                        <a:pt x="19988" y="0"/>
                      </a:lnTo>
                      <a:close/>
                    </a:path>
                  </a:pathLst>
                </a:custGeom>
                <a:solidFill>
                  <a:srgbClr val="4DB3E6"/>
                </a:solidFill>
                <a:ln w="3175">
                  <a:solidFill>
                    <a:srgbClr val="4DB3E6"/>
                  </a:solidFill>
                  <a:round/>
                  <a:headEnd/>
                  <a:tailEnd/>
                </a:ln>
              </p:spPr>
              <p:txBody>
                <a:bodyPr/>
                <a:lstStyle/>
                <a:p>
                  <a:endParaRPr lang="en-GB"/>
                </a:p>
              </p:txBody>
            </p:sp>
            <p:sp>
              <p:nvSpPr>
                <p:cNvPr id="10755" name="Rectangle 515">
                  <a:extLst>
                    <a:ext uri="{FF2B5EF4-FFF2-40B4-BE49-F238E27FC236}">
                      <a16:creationId xmlns:a16="http://schemas.microsoft.com/office/drawing/2014/main" id="{64F76F6B-DE05-4171-BDA8-992C7476F79A}"/>
                    </a:ext>
                  </a:extLst>
                </p:cNvPr>
                <p:cNvSpPr>
                  <a:spLocks noChangeArrowheads="1"/>
                </p:cNvSpPr>
                <p:nvPr/>
              </p:nvSpPr>
              <p:spPr bwMode="auto">
                <a:xfrm>
                  <a:off x="9750" y="12222"/>
                  <a:ext cx="488" cy="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tIns="0" rIns="0" bIns="0"/>
                <a:lstStyle/>
                <a:p>
                  <a:pPr eaLnBrk="1" hangingPunct="1"/>
                  <a:r>
                    <a:rPr lang="en-US" altLang="en-US" sz="1200">
                      <a:cs typeface="Times New Roman" panose="02020603050405020304" pitchFamily="18" charset="0"/>
                    </a:rPr>
                    <a:t> </a:t>
                  </a:r>
                </a:p>
                <a:p>
                  <a:endParaRPr lang="en-US" altLang="en-US" sz="2400"/>
                </a:p>
              </p:txBody>
            </p:sp>
          </p:grpSp>
          <p:grpSp>
            <p:nvGrpSpPr>
              <p:cNvPr id="10756" name="Group 516">
                <a:extLst>
                  <a:ext uri="{FF2B5EF4-FFF2-40B4-BE49-F238E27FC236}">
                    <a16:creationId xmlns:a16="http://schemas.microsoft.com/office/drawing/2014/main" id="{F290A7B8-3059-49EF-8058-F03619CAA4F3}"/>
                  </a:ext>
                </a:extLst>
              </p:cNvPr>
              <p:cNvGrpSpPr>
                <a:grpSpLocks/>
              </p:cNvGrpSpPr>
              <p:nvPr/>
            </p:nvGrpSpPr>
            <p:grpSpPr bwMode="auto">
              <a:xfrm>
                <a:off x="0" y="0"/>
                <a:ext cx="20000" cy="20000"/>
                <a:chOff x="0" y="0"/>
                <a:chExt cx="20000" cy="20000"/>
              </a:xfrm>
            </p:grpSpPr>
            <p:sp>
              <p:nvSpPr>
                <p:cNvPr id="10757" name="Freeform 517">
                  <a:extLst>
                    <a:ext uri="{FF2B5EF4-FFF2-40B4-BE49-F238E27FC236}">
                      <a16:creationId xmlns:a16="http://schemas.microsoft.com/office/drawing/2014/main" id="{202FFC2A-92D5-4BBE-AC87-F5D0230A64A3}"/>
                    </a:ext>
                  </a:extLst>
                </p:cNvPr>
                <p:cNvSpPr>
                  <a:spLocks/>
                </p:cNvSpPr>
                <p:nvPr/>
              </p:nvSpPr>
              <p:spPr bwMode="auto">
                <a:xfrm>
                  <a:off x="0" y="0"/>
                  <a:ext cx="20000" cy="20000"/>
                </a:xfrm>
                <a:custGeom>
                  <a:avLst/>
                  <a:gdLst>
                    <a:gd name="T0" fmla="*/ 19988 w 20000"/>
                    <a:gd name="T1" fmla="*/ 0 h 20000"/>
                    <a:gd name="T2" fmla="*/ 19988 w 20000"/>
                    <a:gd name="T3" fmla="*/ 19972 h 20000"/>
                    <a:gd name="T4" fmla="*/ 0 w 20000"/>
                    <a:gd name="T5" fmla="*/ 19972 h 20000"/>
                    <a:gd name="T6" fmla="*/ 0 w 20000"/>
                    <a:gd name="T7" fmla="*/ 0 h 20000"/>
                    <a:gd name="T8" fmla="*/ 19988 w 20000"/>
                    <a:gd name="T9" fmla="*/ 0 h 20000"/>
                  </a:gdLst>
                  <a:ahLst/>
                  <a:cxnLst>
                    <a:cxn ang="0">
                      <a:pos x="T0" y="T1"/>
                    </a:cxn>
                    <a:cxn ang="0">
                      <a:pos x="T2" y="T3"/>
                    </a:cxn>
                    <a:cxn ang="0">
                      <a:pos x="T4" y="T5"/>
                    </a:cxn>
                    <a:cxn ang="0">
                      <a:pos x="T6" y="T7"/>
                    </a:cxn>
                    <a:cxn ang="0">
                      <a:pos x="T8" y="T9"/>
                    </a:cxn>
                  </a:cxnLst>
                  <a:rect l="0" t="0" r="r" b="b"/>
                  <a:pathLst>
                    <a:path w="20000" h="20000">
                      <a:moveTo>
                        <a:pt x="19988" y="0"/>
                      </a:moveTo>
                      <a:lnTo>
                        <a:pt x="19988" y="19972"/>
                      </a:lnTo>
                      <a:lnTo>
                        <a:pt x="0" y="19972"/>
                      </a:lnTo>
                      <a:lnTo>
                        <a:pt x="0" y="0"/>
                      </a:lnTo>
                      <a:lnTo>
                        <a:pt x="19988" y="0"/>
                      </a:lnTo>
                      <a:close/>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758" name="Rectangle 518">
                  <a:extLst>
                    <a:ext uri="{FF2B5EF4-FFF2-40B4-BE49-F238E27FC236}">
                      <a16:creationId xmlns:a16="http://schemas.microsoft.com/office/drawing/2014/main" id="{60792B86-9009-4170-BE7C-4070E3EA86F0}"/>
                    </a:ext>
                  </a:extLst>
                </p:cNvPr>
                <p:cNvSpPr>
                  <a:spLocks noChangeArrowheads="1"/>
                </p:cNvSpPr>
                <p:nvPr/>
              </p:nvSpPr>
              <p:spPr bwMode="auto">
                <a:xfrm>
                  <a:off x="7607" y="6667"/>
                  <a:ext cx="4774" cy="7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tIns="0" rIns="0" bIns="0"/>
                <a:lstStyle/>
                <a:p>
                  <a:endParaRPr lang="en-US" altLang="en-US" sz="2400"/>
                </a:p>
              </p:txBody>
            </p:sp>
          </p:grpSp>
        </p:grpSp>
        <p:sp>
          <p:nvSpPr>
            <p:cNvPr id="10759" name="Rectangle 519">
              <a:extLst>
                <a:ext uri="{FF2B5EF4-FFF2-40B4-BE49-F238E27FC236}">
                  <a16:creationId xmlns:a16="http://schemas.microsoft.com/office/drawing/2014/main" id="{CA3E7E58-35F0-4D4B-922F-88F9A34DE36D}"/>
                </a:ext>
              </a:extLst>
            </p:cNvPr>
            <p:cNvSpPr>
              <a:spLocks noChangeArrowheads="1"/>
            </p:cNvSpPr>
            <p:nvPr/>
          </p:nvSpPr>
          <p:spPr bwMode="auto">
            <a:xfrm>
              <a:off x="1824" y="3126"/>
              <a:ext cx="129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tIns="0" rIns="0" bIns="0"/>
            <a:lstStyle>
              <a:lvl1pPr indent="2286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eaLnBrk="1" hangingPunct="1"/>
              <a:r>
                <a:rPr lang="en-US" altLang="en-US">
                  <a:latin typeface="Times New Roman" panose="02020603050405020304" pitchFamily="18" charset="0"/>
                  <a:cs typeface="Times New Roman" panose="02020603050405020304" pitchFamily="18" charset="0"/>
                </a:rPr>
                <a:t>Primary Memory</a:t>
              </a:r>
              <a:endParaRPr lang="en-US" altLang="en-US">
                <a:latin typeface="Times New Roman" panose="02020603050405020304" pitchFamily="18" charset="0"/>
              </a:endParaRPr>
            </a:p>
          </p:txBody>
        </p:sp>
        <p:grpSp>
          <p:nvGrpSpPr>
            <p:cNvPr id="10760" name="Group 520">
              <a:extLst>
                <a:ext uri="{FF2B5EF4-FFF2-40B4-BE49-F238E27FC236}">
                  <a16:creationId xmlns:a16="http://schemas.microsoft.com/office/drawing/2014/main" id="{382F065F-F5ED-480F-9A9E-B58AF5A936AD}"/>
                </a:ext>
              </a:extLst>
            </p:cNvPr>
            <p:cNvGrpSpPr>
              <a:grpSpLocks/>
            </p:cNvGrpSpPr>
            <p:nvPr/>
          </p:nvGrpSpPr>
          <p:grpSpPr bwMode="auto">
            <a:xfrm>
              <a:off x="2426" y="3339"/>
              <a:ext cx="487" cy="764"/>
              <a:chOff x="-2" y="1"/>
              <a:chExt cx="20003" cy="19999"/>
            </a:xfrm>
          </p:grpSpPr>
          <p:sp>
            <p:nvSpPr>
              <p:cNvPr id="10761" name="Rectangle 521">
                <a:extLst>
                  <a:ext uri="{FF2B5EF4-FFF2-40B4-BE49-F238E27FC236}">
                    <a16:creationId xmlns:a16="http://schemas.microsoft.com/office/drawing/2014/main" id="{688A9CB4-CBD9-4B3B-BE8A-A0DFAFF55EA4}"/>
                  </a:ext>
                </a:extLst>
              </p:cNvPr>
              <p:cNvSpPr>
                <a:spLocks noChangeArrowheads="1"/>
              </p:cNvSpPr>
              <p:nvPr/>
            </p:nvSpPr>
            <p:spPr bwMode="auto">
              <a:xfrm>
                <a:off x="8336" y="12593"/>
                <a:ext cx="2237" cy="5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tIns="0" rIns="0" bIns="0"/>
              <a:lstStyle>
                <a:lvl1pPr indent="2286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eaLnBrk="1" hangingPunct="1"/>
                <a:r>
                  <a:rPr lang="en-US" altLang="en-US" sz="700" b="1">
                    <a:solidFill>
                      <a:srgbClr val="000000"/>
                    </a:solidFill>
                    <a:latin typeface="Courier" charset="0"/>
                    <a:cs typeface="Times New Roman" panose="02020603050405020304" pitchFamily="18" charset="0"/>
                  </a:rPr>
                  <a:t>.</a:t>
                </a:r>
                <a:endParaRPr lang="en-US" altLang="en-US" sz="1000">
                  <a:solidFill>
                    <a:srgbClr val="000000"/>
                  </a:solidFill>
                  <a:latin typeface="Times" panose="02020603050405020304" pitchFamily="18" charset="0"/>
                  <a:cs typeface="Times New Roman" panose="02020603050405020304" pitchFamily="18" charset="0"/>
                </a:endParaRPr>
              </a:p>
              <a:p>
                <a:pPr algn="ctr"/>
                <a:r>
                  <a:rPr lang="en-US" altLang="en-US" sz="700" b="1">
                    <a:solidFill>
                      <a:srgbClr val="000000"/>
                    </a:solidFill>
                    <a:latin typeface="Courier" charset="0"/>
                    <a:cs typeface="Times New Roman" panose="02020603050405020304" pitchFamily="18" charset="0"/>
                  </a:rPr>
                  <a:t>.</a:t>
                </a:r>
                <a:endParaRPr lang="en-US" altLang="en-US" sz="1000">
                  <a:solidFill>
                    <a:srgbClr val="000000"/>
                  </a:solidFill>
                  <a:latin typeface="Times" panose="02020603050405020304" pitchFamily="18" charset="0"/>
                  <a:cs typeface="Times New Roman" panose="02020603050405020304" pitchFamily="18" charset="0"/>
                </a:endParaRPr>
              </a:p>
              <a:p>
                <a:pPr algn="ctr"/>
                <a:r>
                  <a:rPr lang="en-US" altLang="en-US" sz="700" b="1">
                    <a:solidFill>
                      <a:srgbClr val="000000"/>
                    </a:solidFill>
                    <a:latin typeface="Courier" charset="0"/>
                    <a:cs typeface="Times New Roman" panose="02020603050405020304" pitchFamily="18" charset="0"/>
                  </a:rPr>
                  <a:t>.</a:t>
                </a:r>
                <a:endParaRPr lang="en-US" altLang="en-US" sz="1000">
                  <a:solidFill>
                    <a:srgbClr val="000000"/>
                  </a:solidFill>
                  <a:latin typeface="Times" panose="02020603050405020304" pitchFamily="18" charset="0"/>
                  <a:cs typeface="Times New Roman" panose="02020603050405020304" pitchFamily="18" charset="0"/>
                </a:endParaRPr>
              </a:p>
              <a:p>
                <a:endParaRPr lang="en-US" altLang="en-US" sz="2400">
                  <a:latin typeface="Times New Roman" panose="02020603050405020304" pitchFamily="18" charset="0"/>
                </a:endParaRPr>
              </a:p>
            </p:txBody>
          </p:sp>
          <p:sp>
            <p:nvSpPr>
              <p:cNvPr id="10762" name="Freeform 522">
                <a:extLst>
                  <a:ext uri="{FF2B5EF4-FFF2-40B4-BE49-F238E27FC236}">
                    <a16:creationId xmlns:a16="http://schemas.microsoft.com/office/drawing/2014/main" id="{A3F462EA-E8EC-468D-84E9-8EFB1DF3DF7C}"/>
                  </a:ext>
                </a:extLst>
              </p:cNvPr>
              <p:cNvSpPr>
                <a:spLocks/>
              </p:cNvSpPr>
              <p:nvPr/>
            </p:nvSpPr>
            <p:spPr bwMode="auto">
              <a:xfrm>
                <a:off x="-2" y="1"/>
                <a:ext cx="19837" cy="19999"/>
              </a:xfrm>
              <a:custGeom>
                <a:avLst/>
                <a:gdLst>
                  <a:gd name="T0" fmla="*/ 19981 w 20000"/>
                  <a:gd name="T1" fmla="*/ 0 h 20000"/>
                  <a:gd name="T2" fmla="*/ 19981 w 20000"/>
                  <a:gd name="T3" fmla="*/ 19990 h 20000"/>
                  <a:gd name="T4" fmla="*/ 0 w 20000"/>
                  <a:gd name="T5" fmla="*/ 19990 h 20000"/>
                  <a:gd name="T6" fmla="*/ 0 w 20000"/>
                  <a:gd name="T7" fmla="*/ 0 h 20000"/>
                  <a:gd name="T8" fmla="*/ 19981 w 20000"/>
                  <a:gd name="T9" fmla="*/ 0 h 20000"/>
                </a:gdLst>
                <a:ahLst/>
                <a:cxnLst>
                  <a:cxn ang="0">
                    <a:pos x="T0" y="T1"/>
                  </a:cxn>
                  <a:cxn ang="0">
                    <a:pos x="T2" y="T3"/>
                  </a:cxn>
                  <a:cxn ang="0">
                    <a:pos x="T4" y="T5"/>
                  </a:cxn>
                  <a:cxn ang="0">
                    <a:pos x="T6" y="T7"/>
                  </a:cxn>
                  <a:cxn ang="0">
                    <a:pos x="T8" y="T9"/>
                  </a:cxn>
                </a:cxnLst>
                <a:rect l="0" t="0" r="r" b="b"/>
                <a:pathLst>
                  <a:path w="20000" h="20000">
                    <a:moveTo>
                      <a:pt x="19981" y="0"/>
                    </a:moveTo>
                    <a:lnTo>
                      <a:pt x="19981" y="19990"/>
                    </a:lnTo>
                    <a:lnTo>
                      <a:pt x="0" y="19990"/>
                    </a:lnTo>
                    <a:lnTo>
                      <a:pt x="0" y="0"/>
                    </a:lnTo>
                    <a:lnTo>
                      <a:pt x="19981" y="0"/>
                    </a:lnTo>
                    <a:close/>
                  </a:path>
                </a:pathLst>
              </a:custGeom>
              <a:solidFill>
                <a:srgbClr val="4DB3E6"/>
              </a:solidFill>
              <a:ln w="3175">
                <a:solidFill>
                  <a:srgbClr val="4DB3E6"/>
                </a:solidFill>
                <a:round/>
                <a:headEnd/>
                <a:tailEnd/>
              </a:ln>
            </p:spPr>
            <p:txBody>
              <a:bodyPr/>
              <a:lstStyle/>
              <a:p>
                <a:endParaRPr lang="en-GB"/>
              </a:p>
            </p:txBody>
          </p:sp>
          <p:sp>
            <p:nvSpPr>
              <p:cNvPr id="10763" name="Freeform 523">
                <a:extLst>
                  <a:ext uri="{FF2B5EF4-FFF2-40B4-BE49-F238E27FC236}">
                    <a16:creationId xmlns:a16="http://schemas.microsoft.com/office/drawing/2014/main" id="{5F4753B4-2267-496D-B5FD-6E23A597D1A2}"/>
                  </a:ext>
                </a:extLst>
              </p:cNvPr>
              <p:cNvSpPr>
                <a:spLocks/>
              </p:cNvSpPr>
              <p:nvPr/>
            </p:nvSpPr>
            <p:spPr bwMode="auto">
              <a:xfrm>
                <a:off x="35" y="22"/>
                <a:ext cx="19966" cy="2493"/>
              </a:xfrm>
              <a:custGeom>
                <a:avLst/>
                <a:gdLst>
                  <a:gd name="T0" fmla="*/ 19981 w 20000"/>
                  <a:gd name="T1" fmla="*/ 0 h 20000"/>
                  <a:gd name="T2" fmla="*/ 19981 w 20000"/>
                  <a:gd name="T3" fmla="*/ 19916 h 20000"/>
                  <a:gd name="T4" fmla="*/ 0 w 20000"/>
                  <a:gd name="T5" fmla="*/ 19916 h 20000"/>
                  <a:gd name="T6" fmla="*/ 0 w 20000"/>
                  <a:gd name="T7" fmla="*/ 0 h 20000"/>
                  <a:gd name="T8" fmla="*/ 19981 w 20000"/>
                  <a:gd name="T9" fmla="*/ 0 h 20000"/>
                </a:gdLst>
                <a:ahLst/>
                <a:cxnLst>
                  <a:cxn ang="0">
                    <a:pos x="T0" y="T1"/>
                  </a:cxn>
                  <a:cxn ang="0">
                    <a:pos x="T2" y="T3"/>
                  </a:cxn>
                  <a:cxn ang="0">
                    <a:pos x="T4" y="T5"/>
                  </a:cxn>
                  <a:cxn ang="0">
                    <a:pos x="T6" y="T7"/>
                  </a:cxn>
                  <a:cxn ang="0">
                    <a:pos x="T8" y="T9"/>
                  </a:cxn>
                </a:cxnLst>
                <a:rect l="0" t="0" r="r" b="b"/>
                <a:pathLst>
                  <a:path w="20000" h="20000">
                    <a:moveTo>
                      <a:pt x="19981" y="0"/>
                    </a:moveTo>
                    <a:lnTo>
                      <a:pt x="19981" y="19916"/>
                    </a:lnTo>
                    <a:lnTo>
                      <a:pt x="0" y="19916"/>
                    </a:lnTo>
                    <a:lnTo>
                      <a:pt x="0" y="0"/>
                    </a:lnTo>
                    <a:lnTo>
                      <a:pt x="19981" y="0"/>
                    </a:lnTo>
                    <a:close/>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764" name="Freeform 524">
                <a:extLst>
                  <a:ext uri="{FF2B5EF4-FFF2-40B4-BE49-F238E27FC236}">
                    <a16:creationId xmlns:a16="http://schemas.microsoft.com/office/drawing/2014/main" id="{AABC224C-1364-43A2-97A0-1224AFC4829B}"/>
                  </a:ext>
                </a:extLst>
              </p:cNvPr>
              <p:cNvSpPr>
                <a:spLocks/>
              </p:cNvSpPr>
              <p:nvPr/>
            </p:nvSpPr>
            <p:spPr bwMode="auto">
              <a:xfrm>
                <a:off x="35" y="2536"/>
                <a:ext cx="19966" cy="2515"/>
              </a:xfrm>
              <a:custGeom>
                <a:avLst/>
                <a:gdLst>
                  <a:gd name="T0" fmla="*/ 19981 w 20000"/>
                  <a:gd name="T1" fmla="*/ 0 h 20000"/>
                  <a:gd name="T2" fmla="*/ 19981 w 20000"/>
                  <a:gd name="T3" fmla="*/ 19917 h 20000"/>
                  <a:gd name="T4" fmla="*/ 0 w 20000"/>
                  <a:gd name="T5" fmla="*/ 19917 h 20000"/>
                  <a:gd name="T6" fmla="*/ 0 w 20000"/>
                  <a:gd name="T7" fmla="*/ 0 h 20000"/>
                  <a:gd name="T8" fmla="*/ 19981 w 20000"/>
                  <a:gd name="T9" fmla="*/ 0 h 20000"/>
                </a:gdLst>
                <a:ahLst/>
                <a:cxnLst>
                  <a:cxn ang="0">
                    <a:pos x="T0" y="T1"/>
                  </a:cxn>
                  <a:cxn ang="0">
                    <a:pos x="T2" y="T3"/>
                  </a:cxn>
                  <a:cxn ang="0">
                    <a:pos x="T4" y="T5"/>
                  </a:cxn>
                  <a:cxn ang="0">
                    <a:pos x="T6" y="T7"/>
                  </a:cxn>
                  <a:cxn ang="0">
                    <a:pos x="T8" y="T9"/>
                  </a:cxn>
                </a:cxnLst>
                <a:rect l="0" t="0" r="r" b="b"/>
                <a:pathLst>
                  <a:path w="20000" h="20000">
                    <a:moveTo>
                      <a:pt x="19981" y="0"/>
                    </a:moveTo>
                    <a:lnTo>
                      <a:pt x="19981" y="19917"/>
                    </a:lnTo>
                    <a:lnTo>
                      <a:pt x="0" y="19917"/>
                    </a:lnTo>
                    <a:lnTo>
                      <a:pt x="0" y="0"/>
                    </a:lnTo>
                    <a:lnTo>
                      <a:pt x="19981" y="0"/>
                    </a:lnTo>
                    <a:close/>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765" name="Freeform 525">
                <a:extLst>
                  <a:ext uri="{FF2B5EF4-FFF2-40B4-BE49-F238E27FC236}">
                    <a16:creationId xmlns:a16="http://schemas.microsoft.com/office/drawing/2014/main" id="{BF2483AD-A93C-4EB0-A680-40908560D406}"/>
                  </a:ext>
                </a:extLst>
              </p:cNvPr>
              <p:cNvSpPr>
                <a:spLocks/>
              </p:cNvSpPr>
              <p:nvPr/>
            </p:nvSpPr>
            <p:spPr bwMode="auto">
              <a:xfrm>
                <a:off x="35" y="5009"/>
                <a:ext cx="19966" cy="2493"/>
              </a:xfrm>
              <a:custGeom>
                <a:avLst/>
                <a:gdLst>
                  <a:gd name="T0" fmla="*/ 19981 w 20000"/>
                  <a:gd name="T1" fmla="*/ 0 h 20000"/>
                  <a:gd name="T2" fmla="*/ 19981 w 20000"/>
                  <a:gd name="T3" fmla="*/ 19916 h 20000"/>
                  <a:gd name="T4" fmla="*/ 0 w 20000"/>
                  <a:gd name="T5" fmla="*/ 19916 h 20000"/>
                  <a:gd name="T6" fmla="*/ 0 w 20000"/>
                  <a:gd name="T7" fmla="*/ 0 h 20000"/>
                  <a:gd name="T8" fmla="*/ 19981 w 20000"/>
                  <a:gd name="T9" fmla="*/ 0 h 20000"/>
                </a:gdLst>
                <a:ahLst/>
                <a:cxnLst>
                  <a:cxn ang="0">
                    <a:pos x="T0" y="T1"/>
                  </a:cxn>
                  <a:cxn ang="0">
                    <a:pos x="T2" y="T3"/>
                  </a:cxn>
                  <a:cxn ang="0">
                    <a:pos x="T4" y="T5"/>
                  </a:cxn>
                  <a:cxn ang="0">
                    <a:pos x="T6" y="T7"/>
                  </a:cxn>
                  <a:cxn ang="0">
                    <a:pos x="T8" y="T9"/>
                  </a:cxn>
                </a:cxnLst>
                <a:rect l="0" t="0" r="r" b="b"/>
                <a:pathLst>
                  <a:path w="20000" h="20000">
                    <a:moveTo>
                      <a:pt x="19981" y="0"/>
                    </a:moveTo>
                    <a:lnTo>
                      <a:pt x="19981" y="19916"/>
                    </a:lnTo>
                    <a:lnTo>
                      <a:pt x="0" y="19916"/>
                    </a:lnTo>
                    <a:lnTo>
                      <a:pt x="0" y="0"/>
                    </a:lnTo>
                    <a:lnTo>
                      <a:pt x="19981" y="0"/>
                    </a:lnTo>
                    <a:close/>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766" name="Freeform 526">
                <a:extLst>
                  <a:ext uri="{FF2B5EF4-FFF2-40B4-BE49-F238E27FC236}">
                    <a16:creationId xmlns:a16="http://schemas.microsoft.com/office/drawing/2014/main" id="{0C6389AE-CE2C-4413-B965-089EEEC66BC5}"/>
                  </a:ext>
                </a:extLst>
              </p:cNvPr>
              <p:cNvSpPr>
                <a:spLocks/>
              </p:cNvSpPr>
              <p:nvPr/>
            </p:nvSpPr>
            <p:spPr bwMode="auto">
              <a:xfrm>
                <a:off x="35" y="7512"/>
                <a:ext cx="19966" cy="2494"/>
              </a:xfrm>
              <a:custGeom>
                <a:avLst/>
                <a:gdLst>
                  <a:gd name="T0" fmla="*/ 19981 w 20000"/>
                  <a:gd name="T1" fmla="*/ 0 h 20000"/>
                  <a:gd name="T2" fmla="*/ 19981 w 20000"/>
                  <a:gd name="T3" fmla="*/ 19916 h 20000"/>
                  <a:gd name="T4" fmla="*/ 0 w 20000"/>
                  <a:gd name="T5" fmla="*/ 19916 h 20000"/>
                  <a:gd name="T6" fmla="*/ 0 w 20000"/>
                  <a:gd name="T7" fmla="*/ 0 h 20000"/>
                  <a:gd name="T8" fmla="*/ 19981 w 20000"/>
                  <a:gd name="T9" fmla="*/ 0 h 20000"/>
                </a:gdLst>
                <a:ahLst/>
                <a:cxnLst>
                  <a:cxn ang="0">
                    <a:pos x="T0" y="T1"/>
                  </a:cxn>
                  <a:cxn ang="0">
                    <a:pos x="T2" y="T3"/>
                  </a:cxn>
                  <a:cxn ang="0">
                    <a:pos x="T4" y="T5"/>
                  </a:cxn>
                  <a:cxn ang="0">
                    <a:pos x="T6" y="T7"/>
                  </a:cxn>
                  <a:cxn ang="0">
                    <a:pos x="T8" y="T9"/>
                  </a:cxn>
                </a:cxnLst>
                <a:rect l="0" t="0" r="r" b="b"/>
                <a:pathLst>
                  <a:path w="20000" h="20000">
                    <a:moveTo>
                      <a:pt x="19981" y="0"/>
                    </a:moveTo>
                    <a:lnTo>
                      <a:pt x="19981" y="19916"/>
                    </a:lnTo>
                    <a:lnTo>
                      <a:pt x="0" y="19916"/>
                    </a:lnTo>
                    <a:lnTo>
                      <a:pt x="0" y="0"/>
                    </a:lnTo>
                    <a:lnTo>
                      <a:pt x="19981" y="0"/>
                    </a:lnTo>
                    <a:close/>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767" name="Freeform 527">
                <a:extLst>
                  <a:ext uri="{FF2B5EF4-FFF2-40B4-BE49-F238E27FC236}">
                    <a16:creationId xmlns:a16="http://schemas.microsoft.com/office/drawing/2014/main" id="{9C6B3A04-9F99-4245-8A62-DC19B2A6A947}"/>
                  </a:ext>
                </a:extLst>
              </p:cNvPr>
              <p:cNvSpPr>
                <a:spLocks/>
              </p:cNvSpPr>
              <p:nvPr/>
            </p:nvSpPr>
            <p:spPr bwMode="auto">
              <a:xfrm>
                <a:off x="35" y="10006"/>
                <a:ext cx="19966" cy="2493"/>
              </a:xfrm>
              <a:custGeom>
                <a:avLst/>
                <a:gdLst>
                  <a:gd name="T0" fmla="*/ 19981 w 20000"/>
                  <a:gd name="T1" fmla="*/ 0 h 20000"/>
                  <a:gd name="T2" fmla="*/ 19981 w 20000"/>
                  <a:gd name="T3" fmla="*/ 19916 h 20000"/>
                  <a:gd name="T4" fmla="*/ 0 w 20000"/>
                  <a:gd name="T5" fmla="*/ 19916 h 20000"/>
                  <a:gd name="T6" fmla="*/ 0 w 20000"/>
                  <a:gd name="T7" fmla="*/ 0 h 20000"/>
                  <a:gd name="T8" fmla="*/ 19981 w 20000"/>
                  <a:gd name="T9" fmla="*/ 0 h 20000"/>
                </a:gdLst>
                <a:ahLst/>
                <a:cxnLst>
                  <a:cxn ang="0">
                    <a:pos x="T0" y="T1"/>
                  </a:cxn>
                  <a:cxn ang="0">
                    <a:pos x="T2" y="T3"/>
                  </a:cxn>
                  <a:cxn ang="0">
                    <a:pos x="T4" y="T5"/>
                  </a:cxn>
                  <a:cxn ang="0">
                    <a:pos x="T6" y="T7"/>
                  </a:cxn>
                  <a:cxn ang="0">
                    <a:pos x="T8" y="T9"/>
                  </a:cxn>
                </a:cxnLst>
                <a:rect l="0" t="0" r="r" b="b"/>
                <a:pathLst>
                  <a:path w="20000" h="20000">
                    <a:moveTo>
                      <a:pt x="19981" y="0"/>
                    </a:moveTo>
                    <a:lnTo>
                      <a:pt x="19981" y="19916"/>
                    </a:lnTo>
                    <a:lnTo>
                      <a:pt x="0" y="19916"/>
                    </a:lnTo>
                    <a:lnTo>
                      <a:pt x="0" y="0"/>
                    </a:lnTo>
                    <a:lnTo>
                      <a:pt x="19981" y="0"/>
                    </a:lnTo>
                    <a:close/>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768" name="Freeform 528">
                <a:extLst>
                  <a:ext uri="{FF2B5EF4-FFF2-40B4-BE49-F238E27FC236}">
                    <a16:creationId xmlns:a16="http://schemas.microsoft.com/office/drawing/2014/main" id="{957AE638-F0AC-4DCA-B5CF-DF4AFE6298C5}"/>
                  </a:ext>
                </a:extLst>
              </p:cNvPr>
              <p:cNvSpPr>
                <a:spLocks/>
              </p:cNvSpPr>
              <p:nvPr/>
            </p:nvSpPr>
            <p:spPr bwMode="auto">
              <a:xfrm>
                <a:off x="35" y="12510"/>
                <a:ext cx="19966" cy="4997"/>
              </a:xfrm>
              <a:custGeom>
                <a:avLst/>
                <a:gdLst>
                  <a:gd name="T0" fmla="*/ 19981 w 20000"/>
                  <a:gd name="T1" fmla="*/ 0 h 20000"/>
                  <a:gd name="T2" fmla="*/ 19981 w 20000"/>
                  <a:gd name="T3" fmla="*/ 19958 h 20000"/>
                  <a:gd name="T4" fmla="*/ 0 w 20000"/>
                  <a:gd name="T5" fmla="*/ 19958 h 20000"/>
                  <a:gd name="T6" fmla="*/ 0 w 20000"/>
                  <a:gd name="T7" fmla="*/ 0 h 20000"/>
                  <a:gd name="T8" fmla="*/ 19981 w 20000"/>
                  <a:gd name="T9" fmla="*/ 0 h 20000"/>
                </a:gdLst>
                <a:ahLst/>
                <a:cxnLst>
                  <a:cxn ang="0">
                    <a:pos x="T0" y="T1"/>
                  </a:cxn>
                  <a:cxn ang="0">
                    <a:pos x="T2" y="T3"/>
                  </a:cxn>
                  <a:cxn ang="0">
                    <a:pos x="T4" y="T5"/>
                  </a:cxn>
                  <a:cxn ang="0">
                    <a:pos x="T6" y="T7"/>
                  </a:cxn>
                  <a:cxn ang="0">
                    <a:pos x="T8" y="T9"/>
                  </a:cxn>
                </a:cxnLst>
                <a:rect l="0" t="0" r="r" b="b"/>
                <a:pathLst>
                  <a:path w="20000" h="20000">
                    <a:moveTo>
                      <a:pt x="19981" y="0"/>
                    </a:moveTo>
                    <a:lnTo>
                      <a:pt x="19981" y="19958"/>
                    </a:lnTo>
                    <a:lnTo>
                      <a:pt x="0" y="19958"/>
                    </a:lnTo>
                    <a:lnTo>
                      <a:pt x="0" y="0"/>
                    </a:lnTo>
                    <a:lnTo>
                      <a:pt x="19981" y="0"/>
                    </a:lnTo>
                    <a:close/>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769" name="Freeform 529">
                <a:extLst>
                  <a:ext uri="{FF2B5EF4-FFF2-40B4-BE49-F238E27FC236}">
                    <a16:creationId xmlns:a16="http://schemas.microsoft.com/office/drawing/2014/main" id="{F3B3A0A7-C31C-40A7-A8DB-EA31FEDDEFA6}"/>
                  </a:ext>
                </a:extLst>
              </p:cNvPr>
              <p:cNvSpPr>
                <a:spLocks/>
              </p:cNvSpPr>
              <p:nvPr/>
            </p:nvSpPr>
            <p:spPr bwMode="auto">
              <a:xfrm>
                <a:off x="35" y="17507"/>
                <a:ext cx="19966" cy="2493"/>
              </a:xfrm>
              <a:custGeom>
                <a:avLst/>
                <a:gdLst>
                  <a:gd name="T0" fmla="*/ 19981 w 20000"/>
                  <a:gd name="T1" fmla="*/ 0 h 20000"/>
                  <a:gd name="T2" fmla="*/ 19981 w 20000"/>
                  <a:gd name="T3" fmla="*/ 19916 h 20000"/>
                  <a:gd name="T4" fmla="*/ 0 w 20000"/>
                  <a:gd name="T5" fmla="*/ 19916 h 20000"/>
                  <a:gd name="T6" fmla="*/ 0 w 20000"/>
                  <a:gd name="T7" fmla="*/ 0 h 20000"/>
                  <a:gd name="T8" fmla="*/ 19981 w 20000"/>
                  <a:gd name="T9" fmla="*/ 0 h 20000"/>
                </a:gdLst>
                <a:ahLst/>
                <a:cxnLst>
                  <a:cxn ang="0">
                    <a:pos x="T0" y="T1"/>
                  </a:cxn>
                  <a:cxn ang="0">
                    <a:pos x="T2" y="T3"/>
                  </a:cxn>
                  <a:cxn ang="0">
                    <a:pos x="T4" y="T5"/>
                  </a:cxn>
                  <a:cxn ang="0">
                    <a:pos x="T6" y="T7"/>
                  </a:cxn>
                  <a:cxn ang="0">
                    <a:pos x="T8" y="T9"/>
                  </a:cxn>
                </a:cxnLst>
                <a:rect l="0" t="0" r="r" b="b"/>
                <a:pathLst>
                  <a:path w="20000" h="20000">
                    <a:moveTo>
                      <a:pt x="19981" y="0"/>
                    </a:moveTo>
                    <a:lnTo>
                      <a:pt x="19981" y="19916"/>
                    </a:lnTo>
                    <a:lnTo>
                      <a:pt x="0" y="19916"/>
                    </a:lnTo>
                    <a:lnTo>
                      <a:pt x="0" y="0"/>
                    </a:lnTo>
                    <a:lnTo>
                      <a:pt x="19981" y="0"/>
                    </a:lnTo>
                    <a:close/>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770" name="Rectangle 530">
                <a:extLst>
                  <a:ext uri="{FF2B5EF4-FFF2-40B4-BE49-F238E27FC236}">
                    <a16:creationId xmlns:a16="http://schemas.microsoft.com/office/drawing/2014/main" id="{703FDFE8-E1C1-4AA8-841F-FF7BCAA0B728}"/>
                  </a:ext>
                </a:extLst>
              </p:cNvPr>
              <p:cNvSpPr>
                <a:spLocks noChangeArrowheads="1"/>
              </p:cNvSpPr>
              <p:nvPr/>
            </p:nvSpPr>
            <p:spPr bwMode="auto">
              <a:xfrm>
                <a:off x="8890" y="12510"/>
                <a:ext cx="2237" cy="5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tIns="0" rIns="0" bIns="0"/>
              <a:lstStyle>
                <a:lvl1pPr indent="2286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eaLnBrk="1" hangingPunct="1"/>
                <a:r>
                  <a:rPr lang="en-US" altLang="en-US" sz="700" b="1">
                    <a:solidFill>
                      <a:srgbClr val="000000"/>
                    </a:solidFill>
                    <a:latin typeface="Courier" charset="0"/>
                    <a:cs typeface="Times New Roman" panose="02020603050405020304" pitchFamily="18" charset="0"/>
                  </a:rPr>
                  <a:t>.</a:t>
                </a:r>
                <a:endParaRPr lang="en-US" altLang="en-US" sz="1000">
                  <a:solidFill>
                    <a:srgbClr val="000000"/>
                  </a:solidFill>
                  <a:latin typeface="Times" panose="02020603050405020304" pitchFamily="18" charset="0"/>
                  <a:cs typeface="Times New Roman" panose="02020603050405020304" pitchFamily="18" charset="0"/>
                </a:endParaRPr>
              </a:p>
              <a:p>
                <a:pPr algn="ctr"/>
                <a:r>
                  <a:rPr lang="en-US" altLang="en-US" sz="700" b="1">
                    <a:solidFill>
                      <a:srgbClr val="000000"/>
                    </a:solidFill>
                    <a:latin typeface="Courier" charset="0"/>
                    <a:cs typeface="Times New Roman" panose="02020603050405020304" pitchFamily="18" charset="0"/>
                  </a:rPr>
                  <a:t>.</a:t>
                </a:r>
                <a:endParaRPr lang="en-US" altLang="en-US" sz="1000">
                  <a:solidFill>
                    <a:srgbClr val="000000"/>
                  </a:solidFill>
                  <a:latin typeface="Times" panose="02020603050405020304" pitchFamily="18" charset="0"/>
                  <a:cs typeface="Times New Roman" panose="02020603050405020304" pitchFamily="18" charset="0"/>
                </a:endParaRPr>
              </a:p>
              <a:p>
                <a:pPr algn="ctr"/>
                <a:r>
                  <a:rPr lang="en-US" altLang="en-US" sz="700" b="1">
                    <a:solidFill>
                      <a:srgbClr val="000000"/>
                    </a:solidFill>
                    <a:latin typeface="Courier" charset="0"/>
                    <a:cs typeface="Times New Roman" panose="02020603050405020304" pitchFamily="18" charset="0"/>
                  </a:rPr>
                  <a:t>.</a:t>
                </a:r>
                <a:endParaRPr lang="en-US" altLang="en-US" sz="1000">
                  <a:solidFill>
                    <a:srgbClr val="000000"/>
                  </a:solidFill>
                  <a:latin typeface="Times" panose="02020603050405020304" pitchFamily="18" charset="0"/>
                  <a:cs typeface="Times New Roman" panose="02020603050405020304" pitchFamily="18" charset="0"/>
                </a:endParaRPr>
              </a:p>
              <a:p>
                <a:endParaRPr lang="en-US" altLang="en-US" sz="2400">
                  <a:latin typeface="Times New Roman" panose="02020603050405020304" pitchFamily="18" charset="0"/>
                </a:endParaRPr>
              </a:p>
            </p:txBody>
          </p:sp>
        </p:grpSp>
        <p:grpSp>
          <p:nvGrpSpPr>
            <p:cNvPr id="10771" name="Group 531">
              <a:extLst>
                <a:ext uri="{FF2B5EF4-FFF2-40B4-BE49-F238E27FC236}">
                  <a16:creationId xmlns:a16="http://schemas.microsoft.com/office/drawing/2014/main" id="{503C57F0-8E35-4FD9-9D15-070987B705B4}"/>
                </a:ext>
              </a:extLst>
            </p:cNvPr>
            <p:cNvGrpSpPr>
              <a:grpSpLocks/>
            </p:cNvGrpSpPr>
            <p:nvPr/>
          </p:nvGrpSpPr>
          <p:grpSpPr bwMode="auto">
            <a:xfrm>
              <a:off x="2426" y="2339"/>
              <a:ext cx="487" cy="765"/>
              <a:chOff x="0" y="0"/>
              <a:chExt cx="20000" cy="20000"/>
            </a:xfrm>
          </p:grpSpPr>
          <p:sp>
            <p:nvSpPr>
              <p:cNvPr id="10772" name="Freeform 532">
                <a:extLst>
                  <a:ext uri="{FF2B5EF4-FFF2-40B4-BE49-F238E27FC236}">
                    <a16:creationId xmlns:a16="http://schemas.microsoft.com/office/drawing/2014/main" id="{03CA7085-06F8-4507-8C78-024E6C35DB76}"/>
                  </a:ext>
                </a:extLst>
              </p:cNvPr>
              <p:cNvSpPr>
                <a:spLocks/>
              </p:cNvSpPr>
              <p:nvPr/>
            </p:nvSpPr>
            <p:spPr bwMode="auto">
              <a:xfrm>
                <a:off x="0" y="0"/>
                <a:ext cx="19834" cy="19969"/>
              </a:xfrm>
              <a:custGeom>
                <a:avLst/>
                <a:gdLst>
                  <a:gd name="T0" fmla="*/ 19981 w 20000"/>
                  <a:gd name="T1" fmla="*/ 0 h 20000"/>
                  <a:gd name="T2" fmla="*/ 19981 w 20000"/>
                  <a:gd name="T3" fmla="*/ 19990 h 20000"/>
                  <a:gd name="T4" fmla="*/ 0 w 20000"/>
                  <a:gd name="T5" fmla="*/ 19990 h 20000"/>
                  <a:gd name="T6" fmla="*/ 0 w 20000"/>
                  <a:gd name="T7" fmla="*/ 0 h 20000"/>
                  <a:gd name="T8" fmla="*/ 19981 w 20000"/>
                  <a:gd name="T9" fmla="*/ 0 h 20000"/>
                </a:gdLst>
                <a:ahLst/>
                <a:cxnLst>
                  <a:cxn ang="0">
                    <a:pos x="T0" y="T1"/>
                  </a:cxn>
                  <a:cxn ang="0">
                    <a:pos x="T2" y="T3"/>
                  </a:cxn>
                  <a:cxn ang="0">
                    <a:pos x="T4" y="T5"/>
                  </a:cxn>
                  <a:cxn ang="0">
                    <a:pos x="T6" y="T7"/>
                  </a:cxn>
                  <a:cxn ang="0">
                    <a:pos x="T8" y="T9"/>
                  </a:cxn>
                </a:cxnLst>
                <a:rect l="0" t="0" r="r" b="b"/>
                <a:pathLst>
                  <a:path w="20000" h="20000">
                    <a:moveTo>
                      <a:pt x="19981" y="0"/>
                    </a:moveTo>
                    <a:lnTo>
                      <a:pt x="19981" y="19990"/>
                    </a:lnTo>
                    <a:lnTo>
                      <a:pt x="0" y="19990"/>
                    </a:lnTo>
                    <a:lnTo>
                      <a:pt x="0" y="0"/>
                    </a:lnTo>
                    <a:lnTo>
                      <a:pt x="19981" y="0"/>
                    </a:lnTo>
                    <a:close/>
                  </a:path>
                </a:pathLst>
              </a:custGeom>
              <a:solidFill>
                <a:srgbClr val="4DB3E6"/>
              </a:solidFill>
              <a:ln w="3175">
                <a:solidFill>
                  <a:srgbClr val="4DB3E6"/>
                </a:solidFill>
                <a:round/>
                <a:headEnd/>
                <a:tailEnd/>
              </a:ln>
            </p:spPr>
            <p:txBody>
              <a:bodyPr/>
              <a:lstStyle/>
              <a:p>
                <a:endParaRPr lang="en-GB"/>
              </a:p>
            </p:txBody>
          </p:sp>
          <p:sp>
            <p:nvSpPr>
              <p:cNvPr id="10773" name="Freeform 533">
                <a:extLst>
                  <a:ext uri="{FF2B5EF4-FFF2-40B4-BE49-F238E27FC236}">
                    <a16:creationId xmlns:a16="http://schemas.microsoft.com/office/drawing/2014/main" id="{9B519AAF-BBB3-4945-9FFD-987B04EF7941}"/>
                  </a:ext>
                </a:extLst>
              </p:cNvPr>
              <p:cNvSpPr>
                <a:spLocks/>
              </p:cNvSpPr>
              <p:nvPr/>
            </p:nvSpPr>
            <p:spPr bwMode="auto">
              <a:xfrm>
                <a:off x="37" y="21"/>
                <a:ext cx="19963" cy="2490"/>
              </a:xfrm>
              <a:custGeom>
                <a:avLst/>
                <a:gdLst>
                  <a:gd name="T0" fmla="*/ 19981 w 20000"/>
                  <a:gd name="T1" fmla="*/ 0 h 20000"/>
                  <a:gd name="T2" fmla="*/ 19981 w 20000"/>
                  <a:gd name="T3" fmla="*/ 19916 h 20000"/>
                  <a:gd name="T4" fmla="*/ 0 w 20000"/>
                  <a:gd name="T5" fmla="*/ 19916 h 20000"/>
                  <a:gd name="T6" fmla="*/ 0 w 20000"/>
                  <a:gd name="T7" fmla="*/ 0 h 20000"/>
                  <a:gd name="T8" fmla="*/ 19981 w 20000"/>
                  <a:gd name="T9" fmla="*/ 0 h 20000"/>
                </a:gdLst>
                <a:ahLst/>
                <a:cxnLst>
                  <a:cxn ang="0">
                    <a:pos x="T0" y="T1"/>
                  </a:cxn>
                  <a:cxn ang="0">
                    <a:pos x="T2" y="T3"/>
                  </a:cxn>
                  <a:cxn ang="0">
                    <a:pos x="T4" y="T5"/>
                  </a:cxn>
                  <a:cxn ang="0">
                    <a:pos x="T6" y="T7"/>
                  </a:cxn>
                  <a:cxn ang="0">
                    <a:pos x="T8" y="T9"/>
                  </a:cxn>
                </a:cxnLst>
                <a:rect l="0" t="0" r="r" b="b"/>
                <a:pathLst>
                  <a:path w="20000" h="20000">
                    <a:moveTo>
                      <a:pt x="19981" y="0"/>
                    </a:moveTo>
                    <a:lnTo>
                      <a:pt x="19981" y="19916"/>
                    </a:lnTo>
                    <a:lnTo>
                      <a:pt x="0" y="19916"/>
                    </a:lnTo>
                    <a:lnTo>
                      <a:pt x="0" y="0"/>
                    </a:lnTo>
                    <a:lnTo>
                      <a:pt x="19981" y="0"/>
                    </a:lnTo>
                    <a:close/>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774" name="Freeform 534">
                <a:extLst>
                  <a:ext uri="{FF2B5EF4-FFF2-40B4-BE49-F238E27FC236}">
                    <a16:creationId xmlns:a16="http://schemas.microsoft.com/office/drawing/2014/main" id="{69269B49-01D6-4EE0-8355-DCEF450D92CC}"/>
                  </a:ext>
                </a:extLst>
              </p:cNvPr>
              <p:cNvSpPr>
                <a:spLocks/>
              </p:cNvSpPr>
              <p:nvPr/>
            </p:nvSpPr>
            <p:spPr bwMode="auto">
              <a:xfrm>
                <a:off x="37" y="2531"/>
                <a:ext cx="19963" cy="2511"/>
              </a:xfrm>
              <a:custGeom>
                <a:avLst/>
                <a:gdLst>
                  <a:gd name="T0" fmla="*/ 19981 w 20000"/>
                  <a:gd name="T1" fmla="*/ 0 h 20000"/>
                  <a:gd name="T2" fmla="*/ 19981 w 20000"/>
                  <a:gd name="T3" fmla="*/ 19917 h 20000"/>
                  <a:gd name="T4" fmla="*/ 0 w 20000"/>
                  <a:gd name="T5" fmla="*/ 19917 h 20000"/>
                  <a:gd name="T6" fmla="*/ 0 w 20000"/>
                  <a:gd name="T7" fmla="*/ 0 h 20000"/>
                  <a:gd name="T8" fmla="*/ 19981 w 20000"/>
                  <a:gd name="T9" fmla="*/ 0 h 20000"/>
                </a:gdLst>
                <a:ahLst/>
                <a:cxnLst>
                  <a:cxn ang="0">
                    <a:pos x="T0" y="T1"/>
                  </a:cxn>
                  <a:cxn ang="0">
                    <a:pos x="T2" y="T3"/>
                  </a:cxn>
                  <a:cxn ang="0">
                    <a:pos x="T4" y="T5"/>
                  </a:cxn>
                  <a:cxn ang="0">
                    <a:pos x="T6" y="T7"/>
                  </a:cxn>
                  <a:cxn ang="0">
                    <a:pos x="T8" y="T9"/>
                  </a:cxn>
                </a:cxnLst>
                <a:rect l="0" t="0" r="r" b="b"/>
                <a:pathLst>
                  <a:path w="20000" h="20000">
                    <a:moveTo>
                      <a:pt x="19981" y="0"/>
                    </a:moveTo>
                    <a:lnTo>
                      <a:pt x="19981" y="19917"/>
                    </a:lnTo>
                    <a:lnTo>
                      <a:pt x="0" y="19917"/>
                    </a:lnTo>
                    <a:lnTo>
                      <a:pt x="0" y="0"/>
                    </a:lnTo>
                    <a:lnTo>
                      <a:pt x="19981" y="0"/>
                    </a:lnTo>
                    <a:close/>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nvGrpSpPr>
              <p:cNvPr id="10775" name="Group 535">
                <a:extLst>
                  <a:ext uri="{FF2B5EF4-FFF2-40B4-BE49-F238E27FC236}">
                    <a16:creationId xmlns:a16="http://schemas.microsoft.com/office/drawing/2014/main" id="{B0DB69F2-5172-4D49-8FC9-22F3AA0E4157}"/>
                  </a:ext>
                </a:extLst>
              </p:cNvPr>
              <p:cNvGrpSpPr>
                <a:grpSpLocks/>
              </p:cNvGrpSpPr>
              <p:nvPr/>
            </p:nvGrpSpPr>
            <p:grpSpPr bwMode="auto">
              <a:xfrm>
                <a:off x="37" y="5042"/>
                <a:ext cx="19963" cy="14958"/>
                <a:chOff x="-4" y="-1"/>
                <a:chExt cx="20008" cy="20001"/>
              </a:xfrm>
            </p:grpSpPr>
            <p:sp>
              <p:nvSpPr>
                <p:cNvPr id="10776" name="Rectangle 536">
                  <a:extLst>
                    <a:ext uri="{FF2B5EF4-FFF2-40B4-BE49-F238E27FC236}">
                      <a16:creationId xmlns:a16="http://schemas.microsoft.com/office/drawing/2014/main" id="{1B593A62-4561-4918-9D0B-9AB6A229529E}"/>
                    </a:ext>
                  </a:extLst>
                </p:cNvPr>
                <p:cNvSpPr>
                  <a:spLocks noChangeArrowheads="1"/>
                </p:cNvSpPr>
                <p:nvPr/>
              </p:nvSpPr>
              <p:spPr bwMode="auto">
                <a:xfrm>
                  <a:off x="8314" y="10112"/>
                  <a:ext cx="2242" cy="7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tIns="0" rIns="0" bIns="0"/>
                <a:lstStyle>
                  <a:lvl1pPr indent="2286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eaLnBrk="1" hangingPunct="1"/>
                  <a:r>
                    <a:rPr lang="en-US" altLang="en-US" sz="700" b="1">
                      <a:solidFill>
                        <a:srgbClr val="000000"/>
                      </a:solidFill>
                      <a:latin typeface="Courier" charset="0"/>
                      <a:cs typeface="Times New Roman" panose="02020603050405020304" pitchFamily="18" charset="0"/>
                    </a:rPr>
                    <a:t>.</a:t>
                  </a:r>
                  <a:endParaRPr lang="en-US" altLang="en-US" sz="1000">
                    <a:solidFill>
                      <a:srgbClr val="000000"/>
                    </a:solidFill>
                    <a:latin typeface="Times" panose="02020603050405020304" pitchFamily="18" charset="0"/>
                    <a:cs typeface="Times New Roman" panose="02020603050405020304" pitchFamily="18" charset="0"/>
                  </a:endParaRPr>
                </a:p>
                <a:p>
                  <a:pPr algn="ctr"/>
                  <a:r>
                    <a:rPr lang="en-US" altLang="en-US" sz="700" b="1">
                      <a:solidFill>
                        <a:srgbClr val="000000"/>
                      </a:solidFill>
                      <a:latin typeface="Courier" charset="0"/>
                      <a:cs typeface="Times New Roman" panose="02020603050405020304" pitchFamily="18" charset="0"/>
                    </a:rPr>
                    <a:t>.</a:t>
                  </a:r>
                  <a:endParaRPr lang="en-US" altLang="en-US" sz="1000">
                    <a:solidFill>
                      <a:srgbClr val="000000"/>
                    </a:solidFill>
                    <a:latin typeface="Times" panose="02020603050405020304" pitchFamily="18" charset="0"/>
                    <a:cs typeface="Times New Roman" panose="02020603050405020304" pitchFamily="18" charset="0"/>
                  </a:endParaRPr>
                </a:p>
                <a:p>
                  <a:pPr algn="ctr"/>
                  <a:r>
                    <a:rPr lang="en-US" altLang="en-US" sz="700" b="1">
                      <a:solidFill>
                        <a:srgbClr val="000000"/>
                      </a:solidFill>
                      <a:latin typeface="Courier" charset="0"/>
                      <a:cs typeface="Times New Roman" panose="02020603050405020304" pitchFamily="18" charset="0"/>
                    </a:rPr>
                    <a:t>.</a:t>
                  </a:r>
                  <a:endParaRPr lang="en-US" altLang="en-US" sz="1000">
                    <a:solidFill>
                      <a:srgbClr val="000000"/>
                    </a:solidFill>
                    <a:latin typeface="Times" panose="02020603050405020304" pitchFamily="18" charset="0"/>
                    <a:cs typeface="Times New Roman" panose="02020603050405020304" pitchFamily="18" charset="0"/>
                  </a:endParaRPr>
                </a:p>
                <a:p>
                  <a:endParaRPr lang="en-US" altLang="en-US" sz="2400">
                    <a:latin typeface="Times New Roman" panose="02020603050405020304" pitchFamily="18" charset="0"/>
                  </a:endParaRPr>
                </a:p>
              </p:txBody>
            </p:sp>
            <p:sp>
              <p:nvSpPr>
                <p:cNvPr id="10777" name="Freeform 537">
                  <a:extLst>
                    <a:ext uri="{FF2B5EF4-FFF2-40B4-BE49-F238E27FC236}">
                      <a16:creationId xmlns:a16="http://schemas.microsoft.com/office/drawing/2014/main" id="{21F28EAC-576A-49BF-932E-5005F8532E08}"/>
                    </a:ext>
                  </a:extLst>
                </p:cNvPr>
                <p:cNvSpPr>
                  <a:spLocks/>
                </p:cNvSpPr>
                <p:nvPr/>
              </p:nvSpPr>
              <p:spPr bwMode="auto">
                <a:xfrm>
                  <a:off x="-4" y="-1"/>
                  <a:ext cx="20008" cy="3330"/>
                </a:xfrm>
                <a:custGeom>
                  <a:avLst/>
                  <a:gdLst>
                    <a:gd name="T0" fmla="*/ 19981 w 20000"/>
                    <a:gd name="T1" fmla="*/ 0 h 20000"/>
                    <a:gd name="T2" fmla="*/ 19981 w 20000"/>
                    <a:gd name="T3" fmla="*/ 19916 h 20000"/>
                    <a:gd name="T4" fmla="*/ 0 w 20000"/>
                    <a:gd name="T5" fmla="*/ 19916 h 20000"/>
                    <a:gd name="T6" fmla="*/ 0 w 20000"/>
                    <a:gd name="T7" fmla="*/ 0 h 20000"/>
                    <a:gd name="T8" fmla="*/ 19981 w 20000"/>
                    <a:gd name="T9" fmla="*/ 0 h 20000"/>
                  </a:gdLst>
                  <a:ahLst/>
                  <a:cxnLst>
                    <a:cxn ang="0">
                      <a:pos x="T0" y="T1"/>
                    </a:cxn>
                    <a:cxn ang="0">
                      <a:pos x="T2" y="T3"/>
                    </a:cxn>
                    <a:cxn ang="0">
                      <a:pos x="T4" y="T5"/>
                    </a:cxn>
                    <a:cxn ang="0">
                      <a:pos x="T6" y="T7"/>
                    </a:cxn>
                    <a:cxn ang="0">
                      <a:pos x="T8" y="T9"/>
                    </a:cxn>
                  </a:cxnLst>
                  <a:rect l="0" t="0" r="r" b="b"/>
                  <a:pathLst>
                    <a:path w="20000" h="20000">
                      <a:moveTo>
                        <a:pt x="19981" y="0"/>
                      </a:moveTo>
                      <a:lnTo>
                        <a:pt x="19981" y="19916"/>
                      </a:lnTo>
                      <a:lnTo>
                        <a:pt x="0" y="19916"/>
                      </a:lnTo>
                      <a:lnTo>
                        <a:pt x="0" y="0"/>
                      </a:lnTo>
                      <a:lnTo>
                        <a:pt x="19981" y="0"/>
                      </a:lnTo>
                      <a:close/>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778" name="Freeform 538">
                  <a:extLst>
                    <a:ext uri="{FF2B5EF4-FFF2-40B4-BE49-F238E27FC236}">
                      <a16:creationId xmlns:a16="http://schemas.microsoft.com/office/drawing/2014/main" id="{AFC053C6-F849-4D6C-8278-7A5D9F88E4D5}"/>
                    </a:ext>
                  </a:extLst>
                </p:cNvPr>
                <p:cNvSpPr>
                  <a:spLocks/>
                </p:cNvSpPr>
                <p:nvPr/>
              </p:nvSpPr>
              <p:spPr bwMode="auto">
                <a:xfrm>
                  <a:off x="-4" y="3329"/>
                  <a:ext cx="20008" cy="3328"/>
                </a:xfrm>
                <a:custGeom>
                  <a:avLst/>
                  <a:gdLst>
                    <a:gd name="T0" fmla="*/ 19981 w 20000"/>
                    <a:gd name="T1" fmla="*/ 0 h 20000"/>
                    <a:gd name="T2" fmla="*/ 19981 w 20000"/>
                    <a:gd name="T3" fmla="*/ 19916 h 20000"/>
                    <a:gd name="T4" fmla="*/ 0 w 20000"/>
                    <a:gd name="T5" fmla="*/ 19916 h 20000"/>
                    <a:gd name="T6" fmla="*/ 0 w 20000"/>
                    <a:gd name="T7" fmla="*/ 0 h 20000"/>
                    <a:gd name="T8" fmla="*/ 19981 w 20000"/>
                    <a:gd name="T9" fmla="*/ 0 h 20000"/>
                  </a:gdLst>
                  <a:ahLst/>
                  <a:cxnLst>
                    <a:cxn ang="0">
                      <a:pos x="T0" y="T1"/>
                    </a:cxn>
                    <a:cxn ang="0">
                      <a:pos x="T2" y="T3"/>
                    </a:cxn>
                    <a:cxn ang="0">
                      <a:pos x="T4" y="T5"/>
                    </a:cxn>
                    <a:cxn ang="0">
                      <a:pos x="T6" y="T7"/>
                    </a:cxn>
                    <a:cxn ang="0">
                      <a:pos x="T8" y="T9"/>
                    </a:cxn>
                  </a:cxnLst>
                  <a:rect l="0" t="0" r="r" b="b"/>
                  <a:pathLst>
                    <a:path w="20000" h="20000">
                      <a:moveTo>
                        <a:pt x="19981" y="0"/>
                      </a:moveTo>
                      <a:lnTo>
                        <a:pt x="19981" y="19916"/>
                      </a:lnTo>
                      <a:lnTo>
                        <a:pt x="0" y="19916"/>
                      </a:lnTo>
                      <a:lnTo>
                        <a:pt x="0" y="0"/>
                      </a:lnTo>
                      <a:lnTo>
                        <a:pt x="19981" y="0"/>
                      </a:lnTo>
                      <a:close/>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779" name="Freeform 539">
                  <a:extLst>
                    <a:ext uri="{FF2B5EF4-FFF2-40B4-BE49-F238E27FC236}">
                      <a16:creationId xmlns:a16="http://schemas.microsoft.com/office/drawing/2014/main" id="{FC4DD4F1-BC3C-42E8-868E-E02214CBB3F0}"/>
                    </a:ext>
                  </a:extLst>
                </p:cNvPr>
                <p:cNvSpPr>
                  <a:spLocks/>
                </p:cNvSpPr>
                <p:nvPr/>
              </p:nvSpPr>
              <p:spPr bwMode="auto">
                <a:xfrm>
                  <a:off x="-4" y="6657"/>
                  <a:ext cx="20008" cy="3329"/>
                </a:xfrm>
                <a:custGeom>
                  <a:avLst/>
                  <a:gdLst>
                    <a:gd name="T0" fmla="*/ 19981 w 20000"/>
                    <a:gd name="T1" fmla="*/ 0 h 20000"/>
                    <a:gd name="T2" fmla="*/ 19981 w 20000"/>
                    <a:gd name="T3" fmla="*/ 19916 h 20000"/>
                    <a:gd name="T4" fmla="*/ 0 w 20000"/>
                    <a:gd name="T5" fmla="*/ 19916 h 20000"/>
                    <a:gd name="T6" fmla="*/ 0 w 20000"/>
                    <a:gd name="T7" fmla="*/ 0 h 20000"/>
                    <a:gd name="T8" fmla="*/ 19981 w 20000"/>
                    <a:gd name="T9" fmla="*/ 0 h 20000"/>
                  </a:gdLst>
                  <a:ahLst/>
                  <a:cxnLst>
                    <a:cxn ang="0">
                      <a:pos x="T0" y="T1"/>
                    </a:cxn>
                    <a:cxn ang="0">
                      <a:pos x="T2" y="T3"/>
                    </a:cxn>
                    <a:cxn ang="0">
                      <a:pos x="T4" y="T5"/>
                    </a:cxn>
                    <a:cxn ang="0">
                      <a:pos x="T6" y="T7"/>
                    </a:cxn>
                    <a:cxn ang="0">
                      <a:pos x="T8" y="T9"/>
                    </a:cxn>
                  </a:cxnLst>
                  <a:rect l="0" t="0" r="r" b="b"/>
                  <a:pathLst>
                    <a:path w="20000" h="20000">
                      <a:moveTo>
                        <a:pt x="19981" y="0"/>
                      </a:moveTo>
                      <a:lnTo>
                        <a:pt x="19981" y="19916"/>
                      </a:lnTo>
                      <a:lnTo>
                        <a:pt x="0" y="19916"/>
                      </a:lnTo>
                      <a:lnTo>
                        <a:pt x="0" y="0"/>
                      </a:lnTo>
                      <a:lnTo>
                        <a:pt x="19981" y="0"/>
                      </a:lnTo>
                      <a:close/>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780" name="Freeform 540">
                  <a:extLst>
                    <a:ext uri="{FF2B5EF4-FFF2-40B4-BE49-F238E27FC236}">
                      <a16:creationId xmlns:a16="http://schemas.microsoft.com/office/drawing/2014/main" id="{3783CA0C-3342-4413-9617-716BC12C646E}"/>
                    </a:ext>
                  </a:extLst>
                </p:cNvPr>
                <p:cNvSpPr>
                  <a:spLocks/>
                </p:cNvSpPr>
                <p:nvPr/>
              </p:nvSpPr>
              <p:spPr bwMode="auto">
                <a:xfrm>
                  <a:off x="-4" y="10000"/>
                  <a:ext cx="20008" cy="6672"/>
                </a:xfrm>
                <a:custGeom>
                  <a:avLst/>
                  <a:gdLst>
                    <a:gd name="T0" fmla="*/ 19981 w 20000"/>
                    <a:gd name="T1" fmla="*/ 0 h 20000"/>
                    <a:gd name="T2" fmla="*/ 19981 w 20000"/>
                    <a:gd name="T3" fmla="*/ 19958 h 20000"/>
                    <a:gd name="T4" fmla="*/ 0 w 20000"/>
                    <a:gd name="T5" fmla="*/ 19958 h 20000"/>
                    <a:gd name="T6" fmla="*/ 0 w 20000"/>
                    <a:gd name="T7" fmla="*/ 0 h 20000"/>
                    <a:gd name="T8" fmla="*/ 19981 w 20000"/>
                    <a:gd name="T9" fmla="*/ 0 h 20000"/>
                  </a:gdLst>
                  <a:ahLst/>
                  <a:cxnLst>
                    <a:cxn ang="0">
                      <a:pos x="T0" y="T1"/>
                    </a:cxn>
                    <a:cxn ang="0">
                      <a:pos x="T2" y="T3"/>
                    </a:cxn>
                    <a:cxn ang="0">
                      <a:pos x="T4" y="T5"/>
                    </a:cxn>
                    <a:cxn ang="0">
                      <a:pos x="T6" y="T7"/>
                    </a:cxn>
                    <a:cxn ang="0">
                      <a:pos x="T8" y="T9"/>
                    </a:cxn>
                  </a:cxnLst>
                  <a:rect l="0" t="0" r="r" b="b"/>
                  <a:pathLst>
                    <a:path w="20000" h="20000">
                      <a:moveTo>
                        <a:pt x="19981" y="0"/>
                      </a:moveTo>
                      <a:lnTo>
                        <a:pt x="19981" y="19958"/>
                      </a:lnTo>
                      <a:lnTo>
                        <a:pt x="0" y="19958"/>
                      </a:lnTo>
                      <a:lnTo>
                        <a:pt x="0" y="0"/>
                      </a:lnTo>
                      <a:lnTo>
                        <a:pt x="19981" y="0"/>
                      </a:lnTo>
                      <a:close/>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781" name="Freeform 541">
                  <a:extLst>
                    <a:ext uri="{FF2B5EF4-FFF2-40B4-BE49-F238E27FC236}">
                      <a16:creationId xmlns:a16="http://schemas.microsoft.com/office/drawing/2014/main" id="{F2159FB4-5424-4EC3-A389-F67DA3E44119}"/>
                    </a:ext>
                  </a:extLst>
                </p:cNvPr>
                <p:cNvSpPr>
                  <a:spLocks/>
                </p:cNvSpPr>
                <p:nvPr/>
              </p:nvSpPr>
              <p:spPr bwMode="auto">
                <a:xfrm>
                  <a:off x="-4" y="16672"/>
                  <a:ext cx="20008" cy="3328"/>
                </a:xfrm>
                <a:custGeom>
                  <a:avLst/>
                  <a:gdLst>
                    <a:gd name="T0" fmla="*/ 19981 w 20000"/>
                    <a:gd name="T1" fmla="*/ 0 h 20000"/>
                    <a:gd name="T2" fmla="*/ 19981 w 20000"/>
                    <a:gd name="T3" fmla="*/ 19916 h 20000"/>
                    <a:gd name="T4" fmla="*/ 0 w 20000"/>
                    <a:gd name="T5" fmla="*/ 19916 h 20000"/>
                    <a:gd name="T6" fmla="*/ 0 w 20000"/>
                    <a:gd name="T7" fmla="*/ 0 h 20000"/>
                    <a:gd name="T8" fmla="*/ 19981 w 20000"/>
                    <a:gd name="T9" fmla="*/ 0 h 20000"/>
                  </a:gdLst>
                  <a:ahLst/>
                  <a:cxnLst>
                    <a:cxn ang="0">
                      <a:pos x="T0" y="T1"/>
                    </a:cxn>
                    <a:cxn ang="0">
                      <a:pos x="T2" y="T3"/>
                    </a:cxn>
                    <a:cxn ang="0">
                      <a:pos x="T4" y="T5"/>
                    </a:cxn>
                    <a:cxn ang="0">
                      <a:pos x="T6" y="T7"/>
                    </a:cxn>
                    <a:cxn ang="0">
                      <a:pos x="T8" y="T9"/>
                    </a:cxn>
                  </a:cxnLst>
                  <a:rect l="0" t="0" r="r" b="b"/>
                  <a:pathLst>
                    <a:path w="20000" h="20000">
                      <a:moveTo>
                        <a:pt x="19981" y="0"/>
                      </a:moveTo>
                      <a:lnTo>
                        <a:pt x="19981" y="19916"/>
                      </a:lnTo>
                      <a:lnTo>
                        <a:pt x="0" y="19916"/>
                      </a:lnTo>
                      <a:lnTo>
                        <a:pt x="0" y="0"/>
                      </a:lnTo>
                      <a:lnTo>
                        <a:pt x="19981" y="0"/>
                      </a:lnTo>
                      <a:close/>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782" name="Rectangle 542">
                  <a:extLst>
                    <a:ext uri="{FF2B5EF4-FFF2-40B4-BE49-F238E27FC236}">
                      <a16:creationId xmlns:a16="http://schemas.microsoft.com/office/drawing/2014/main" id="{7AB7991B-CEFC-4ECA-A599-7F91C70D2C6A}"/>
                    </a:ext>
                  </a:extLst>
                </p:cNvPr>
                <p:cNvSpPr>
                  <a:spLocks noChangeArrowheads="1"/>
                </p:cNvSpPr>
                <p:nvPr/>
              </p:nvSpPr>
              <p:spPr bwMode="auto">
                <a:xfrm>
                  <a:off x="8870" y="10000"/>
                  <a:ext cx="2242" cy="7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tIns="0" rIns="0" bIns="0"/>
                <a:lstStyle>
                  <a:lvl1pPr indent="2286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eaLnBrk="1" hangingPunct="1"/>
                  <a:r>
                    <a:rPr lang="en-US" altLang="en-US" sz="700" b="1">
                      <a:solidFill>
                        <a:srgbClr val="000000"/>
                      </a:solidFill>
                      <a:latin typeface="Courier" charset="0"/>
                      <a:cs typeface="Times New Roman" panose="02020603050405020304" pitchFamily="18" charset="0"/>
                    </a:rPr>
                    <a:t>.</a:t>
                  </a:r>
                  <a:endParaRPr lang="en-US" altLang="en-US" sz="1000">
                    <a:solidFill>
                      <a:srgbClr val="000000"/>
                    </a:solidFill>
                    <a:latin typeface="Times" panose="02020603050405020304" pitchFamily="18" charset="0"/>
                    <a:cs typeface="Times New Roman" panose="02020603050405020304" pitchFamily="18" charset="0"/>
                  </a:endParaRPr>
                </a:p>
                <a:p>
                  <a:pPr algn="ctr"/>
                  <a:r>
                    <a:rPr lang="en-US" altLang="en-US" sz="700" b="1">
                      <a:solidFill>
                        <a:srgbClr val="000000"/>
                      </a:solidFill>
                      <a:latin typeface="Courier" charset="0"/>
                      <a:cs typeface="Times New Roman" panose="02020603050405020304" pitchFamily="18" charset="0"/>
                    </a:rPr>
                    <a:t>.</a:t>
                  </a:r>
                  <a:endParaRPr lang="en-US" altLang="en-US" sz="1000">
                    <a:solidFill>
                      <a:srgbClr val="000000"/>
                    </a:solidFill>
                    <a:latin typeface="Times" panose="02020603050405020304" pitchFamily="18" charset="0"/>
                    <a:cs typeface="Times New Roman" panose="02020603050405020304" pitchFamily="18" charset="0"/>
                  </a:endParaRPr>
                </a:p>
                <a:p>
                  <a:pPr algn="ctr"/>
                  <a:r>
                    <a:rPr lang="en-US" altLang="en-US" sz="700" b="1">
                      <a:solidFill>
                        <a:srgbClr val="000000"/>
                      </a:solidFill>
                      <a:latin typeface="Courier" charset="0"/>
                      <a:cs typeface="Times New Roman" panose="02020603050405020304" pitchFamily="18" charset="0"/>
                    </a:rPr>
                    <a:t>.</a:t>
                  </a:r>
                  <a:endParaRPr lang="en-US" altLang="en-US" sz="1000">
                    <a:solidFill>
                      <a:srgbClr val="000000"/>
                    </a:solidFill>
                    <a:latin typeface="Times" panose="02020603050405020304" pitchFamily="18" charset="0"/>
                    <a:cs typeface="Times New Roman" panose="02020603050405020304" pitchFamily="18" charset="0"/>
                  </a:endParaRPr>
                </a:p>
                <a:p>
                  <a:endParaRPr lang="en-US" altLang="en-US" sz="2400">
                    <a:latin typeface="Times New Roman" panose="02020603050405020304" pitchFamily="18" charset="0"/>
                  </a:endParaRPr>
                </a:p>
              </p:txBody>
            </p:sp>
          </p:grpSp>
        </p:grpSp>
        <p:grpSp>
          <p:nvGrpSpPr>
            <p:cNvPr id="10784" name="Group 544">
              <a:extLst>
                <a:ext uri="{FF2B5EF4-FFF2-40B4-BE49-F238E27FC236}">
                  <a16:creationId xmlns:a16="http://schemas.microsoft.com/office/drawing/2014/main" id="{26393CAB-3FF9-47FC-9929-0A36740DDFEA}"/>
                </a:ext>
              </a:extLst>
            </p:cNvPr>
            <p:cNvGrpSpPr>
              <a:grpSpLocks/>
            </p:cNvGrpSpPr>
            <p:nvPr/>
          </p:nvGrpSpPr>
          <p:grpSpPr bwMode="auto">
            <a:xfrm>
              <a:off x="2426" y="1458"/>
              <a:ext cx="502" cy="194"/>
              <a:chOff x="0" y="3"/>
              <a:chExt cx="20000" cy="19997"/>
            </a:xfrm>
          </p:grpSpPr>
          <p:sp>
            <p:nvSpPr>
              <p:cNvPr id="10785" name="Oval 545">
                <a:extLst>
                  <a:ext uri="{FF2B5EF4-FFF2-40B4-BE49-F238E27FC236}">
                    <a16:creationId xmlns:a16="http://schemas.microsoft.com/office/drawing/2014/main" id="{3FF76553-5DE7-4412-86DD-E9D57ACE0FF1}"/>
                  </a:ext>
                </a:extLst>
              </p:cNvPr>
              <p:cNvSpPr>
                <a:spLocks noChangeArrowheads="1"/>
              </p:cNvSpPr>
              <p:nvPr/>
            </p:nvSpPr>
            <p:spPr bwMode="auto">
              <a:xfrm>
                <a:off x="0" y="15011"/>
                <a:ext cx="20000" cy="4989"/>
              </a:xfrm>
              <a:prstGeom prst="ellipse">
                <a:avLst/>
              </a:prstGeom>
              <a:solidFill>
                <a:srgbClr val="4DB3E6"/>
              </a:solidFill>
              <a:ln w="3175">
                <a:solidFill>
                  <a:srgbClr val="4DB3E6"/>
                </a:solidFill>
                <a:round/>
                <a:headEnd/>
                <a:tailEnd/>
              </a:ln>
            </p:spPr>
            <p:txBody>
              <a:bodyPr/>
              <a:lstStyle/>
              <a:p>
                <a:endParaRPr lang="en-GB"/>
              </a:p>
            </p:txBody>
          </p:sp>
          <p:sp>
            <p:nvSpPr>
              <p:cNvPr id="10786" name="Freeform 546">
                <a:extLst>
                  <a:ext uri="{FF2B5EF4-FFF2-40B4-BE49-F238E27FC236}">
                    <a16:creationId xmlns:a16="http://schemas.microsoft.com/office/drawing/2014/main" id="{6A0617C6-BFD4-497B-A87F-5D47205A4FDE}"/>
                  </a:ext>
                </a:extLst>
              </p:cNvPr>
              <p:cNvSpPr>
                <a:spLocks/>
              </p:cNvSpPr>
              <p:nvPr/>
            </p:nvSpPr>
            <p:spPr bwMode="auto">
              <a:xfrm>
                <a:off x="19" y="2559"/>
                <a:ext cx="19981" cy="14844"/>
              </a:xfrm>
              <a:custGeom>
                <a:avLst/>
                <a:gdLst>
                  <a:gd name="T0" fmla="*/ 19981 w 20000"/>
                  <a:gd name="T1" fmla="*/ 0 h 20000"/>
                  <a:gd name="T2" fmla="*/ 19981 w 20000"/>
                  <a:gd name="T3" fmla="*/ 19944 h 20000"/>
                  <a:gd name="T4" fmla="*/ 0 w 20000"/>
                  <a:gd name="T5" fmla="*/ 19944 h 20000"/>
                  <a:gd name="T6" fmla="*/ 0 w 20000"/>
                  <a:gd name="T7" fmla="*/ 0 h 20000"/>
                  <a:gd name="T8" fmla="*/ 19981 w 20000"/>
                  <a:gd name="T9" fmla="*/ 0 h 20000"/>
                </a:gdLst>
                <a:ahLst/>
                <a:cxnLst>
                  <a:cxn ang="0">
                    <a:pos x="T0" y="T1"/>
                  </a:cxn>
                  <a:cxn ang="0">
                    <a:pos x="T2" y="T3"/>
                  </a:cxn>
                  <a:cxn ang="0">
                    <a:pos x="T4" y="T5"/>
                  </a:cxn>
                  <a:cxn ang="0">
                    <a:pos x="T6" y="T7"/>
                  </a:cxn>
                  <a:cxn ang="0">
                    <a:pos x="T8" y="T9"/>
                  </a:cxn>
                </a:cxnLst>
                <a:rect l="0" t="0" r="r" b="b"/>
                <a:pathLst>
                  <a:path w="20000" h="20000">
                    <a:moveTo>
                      <a:pt x="19981" y="0"/>
                    </a:moveTo>
                    <a:lnTo>
                      <a:pt x="19981" y="19944"/>
                    </a:lnTo>
                    <a:lnTo>
                      <a:pt x="0" y="19944"/>
                    </a:lnTo>
                    <a:lnTo>
                      <a:pt x="0" y="0"/>
                    </a:lnTo>
                    <a:lnTo>
                      <a:pt x="19981" y="0"/>
                    </a:lnTo>
                    <a:close/>
                  </a:path>
                </a:pathLst>
              </a:custGeom>
              <a:solidFill>
                <a:srgbClr val="4DB3E6"/>
              </a:solidFill>
              <a:ln w="3175">
                <a:solidFill>
                  <a:srgbClr val="4DB3E6"/>
                </a:solidFill>
                <a:round/>
                <a:headEnd/>
                <a:tailEnd/>
              </a:ln>
            </p:spPr>
            <p:txBody>
              <a:bodyPr/>
              <a:lstStyle/>
              <a:p>
                <a:endParaRPr lang="en-GB"/>
              </a:p>
            </p:txBody>
          </p:sp>
          <p:sp>
            <p:nvSpPr>
              <p:cNvPr id="10787" name="Oval 547">
                <a:extLst>
                  <a:ext uri="{FF2B5EF4-FFF2-40B4-BE49-F238E27FC236}">
                    <a16:creationId xmlns:a16="http://schemas.microsoft.com/office/drawing/2014/main" id="{22F35CAA-7F44-45BC-BD09-FC987FA42BDA}"/>
                  </a:ext>
                </a:extLst>
              </p:cNvPr>
              <p:cNvSpPr>
                <a:spLocks noChangeArrowheads="1"/>
              </p:cNvSpPr>
              <p:nvPr/>
            </p:nvSpPr>
            <p:spPr bwMode="auto">
              <a:xfrm>
                <a:off x="0" y="3"/>
                <a:ext cx="20000" cy="4989"/>
              </a:xfrm>
              <a:prstGeom prst="ellipse">
                <a:avLst/>
              </a:prstGeom>
              <a:solidFill>
                <a:srgbClr val="4DB3E6"/>
              </a:solidFill>
              <a:ln w="3175">
                <a:solidFill>
                  <a:srgbClr val="4DB3E6"/>
                </a:solidFill>
                <a:round/>
                <a:headEnd/>
                <a:tailEnd/>
              </a:ln>
            </p:spPr>
            <p:txBody>
              <a:bodyPr/>
              <a:lstStyle/>
              <a:p>
                <a:endParaRPr lang="en-GB"/>
              </a:p>
            </p:txBody>
          </p:sp>
        </p:grpSp>
        <p:sp>
          <p:nvSpPr>
            <p:cNvPr id="10788" name="Oval 548">
              <a:extLst>
                <a:ext uri="{FF2B5EF4-FFF2-40B4-BE49-F238E27FC236}">
                  <a16:creationId xmlns:a16="http://schemas.microsoft.com/office/drawing/2014/main" id="{DA8B3A46-B416-4F25-8E97-80E8F74A6B9B}"/>
                </a:ext>
              </a:extLst>
            </p:cNvPr>
            <p:cNvSpPr>
              <a:spLocks noChangeArrowheads="1"/>
            </p:cNvSpPr>
            <p:nvPr/>
          </p:nvSpPr>
          <p:spPr bwMode="auto">
            <a:xfrm>
              <a:off x="2426" y="1603"/>
              <a:ext cx="502" cy="49"/>
            </a:xfrm>
            <a:prstGeom prst="ellipse">
              <a:avLst/>
            </a:pr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789" name="Freeform 549">
              <a:extLst>
                <a:ext uri="{FF2B5EF4-FFF2-40B4-BE49-F238E27FC236}">
                  <a16:creationId xmlns:a16="http://schemas.microsoft.com/office/drawing/2014/main" id="{29B5ED8A-0EB7-4BBD-AD05-E745651A6381}"/>
                </a:ext>
              </a:extLst>
            </p:cNvPr>
            <p:cNvSpPr>
              <a:spLocks/>
            </p:cNvSpPr>
            <p:nvPr/>
          </p:nvSpPr>
          <p:spPr bwMode="auto">
            <a:xfrm>
              <a:off x="2426" y="1482"/>
              <a:ext cx="502" cy="144"/>
            </a:xfrm>
            <a:custGeom>
              <a:avLst/>
              <a:gdLst>
                <a:gd name="T0" fmla="*/ 19981 w 20000"/>
                <a:gd name="T1" fmla="*/ 0 h 20000"/>
                <a:gd name="T2" fmla="*/ 19981 w 20000"/>
                <a:gd name="T3" fmla="*/ 19944 h 20000"/>
                <a:gd name="T4" fmla="*/ 0 w 20000"/>
                <a:gd name="T5" fmla="*/ 19944 h 20000"/>
                <a:gd name="T6" fmla="*/ 0 w 20000"/>
                <a:gd name="T7" fmla="*/ 0 h 20000"/>
                <a:gd name="T8" fmla="*/ 19981 w 20000"/>
                <a:gd name="T9" fmla="*/ 0 h 20000"/>
              </a:gdLst>
              <a:ahLst/>
              <a:cxnLst>
                <a:cxn ang="0">
                  <a:pos x="T0" y="T1"/>
                </a:cxn>
                <a:cxn ang="0">
                  <a:pos x="T2" y="T3"/>
                </a:cxn>
                <a:cxn ang="0">
                  <a:pos x="T4" y="T5"/>
                </a:cxn>
                <a:cxn ang="0">
                  <a:pos x="T6" y="T7"/>
                </a:cxn>
                <a:cxn ang="0">
                  <a:pos x="T8" y="T9"/>
                </a:cxn>
              </a:cxnLst>
              <a:rect l="0" t="0" r="r" b="b"/>
              <a:pathLst>
                <a:path w="20000" h="20000">
                  <a:moveTo>
                    <a:pt x="19981" y="0"/>
                  </a:moveTo>
                  <a:lnTo>
                    <a:pt x="19981" y="19944"/>
                  </a:lnTo>
                  <a:lnTo>
                    <a:pt x="0" y="19944"/>
                  </a:lnTo>
                  <a:lnTo>
                    <a:pt x="0" y="0"/>
                  </a:lnTo>
                  <a:lnTo>
                    <a:pt x="19981" y="0"/>
                  </a:lnTo>
                  <a:close/>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790" name="Freeform 550">
              <a:extLst>
                <a:ext uri="{FF2B5EF4-FFF2-40B4-BE49-F238E27FC236}">
                  <a16:creationId xmlns:a16="http://schemas.microsoft.com/office/drawing/2014/main" id="{3D2A0CD7-E47E-4988-AA90-9CD9F735940E}"/>
                </a:ext>
              </a:extLst>
            </p:cNvPr>
            <p:cNvSpPr>
              <a:spLocks/>
            </p:cNvSpPr>
            <p:nvPr/>
          </p:nvSpPr>
          <p:spPr bwMode="auto">
            <a:xfrm>
              <a:off x="2431" y="1603"/>
              <a:ext cx="492" cy="26"/>
            </a:xfrm>
            <a:custGeom>
              <a:avLst/>
              <a:gdLst>
                <a:gd name="T0" fmla="*/ 19981 w 20000"/>
                <a:gd name="T1" fmla="*/ 0 h 20000"/>
                <a:gd name="T2" fmla="*/ 19981 w 20000"/>
                <a:gd name="T3" fmla="*/ 19692 h 20000"/>
                <a:gd name="T4" fmla="*/ 0 w 20000"/>
                <a:gd name="T5" fmla="*/ 19692 h 20000"/>
                <a:gd name="T6" fmla="*/ 0 w 20000"/>
                <a:gd name="T7" fmla="*/ 0 h 20000"/>
                <a:gd name="T8" fmla="*/ 19981 w 20000"/>
                <a:gd name="T9" fmla="*/ 0 h 20000"/>
              </a:gdLst>
              <a:ahLst/>
              <a:cxnLst>
                <a:cxn ang="0">
                  <a:pos x="T0" y="T1"/>
                </a:cxn>
                <a:cxn ang="0">
                  <a:pos x="T2" y="T3"/>
                </a:cxn>
                <a:cxn ang="0">
                  <a:pos x="T4" y="T5"/>
                </a:cxn>
                <a:cxn ang="0">
                  <a:pos x="T6" y="T7"/>
                </a:cxn>
                <a:cxn ang="0">
                  <a:pos x="T8" y="T9"/>
                </a:cxn>
              </a:cxnLst>
              <a:rect l="0" t="0" r="r" b="b"/>
              <a:pathLst>
                <a:path w="20000" h="20000">
                  <a:moveTo>
                    <a:pt x="19981" y="0"/>
                  </a:moveTo>
                  <a:lnTo>
                    <a:pt x="19981" y="19692"/>
                  </a:lnTo>
                  <a:lnTo>
                    <a:pt x="0" y="19692"/>
                  </a:lnTo>
                  <a:lnTo>
                    <a:pt x="0" y="0"/>
                  </a:lnTo>
                  <a:lnTo>
                    <a:pt x="19981" y="0"/>
                  </a:lnTo>
                  <a:close/>
                </a:path>
              </a:pathLst>
            </a:custGeom>
            <a:solidFill>
              <a:srgbClr val="4DB3E6"/>
            </a:solidFill>
            <a:ln w="3175">
              <a:solidFill>
                <a:srgbClr val="4DB3E6"/>
              </a:solidFill>
              <a:round/>
              <a:headEnd/>
              <a:tailEnd/>
            </a:ln>
          </p:spPr>
          <p:txBody>
            <a:bodyPr/>
            <a:lstStyle/>
            <a:p>
              <a:endParaRPr lang="en-GB"/>
            </a:p>
          </p:txBody>
        </p:sp>
        <p:sp>
          <p:nvSpPr>
            <p:cNvPr id="10791" name="Rectangle 551">
              <a:extLst>
                <a:ext uri="{FF2B5EF4-FFF2-40B4-BE49-F238E27FC236}">
                  <a16:creationId xmlns:a16="http://schemas.microsoft.com/office/drawing/2014/main" id="{C98773CA-A49D-4A10-9A20-7DFA08288858}"/>
                </a:ext>
              </a:extLst>
            </p:cNvPr>
            <p:cNvSpPr>
              <a:spLocks noChangeArrowheads="1"/>
            </p:cNvSpPr>
            <p:nvPr/>
          </p:nvSpPr>
          <p:spPr bwMode="auto">
            <a:xfrm>
              <a:off x="2556" y="1494"/>
              <a:ext cx="242"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tIns="0" rIns="0" bIns="0"/>
            <a:lstStyle/>
            <a:p>
              <a:pPr eaLnBrk="1" hangingPunct="1"/>
              <a:r>
                <a:rPr lang="en-US" altLang="en-US" sz="1600">
                  <a:ea typeface="Mincho" charset="-128"/>
                </a:rPr>
                <a:t>Disk</a:t>
              </a:r>
              <a:endParaRPr lang="en-US" altLang="en-US" sz="1600"/>
            </a:p>
          </p:txBody>
        </p:sp>
        <p:sp>
          <p:nvSpPr>
            <p:cNvPr id="10792" name="Freeform 552">
              <a:extLst>
                <a:ext uri="{FF2B5EF4-FFF2-40B4-BE49-F238E27FC236}">
                  <a16:creationId xmlns:a16="http://schemas.microsoft.com/office/drawing/2014/main" id="{1A10319D-2D71-49CD-BCDF-66AE011F2F4C}"/>
                </a:ext>
              </a:extLst>
            </p:cNvPr>
            <p:cNvSpPr>
              <a:spLocks/>
            </p:cNvSpPr>
            <p:nvPr/>
          </p:nvSpPr>
          <p:spPr bwMode="auto">
            <a:xfrm>
              <a:off x="2430" y="1478"/>
              <a:ext cx="496" cy="27"/>
            </a:xfrm>
            <a:custGeom>
              <a:avLst/>
              <a:gdLst>
                <a:gd name="T0" fmla="*/ 19981 w 20000"/>
                <a:gd name="T1" fmla="*/ 0 h 20000"/>
                <a:gd name="T2" fmla="*/ 19981 w 20000"/>
                <a:gd name="T3" fmla="*/ 19701 h 20000"/>
                <a:gd name="T4" fmla="*/ 0 w 20000"/>
                <a:gd name="T5" fmla="*/ 19701 h 20000"/>
                <a:gd name="T6" fmla="*/ 0 w 20000"/>
                <a:gd name="T7" fmla="*/ 0 h 20000"/>
                <a:gd name="T8" fmla="*/ 19981 w 20000"/>
                <a:gd name="T9" fmla="*/ 0 h 20000"/>
              </a:gdLst>
              <a:ahLst/>
              <a:cxnLst>
                <a:cxn ang="0">
                  <a:pos x="T0" y="T1"/>
                </a:cxn>
                <a:cxn ang="0">
                  <a:pos x="T2" y="T3"/>
                </a:cxn>
                <a:cxn ang="0">
                  <a:pos x="T4" y="T5"/>
                </a:cxn>
                <a:cxn ang="0">
                  <a:pos x="T6" y="T7"/>
                </a:cxn>
                <a:cxn ang="0">
                  <a:pos x="T8" y="T9"/>
                </a:cxn>
              </a:cxnLst>
              <a:rect l="0" t="0" r="r" b="b"/>
              <a:pathLst>
                <a:path w="20000" h="20000">
                  <a:moveTo>
                    <a:pt x="19981" y="0"/>
                  </a:moveTo>
                  <a:lnTo>
                    <a:pt x="19981" y="19701"/>
                  </a:lnTo>
                  <a:lnTo>
                    <a:pt x="0" y="19701"/>
                  </a:lnTo>
                  <a:lnTo>
                    <a:pt x="0" y="0"/>
                  </a:lnTo>
                  <a:lnTo>
                    <a:pt x="19981" y="0"/>
                  </a:lnTo>
                  <a:close/>
                </a:path>
              </a:pathLst>
            </a:custGeom>
            <a:solidFill>
              <a:srgbClr val="4DB3E6"/>
            </a:solidFill>
            <a:ln w="3175">
              <a:solidFill>
                <a:srgbClr val="4DB3E6"/>
              </a:solidFill>
              <a:round/>
              <a:headEnd/>
              <a:tailEnd/>
            </a:ln>
          </p:spPr>
          <p:txBody>
            <a:bodyPr/>
            <a:lstStyle/>
            <a:p>
              <a:endParaRPr lang="en-GB"/>
            </a:p>
          </p:txBody>
        </p:sp>
        <p:sp>
          <p:nvSpPr>
            <p:cNvPr id="10793" name="Oval 553">
              <a:extLst>
                <a:ext uri="{FF2B5EF4-FFF2-40B4-BE49-F238E27FC236}">
                  <a16:creationId xmlns:a16="http://schemas.microsoft.com/office/drawing/2014/main" id="{997FC167-5A6E-4E57-8C2D-5C412EE9FD36}"/>
                </a:ext>
              </a:extLst>
            </p:cNvPr>
            <p:cNvSpPr>
              <a:spLocks noChangeArrowheads="1"/>
            </p:cNvSpPr>
            <p:nvPr/>
          </p:nvSpPr>
          <p:spPr bwMode="auto">
            <a:xfrm>
              <a:off x="2426" y="1457"/>
              <a:ext cx="502" cy="48"/>
            </a:xfrm>
            <a:prstGeom prst="ellipse">
              <a:avLst/>
            </a:pr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nvGrpSpPr>
            <p:cNvPr id="10795" name="Group 555">
              <a:extLst>
                <a:ext uri="{FF2B5EF4-FFF2-40B4-BE49-F238E27FC236}">
                  <a16:creationId xmlns:a16="http://schemas.microsoft.com/office/drawing/2014/main" id="{4E7EF3E5-7698-43D8-9A1A-CAB0D6061056}"/>
                </a:ext>
              </a:extLst>
            </p:cNvPr>
            <p:cNvGrpSpPr>
              <a:grpSpLocks/>
            </p:cNvGrpSpPr>
            <p:nvPr/>
          </p:nvGrpSpPr>
          <p:grpSpPr bwMode="auto">
            <a:xfrm>
              <a:off x="2426" y="1838"/>
              <a:ext cx="502" cy="194"/>
              <a:chOff x="0" y="3"/>
              <a:chExt cx="20000" cy="19997"/>
            </a:xfrm>
          </p:grpSpPr>
          <p:sp>
            <p:nvSpPr>
              <p:cNvPr id="10796" name="Oval 556">
                <a:extLst>
                  <a:ext uri="{FF2B5EF4-FFF2-40B4-BE49-F238E27FC236}">
                    <a16:creationId xmlns:a16="http://schemas.microsoft.com/office/drawing/2014/main" id="{441A07E2-F2B5-43AF-BCF1-B23EFF9F5DA6}"/>
                  </a:ext>
                </a:extLst>
              </p:cNvPr>
              <p:cNvSpPr>
                <a:spLocks noChangeArrowheads="1"/>
              </p:cNvSpPr>
              <p:nvPr/>
            </p:nvSpPr>
            <p:spPr bwMode="auto">
              <a:xfrm>
                <a:off x="0" y="15011"/>
                <a:ext cx="20000" cy="4989"/>
              </a:xfrm>
              <a:prstGeom prst="ellipse">
                <a:avLst/>
              </a:prstGeom>
              <a:solidFill>
                <a:srgbClr val="4DB3E6"/>
              </a:solidFill>
              <a:ln w="3175">
                <a:solidFill>
                  <a:srgbClr val="4DB3E6"/>
                </a:solidFill>
                <a:round/>
                <a:headEnd/>
                <a:tailEnd/>
              </a:ln>
            </p:spPr>
            <p:txBody>
              <a:bodyPr/>
              <a:lstStyle/>
              <a:p>
                <a:endParaRPr lang="en-GB"/>
              </a:p>
            </p:txBody>
          </p:sp>
          <p:sp>
            <p:nvSpPr>
              <p:cNvPr id="10797" name="Freeform 557">
                <a:extLst>
                  <a:ext uri="{FF2B5EF4-FFF2-40B4-BE49-F238E27FC236}">
                    <a16:creationId xmlns:a16="http://schemas.microsoft.com/office/drawing/2014/main" id="{23B48042-5AEA-49F2-B2AD-B7EA0960F5BC}"/>
                  </a:ext>
                </a:extLst>
              </p:cNvPr>
              <p:cNvSpPr>
                <a:spLocks/>
              </p:cNvSpPr>
              <p:nvPr/>
            </p:nvSpPr>
            <p:spPr bwMode="auto">
              <a:xfrm>
                <a:off x="19" y="2559"/>
                <a:ext cx="19981" cy="14844"/>
              </a:xfrm>
              <a:custGeom>
                <a:avLst/>
                <a:gdLst>
                  <a:gd name="T0" fmla="*/ 19981 w 20000"/>
                  <a:gd name="T1" fmla="*/ 0 h 20000"/>
                  <a:gd name="T2" fmla="*/ 19981 w 20000"/>
                  <a:gd name="T3" fmla="*/ 19944 h 20000"/>
                  <a:gd name="T4" fmla="*/ 0 w 20000"/>
                  <a:gd name="T5" fmla="*/ 19944 h 20000"/>
                  <a:gd name="T6" fmla="*/ 0 w 20000"/>
                  <a:gd name="T7" fmla="*/ 0 h 20000"/>
                  <a:gd name="T8" fmla="*/ 19981 w 20000"/>
                  <a:gd name="T9" fmla="*/ 0 h 20000"/>
                </a:gdLst>
                <a:ahLst/>
                <a:cxnLst>
                  <a:cxn ang="0">
                    <a:pos x="T0" y="T1"/>
                  </a:cxn>
                  <a:cxn ang="0">
                    <a:pos x="T2" y="T3"/>
                  </a:cxn>
                  <a:cxn ang="0">
                    <a:pos x="T4" y="T5"/>
                  </a:cxn>
                  <a:cxn ang="0">
                    <a:pos x="T6" y="T7"/>
                  </a:cxn>
                  <a:cxn ang="0">
                    <a:pos x="T8" y="T9"/>
                  </a:cxn>
                </a:cxnLst>
                <a:rect l="0" t="0" r="r" b="b"/>
                <a:pathLst>
                  <a:path w="20000" h="20000">
                    <a:moveTo>
                      <a:pt x="19981" y="0"/>
                    </a:moveTo>
                    <a:lnTo>
                      <a:pt x="19981" y="19944"/>
                    </a:lnTo>
                    <a:lnTo>
                      <a:pt x="0" y="19944"/>
                    </a:lnTo>
                    <a:lnTo>
                      <a:pt x="0" y="0"/>
                    </a:lnTo>
                    <a:lnTo>
                      <a:pt x="19981" y="0"/>
                    </a:lnTo>
                    <a:close/>
                  </a:path>
                </a:pathLst>
              </a:custGeom>
              <a:solidFill>
                <a:srgbClr val="4DB3E6"/>
              </a:solidFill>
              <a:ln w="3175">
                <a:solidFill>
                  <a:srgbClr val="4DB3E6"/>
                </a:solidFill>
                <a:round/>
                <a:headEnd/>
                <a:tailEnd/>
              </a:ln>
            </p:spPr>
            <p:txBody>
              <a:bodyPr/>
              <a:lstStyle/>
              <a:p>
                <a:endParaRPr lang="en-GB"/>
              </a:p>
            </p:txBody>
          </p:sp>
          <p:sp>
            <p:nvSpPr>
              <p:cNvPr id="10798" name="Oval 558">
                <a:extLst>
                  <a:ext uri="{FF2B5EF4-FFF2-40B4-BE49-F238E27FC236}">
                    <a16:creationId xmlns:a16="http://schemas.microsoft.com/office/drawing/2014/main" id="{CA399144-6F41-46B5-AFCD-ECCCA4D9E1C8}"/>
                  </a:ext>
                </a:extLst>
              </p:cNvPr>
              <p:cNvSpPr>
                <a:spLocks noChangeArrowheads="1"/>
              </p:cNvSpPr>
              <p:nvPr/>
            </p:nvSpPr>
            <p:spPr bwMode="auto">
              <a:xfrm>
                <a:off x="0" y="3"/>
                <a:ext cx="20000" cy="4989"/>
              </a:xfrm>
              <a:prstGeom prst="ellipse">
                <a:avLst/>
              </a:prstGeom>
              <a:solidFill>
                <a:srgbClr val="4DB3E6"/>
              </a:solidFill>
              <a:ln w="3175">
                <a:solidFill>
                  <a:srgbClr val="4DB3E6"/>
                </a:solidFill>
                <a:round/>
                <a:headEnd/>
                <a:tailEnd/>
              </a:ln>
            </p:spPr>
            <p:txBody>
              <a:bodyPr/>
              <a:lstStyle/>
              <a:p>
                <a:endParaRPr lang="en-GB"/>
              </a:p>
            </p:txBody>
          </p:sp>
        </p:grpSp>
        <p:sp>
          <p:nvSpPr>
            <p:cNvPr id="10799" name="Oval 559">
              <a:extLst>
                <a:ext uri="{FF2B5EF4-FFF2-40B4-BE49-F238E27FC236}">
                  <a16:creationId xmlns:a16="http://schemas.microsoft.com/office/drawing/2014/main" id="{00945678-D959-48FD-8D6F-35F930BC87C5}"/>
                </a:ext>
              </a:extLst>
            </p:cNvPr>
            <p:cNvSpPr>
              <a:spLocks noChangeArrowheads="1"/>
            </p:cNvSpPr>
            <p:nvPr/>
          </p:nvSpPr>
          <p:spPr bwMode="auto">
            <a:xfrm>
              <a:off x="2426" y="1983"/>
              <a:ext cx="502" cy="49"/>
            </a:xfrm>
            <a:prstGeom prst="ellipse">
              <a:avLst/>
            </a:pr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800" name="Freeform 560">
              <a:extLst>
                <a:ext uri="{FF2B5EF4-FFF2-40B4-BE49-F238E27FC236}">
                  <a16:creationId xmlns:a16="http://schemas.microsoft.com/office/drawing/2014/main" id="{DD36A65F-A5B7-4C01-8499-5DBC054A90E1}"/>
                </a:ext>
              </a:extLst>
            </p:cNvPr>
            <p:cNvSpPr>
              <a:spLocks/>
            </p:cNvSpPr>
            <p:nvPr/>
          </p:nvSpPr>
          <p:spPr bwMode="auto">
            <a:xfrm>
              <a:off x="2426" y="1862"/>
              <a:ext cx="502" cy="144"/>
            </a:xfrm>
            <a:custGeom>
              <a:avLst/>
              <a:gdLst>
                <a:gd name="T0" fmla="*/ 19981 w 20000"/>
                <a:gd name="T1" fmla="*/ 0 h 20000"/>
                <a:gd name="T2" fmla="*/ 19981 w 20000"/>
                <a:gd name="T3" fmla="*/ 19944 h 20000"/>
                <a:gd name="T4" fmla="*/ 0 w 20000"/>
                <a:gd name="T5" fmla="*/ 19944 h 20000"/>
                <a:gd name="T6" fmla="*/ 0 w 20000"/>
                <a:gd name="T7" fmla="*/ 0 h 20000"/>
                <a:gd name="T8" fmla="*/ 19981 w 20000"/>
                <a:gd name="T9" fmla="*/ 0 h 20000"/>
              </a:gdLst>
              <a:ahLst/>
              <a:cxnLst>
                <a:cxn ang="0">
                  <a:pos x="T0" y="T1"/>
                </a:cxn>
                <a:cxn ang="0">
                  <a:pos x="T2" y="T3"/>
                </a:cxn>
                <a:cxn ang="0">
                  <a:pos x="T4" y="T5"/>
                </a:cxn>
                <a:cxn ang="0">
                  <a:pos x="T6" y="T7"/>
                </a:cxn>
                <a:cxn ang="0">
                  <a:pos x="T8" y="T9"/>
                </a:cxn>
              </a:cxnLst>
              <a:rect l="0" t="0" r="r" b="b"/>
              <a:pathLst>
                <a:path w="20000" h="20000">
                  <a:moveTo>
                    <a:pt x="19981" y="0"/>
                  </a:moveTo>
                  <a:lnTo>
                    <a:pt x="19981" y="19944"/>
                  </a:lnTo>
                  <a:lnTo>
                    <a:pt x="0" y="19944"/>
                  </a:lnTo>
                  <a:lnTo>
                    <a:pt x="0" y="0"/>
                  </a:lnTo>
                  <a:lnTo>
                    <a:pt x="19981" y="0"/>
                  </a:lnTo>
                  <a:close/>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801" name="Freeform 561">
              <a:extLst>
                <a:ext uri="{FF2B5EF4-FFF2-40B4-BE49-F238E27FC236}">
                  <a16:creationId xmlns:a16="http://schemas.microsoft.com/office/drawing/2014/main" id="{9F869937-024A-4396-9042-7DFE699FCA6A}"/>
                </a:ext>
              </a:extLst>
            </p:cNvPr>
            <p:cNvSpPr>
              <a:spLocks/>
            </p:cNvSpPr>
            <p:nvPr/>
          </p:nvSpPr>
          <p:spPr bwMode="auto">
            <a:xfrm>
              <a:off x="2431" y="1983"/>
              <a:ext cx="492" cy="26"/>
            </a:xfrm>
            <a:custGeom>
              <a:avLst/>
              <a:gdLst>
                <a:gd name="T0" fmla="*/ 19981 w 20000"/>
                <a:gd name="T1" fmla="*/ 0 h 20000"/>
                <a:gd name="T2" fmla="*/ 19981 w 20000"/>
                <a:gd name="T3" fmla="*/ 19692 h 20000"/>
                <a:gd name="T4" fmla="*/ 0 w 20000"/>
                <a:gd name="T5" fmla="*/ 19692 h 20000"/>
                <a:gd name="T6" fmla="*/ 0 w 20000"/>
                <a:gd name="T7" fmla="*/ 0 h 20000"/>
                <a:gd name="T8" fmla="*/ 19981 w 20000"/>
                <a:gd name="T9" fmla="*/ 0 h 20000"/>
              </a:gdLst>
              <a:ahLst/>
              <a:cxnLst>
                <a:cxn ang="0">
                  <a:pos x="T0" y="T1"/>
                </a:cxn>
                <a:cxn ang="0">
                  <a:pos x="T2" y="T3"/>
                </a:cxn>
                <a:cxn ang="0">
                  <a:pos x="T4" y="T5"/>
                </a:cxn>
                <a:cxn ang="0">
                  <a:pos x="T6" y="T7"/>
                </a:cxn>
                <a:cxn ang="0">
                  <a:pos x="T8" y="T9"/>
                </a:cxn>
              </a:cxnLst>
              <a:rect l="0" t="0" r="r" b="b"/>
              <a:pathLst>
                <a:path w="20000" h="20000">
                  <a:moveTo>
                    <a:pt x="19981" y="0"/>
                  </a:moveTo>
                  <a:lnTo>
                    <a:pt x="19981" y="19692"/>
                  </a:lnTo>
                  <a:lnTo>
                    <a:pt x="0" y="19692"/>
                  </a:lnTo>
                  <a:lnTo>
                    <a:pt x="0" y="0"/>
                  </a:lnTo>
                  <a:lnTo>
                    <a:pt x="19981" y="0"/>
                  </a:lnTo>
                  <a:close/>
                </a:path>
              </a:pathLst>
            </a:custGeom>
            <a:solidFill>
              <a:srgbClr val="4DB3E6"/>
            </a:solidFill>
            <a:ln w="3175">
              <a:solidFill>
                <a:srgbClr val="4DB3E6"/>
              </a:solidFill>
              <a:round/>
              <a:headEnd/>
              <a:tailEnd/>
            </a:ln>
          </p:spPr>
          <p:txBody>
            <a:bodyPr/>
            <a:lstStyle/>
            <a:p>
              <a:endParaRPr lang="en-GB"/>
            </a:p>
          </p:txBody>
        </p:sp>
        <p:sp>
          <p:nvSpPr>
            <p:cNvPr id="10802" name="Rectangle 562">
              <a:extLst>
                <a:ext uri="{FF2B5EF4-FFF2-40B4-BE49-F238E27FC236}">
                  <a16:creationId xmlns:a16="http://schemas.microsoft.com/office/drawing/2014/main" id="{4F8C54AB-FA02-4C9A-99C6-8F81C3FB7D2E}"/>
                </a:ext>
              </a:extLst>
            </p:cNvPr>
            <p:cNvSpPr>
              <a:spLocks noChangeArrowheads="1"/>
            </p:cNvSpPr>
            <p:nvPr/>
          </p:nvSpPr>
          <p:spPr bwMode="auto">
            <a:xfrm>
              <a:off x="2556" y="1874"/>
              <a:ext cx="242"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tIns="0" rIns="0" bIns="0"/>
            <a:lstStyle/>
            <a:p>
              <a:pPr eaLnBrk="1" hangingPunct="1"/>
              <a:r>
                <a:rPr lang="en-US" altLang="en-US" sz="1600">
                  <a:ea typeface="Mincho" charset="-128"/>
                </a:rPr>
                <a:t>Disk</a:t>
              </a:r>
              <a:endParaRPr lang="en-US" altLang="en-US" sz="1600">
                <a:cs typeface="Times New Roman" panose="02020603050405020304" pitchFamily="18" charset="0"/>
              </a:endParaRPr>
            </a:p>
            <a:p>
              <a:endParaRPr lang="en-US" altLang="en-US" sz="1600"/>
            </a:p>
          </p:txBody>
        </p:sp>
        <p:sp>
          <p:nvSpPr>
            <p:cNvPr id="10803" name="Freeform 563">
              <a:extLst>
                <a:ext uri="{FF2B5EF4-FFF2-40B4-BE49-F238E27FC236}">
                  <a16:creationId xmlns:a16="http://schemas.microsoft.com/office/drawing/2014/main" id="{E640BCD5-E793-42AC-ABC2-E40818DB4DA8}"/>
                </a:ext>
              </a:extLst>
            </p:cNvPr>
            <p:cNvSpPr>
              <a:spLocks/>
            </p:cNvSpPr>
            <p:nvPr/>
          </p:nvSpPr>
          <p:spPr bwMode="auto">
            <a:xfrm>
              <a:off x="2430" y="1858"/>
              <a:ext cx="496" cy="27"/>
            </a:xfrm>
            <a:custGeom>
              <a:avLst/>
              <a:gdLst>
                <a:gd name="T0" fmla="*/ 19981 w 20000"/>
                <a:gd name="T1" fmla="*/ 0 h 20000"/>
                <a:gd name="T2" fmla="*/ 19981 w 20000"/>
                <a:gd name="T3" fmla="*/ 19701 h 20000"/>
                <a:gd name="T4" fmla="*/ 0 w 20000"/>
                <a:gd name="T5" fmla="*/ 19701 h 20000"/>
                <a:gd name="T6" fmla="*/ 0 w 20000"/>
                <a:gd name="T7" fmla="*/ 0 h 20000"/>
                <a:gd name="T8" fmla="*/ 19981 w 20000"/>
                <a:gd name="T9" fmla="*/ 0 h 20000"/>
              </a:gdLst>
              <a:ahLst/>
              <a:cxnLst>
                <a:cxn ang="0">
                  <a:pos x="T0" y="T1"/>
                </a:cxn>
                <a:cxn ang="0">
                  <a:pos x="T2" y="T3"/>
                </a:cxn>
                <a:cxn ang="0">
                  <a:pos x="T4" y="T5"/>
                </a:cxn>
                <a:cxn ang="0">
                  <a:pos x="T6" y="T7"/>
                </a:cxn>
                <a:cxn ang="0">
                  <a:pos x="T8" y="T9"/>
                </a:cxn>
              </a:cxnLst>
              <a:rect l="0" t="0" r="r" b="b"/>
              <a:pathLst>
                <a:path w="20000" h="20000">
                  <a:moveTo>
                    <a:pt x="19981" y="0"/>
                  </a:moveTo>
                  <a:lnTo>
                    <a:pt x="19981" y="19701"/>
                  </a:lnTo>
                  <a:lnTo>
                    <a:pt x="0" y="19701"/>
                  </a:lnTo>
                  <a:lnTo>
                    <a:pt x="0" y="0"/>
                  </a:lnTo>
                  <a:lnTo>
                    <a:pt x="19981" y="0"/>
                  </a:lnTo>
                  <a:close/>
                </a:path>
              </a:pathLst>
            </a:custGeom>
            <a:solidFill>
              <a:srgbClr val="4DB3E6"/>
            </a:solidFill>
            <a:ln w="3175">
              <a:solidFill>
                <a:srgbClr val="4DB3E6"/>
              </a:solidFill>
              <a:round/>
              <a:headEnd/>
              <a:tailEnd/>
            </a:ln>
          </p:spPr>
          <p:txBody>
            <a:bodyPr/>
            <a:lstStyle/>
            <a:p>
              <a:endParaRPr lang="en-GB"/>
            </a:p>
          </p:txBody>
        </p:sp>
        <p:sp>
          <p:nvSpPr>
            <p:cNvPr id="10804" name="Oval 564">
              <a:extLst>
                <a:ext uri="{FF2B5EF4-FFF2-40B4-BE49-F238E27FC236}">
                  <a16:creationId xmlns:a16="http://schemas.microsoft.com/office/drawing/2014/main" id="{221EBE21-1006-4CDE-9DF9-DEE7007E392E}"/>
                </a:ext>
              </a:extLst>
            </p:cNvPr>
            <p:cNvSpPr>
              <a:spLocks noChangeArrowheads="1"/>
            </p:cNvSpPr>
            <p:nvPr/>
          </p:nvSpPr>
          <p:spPr bwMode="auto">
            <a:xfrm>
              <a:off x="2426" y="1837"/>
              <a:ext cx="502" cy="48"/>
            </a:xfrm>
            <a:prstGeom prst="ellipse">
              <a:avLst/>
            </a:pr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nvGrpSpPr>
            <p:cNvPr id="10842" name="Group 602">
              <a:extLst>
                <a:ext uri="{FF2B5EF4-FFF2-40B4-BE49-F238E27FC236}">
                  <a16:creationId xmlns:a16="http://schemas.microsoft.com/office/drawing/2014/main" id="{4CB36EEA-3B3F-4E06-8A86-3A8FF884199C}"/>
                </a:ext>
              </a:extLst>
            </p:cNvPr>
            <p:cNvGrpSpPr>
              <a:grpSpLocks/>
            </p:cNvGrpSpPr>
            <p:nvPr/>
          </p:nvGrpSpPr>
          <p:grpSpPr bwMode="auto">
            <a:xfrm>
              <a:off x="1481" y="2703"/>
              <a:ext cx="535" cy="195"/>
              <a:chOff x="1481" y="2703"/>
              <a:chExt cx="535" cy="195"/>
            </a:xfrm>
          </p:grpSpPr>
          <p:grpSp>
            <p:nvGrpSpPr>
              <p:cNvPr id="10806" name="Group 566">
                <a:extLst>
                  <a:ext uri="{FF2B5EF4-FFF2-40B4-BE49-F238E27FC236}">
                    <a16:creationId xmlns:a16="http://schemas.microsoft.com/office/drawing/2014/main" id="{EFE8B725-E599-48B8-BD2A-F9D1FCCEF166}"/>
                  </a:ext>
                </a:extLst>
              </p:cNvPr>
              <p:cNvGrpSpPr>
                <a:grpSpLocks/>
              </p:cNvGrpSpPr>
              <p:nvPr/>
            </p:nvGrpSpPr>
            <p:grpSpPr bwMode="auto">
              <a:xfrm>
                <a:off x="1481" y="2703"/>
                <a:ext cx="535" cy="195"/>
                <a:chOff x="0" y="2"/>
                <a:chExt cx="20000" cy="19998"/>
              </a:xfrm>
            </p:grpSpPr>
            <p:sp>
              <p:nvSpPr>
                <p:cNvPr id="10807" name="Oval 567">
                  <a:extLst>
                    <a:ext uri="{FF2B5EF4-FFF2-40B4-BE49-F238E27FC236}">
                      <a16:creationId xmlns:a16="http://schemas.microsoft.com/office/drawing/2014/main" id="{3AEE95D7-B0DB-4C05-B2EF-A0DF7D94029F}"/>
                    </a:ext>
                  </a:extLst>
                </p:cNvPr>
                <p:cNvSpPr>
                  <a:spLocks noChangeArrowheads="1"/>
                </p:cNvSpPr>
                <p:nvPr/>
              </p:nvSpPr>
              <p:spPr bwMode="auto">
                <a:xfrm>
                  <a:off x="0" y="15021"/>
                  <a:ext cx="20000" cy="4979"/>
                </a:xfrm>
                <a:prstGeom prst="ellipse">
                  <a:avLst/>
                </a:prstGeom>
                <a:solidFill>
                  <a:srgbClr val="4DB3E6"/>
                </a:solidFill>
                <a:ln w="3175">
                  <a:solidFill>
                    <a:srgbClr val="4DB3E6"/>
                  </a:solidFill>
                  <a:round/>
                  <a:headEnd/>
                  <a:tailEnd/>
                </a:ln>
              </p:spPr>
              <p:txBody>
                <a:bodyPr/>
                <a:lstStyle/>
                <a:p>
                  <a:endParaRPr lang="en-GB"/>
                </a:p>
              </p:txBody>
            </p:sp>
            <p:sp>
              <p:nvSpPr>
                <p:cNvPr id="10808" name="Freeform 568">
                  <a:extLst>
                    <a:ext uri="{FF2B5EF4-FFF2-40B4-BE49-F238E27FC236}">
                      <a16:creationId xmlns:a16="http://schemas.microsoft.com/office/drawing/2014/main" id="{58091225-96E1-4F6D-8F1F-6FBFB5DAD25A}"/>
                    </a:ext>
                  </a:extLst>
                </p:cNvPr>
                <p:cNvSpPr>
                  <a:spLocks/>
                </p:cNvSpPr>
                <p:nvPr/>
              </p:nvSpPr>
              <p:spPr bwMode="auto">
                <a:xfrm>
                  <a:off x="18" y="2553"/>
                  <a:ext cx="19982" cy="14814"/>
                </a:xfrm>
                <a:custGeom>
                  <a:avLst/>
                  <a:gdLst>
                    <a:gd name="T0" fmla="*/ 19981 w 20000"/>
                    <a:gd name="T1" fmla="*/ 0 h 20000"/>
                    <a:gd name="T2" fmla="*/ 19981 w 20000"/>
                    <a:gd name="T3" fmla="*/ 19944 h 20000"/>
                    <a:gd name="T4" fmla="*/ 0 w 20000"/>
                    <a:gd name="T5" fmla="*/ 19944 h 20000"/>
                    <a:gd name="T6" fmla="*/ 0 w 20000"/>
                    <a:gd name="T7" fmla="*/ 0 h 20000"/>
                    <a:gd name="T8" fmla="*/ 19981 w 20000"/>
                    <a:gd name="T9" fmla="*/ 0 h 20000"/>
                  </a:gdLst>
                  <a:ahLst/>
                  <a:cxnLst>
                    <a:cxn ang="0">
                      <a:pos x="T0" y="T1"/>
                    </a:cxn>
                    <a:cxn ang="0">
                      <a:pos x="T2" y="T3"/>
                    </a:cxn>
                    <a:cxn ang="0">
                      <a:pos x="T4" y="T5"/>
                    </a:cxn>
                    <a:cxn ang="0">
                      <a:pos x="T6" y="T7"/>
                    </a:cxn>
                    <a:cxn ang="0">
                      <a:pos x="T8" y="T9"/>
                    </a:cxn>
                  </a:cxnLst>
                  <a:rect l="0" t="0" r="r" b="b"/>
                  <a:pathLst>
                    <a:path w="20000" h="20000">
                      <a:moveTo>
                        <a:pt x="19981" y="0"/>
                      </a:moveTo>
                      <a:lnTo>
                        <a:pt x="19981" y="19944"/>
                      </a:lnTo>
                      <a:lnTo>
                        <a:pt x="0" y="19944"/>
                      </a:lnTo>
                      <a:lnTo>
                        <a:pt x="0" y="0"/>
                      </a:lnTo>
                      <a:lnTo>
                        <a:pt x="19981" y="0"/>
                      </a:lnTo>
                      <a:close/>
                    </a:path>
                  </a:pathLst>
                </a:custGeom>
                <a:solidFill>
                  <a:srgbClr val="4DB3E6"/>
                </a:solidFill>
                <a:ln w="3175">
                  <a:solidFill>
                    <a:srgbClr val="4DB3E6"/>
                  </a:solidFill>
                  <a:round/>
                  <a:headEnd/>
                  <a:tailEnd/>
                </a:ln>
              </p:spPr>
              <p:txBody>
                <a:bodyPr/>
                <a:lstStyle/>
                <a:p>
                  <a:endParaRPr lang="en-GB"/>
                </a:p>
              </p:txBody>
            </p:sp>
            <p:sp>
              <p:nvSpPr>
                <p:cNvPr id="10809" name="Oval 569">
                  <a:extLst>
                    <a:ext uri="{FF2B5EF4-FFF2-40B4-BE49-F238E27FC236}">
                      <a16:creationId xmlns:a16="http://schemas.microsoft.com/office/drawing/2014/main" id="{F5A8098D-EE86-43F7-BBB3-F2DCEEE69612}"/>
                    </a:ext>
                  </a:extLst>
                </p:cNvPr>
                <p:cNvSpPr>
                  <a:spLocks noChangeArrowheads="1"/>
                </p:cNvSpPr>
                <p:nvPr/>
              </p:nvSpPr>
              <p:spPr bwMode="auto">
                <a:xfrm>
                  <a:off x="0" y="2"/>
                  <a:ext cx="20000" cy="4979"/>
                </a:xfrm>
                <a:prstGeom prst="ellipse">
                  <a:avLst/>
                </a:prstGeom>
                <a:solidFill>
                  <a:srgbClr val="4DB3E6"/>
                </a:solidFill>
                <a:ln w="3175">
                  <a:solidFill>
                    <a:srgbClr val="4DB3E6"/>
                  </a:solidFill>
                  <a:round/>
                  <a:headEnd/>
                  <a:tailEnd/>
                </a:ln>
              </p:spPr>
              <p:txBody>
                <a:bodyPr/>
                <a:lstStyle/>
                <a:p>
                  <a:endParaRPr lang="en-GB"/>
                </a:p>
              </p:txBody>
            </p:sp>
          </p:grpSp>
          <p:sp>
            <p:nvSpPr>
              <p:cNvPr id="10810" name="Oval 570">
                <a:extLst>
                  <a:ext uri="{FF2B5EF4-FFF2-40B4-BE49-F238E27FC236}">
                    <a16:creationId xmlns:a16="http://schemas.microsoft.com/office/drawing/2014/main" id="{3BE36FFB-0D58-4213-90AD-D5EFA4385336}"/>
                  </a:ext>
                </a:extLst>
              </p:cNvPr>
              <p:cNvSpPr>
                <a:spLocks noChangeArrowheads="1"/>
              </p:cNvSpPr>
              <p:nvPr/>
            </p:nvSpPr>
            <p:spPr bwMode="auto">
              <a:xfrm>
                <a:off x="1481" y="2849"/>
                <a:ext cx="535" cy="48"/>
              </a:xfrm>
              <a:prstGeom prst="ellipse">
                <a:avLst/>
              </a:pr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811" name="Freeform 571">
                <a:extLst>
                  <a:ext uri="{FF2B5EF4-FFF2-40B4-BE49-F238E27FC236}">
                    <a16:creationId xmlns:a16="http://schemas.microsoft.com/office/drawing/2014/main" id="{FA12DFA4-355C-4ECC-910E-949DD0F9E8A2}"/>
                  </a:ext>
                </a:extLst>
              </p:cNvPr>
              <p:cNvSpPr>
                <a:spLocks/>
              </p:cNvSpPr>
              <p:nvPr/>
            </p:nvSpPr>
            <p:spPr bwMode="auto">
              <a:xfrm>
                <a:off x="1481" y="2728"/>
                <a:ext cx="535" cy="144"/>
              </a:xfrm>
              <a:custGeom>
                <a:avLst/>
                <a:gdLst>
                  <a:gd name="T0" fmla="*/ 19981 w 20000"/>
                  <a:gd name="T1" fmla="*/ 0 h 20000"/>
                  <a:gd name="T2" fmla="*/ 19981 w 20000"/>
                  <a:gd name="T3" fmla="*/ 19944 h 20000"/>
                  <a:gd name="T4" fmla="*/ 0 w 20000"/>
                  <a:gd name="T5" fmla="*/ 19944 h 20000"/>
                  <a:gd name="T6" fmla="*/ 0 w 20000"/>
                  <a:gd name="T7" fmla="*/ 0 h 20000"/>
                  <a:gd name="T8" fmla="*/ 19981 w 20000"/>
                  <a:gd name="T9" fmla="*/ 0 h 20000"/>
                </a:gdLst>
                <a:ahLst/>
                <a:cxnLst>
                  <a:cxn ang="0">
                    <a:pos x="T0" y="T1"/>
                  </a:cxn>
                  <a:cxn ang="0">
                    <a:pos x="T2" y="T3"/>
                  </a:cxn>
                  <a:cxn ang="0">
                    <a:pos x="T4" y="T5"/>
                  </a:cxn>
                  <a:cxn ang="0">
                    <a:pos x="T6" y="T7"/>
                  </a:cxn>
                  <a:cxn ang="0">
                    <a:pos x="T8" y="T9"/>
                  </a:cxn>
                </a:cxnLst>
                <a:rect l="0" t="0" r="r" b="b"/>
                <a:pathLst>
                  <a:path w="20000" h="20000">
                    <a:moveTo>
                      <a:pt x="19981" y="0"/>
                    </a:moveTo>
                    <a:lnTo>
                      <a:pt x="19981" y="19944"/>
                    </a:lnTo>
                    <a:lnTo>
                      <a:pt x="0" y="19944"/>
                    </a:lnTo>
                    <a:lnTo>
                      <a:pt x="0" y="0"/>
                    </a:lnTo>
                    <a:lnTo>
                      <a:pt x="19981" y="0"/>
                    </a:lnTo>
                    <a:close/>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812" name="Freeform 572">
                <a:extLst>
                  <a:ext uri="{FF2B5EF4-FFF2-40B4-BE49-F238E27FC236}">
                    <a16:creationId xmlns:a16="http://schemas.microsoft.com/office/drawing/2014/main" id="{9C88D8F0-460E-4A7D-B27D-4BC0DED2B4C5}"/>
                  </a:ext>
                </a:extLst>
              </p:cNvPr>
              <p:cNvSpPr>
                <a:spLocks/>
              </p:cNvSpPr>
              <p:nvPr/>
            </p:nvSpPr>
            <p:spPr bwMode="auto">
              <a:xfrm>
                <a:off x="1486" y="2849"/>
                <a:ext cx="525" cy="26"/>
              </a:xfrm>
              <a:custGeom>
                <a:avLst/>
                <a:gdLst>
                  <a:gd name="T0" fmla="*/ 19981 w 20000"/>
                  <a:gd name="T1" fmla="*/ 0 h 20000"/>
                  <a:gd name="T2" fmla="*/ 19981 w 20000"/>
                  <a:gd name="T3" fmla="*/ 19692 h 20000"/>
                  <a:gd name="T4" fmla="*/ 0 w 20000"/>
                  <a:gd name="T5" fmla="*/ 19692 h 20000"/>
                  <a:gd name="T6" fmla="*/ 0 w 20000"/>
                  <a:gd name="T7" fmla="*/ 0 h 20000"/>
                  <a:gd name="T8" fmla="*/ 19981 w 20000"/>
                  <a:gd name="T9" fmla="*/ 0 h 20000"/>
                </a:gdLst>
                <a:ahLst/>
                <a:cxnLst>
                  <a:cxn ang="0">
                    <a:pos x="T0" y="T1"/>
                  </a:cxn>
                  <a:cxn ang="0">
                    <a:pos x="T2" y="T3"/>
                  </a:cxn>
                  <a:cxn ang="0">
                    <a:pos x="T4" y="T5"/>
                  </a:cxn>
                  <a:cxn ang="0">
                    <a:pos x="T6" y="T7"/>
                  </a:cxn>
                  <a:cxn ang="0">
                    <a:pos x="T8" y="T9"/>
                  </a:cxn>
                </a:cxnLst>
                <a:rect l="0" t="0" r="r" b="b"/>
                <a:pathLst>
                  <a:path w="20000" h="20000">
                    <a:moveTo>
                      <a:pt x="19981" y="0"/>
                    </a:moveTo>
                    <a:lnTo>
                      <a:pt x="19981" y="19692"/>
                    </a:lnTo>
                    <a:lnTo>
                      <a:pt x="0" y="19692"/>
                    </a:lnTo>
                    <a:lnTo>
                      <a:pt x="0" y="0"/>
                    </a:lnTo>
                    <a:lnTo>
                      <a:pt x="19981" y="0"/>
                    </a:lnTo>
                    <a:close/>
                  </a:path>
                </a:pathLst>
              </a:custGeom>
              <a:solidFill>
                <a:srgbClr val="4DB3E6"/>
              </a:solidFill>
              <a:ln w="3175">
                <a:solidFill>
                  <a:srgbClr val="4DB3E6"/>
                </a:solidFill>
                <a:round/>
                <a:headEnd/>
                <a:tailEnd/>
              </a:ln>
            </p:spPr>
            <p:txBody>
              <a:bodyPr/>
              <a:lstStyle/>
              <a:p>
                <a:endParaRPr lang="en-GB"/>
              </a:p>
            </p:txBody>
          </p:sp>
          <p:sp>
            <p:nvSpPr>
              <p:cNvPr id="10813" name="Rectangle 573">
                <a:extLst>
                  <a:ext uri="{FF2B5EF4-FFF2-40B4-BE49-F238E27FC236}">
                    <a16:creationId xmlns:a16="http://schemas.microsoft.com/office/drawing/2014/main" id="{AE94AA67-0F46-4D71-976C-D81BB809E4EA}"/>
                  </a:ext>
                </a:extLst>
              </p:cNvPr>
              <p:cNvSpPr>
                <a:spLocks noChangeArrowheads="1"/>
              </p:cNvSpPr>
              <p:nvPr/>
            </p:nvSpPr>
            <p:spPr bwMode="auto">
              <a:xfrm>
                <a:off x="1619" y="2739"/>
                <a:ext cx="258" cy="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tIns="0" rIns="0" bIns="0"/>
              <a:lstStyle/>
              <a:p>
                <a:pPr eaLnBrk="1" hangingPunct="1"/>
                <a:r>
                  <a:rPr lang="en-US" altLang="en-US" sz="1600">
                    <a:ea typeface="Mincho" charset="-128"/>
                  </a:rPr>
                  <a:t>Disk</a:t>
                </a:r>
                <a:endParaRPr lang="en-US" altLang="en-US" sz="1600">
                  <a:cs typeface="Times New Roman" panose="02020603050405020304" pitchFamily="18" charset="0"/>
                </a:endParaRPr>
              </a:p>
              <a:p>
                <a:endParaRPr lang="en-US" altLang="en-US" sz="1600"/>
              </a:p>
            </p:txBody>
          </p:sp>
          <p:sp>
            <p:nvSpPr>
              <p:cNvPr id="10814" name="Freeform 574">
                <a:extLst>
                  <a:ext uri="{FF2B5EF4-FFF2-40B4-BE49-F238E27FC236}">
                    <a16:creationId xmlns:a16="http://schemas.microsoft.com/office/drawing/2014/main" id="{F4B852E3-09F8-40F5-9B2B-23B463CEAE3C}"/>
                  </a:ext>
                </a:extLst>
              </p:cNvPr>
              <p:cNvSpPr>
                <a:spLocks/>
              </p:cNvSpPr>
              <p:nvPr/>
            </p:nvSpPr>
            <p:spPr bwMode="auto">
              <a:xfrm>
                <a:off x="1485" y="2723"/>
                <a:ext cx="529" cy="27"/>
              </a:xfrm>
              <a:custGeom>
                <a:avLst/>
                <a:gdLst>
                  <a:gd name="T0" fmla="*/ 19981 w 20000"/>
                  <a:gd name="T1" fmla="*/ 0 h 20000"/>
                  <a:gd name="T2" fmla="*/ 19981 w 20000"/>
                  <a:gd name="T3" fmla="*/ 19701 h 20000"/>
                  <a:gd name="T4" fmla="*/ 0 w 20000"/>
                  <a:gd name="T5" fmla="*/ 19701 h 20000"/>
                  <a:gd name="T6" fmla="*/ 0 w 20000"/>
                  <a:gd name="T7" fmla="*/ 0 h 20000"/>
                  <a:gd name="T8" fmla="*/ 19981 w 20000"/>
                  <a:gd name="T9" fmla="*/ 0 h 20000"/>
                </a:gdLst>
                <a:ahLst/>
                <a:cxnLst>
                  <a:cxn ang="0">
                    <a:pos x="T0" y="T1"/>
                  </a:cxn>
                  <a:cxn ang="0">
                    <a:pos x="T2" y="T3"/>
                  </a:cxn>
                  <a:cxn ang="0">
                    <a:pos x="T4" y="T5"/>
                  </a:cxn>
                  <a:cxn ang="0">
                    <a:pos x="T6" y="T7"/>
                  </a:cxn>
                  <a:cxn ang="0">
                    <a:pos x="T8" y="T9"/>
                  </a:cxn>
                </a:cxnLst>
                <a:rect l="0" t="0" r="r" b="b"/>
                <a:pathLst>
                  <a:path w="20000" h="20000">
                    <a:moveTo>
                      <a:pt x="19981" y="0"/>
                    </a:moveTo>
                    <a:lnTo>
                      <a:pt x="19981" y="19701"/>
                    </a:lnTo>
                    <a:lnTo>
                      <a:pt x="0" y="19701"/>
                    </a:lnTo>
                    <a:lnTo>
                      <a:pt x="0" y="0"/>
                    </a:lnTo>
                    <a:lnTo>
                      <a:pt x="19981" y="0"/>
                    </a:lnTo>
                    <a:close/>
                  </a:path>
                </a:pathLst>
              </a:custGeom>
              <a:solidFill>
                <a:srgbClr val="4DB3E6"/>
              </a:solidFill>
              <a:ln w="3175">
                <a:solidFill>
                  <a:srgbClr val="4DB3E6"/>
                </a:solidFill>
                <a:round/>
                <a:headEnd/>
                <a:tailEnd/>
              </a:ln>
            </p:spPr>
            <p:txBody>
              <a:bodyPr/>
              <a:lstStyle/>
              <a:p>
                <a:endParaRPr lang="en-GB"/>
              </a:p>
            </p:txBody>
          </p:sp>
          <p:sp>
            <p:nvSpPr>
              <p:cNvPr id="10815" name="Oval 575">
                <a:extLst>
                  <a:ext uri="{FF2B5EF4-FFF2-40B4-BE49-F238E27FC236}">
                    <a16:creationId xmlns:a16="http://schemas.microsoft.com/office/drawing/2014/main" id="{448EB20B-6094-4B13-8F69-3B40951B459B}"/>
                  </a:ext>
                </a:extLst>
              </p:cNvPr>
              <p:cNvSpPr>
                <a:spLocks noChangeArrowheads="1"/>
              </p:cNvSpPr>
              <p:nvPr/>
            </p:nvSpPr>
            <p:spPr bwMode="auto">
              <a:xfrm>
                <a:off x="1481" y="2703"/>
                <a:ext cx="535" cy="48"/>
              </a:xfrm>
              <a:prstGeom prst="ellipse">
                <a:avLst/>
              </a:pr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10816" name="Freeform 576">
              <a:extLst>
                <a:ext uri="{FF2B5EF4-FFF2-40B4-BE49-F238E27FC236}">
                  <a16:creationId xmlns:a16="http://schemas.microsoft.com/office/drawing/2014/main" id="{5E6C5B83-04D1-4B29-AAF1-51563FB1D7B1}"/>
                </a:ext>
              </a:extLst>
            </p:cNvPr>
            <p:cNvSpPr>
              <a:spLocks/>
            </p:cNvSpPr>
            <p:nvPr/>
          </p:nvSpPr>
          <p:spPr bwMode="auto">
            <a:xfrm>
              <a:off x="1724" y="2531"/>
              <a:ext cx="0" cy="192"/>
            </a:xfrm>
            <a:custGeom>
              <a:avLst/>
              <a:gdLst>
                <a:gd name="T0" fmla="*/ 0 w 20000"/>
                <a:gd name="T1" fmla="*/ 0 h 20000"/>
                <a:gd name="T2" fmla="*/ 0 w 20000"/>
                <a:gd name="T3" fmla="*/ 19958 h 20000"/>
              </a:gdLst>
              <a:ahLst/>
              <a:cxnLst>
                <a:cxn ang="0">
                  <a:pos x="T0" y="T1"/>
                </a:cxn>
                <a:cxn ang="0">
                  <a:pos x="T2" y="T3"/>
                </a:cxn>
              </a:cxnLst>
              <a:rect l="0" t="0" r="r" b="b"/>
              <a:pathLst>
                <a:path w="20000" h="20000">
                  <a:moveTo>
                    <a:pt x="0" y="0"/>
                  </a:moveTo>
                  <a:lnTo>
                    <a:pt x="0" y="19958"/>
                  </a:lnTo>
                </a:path>
              </a:pathLst>
            </a:custGeom>
            <a:noFill/>
            <a:ln w="3175">
              <a:solidFill>
                <a:schemeClr val="tx1"/>
              </a:solidFill>
              <a:round/>
              <a:headEnd type="triangle" w="med" len="sm"/>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817" name="Rectangle 577">
              <a:extLst>
                <a:ext uri="{FF2B5EF4-FFF2-40B4-BE49-F238E27FC236}">
                  <a16:creationId xmlns:a16="http://schemas.microsoft.com/office/drawing/2014/main" id="{F4BFCA6C-1A1F-45E9-BBD0-6AD857609E4B}"/>
                </a:ext>
              </a:extLst>
            </p:cNvPr>
            <p:cNvSpPr>
              <a:spLocks noChangeArrowheads="1"/>
            </p:cNvSpPr>
            <p:nvPr/>
          </p:nvSpPr>
          <p:spPr bwMode="auto">
            <a:xfrm>
              <a:off x="1536" y="3291"/>
              <a:ext cx="35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600">
                  <a:ea typeface="Mincho" charset="-128"/>
                </a:rPr>
                <a:t>CPU</a:t>
              </a:r>
            </a:p>
          </p:txBody>
        </p:sp>
        <p:grpSp>
          <p:nvGrpSpPr>
            <p:cNvPr id="10819" name="Group 579">
              <a:extLst>
                <a:ext uri="{FF2B5EF4-FFF2-40B4-BE49-F238E27FC236}">
                  <a16:creationId xmlns:a16="http://schemas.microsoft.com/office/drawing/2014/main" id="{06FB0ACF-418A-4577-8806-284D881640A9}"/>
                </a:ext>
              </a:extLst>
            </p:cNvPr>
            <p:cNvGrpSpPr>
              <a:grpSpLocks/>
            </p:cNvGrpSpPr>
            <p:nvPr/>
          </p:nvGrpSpPr>
          <p:grpSpPr bwMode="auto">
            <a:xfrm>
              <a:off x="2448" y="1063"/>
              <a:ext cx="502" cy="194"/>
              <a:chOff x="0" y="3"/>
              <a:chExt cx="20000" cy="19997"/>
            </a:xfrm>
          </p:grpSpPr>
          <p:sp>
            <p:nvSpPr>
              <p:cNvPr id="10820" name="Oval 580">
                <a:extLst>
                  <a:ext uri="{FF2B5EF4-FFF2-40B4-BE49-F238E27FC236}">
                    <a16:creationId xmlns:a16="http://schemas.microsoft.com/office/drawing/2014/main" id="{980CBC87-5D1C-47B3-B7B8-FA0177829426}"/>
                  </a:ext>
                </a:extLst>
              </p:cNvPr>
              <p:cNvSpPr>
                <a:spLocks noChangeArrowheads="1"/>
              </p:cNvSpPr>
              <p:nvPr/>
            </p:nvSpPr>
            <p:spPr bwMode="auto">
              <a:xfrm>
                <a:off x="0" y="15011"/>
                <a:ext cx="20000" cy="4989"/>
              </a:xfrm>
              <a:prstGeom prst="ellipse">
                <a:avLst/>
              </a:prstGeom>
              <a:solidFill>
                <a:srgbClr val="4DB3E6"/>
              </a:solidFill>
              <a:ln w="3175">
                <a:solidFill>
                  <a:srgbClr val="4DB3E6"/>
                </a:solidFill>
                <a:round/>
                <a:headEnd/>
                <a:tailEnd/>
              </a:ln>
            </p:spPr>
            <p:txBody>
              <a:bodyPr/>
              <a:lstStyle/>
              <a:p>
                <a:endParaRPr lang="en-GB"/>
              </a:p>
            </p:txBody>
          </p:sp>
          <p:sp>
            <p:nvSpPr>
              <p:cNvPr id="10821" name="Freeform 581">
                <a:extLst>
                  <a:ext uri="{FF2B5EF4-FFF2-40B4-BE49-F238E27FC236}">
                    <a16:creationId xmlns:a16="http://schemas.microsoft.com/office/drawing/2014/main" id="{706F09F5-5A76-4619-BCA6-AFA79BB14BF2}"/>
                  </a:ext>
                </a:extLst>
              </p:cNvPr>
              <p:cNvSpPr>
                <a:spLocks/>
              </p:cNvSpPr>
              <p:nvPr/>
            </p:nvSpPr>
            <p:spPr bwMode="auto">
              <a:xfrm>
                <a:off x="19" y="2559"/>
                <a:ext cx="19981" cy="14844"/>
              </a:xfrm>
              <a:custGeom>
                <a:avLst/>
                <a:gdLst>
                  <a:gd name="T0" fmla="*/ 19981 w 20000"/>
                  <a:gd name="T1" fmla="*/ 0 h 20000"/>
                  <a:gd name="T2" fmla="*/ 19981 w 20000"/>
                  <a:gd name="T3" fmla="*/ 19944 h 20000"/>
                  <a:gd name="T4" fmla="*/ 0 w 20000"/>
                  <a:gd name="T5" fmla="*/ 19944 h 20000"/>
                  <a:gd name="T6" fmla="*/ 0 w 20000"/>
                  <a:gd name="T7" fmla="*/ 0 h 20000"/>
                  <a:gd name="T8" fmla="*/ 19981 w 20000"/>
                  <a:gd name="T9" fmla="*/ 0 h 20000"/>
                </a:gdLst>
                <a:ahLst/>
                <a:cxnLst>
                  <a:cxn ang="0">
                    <a:pos x="T0" y="T1"/>
                  </a:cxn>
                  <a:cxn ang="0">
                    <a:pos x="T2" y="T3"/>
                  </a:cxn>
                  <a:cxn ang="0">
                    <a:pos x="T4" y="T5"/>
                  </a:cxn>
                  <a:cxn ang="0">
                    <a:pos x="T6" y="T7"/>
                  </a:cxn>
                  <a:cxn ang="0">
                    <a:pos x="T8" y="T9"/>
                  </a:cxn>
                </a:cxnLst>
                <a:rect l="0" t="0" r="r" b="b"/>
                <a:pathLst>
                  <a:path w="20000" h="20000">
                    <a:moveTo>
                      <a:pt x="19981" y="0"/>
                    </a:moveTo>
                    <a:lnTo>
                      <a:pt x="19981" y="19944"/>
                    </a:lnTo>
                    <a:lnTo>
                      <a:pt x="0" y="19944"/>
                    </a:lnTo>
                    <a:lnTo>
                      <a:pt x="0" y="0"/>
                    </a:lnTo>
                    <a:lnTo>
                      <a:pt x="19981" y="0"/>
                    </a:lnTo>
                    <a:close/>
                  </a:path>
                </a:pathLst>
              </a:custGeom>
              <a:solidFill>
                <a:srgbClr val="4DB3E6"/>
              </a:solidFill>
              <a:ln w="3175">
                <a:solidFill>
                  <a:srgbClr val="4DB3E6"/>
                </a:solidFill>
                <a:round/>
                <a:headEnd/>
                <a:tailEnd/>
              </a:ln>
            </p:spPr>
            <p:txBody>
              <a:bodyPr/>
              <a:lstStyle/>
              <a:p>
                <a:endParaRPr lang="en-GB"/>
              </a:p>
            </p:txBody>
          </p:sp>
          <p:sp>
            <p:nvSpPr>
              <p:cNvPr id="10822" name="Oval 582">
                <a:extLst>
                  <a:ext uri="{FF2B5EF4-FFF2-40B4-BE49-F238E27FC236}">
                    <a16:creationId xmlns:a16="http://schemas.microsoft.com/office/drawing/2014/main" id="{5108AE2E-41A0-4902-B7A3-62ADADF1D3C9}"/>
                  </a:ext>
                </a:extLst>
              </p:cNvPr>
              <p:cNvSpPr>
                <a:spLocks noChangeArrowheads="1"/>
              </p:cNvSpPr>
              <p:nvPr/>
            </p:nvSpPr>
            <p:spPr bwMode="auto">
              <a:xfrm>
                <a:off x="0" y="3"/>
                <a:ext cx="20000" cy="4989"/>
              </a:xfrm>
              <a:prstGeom prst="ellipse">
                <a:avLst/>
              </a:prstGeom>
              <a:solidFill>
                <a:srgbClr val="4DB3E6"/>
              </a:solidFill>
              <a:ln w="3175">
                <a:solidFill>
                  <a:srgbClr val="4DB3E6"/>
                </a:solidFill>
                <a:round/>
                <a:headEnd/>
                <a:tailEnd/>
              </a:ln>
            </p:spPr>
            <p:txBody>
              <a:bodyPr/>
              <a:lstStyle/>
              <a:p>
                <a:endParaRPr lang="en-GB"/>
              </a:p>
            </p:txBody>
          </p:sp>
        </p:grpSp>
        <p:sp>
          <p:nvSpPr>
            <p:cNvPr id="10823" name="Oval 583">
              <a:extLst>
                <a:ext uri="{FF2B5EF4-FFF2-40B4-BE49-F238E27FC236}">
                  <a16:creationId xmlns:a16="http://schemas.microsoft.com/office/drawing/2014/main" id="{57E6962C-E0B9-4336-9BE3-3C0CADA1CDA6}"/>
                </a:ext>
              </a:extLst>
            </p:cNvPr>
            <p:cNvSpPr>
              <a:spLocks noChangeArrowheads="1"/>
            </p:cNvSpPr>
            <p:nvPr/>
          </p:nvSpPr>
          <p:spPr bwMode="auto">
            <a:xfrm>
              <a:off x="2448" y="1208"/>
              <a:ext cx="502" cy="49"/>
            </a:xfrm>
            <a:prstGeom prst="ellipse">
              <a:avLst/>
            </a:pr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824" name="Freeform 584">
              <a:extLst>
                <a:ext uri="{FF2B5EF4-FFF2-40B4-BE49-F238E27FC236}">
                  <a16:creationId xmlns:a16="http://schemas.microsoft.com/office/drawing/2014/main" id="{E81E53AD-E1BE-420E-A19B-5052F7D9156E}"/>
                </a:ext>
              </a:extLst>
            </p:cNvPr>
            <p:cNvSpPr>
              <a:spLocks/>
            </p:cNvSpPr>
            <p:nvPr/>
          </p:nvSpPr>
          <p:spPr bwMode="auto">
            <a:xfrm>
              <a:off x="2448" y="1087"/>
              <a:ext cx="502" cy="144"/>
            </a:xfrm>
            <a:custGeom>
              <a:avLst/>
              <a:gdLst>
                <a:gd name="T0" fmla="*/ 19981 w 20000"/>
                <a:gd name="T1" fmla="*/ 0 h 20000"/>
                <a:gd name="T2" fmla="*/ 19981 w 20000"/>
                <a:gd name="T3" fmla="*/ 19944 h 20000"/>
                <a:gd name="T4" fmla="*/ 0 w 20000"/>
                <a:gd name="T5" fmla="*/ 19944 h 20000"/>
                <a:gd name="T6" fmla="*/ 0 w 20000"/>
                <a:gd name="T7" fmla="*/ 0 h 20000"/>
                <a:gd name="T8" fmla="*/ 19981 w 20000"/>
                <a:gd name="T9" fmla="*/ 0 h 20000"/>
              </a:gdLst>
              <a:ahLst/>
              <a:cxnLst>
                <a:cxn ang="0">
                  <a:pos x="T0" y="T1"/>
                </a:cxn>
                <a:cxn ang="0">
                  <a:pos x="T2" y="T3"/>
                </a:cxn>
                <a:cxn ang="0">
                  <a:pos x="T4" y="T5"/>
                </a:cxn>
                <a:cxn ang="0">
                  <a:pos x="T6" y="T7"/>
                </a:cxn>
                <a:cxn ang="0">
                  <a:pos x="T8" y="T9"/>
                </a:cxn>
              </a:cxnLst>
              <a:rect l="0" t="0" r="r" b="b"/>
              <a:pathLst>
                <a:path w="20000" h="20000">
                  <a:moveTo>
                    <a:pt x="19981" y="0"/>
                  </a:moveTo>
                  <a:lnTo>
                    <a:pt x="19981" y="19944"/>
                  </a:lnTo>
                  <a:lnTo>
                    <a:pt x="0" y="19944"/>
                  </a:lnTo>
                  <a:lnTo>
                    <a:pt x="0" y="0"/>
                  </a:lnTo>
                  <a:lnTo>
                    <a:pt x="19981" y="0"/>
                  </a:lnTo>
                  <a:close/>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825" name="Freeform 585">
              <a:extLst>
                <a:ext uri="{FF2B5EF4-FFF2-40B4-BE49-F238E27FC236}">
                  <a16:creationId xmlns:a16="http://schemas.microsoft.com/office/drawing/2014/main" id="{90AC561B-59C0-48AD-8E22-1CE7C4468E0A}"/>
                </a:ext>
              </a:extLst>
            </p:cNvPr>
            <p:cNvSpPr>
              <a:spLocks/>
            </p:cNvSpPr>
            <p:nvPr/>
          </p:nvSpPr>
          <p:spPr bwMode="auto">
            <a:xfrm>
              <a:off x="2453" y="1208"/>
              <a:ext cx="492" cy="26"/>
            </a:xfrm>
            <a:custGeom>
              <a:avLst/>
              <a:gdLst>
                <a:gd name="T0" fmla="*/ 19981 w 20000"/>
                <a:gd name="T1" fmla="*/ 0 h 20000"/>
                <a:gd name="T2" fmla="*/ 19981 w 20000"/>
                <a:gd name="T3" fmla="*/ 19692 h 20000"/>
                <a:gd name="T4" fmla="*/ 0 w 20000"/>
                <a:gd name="T5" fmla="*/ 19692 h 20000"/>
                <a:gd name="T6" fmla="*/ 0 w 20000"/>
                <a:gd name="T7" fmla="*/ 0 h 20000"/>
                <a:gd name="T8" fmla="*/ 19981 w 20000"/>
                <a:gd name="T9" fmla="*/ 0 h 20000"/>
              </a:gdLst>
              <a:ahLst/>
              <a:cxnLst>
                <a:cxn ang="0">
                  <a:pos x="T0" y="T1"/>
                </a:cxn>
                <a:cxn ang="0">
                  <a:pos x="T2" y="T3"/>
                </a:cxn>
                <a:cxn ang="0">
                  <a:pos x="T4" y="T5"/>
                </a:cxn>
                <a:cxn ang="0">
                  <a:pos x="T6" y="T7"/>
                </a:cxn>
                <a:cxn ang="0">
                  <a:pos x="T8" y="T9"/>
                </a:cxn>
              </a:cxnLst>
              <a:rect l="0" t="0" r="r" b="b"/>
              <a:pathLst>
                <a:path w="20000" h="20000">
                  <a:moveTo>
                    <a:pt x="19981" y="0"/>
                  </a:moveTo>
                  <a:lnTo>
                    <a:pt x="19981" y="19692"/>
                  </a:lnTo>
                  <a:lnTo>
                    <a:pt x="0" y="19692"/>
                  </a:lnTo>
                  <a:lnTo>
                    <a:pt x="0" y="0"/>
                  </a:lnTo>
                  <a:lnTo>
                    <a:pt x="19981" y="0"/>
                  </a:lnTo>
                  <a:close/>
                </a:path>
              </a:pathLst>
            </a:custGeom>
            <a:solidFill>
              <a:srgbClr val="4DB3E6"/>
            </a:solidFill>
            <a:ln w="3175">
              <a:solidFill>
                <a:srgbClr val="4DB3E6"/>
              </a:solidFill>
              <a:round/>
              <a:headEnd/>
              <a:tailEnd/>
            </a:ln>
          </p:spPr>
          <p:txBody>
            <a:bodyPr/>
            <a:lstStyle/>
            <a:p>
              <a:endParaRPr lang="en-GB"/>
            </a:p>
          </p:txBody>
        </p:sp>
        <p:sp>
          <p:nvSpPr>
            <p:cNvPr id="10826" name="Rectangle 586">
              <a:extLst>
                <a:ext uri="{FF2B5EF4-FFF2-40B4-BE49-F238E27FC236}">
                  <a16:creationId xmlns:a16="http://schemas.microsoft.com/office/drawing/2014/main" id="{5BE7B710-A9DD-4926-84C4-EA8380551439}"/>
                </a:ext>
              </a:extLst>
            </p:cNvPr>
            <p:cNvSpPr>
              <a:spLocks noChangeArrowheads="1"/>
            </p:cNvSpPr>
            <p:nvPr/>
          </p:nvSpPr>
          <p:spPr bwMode="auto">
            <a:xfrm>
              <a:off x="2578" y="1099"/>
              <a:ext cx="242"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tIns="0" rIns="0" bIns="0"/>
            <a:lstStyle/>
            <a:p>
              <a:pPr eaLnBrk="1" hangingPunct="1"/>
              <a:r>
                <a:rPr lang="en-US" altLang="en-US" sz="1600">
                  <a:ea typeface="Mincho" charset="-128"/>
                </a:rPr>
                <a:t>Disk</a:t>
              </a:r>
              <a:endParaRPr lang="en-US" altLang="en-US" sz="1600"/>
            </a:p>
          </p:txBody>
        </p:sp>
        <p:sp>
          <p:nvSpPr>
            <p:cNvPr id="10827" name="Freeform 587">
              <a:extLst>
                <a:ext uri="{FF2B5EF4-FFF2-40B4-BE49-F238E27FC236}">
                  <a16:creationId xmlns:a16="http://schemas.microsoft.com/office/drawing/2014/main" id="{F6EB5627-F3F2-4FDB-9A8E-930C01BB1EE6}"/>
                </a:ext>
              </a:extLst>
            </p:cNvPr>
            <p:cNvSpPr>
              <a:spLocks/>
            </p:cNvSpPr>
            <p:nvPr/>
          </p:nvSpPr>
          <p:spPr bwMode="auto">
            <a:xfrm>
              <a:off x="2452" y="1083"/>
              <a:ext cx="496" cy="27"/>
            </a:xfrm>
            <a:custGeom>
              <a:avLst/>
              <a:gdLst>
                <a:gd name="T0" fmla="*/ 19981 w 20000"/>
                <a:gd name="T1" fmla="*/ 0 h 20000"/>
                <a:gd name="T2" fmla="*/ 19981 w 20000"/>
                <a:gd name="T3" fmla="*/ 19701 h 20000"/>
                <a:gd name="T4" fmla="*/ 0 w 20000"/>
                <a:gd name="T5" fmla="*/ 19701 h 20000"/>
                <a:gd name="T6" fmla="*/ 0 w 20000"/>
                <a:gd name="T7" fmla="*/ 0 h 20000"/>
                <a:gd name="T8" fmla="*/ 19981 w 20000"/>
                <a:gd name="T9" fmla="*/ 0 h 20000"/>
              </a:gdLst>
              <a:ahLst/>
              <a:cxnLst>
                <a:cxn ang="0">
                  <a:pos x="T0" y="T1"/>
                </a:cxn>
                <a:cxn ang="0">
                  <a:pos x="T2" y="T3"/>
                </a:cxn>
                <a:cxn ang="0">
                  <a:pos x="T4" y="T5"/>
                </a:cxn>
                <a:cxn ang="0">
                  <a:pos x="T6" y="T7"/>
                </a:cxn>
                <a:cxn ang="0">
                  <a:pos x="T8" y="T9"/>
                </a:cxn>
              </a:cxnLst>
              <a:rect l="0" t="0" r="r" b="b"/>
              <a:pathLst>
                <a:path w="20000" h="20000">
                  <a:moveTo>
                    <a:pt x="19981" y="0"/>
                  </a:moveTo>
                  <a:lnTo>
                    <a:pt x="19981" y="19701"/>
                  </a:lnTo>
                  <a:lnTo>
                    <a:pt x="0" y="19701"/>
                  </a:lnTo>
                  <a:lnTo>
                    <a:pt x="0" y="0"/>
                  </a:lnTo>
                  <a:lnTo>
                    <a:pt x="19981" y="0"/>
                  </a:lnTo>
                  <a:close/>
                </a:path>
              </a:pathLst>
            </a:custGeom>
            <a:solidFill>
              <a:srgbClr val="4DB3E6"/>
            </a:solidFill>
            <a:ln w="3175">
              <a:solidFill>
                <a:srgbClr val="4DB3E6"/>
              </a:solidFill>
              <a:round/>
              <a:headEnd/>
              <a:tailEnd/>
            </a:ln>
          </p:spPr>
          <p:txBody>
            <a:bodyPr/>
            <a:lstStyle/>
            <a:p>
              <a:endParaRPr lang="en-GB"/>
            </a:p>
          </p:txBody>
        </p:sp>
        <p:sp>
          <p:nvSpPr>
            <p:cNvPr id="10828" name="Oval 588">
              <a:extLst>
                <a:ext uri="{FF2B5EF4-FFF2-40B4-BE49-F238E27FC236}">
                  <a16:creationId xmlns:a16="http://schemas.microsoft.com/office/drawing/2014/main" id="{4A15E17A-8E6F-4DBF-8ECC-1D5527060FCF}"/>
                </a:ext>
              </a:extLst>
            </p:cNvPr>
            <p:cNvSpPr>
              <a:spLocks noChangeArrowheads="1"/>
            </p:cNvSpPr>
            <p:nvPr/>
          </p:nvSpPr>
          <p:spPr bwMode="auto">
            <a:xfrm>
              <a:off x="2448" y="1062"/>
              <a:ext cx="502" cy="48"/>
            </a:xfrm>
            <a:prstGeom prst="ellipse">
              <a:avLst/>
            </a:pr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nvGrpSpPr>
            <p:cNvPr id="10830" name="Group 590">
              <a:extLst>
                <a:ext uri="{FF2B5EF4-FFF2-40B4-BE49-F238E27FC236}">
                  <a16:creationId xmlns:a16="http://schemas.microsoft.com/office/drawing/2014/main" id="{A01AFCCA-0886-42DD-B1A5-4000F6A04FD3}"/>
                </a:ext>
              </a:extLst>
            </p:cNvPr>
            <p:cNvGrpSpPr>
              <a:grpSpLocks/>
            </p:cNvGrpSpPr>
            <p:nvPr/>
          </p:nvGrpSpPr>
          <p:grpSpPr bwMode="auto">
            <a:xfrm>
              <a:off x="2448" y="679"/>
              <a:ext cx="502" cy="194"/>
              <a:chOff x="0" y="3"/>
              <a:chExt cx="20000" cy="19997"/>
            </a:xfrm>
          </p:grpSpPr>
          <p:sp>
            <p:nvSpPr>
              <p:cNvPr id="10831" name="Oval 591">
                <a:extLst>
                  <a:ext uri="{FF2B5EF4-FFF2-40B4-BE49-F238E27FC236}">
                    <a16:creationId xmlns:a16="http://schemas.microsoft.com/office/drawing/2014/main" id="{0F311D38-BE52-4A91-A926-444811391CA8}"/>
                  </a:ext>
                </a:extLst>
              </p:cNvPr>
              <p:cNvSpPr>
                <a:spLocks noChangeArrowheads="1"/>
              </p:cNvSpPr>
              <p:nvPr/>
            </p:nvSpPr>
            <p:spPr bwMode="auto">
              <a:xfrm>
                <a:off x="0" y="15011"/>
                <a:ext cx="20000" cy="4989"/>
              </a:xfrm>
              <a:prstGeom prst="ellipse">
                <a:avLst/>
              </a:prstGeom>
              <a:solidFill>
                <a:srgbClr val="4DB3E6"/>
              </a:solidFill>
              <a:ln w="3175">
                <a:solidFill>
                  <a:srgbClr val="4DB3E6"/>
                </a:solidFill>
                <a:round/>
                <a:headEnd/>
                <a:tailEnd/>
              </a:ln>
            </p:spPr>
            <p:txBody>
              <a:bodyPr/>
              <a:lstStyle/>
              <a:p>
                <a:endParaRPr lang="en-GB"/>
              </a:p>
            </p:txBody>
          </p:sp>
          <p:sp>
            <p:nvSpPr>
              <p:cNvPr id="10832" name="Freeform 592">
                <a:extLst>
                  <a:ext uri="{FF2B5EF4-FFF2-40B4-BE49-F238E27FC236}">
                    <a16:creationId xmlns:a16="http://schemas.microsoft.com/office/drawing/2014/main" id="{7F7D8ED5-D11B-4760-95BD-FA4541D27BF2}"/>
                  </a:ext>
                </a:extLst>
              </p:cNvPr>
              <p:cNvSpPr>
                <a:spLocks/>
              </p:cNvSpPr>
              <p:nvPr/>
            </p:nvSpPr>
            <p:spPr bwMode="auto">
              <a:xfrm>
                <a:off x="19" y="2559"/>
                <a:ext cx="19981" cy="14844"/>
              </a:xfrm>
              <a:custGeom>
                <a:avLst/>
                <a:gdLst>
                  <a:gd name="T0" fmla="*/ 19981 w 20000"/>
                  <a:gd name="T1" fmla="*/ 0 h 20000"/>
                  <a:gd name="T2" fmla="*/ 19981 w 20000"/>
                  <a:gd name="T3" fmla="*/ 19944 h 20000"/>
                  <a:gd name="T4" fmla="*/ 0 w 20000"/>
                  <a:gd name="T5" fmla="*/ 19944 h 20000"/>
                  <a:gd name="T6" fmla="*/ 0 w 20000"/>
                  <a:gd name="T7" fmla="*/ 0 h 20000"/>
                  <a:gd name="T8" fmla="*/ 19981 w 20000"/>
                  <a:gd name="T9" fmla="*/ 0 h 20000"/>
                </a:gdLst>
                <a:ahLst/>
                <a:cxnLst>
                  <a:cxn ang="0">
                    <a:pos x="T0" y="T1"/>
                  </a:cxn>
                  <a:cxn ang="0">
                    <a:pos x="T2" y="T3"/>
                  </a:cxn>
                  <a:cxn ang="0">
                    <a:pos x="T4" y="T5"/>
                  </a:cxn>
                  <a:cxn ang="0">
                    <a:pos x="T6" y="T7"/>
                  </a:cxn>
                  <a:cxn ang="0">
                    <a:pos x="T8" y="T9"/>
                  </a:cxn>
                </a:cxnLst>
                <a:rect l="0" t="0" r="r" b="b"/>
                <a:pathLst>
                  <a:path w="20000" h="20000">
                    <a:moveTo>
                      <a:pt x="19981" y="0"/>
                    </a:moveTo>
                    <a:lnTo>
                      <a:pt x="19981" y="19944"/>
                    </a:lnTo>
                    <a:lnTo>
                      <a:pt x="0" y="19944"/>
                    </a:lnTo>
                    <a:lnTo>
                      <a:pt x="0" y="0"/>
                    </a:lnTo>
                    <a:lnTo>
                      <a:pt x="19981" y="0"/>
                    </a:lnTo>
                    <a:close/>
                  </a:path>
                </a:pathLst>
              </a:custGeom>
              <a:solidFill>
                <a:srgbClr val="4DB3E6"/>
              </a:solidFill>
              <a:ln w="3175">
                <a:solidFill>
                  <a:srgbClr val="4DB3E6"/>
                </a:solidFill>
                <a:round/>
                <a:headEnd/>
                <a:tailEnd/>
              </a:ln>
            </p:spPr>
            <p:txBody>
              <a:bodyPr/>
              <a:lstStyle/>
              <a:p>
                <a:endParaRPr lang="en-GB"/>
              </a:p>
            </p:txBody>
          </p:sp>
          <p:sp>
            <p:nvSpPr>
              <p:cNvPr id="10833" name="Oval 593">
                <a:extLst>
                  <a:ext uri="{FF2B5EF4-FFF2-40B4-BE49-F238E27FC236}">
                    <a16:creationId xmlns:a16="http://schemas.microsoft.com/office/drawing/2014/main" id="{B9DE2988-1418-4AA0-B1D7-5996CC61E546}"/>
                  </a:ext>
                </a:extLst>
              </p:cNvPr>
              <p:cNvSpPr>
                <a:spLocks noChangeArrowheads="1"/>
              </p:cNvSpPr>
              <p:nvPr/>
            </p:nvSpPr>
            <p:spPr bwMode="auto">
              <a:xfrm>
                <a:off x="0" y="3"/>
                <a:ext cx="20000" cy="4989"/>
              </a:xfrm>
              <a:prstGeom prst="ellipse">
                <a:avLst/>
              </a:prstGeom>
              <a:solidFill>
                <a:srgbClr val="4DB3E6"/>
              </a:solidFill>
              <a:ln w="3175">
                <a:solidFill>
                  <a:srgbClr val="4DB3E6"/>
                </a:solidFill>
                <a:round/>
                <a:headEnd/>
                <a:tailEnd/>
              </a:ln>
            </p:spPr>
            <p:txBody>
              <a:bodyPr/>
              <a:lstStyle/>
              <a:p>
                <a:endParaRPr lang="en-GB"/>
              </a:p>
            </p:txBody>
          </p:sp>
        </p:grpSp>
        <p:sp>
          <p:nvSpPr>
            <p:cNvPr id="10834" name="Oval 594">
              <a:extLst>
                <a:ext uri="{FF2B5EF4-FFF2-40B4-BE49-F238E27FC236}">
                  <a16:creationId xmlns:a16="http://schemas.microsoft.com/office/drawing/2014/main" id="{25878CCF-1E74-4058-BB09-E8BD7CB93077}"/>
                </a:ext>
              </a:extLst>
            </p:cNvPr>
            <p:cNvSpPr>
              <a:spLocks noChangeArrowheads="1"/>
            </p:cNvSpPr>
            <p:nvPr/>
          </p:nvSpPr>
          <p:spPr bwMode="auto">
            <a:xfrm>
              <a:off x="2448" y="824"/>
              <a:ext cx="502" cy="49"/>
            </a:xfrm>
            <a:prstGeom prst="ellipse">
              <a:avLst/>
            </a:pr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835" name="Freeform 595">
              <a:extLst>
                <a:ext uri="{FF2B5EF4-FFF2-40B4-BE49-F238E27FC236}">
                  <a16:creationId xmlns:a16="http://schemas.microsoft.com/office/drawing/2014/main" id="{21732130-BB8B-432A-B08D-CC78CF927628}"/>
                </a:ext>
              </a:extLst>
            </p:cNvPr>
            <p:cNvSpPr>
              <a:spLocks/>
            </p:cNvSpPr>
            <p:nvPr/>
          </p:nvSpPr>
          <p:spPr bwMode="auto">
            <a:xfrm>
              <a:off x="2448" y="703"/>
              <a:ext cx="502" cy="144"/>
            </a:xfrm>
            <a:custGeom>
              <a:avLst/>
              <a:gdLst>
                <a:gd name="T0" fmla="*/ 19981 w 20000"/>
                <a:gd name="T1" fmla="*/ 0 h 20000"/>
                <a:gd name="T2" fmla="*/ 19981 w 20000"/>
                <a:gd name="T3" fmla="*/ 19944 h 20000"/>
                <a:gd name="T4" fmla="*/ 0 w 20000"/>
                <a:gd name="T5" fmla="*/ 19944 h 20000"/>
                <a:gd name="T6" fmla="*/ 0 w 20000"/>
                <a:gd name="T7" fmla="*/ 0 h 20000"/>
                <a:gd name="T8" fmla="*/ 19981 w 20000"/>
                <a:gd name="T9" fmla="*/ 0 h 20000"/>
              </a:gdLst>
              <a:ahLst/>
              <a:cxnLst>
                <a:cxn ang="0">
                  <a:pos x="T0" y="T1"/>
                </a:cxn>
                <a:cxn ang="0">
                  <a:pos x="T2" y="T3"/>
                </a:cxn>
                <a:cxn ang="0">
                  <a:pos x="T4" y="T5"/>
                </a:cxn>
                <a:cxn ang="0">
                  <a:pos x="T6" y="T7"/>
                </a:cxn>
                <a:cxn ang="0">
                  <a:pos x="T8" y="T9"/>
                </a:cxn>
              </a:cxnLst>
              <a:rect l="0" t="0" r="r" b="b"/>
              <a:pathLst>
                <a:path w="20000" h="20000">
                  <a:moveTo>
                    <a:pt x="19981" y="0"/>
                  </a:moveTo>
                  <a:lnTo>
                    <a:pt x="19981" y="19944"/>
                  </a:lnTo>
                  <a:lnTo>
                    <a:pt x="0" y="19944"/>
                  </a:lnTo>
                  <a:lnTo>
                    <a:pt x="0" y="0"/>
                  </a:lnTo>
                  <a:lnTo>
                    <a:pt x="19981" y="0"/>
                  </a:lnTo>
                  <a:close/>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836" name="Freeform 596">
              <a:extLst>
                <a:ext uri="{FF2B5EF4-FFF2-40B4-BE49-F238E27FC236}">
                  <a16:creationId xmlns:a16="http://schemas.microsoft.com/office/drawing/2014/main" id="{7312AAE3-D67C-4DF1-882D-BC32268EFB0D}"/>
                </a:ext>
              </a:extLst>
            </p:cNvPr>
            <p:cNvSpPr>
              <a:spLocks/>
            </p:cNvSpPr>
            <p:nvPr/>
          </p:nvSpPr>
          <p:spPr bwMode="auto">
            <a:xfrm>
              <a:off x="2453" y="824"/>
              <a:ext cx="492" cy="26"/>
            </a:xfrm>
            <a:custGeom>
              <a:avLst/>
              <a:gdLst>
                <a:gd name="T0" fmla="*/ 19981 w 20000"/>
                <a:gd name="T1" fmla="*/ 0 h 20000"/>
                <a:gd name="T2" fmla="*/ 19981 w 20000"/>
                <a:gd name="T3" fmla="*/ 19692 h 20000"/>
                <a:gd name="T4" fmla="*/ 0 w 20000"/>
                <a:gd name="T5" fmla="*/ 19692 h 20000"/>
                <a:gd name="T6" fmla="*/ 0 w 20000"/>
                <a:gd name="T7" fmla="*/ 0 h 20000"/>
                <a:gd name="T8" fmla="*/ 19981 w 20000"/>
                <a:gd name="T9" fmla="*/ 0 h 20000"/>
              </a:gdLst>
              <a:ahLst/>
              <a:cxnLst>
                <a:cxn ang="0">
                  <a:pos x="T0" y="T1"/>
                </a:cxn>
                <a:cxn ang="0">
                  <a:pos x="T2" y="T3"/>
                </a:cxn>
                <a:cxn ang="0">
                  <a:pos x="T4" y="T5"/>
                </a:cxn>
                <a:cxn ang="0">
                  <a:pos x="T6" y="T7"/>
                </a:cxn>
                <a:cxn ang="0">
                  <a:pos x="T8" y="T9"/>
                </a:cxn>
              </a:cxnLst>
              <a:rect l="0" t="0" r="r" b="b"/>
              <a:pathLst>
                <a:path w="20000" h="20000">
                  <a:moveTo>
                    <a:pt x="19981" y="0"/>
                  </a:moveTo>
                  <a:lnTo>
                    <a:pt x="19981" y="19692"/>
                  </a:lnTo>
                  <a:lnTo>
                    <a:pt x="0" y="19692"/>
                  </a:lnTo>
                  <a:lnTo>
                    <a:pt x="0" y="0"/>
                  </a:lnTo>
                  <a:lnTo>
                    <a:pt x="19981" y="0"/>
                  </a:lnTo>
                  <a:close/>
                </a:path>
              </a:pathLst>
            </a:custGeom>
            <a:solidFill>
              <a:srgbClr val="4DB3E6"/>
            </a:solidFill>
            <a:ln w="3175">
              <a:solidFill>
                <a:srgbClr val="4DB3E6"/>
              </a:solidFill>
              <a:round/>
              <a:headEnd/>
              <a:tailEnd/>
            </a:ln>
          </p:spPr>
          <p:txBody>
            <a:bodyPr/>
            <a:lstStyle/>
            <a:p>
              <a:endParaRPr lang="en-GB"/>
            </a:p>
          </p:txBody>
        </p:sp>
        <p:sp>
          <p:nvSpPr>
            <p:cNvPr id="10837" name="Rectangle 597">
              <a:extLst>
                <a:ext uri="{FF2B5EF4-FFF2-40B4-BE49-F238E27FC236}">
                  <a16:creationId xmlns:a16="http://schemas.microsoft.com/office/drawing/2014/main" id="{9A6AABA5-0C83-40B7-B2A7-E5E98C317227}"/>
                </a:ext>
              </a:extLst>
            </p:cNvPr>
            <p:cNvSpPr>
              <a:spLocks noChangeArrowheads="1"/>
            </p:cNvSpPr>
            <p:nvPr/>
          </p:nvSpPr>
          <p:spPr bwMode="auto">
            <a:xfrm>
              <a:off x="2578" y="715"/>
              <a:ext cx="242"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tIns="0" rIns="0" bIns="0"/>
            <a:lstStyle/>
            <a:p>
              <a:pPr eaLnBrk="1" hangingPunct="1"/>
              <a:r>
                <a:rPr lang="en-US" altLang="en-US" sz="1600">
                  <a:ea typeface="Mincho" charset="-128"/>
                </a:rPr>
                <a:t>Disk</a:t>
              </a:r>
              <a:endParaRPr lang="en-US" altLang="en-US" sz="1600"/>
            </a:p>
          </p:txBody>
        </p:sp>
        <p:sp>
          <p:nvSpPr>
            <p:cNvPr id="10838" name="Freeform 598">
              <a:extLst>
                <a:ext uri="{FF2B5EF4-FFF2-40B4-BE49-F238E27FC236}">
                  <a16:creationId xmlns:a16="http://schemas.microsoft.com/office/drawing/2014/main" id="{B432341C-E130-4D25-914E-57F2FE912D78}"/>
                </a:ext>
              </a:extLst>
            </p:cNvPr>
            <p:cNvSpPr>
              <a:spLocks/>
            </p:cNvSpPr>
            <p:nvPr/>
          </p:nvSpPr>
          <p:spPr bwMode="auto">
            <a:xfrm>
              <a:off x="2452" y="699"/>
              <a:ext cx="496" cy="27"/>
            </a:xfrm>
            <a:custGeom>
              <a:avLst/>
              <a:gdLst>
                <a:gd name="T0" fmla="*/ 19981 w 20000"/>
                <a:gd name="T1" fmla="*/ 0 h 20000"/>
                <a:gd name="T2" fmla="*/ 19981 w 20000"/>
                <a:gd name="T3" fmla="*/ 19701 h 20000"/>
                <a:gd name="T4" fmla="*/ 0 w 20000"/>
                <a:gd name="T5" fmla="*/ 19701 h 20000"/>
                <a:gd name="T6" fmla="*/ 0 w 20000"/>
                <a:gd name="T7" fmla="*/ 0 h 20000"/>
                <a:gd name="T8" fmla="*/ 19981 w 20000"/>
                <a:gd name="T9" fmla="*/ 0 h 20000"/>
              </a:gdLst>
              <a:ahLst/>
              <a:cxnLst>
                <a:cxn ang="0">
                  <a:pos x="T0" y="T1"/>
                </a:cxn>
                <a:cxn ang="0">
                  <a:pos x="T2" y="T3"/>
                </a:cxn>
                <a:cxn ang="0">
                  <a:pos x="T4" y="T5"/>
                </a:cxn>
                <a:cxn ang="0">
                  <a:pos x="T6" y="T7"/>
                </a:cxn>
                <a:cxn ang="0">
                  <a:pos x="T8" y="T9"/>
                </a:cxn>
              </a:cxnLst>
              <a:rect l="0" t="0" r="r" b="b"/>
              <a:pathLst>
                <a:path w="20000" h="20000">
                  <a:moveTo>
                    <a:pt x="19981" y="0"/>
                  </a:moveTo>
                  <a:lnTo>
                    <a:pt x="19981" y="19701"/>
                  </a:lnTo>
                  <a:lnTo>
                    <a:pt x="0" y="19701"/>
                  </a:lnTo>
                  <a:lnTo>
                    <a:pt x="0" y="0"/>
                  </a:lnTo>
                  <a:lnTo>
                    <a:pt x="19981" y="0"/>
                  </a:lnTo>
                  <a:close/>
                </a:path>
              </a:pathLst>
            </a:custGeom>
            <a:solidFill>
              <a:srgbClr val="4DB3E6"/>
            </a:solidFill>
            <a:ln w="3175">
              <a:solidFill>
                <a:srgbClr val="4DB3E6"/>
              </a:solidFill>
              <a:round/>
              <a:headEnd/>
              <a:tailEnd/>
            </a:ln>
          </p:spPr>
          <p:txBody>
            <a:bodyPr/>
            <a:lstStyle/>
            <a:p>
              <a:endParaRPr lang="en-GB"/>
            </a:p>
          </p:txBody>
        </p:sp>
        <p:sp>
          <p:nvSpPr>
            <p:cNvPr id="10839" name="Oval 599">
              <a:extLst>
                <a:ext uri="{FF2B5EF4-FFF2-40B4-BE49-F238E27FC236}">
                  <a16:creationId xmlns:a16="http://schemas.microsoft.com/office/drawing/2014/main" id="{7C347863-8BAF-4953-B8FB-B3B61C6CF50D}"/>
                </a:ext>
              </a:extLst>
            </p:cNvPr>
            <p:cNvSpPr>
              <a:spLocks noChangeArrowheads="1"/>
            </p:cNvSpPr>
            <p:nvPr/>
          </p:nvSpPr>
          <p:spPr bwMode="auto">
            <a:xfrm>
              <a:off x="2448" y="678"/>
              <a:ext cx="502" cy="48"/>
            </a:xfrm>
            <a:prstGeom prst="ellipse">
              <a:avLst/>
            </a:pr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840" name="Rectangle 600">
              <a:extLst>
                <a:ext uri="{FF2B5EF4-FFF2-40B4-BE49-F238E27FC236}">
                  <a16:creationId xmlns:a16="http://schemas.microsoft.com/office/drawing/2014/main" id="{916B85B6-FF72-43CD-87CC-F8394B584E2B}"/>
                </a:ext>
              </a:extLst>
            </p:cNvPr>
            <p:cNvSpPr>
              <a:spLocks noChangeArrowheads="1"/>
            </p:cNvSpPr>
            <p:nvPr/>
          </p:nvSpPr>
          <p:spPr bwMode="auto">
            <a:xfrm>
              <a:off x="3072" y="624"/>
              <a:ext cx="1440"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tIns="0" rIns="0" bIns="0"/>
            <a:lstStyle/>
            <a:p>
              <a:pPr algn="just" eaLnBrk="1" hangingPunct="1"/>
              <a:r>
                <a:rPr lang="en-US" altLang="en-US" sz="1600">
                  <a:cs typeface="Times New Roman" panose="02020603050405020304" pitchFamily="18" charset="0"/>
                </a:rPr>
                <a:t>Program is created in the editor and stored on disk.</a:t>
              </a:r>
            </a:p>
            <a:p>
              <a:endParaRPr lang="en-US" altLang="en-US" sz="1600"/>
            </a:p>
          </p:txBody>
        </p:sp>
      </p:gr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75FFCCC-3564-4AE5-BF59-AEB77C37B76D}"/>
              </a:ext>
            </a:extLst>
          </p:cNvPr>
          <p:cNvSpPr>
            <a:spLocks noGrp="1" noChangeArrowheads="1"/>
          </p:cNvSpPr>
          <p:nvPr>
            <p:ph type="ctrTitle"/>
          </p:nvPr>
        </p:nvSpPr>
        <p:spPr/>
        <p:txBody>
          <a:bodyPr/>
          <a:lstStyle/>
          <a:p>
            <a:r>
              <a:rPr lang="en-US" altLang="en-US" sz="3600" dirty="0"/>
              <a:t>Introduction to Programming</a:t>
            </a:r>
          </a:p>
        </p:txBody>
      </p:sp>
      <p:sp>
        <p:nvSpPr>
          <p:cNvPr id="2051" name="Rectangle 3">
            <a:extLst>
              <a:ext uri="{FF2B5EF4-FFF2-40B4-BE49-F238E27FC236}">
                <a16:creationId xmlns:a16="http://schemas.microsoft.com/office/drawing/2014/main" id="{BCC57B28-7787-4A73-9758-12B1FE5CFF1D}"/>
              </a:ext>
            </a:extLst>
          </p:cNvPr>
          <p:cNvSpPr>
            <a:spLocks noGrp="1" noChangeArrowheads="1"/>
          </p:cNvSpPr>
          <p:nvPr>
            <p:ph type="subTitle" idx="1"/>
          </p:nvPr>
        </p:nvSpPr>
        <p:spPr/>
        <p:txBody>
          <a:bodyPr/>
          <a:lstStyle/>
          <a:p>
            <a:pPr algn="ctr"/>
            <a:r>
              <a:rPr lang="en-US" altLang="en-US" sz="3600" b="1" dirty="0"/>
              <a:t>Lesson 1c</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83E7B-A714-486B-9D5B-3EF0D1ABD32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CABFD517-8FF6-4576-AF85-39F845A28632}"/>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24012715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62A3C-7F5C-4597-AC5B-A4848ED05238}"/>
              </a:ext>
            </a:extLst>
          </p:cNvPr>
          <p:cNvSpPr>
            <a:spLocks noGrp="1"/>
          </p:cNvSpPr>
          <p:nvPr>
            <p:ph type="title"/>
          </p:nvPr>
        </p:nvSpPr>
        <p:spPr/>
        <p:txBody>
          <a:bodyPr/>
          <a:lstStyle/>
          <a:p>
            <a:r>
              <a:rPr lang="en-GB" dirty="0"/>
              <a:t>Syntax and Semantics</a:t>
            </a:r>
          </a:p>
        </p:txBody>
      </p:sp>
      <p:sp>
        <p:nvSpPr>
          <p:cNvPr id="3" name="Content Placeholder 2">
            <a:extLst>
              <a:ext uri="{FF2B5EF4-FFF2-40B4-BE49-F238E27FC236}">
                <a16:creationId xmlns:a16="http://schemas.microsoft.com/office/drawing/2014/main" id="{39391E64-9BDD-4A21-B479-F65AB5F7B946}"/>
              </a:ext>
            </a:extLst>
          </p:cNvPr>
          <p:cNvSpPr>
            <a:spLocks noGrp="1"/>
          </p:cNvSpPr>
          <p:nvPr>
            <p:ph idx="1"/>
          </p:nvPr>
        </p:nvSpPr>
        <p:spPr>
          <a:xfrm>
            <a:off x="677334" y="1586205"/>
            <a:ext cx="8596668" cy="4455158"/>
          </a:xfrm>
        </p:spPr>
        <p:txBody>
          <a:bodyPr>
            <a:normAutofit/>
          </a:bodyPr>
          <a:lstStyle/>
          <a:p>
            <a:r>
              <a:rPr lang="en-GB" sz="2800" dirty="0"/>
              <a:t>Syntax is about the </a:t>
            </a:r>
            <a:r>
              <a:rPr lang="en-GB" sz="2800" b="1" dirty="0"/>
              <a:t>structure</a:t>
            </a:r>
            <a:r>
              <a:rPr lang="en-GB" sz="2800" dirty="0"/>
              <a:t> or the grammar of the language. It answers the question: how do I construct a valid sentence? All languages, even English and other human (aka "natural") languages have grammars, that is, rules that define whether or not the sentence is properly constructed.</a:t>
            </a:r>
          </a:p>
          <a:p>
            <a:r>
              <a:rPr lang="en-GB" sz="2800" dirty="0"/>
              <a:t>Semantics is about the </a:t>
            </a:r>
            <a:r>
              <a:rPr lang="en-GB" sz="2800" b="1" dirty="0"/>
              <a:t>meaning</a:t>
            </a:r>
            <a:r>
              <a:rPr lang="en-GB" sz="2800" dirty="0"/>
              <a:t> of the sentence. It answers the questions: is this sentence valid? If so, what does the sentence mean</a:t>
            </a:r>
          </a:p>
        </p:txBody>
      </p:sp>
    </p:spTree>
    <p:extLst>
      <p:ext uri="{BB962C8B-B14F-4D97-AF65-F5344CB8AC3E}">
        <p14:creationId xmlns:p14="http://schemas.microsoft.com/office/powerpoint/2010/main" val="1631051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AD67C-1C7A-45CB-A47A-87F5426D0099}"/>
              </a:ext>
            </a:extLst>
          </p:cNvPr>
          <p:cNvSpPr>
            <a:spLocks noGrp="1"/>
          </p:cNvSpPr>
          <p:nvPr>
            <p:ph type="title"/>
          </p:nvPr>
        </p:nvSpPr>
        <p:spPr/>
        <p:txBody>
          <a:bodyPr/>
          <a:lstStyle/>
          <a:p>
            <a:r>
              <a:rPr lang="en-GB" dirty="0"/>
              <a:t>What skills are needed</a:t>
            </a:r>
          </a:p>
        </p:txBody>
      </p:sp>
      <p:sp>
        <p:nvSpPr>
          <p:cNvPr id="3" name="Text Placeholder 2">
            <a:extLst>
              <a:ext uri="{FF2B5EF4-FFF2-40B4-BE49-F238E27FC236}">
                <a16:creationId xmlns:a16="http://schemas.microsoft.com/office/drawing/2014/main" id="{E3C87A3E-A861-4868-B307-7C794E0DA09C}"/>
              </a:ext>
            </a:extLst>
          </p:cNvPr>
          <p:cNvSpPr>
            <a:spLocks noGrp="1"/>
          </p:cNvSpPr>
          <p:nvPr>
            <p:ph type="body" sz="half" idx="1"/>
          </p:nvPr>
        </p:nvSpPr>
        <p:spPr>
          <a:xfrm>
            <a:off x="1422400" y="1343608"/>
            <a:ext cx="7403548" cy="4963886"/>
          </a:xfrm>
        </p:spPr>
        <p:txBody>
          <a:bodyPr>
            <a:noAutofit/>
          </a:bodyPr>
          <a:lstStyle/>
          <a:p>
            <a:r>
              <a:rPr lang="en-GB" sz="2800" dirty="0"/>
              <a:t>Programming is an important activity as people life and living depends on the programs one make. Hence while programming one should :</a:t>
            </a:r>
          </a:p>
          <a:p>
            <a:r>
              <a:rPr lang="en-GB" sz="2800" dirty="0"/>
              <a:t>Paying attention to detail </a:t>
            </a:r>
          </a:p>
          <a:p>
            <a:r>
              <a:rPr lang="en-GB" sz="2800" dirty="0"/>
              <a:t>Think about the reusability. </a:t>
            </a:r>
          </a:p>
          <a:p>
            <a:r>
              <a:rPr lang="en-GB" sz="2800" dirty="0"/>
              <a:t>Think about user interface </a:t>
            </a:r>
          </a:p>
          <a:p>
            <a:r>
              <a:rPr lang="en-GB" sz="2800" dirty="0"/>
              <a:t>Understand the fact the computers are stupid </a:t>
            </a:r>
          </a:p>
          <a:p>
            <a:r>
              <a:rPr lang="en-GB" sz="2800" dirty="0"/>
              <a:t> Comment the code liberally</a:t>
            </a:r>
          </a:p>
        </p:txBody>
      </p:sp>
    </p:spTree>
    <p:extLst>
      <p:ext uri="{BB962C8B-B14F-4D97-AF65-F5344CB8AC3E}">
        <p14:creationId xmlns:p14="http://schemas.microsoft.com/office/powerpoint/2010/main" val="38462322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5416D-6E0F-4F6C-948D-5ECE375C60E9}"/>
              </a:ext>
            </a:extLst>
          </p:cNvPr>
          <p:cNvSpPr>
            <a:spLocks noGrp="1"/>
          </p:cNvSpPr>
          <p:nvPr>
            <p:ph type="title"/>
          </p:nvPr>
        </p:nvSpPr>
        <p:spPr/>
        <p:txBody>
          <a:bodyPr/>
          <a:lstStyle/>
          <a:p>
            <a:r>
              <a:rPr lang="en-GB" dirty="0"/>
              <a:t>First Program</a:t>
            </a:r>
          </a:p>
        </p:txBody>
      </p:sp>
      <p:sp>
        <p:nvSpPr>
          <p:cNvPr id="4" name="Rectangle 3">
            <a:extLst>
              <a:ext uri="{FF2B5EF4-FFF2-40B4-BE49-F238E27FC236}">
                <a16:creationId xmlns:a16="http://schemas.microsoft.com/office/drawing/2014/main" id="{F91FCDD5-EB8F-488A-BC1D-0CF944DEC0FD}"/>
              </a:ext>
            </a:extLst>
          </p:cNvPr>
          <p:cNvSpPr>
            <a:spLocks noGrp="1" noChangeArrowheads="1"/>
          </p:cNvSpPr>
          <p:nvPr>
            <p:ph idx="1"/>
          </p:nvPr>
        </p:nvSpPr>
        <p:spPr>
          <a:xfrm>
            <a:off x="677863" y="2160588"/>
            <a:ext cx="8596312" cy="3881437"/>
          </a:xfrm>
        </p:spPr>
        <p:txBody>
          <a:bodyPr/>
          <a:lstStyle/>
          <a:p>
            <a:pPr>
              <a:buFont typeface="Wingdings" panose="05000000000000000000" pitchFamily="2" charset="2"/>
              <a:buNone/>
            </a:pPr>
            <a:r>
              <a:rPr lang="en-US" altLang="en-US" sz="2800" b="1" dirty="0"/>
              <a:t>#include &lt;</a:t>
            </a:r>
            <a:r>
              <a:rPr lang="en-US" altLang="en-US" sz="2800" b="1" dirty="0" err="1"/>
              <a:t>iostream.h</a:t>
            </a:r>
            <a:r>
              <a:rPr lang="en-US" altLang="en-US" sz="2800" b="1" dirty="0"/>
              <a:t>&gt;</a:t>
            </a:r>
          </a:p>
          <a:p>
            <a:pPr>
              <a:buFont typeface="Wingdings" panose="05000000000000000000" pitchFamily="2" charset="2"/>
              <a:buNone/>
            </a:pPr>
            <a:r>
              <a:rPr lang="en-US" altLang="en-US" sz="2800" b="1" dirty="0"/>
              <a:t>main ( )</a:t>
            </a:r>
          </a:p>
          <a:p>
            <a:pPr>
              <a:buFont typeface="Wingdings" panose="05000000000000000000" pitchFamily="2" charset="2"/>
              <a:buNone/>
            </a:pPr>
            <a:r>
              <a:rPr lang="en-US" altLang="en-US" sz="2800" b="1" dirty="0"/>
              <a:t>{	</a:t>
            </a:r>
          </a:p>
          <a:p>
            <a:pPr>
              <a:buFont typeface="Wingdings" panose="05000000000000000000" pitchFamily="2" charset="2"/>
              <a:buNone/>
            </a:pPr>
            <a:r>
              <a:rPr lang="en-US" altLang="en-US" sz="2800" b="1" dirty="0"/>
              <a:t>	</a:t>
            </a:r>
            <a:r>
              <a:rPr lang="en-US" altLang="en-US" sz="2800" b="1" dirty="0" err="1"/>
              <a:t>cout</a:t>
            </a:r>
            <a:r>
              <a:rPr lang="en-US" altLang="en-US" sz="2800" b="1" dirty="0"/>
              <a:t> &lt;&lt; “ Welcome to INU “;</a:t>
            </a:r>
          </a:p>
          <a:p>
            <a:pPr>
              <a:buFont typeface="Wingdings" panose="05000000000000000000" pitchFamily="2" charset="2"/>
              <a:buNone/>
            </a:pPr>
            <a:r>
              <a:rPr lang="en-US" altLang="en-US" sz="2800" b="1" dirty="0"/>
              <a:t>}</a:t>
            </a:r>
          </a:p>
        </p:txBody>
      </p:sp>
    </p:spTree>
    <p:extLst>
      <p:ext uri="{BB962C8B-B14F-4D97-AF65-F5344CB8AC3E}">
        <p14:creationId xmlns:p14="http://schemas.microsoft.com/office/powerpoint/2010/main" val="26963179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8CBF64-D7CB-4EC9-998F-D8699D35C134}"/>
              </a:ext>
            </a:extLst>
          </p:cNvPr>
          <p:cNvSpPr>
            <a:spLocks noGrp="1"/>
          </p:cNvSpPr>
          <p:nvPr>
            <p:ph idx="1"/>
          </p:nvPr>
        </p:nvSpPr>
        <p:spPr>
          <a:xfrm>
            <a:off x="677334" y="242596"/>
            <a:ext cx="8596668" cy="6307493"/>
          </a:xfrm>
        </p:spPr>
        <p:txBody>
          <a:bodyPr>
            <a:normAutofit/>
          </a:bodyPr>
          <a:lstStyle/>
          <a:p>
            <a:r>
              <a:rPr lang="en-GB" sz="2800" b="1" dirty="0"/>
              <a:t>#include: </a:t>
            </a:r>
            <a:r>
              <a:rPr lang="en-GB" sz="2800" dirty="0"/>
              <a:t>This is a pre-processor directive. It is not part of our program; it is an instruction to the compiler. It tells the C++ compiler to include the contents of a file, in this case the system file </a:t>
            </a:r>
            <a:r>
              <a:rPr lang="en-GB" sz="2800" dirty="0" err="1"/>
              <a:t>iostream.h</a:t>
            </a:r>
            <a:r>
              <a:rPr lang="en-GB" sz="2800" dirty="0"/>
              <a:t>. The compiler knows that it is a system file, and therefore looks for it in a special place. The sign # is known as HASH and also called SHARP. </a:t>
            </a:r>
          </a:p>
          <a:p>
            <a:r>
              <a:rPr lang="en-GB" sz="2800" b="1" dirty="0" err="1"/>
              <a:t>iostream.h</a:t>
            </a:r>
            <a:r>
              <a:rPr lang="en-GB" sz="2800" dirty="0"/>
              <a:t> This is the name of the library definition file for all Input Output Streams. Your program will almost certainly want to send stuff to the screen and read things from the keyboard. </a:t>
            </a:r>
            <a:r>
              <a:rPr lang="en-GB" sz="2800" dirty="0" err="1"/>
              <a:t>iostream.h</a:t>
            </a:r>
            <a:r>
              <a:rPr lang="en-GB" sz="2800" dirty="0"/>
              <a:t> is the name of the file in which has code to do that work for you </a:t>
            </a:r>
          </a:p>
        </p:txBody>
      </p:sp>
    </p:spTree>
    <p:extLst>
      <p:ext uri="{BB962C8B-B14F-4D97-AF65-F5344CB8AC3E}">
        <p14:creationId xmlns:p14="http://schemas.microsoft.com/office/powerpoint/2010/main" val="41426346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C9DA22-2995-4BFE-A502-01A68D82484D}"/>
              </a:ext>
            </a:extLst>
          </p:cNvPr>
          <p:cNvSpPr>
            <a:spLocks noGrp="1"/>
          </p:cNvSpPr>
          <p:nvPr>
            <p:ph idx="1"/>
          </p:nvPr>
        </p:nvSpPr>
        <p:spPr>
          <a:xfrm>
            <a:off x="410547" y="373225"/>
            <a:ext cx="9255967" cy="6102220"/>
          </a:xfrm>
        </p:spPr>
        <p:txBody>
          <a:bodyPr>
            <a:noAutofit/>
          </a:bodyPr>
          <a:lstStyle/>
          <a:p>
            <a:r>
              <a:rPr lang="en-GB" sz="2400" b="1" dirty="0"/>
              <a:t>main() </a:t>
            </a:r>
            <a:r>
              <a:rPr lang="en-GB" sz="2400" dirty="0"/>
              <a:t>The name main is special, in that the main is actually the one which is run when your program is used. A C program is made up of a large number of functions. Each of these is given a name by the programmer and they refer to each other as the program runs. C regards the name "main" as a special case and will run this function first. If you forget to have a main function, or mistype the name, the compiler will give you an error.</a:t>
            </a:r>
          </a:p>
          <a:p>
            <a:r>
              <a:rPr lang="en-GB" sz="2400" dirty="0"/>
              <a:t>Notice that there are parentheses (“( )”, normal brackets) with main. Here the parentheses contain nothing. There may be something written inside the parentheses. It will be discussed in next lectures.</a:t>
            </a:r>
          </a:p>
          <a:p>
            <a:r>
              <a:rPr lang="en-GB" sz="2400" b="1" dirty="0"/>
              <a:t>{ }</a:t>
            </a:r>
            <a:r>
              <a:rPr lang="en-GB" sz="2400" dirty="0"/>
              <a:t> Next, there is a curly bracket also called braces("{ }"). For every open brace there must be a matching close. Braces allows to group together pieces of a program. The body of main is enclosed in braces. Braces are very important in C; they enclose the blocks of the program.</a:t>
            </a:r>
          </a:p>
        </p:txBody>
      </p:sp>
    </p:spTree>
    <p:extLst>
      <p:ext uri="{BB962C8B-B14F-4D97-AF65-F5344CB8AC3E}">
        <p14:creationId xmlns:p14="http://schemas.microsoft.com/office/powerpoint/2010/main" val="20090953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472E45-1670-4E6B-B900-D253952125B6}"/>
              </a:ext>
            </a:extLst>
          </p:cNvPr>
          <p:cNvSpPr>
            <a:spLocks noGrp="1"/>
          </p:cNvSpPr>
          <p:nvPr>
            <p:ph idx="1"/>
          </p:nvPr>
        </p:nvSpPr>
        <p:spPr>
          <a:xfrm>
            <a:off x="677334" y="261257"/>
            <a:ext cx="8596668" cy="6214188"/>
          </a:xfrm>
        </p:spPr>
        <p:txBody>
          <a:bodyPr/>
          <a:lstStyle/>
          <a:p>
            <a:r>
              <a:rPr lang="en-GB" sz="2400" b="1" dirty="0" err="1"/>
              <a:t>cout</a:t>
            </a:r>
            <a:r>
              <a:rPr lang="en-GB" sz="2400" b="1" dirty="0"/>
              <a:t>:</a:t>
            </a:r>
            <a:r>
              <a:rPr lang="en-GB" sz="2400" dirty="0"/>
              <a:t> This is known as out put stream in C and C++. Stream is a complicated thing, you will learn about it later. Think a stream as a door. The data is transferred through stream, </a:t>
            </a:r>
            <a:r>
              <a:rPr lang="en-GB" sz="2400" dirty="0" err="1"/>
              <a:t>cout</a:t>
            </a:r>
            <a:r>
              <a:rPr lang="en-GB" sz="2400" dirty="0"/>
              <a:t> takes data from computer and sends it to the output. For the moment it is a screen of the monitor. hence we use </a:t>
            </a:r>
            <a:r>
              <a:rPr lang="en-GB" sz="2400" dirty="0" err="1"/>
              <a:t>cout</a:t>
            </a:r>
            <a:r>
              <a:rPr lang="en-GB" sz="2400" dirty="0"/>
              <a:t> for output.</a:t>
            </a:r>
          </a:p>
          <a:p>
            <a:r>
              <a:rPr lang="en-GB" sz="2400" dirty="0"/>
              <a:t>The sign &lt;&lt; indicates the direction of data. Here it is towards </a:t>
            </a:r>
            <a:r>
              <a:rPr lang="en-GB" sz="2400" dirty="0" err="1"/>
              <a:t>cout</a:t>
            </a:r>
            <a:r>
              <a:rPr lang="en-GB" sz="2400" dirty="0"/>
              <a:t> and the function of </a:t>
            </a:r>
            <a:r>
              <a:rPr lang="en-GB" sz="2400" dirty="0" err="1"/>
              <a:t>cout</a:t>
            </a:r>
            <a:r>
              <a:rPr lang="en-GB" sz="2400" dirty="0"/>
              <a:t> is to show data on the screen.</a:t>
            </a:r>
          </a:p>
          <a:p>
            <a:r>
              <a:rPr lang="en-GB" sz="2400" b="1" dirty="0"/>
              <a:t>“Welcome to INU” </a:t>
            </a:r>
            <a:r>
              <a:rPr lang="en-GB" sz="2400" dirty="0"/>
              <a:t>The thing between the double quotes (“ ”) is known as character string. In C programming character strings are written in double quotes. Whatever is written after &lt;&lt; and within quotation marks will be direct it to </a:t>
            </a:r>
            <a:r>
              <a:rPr lang="en-GB" sz="2400" dirty="0" err="1"/>
              <a:t>cout</a:t>
            </a:r>
            <a:r>
              <a:rPr lang="en-GB" sz="2400" dirty="0"/>
              <a:t>, </a:t>
            </a:r>
            <a:r>
              <a:rPr lang="en-GB" sz="2400" dirty="0" err="1"/>
              <a:t>cout</a:t>
            </a:r>
            <a:r>
              <a:rPr lang="en-GB" sz="2400" dirty="0"/>
              <a:t> will display it on the screen. </a:t>
            </a:r>
          </a:p>
          <a:p>
            <a:endParaRPr lang="en-GB" dirty="0"/>
          </a:p>
        </p:txBody>
      </p:sp>
    </p:spTree>
    <p:extLst>
      <p:ext uri="{BB962C8B-B14F-4D97-AF65-F5344CB8AC3E}">
        <p14:creationId xmlns:p14="http://schemas.microsoft.com/office/powerpoint/2010/main" val="30389708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F393A7-5F9E-465A-AB8D-AAA49CE267C4}"/>
              </a:ext>
            </a:extLst>
          </p:cNvPr>
          <p:cNvSpPr>
            <a:spLocks noGrp="1"/>
          </p:cNvSpPr>
          <p:nvPr>
            <p:ph idx="1"/>
          </p:nvPr>
        </p:nvSpPr>
        <p:spPr>
          <a:xfrm>
            <a:off x="677334" y="242597"/>
            <a:ext cx="8596668" cy="6382138"/>
          </a:xfrm>
        </p:spPr>
        <p:txBody>
          <a:bodyPr>
            <a:normAutofit/>
          </a:bodyPr>
          <a:lstStyle/>
          <a:p>
            <a:r>
              <a:rPr lang="en-GB" sz="2800" dirty="0"/>
              <a:t>There is a semicolon (;) at the end of the above statement. This is very important. All C statements end with semicolon (;). Missing of a semicolon (;) at the end of statement is a syntax error and compiler will report an error during compilation. If there is only a semicolon (;) on a line than it will be called a null statement. i.e. it does nothing. The extra semicolons may be put at the end but are useless and aimless. Do not put semicolon (;) at a wrong place, it may cause a problem during the execution of the program or may cause a logical error.</a:t>
            </a:r>
          </a:p>
        </p:txBody>
      </p:sp>
    </p:spTree>
    <p:extLst>
      <p:ext uri="{BB962C8B-B14F-4D97-AF65-F5344CB8AC3E}">
        <p14:creationId xmlns:p14="http://schemas.microsoft.com/office/powerpoint/2010/main" val="21455761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975C8-E7AF-453F-9D56-2A2A53116971}"/>
              </a:ext>
            </a:extLst>
          </p:cNvPr>
          <p:cNvSpPr>
            <a:spLocks noGrp="1"/>
          </p:cNvSpPr>
          <p:nvPr>
            <p:ph type="title"/>
          </p:nvPr>
        </p:nvSpPr>
        <p:spPr>
          <a:xfrm>
            <a:off x="677334" y="217714"/>
            <a:ext cx="8596668" cy="1320800"/>
          </a:xfrm>
        </p:spPr>
        <p:txBody>
          <a:bodyPr/>
          <a:lstStyle/>
          <a:p>
            <a:r>
              <a:rPr lang="en-GB" dirty="0"/>
              <a:t>Variables</a:t>
            </a:r>
          </a:p>
        </p:txBody>
      </p:sp>
      <p:sp>
        <p:nvSpPr>
          <p:cNvPr id="3" name="Content Placeholder 2">
            <a:extLst>
              <a:ext uri="{FF2B5EF4-FFF2-40B4-BE49-F238E27FC236}">
                <a16:creationId xmlns:a16="http://schemas.microsoft.com/office/drawing/2014/main" id="{09BF0401-F5BC-43CD-A21F-81834560AAB2}"/>
              </a:ext>
            </a:extLst>
          </p:cNvPr>
          <p:cNvSpPr>
            <a:spLocks noGrp="1"/>
          </p:cNvSpPr>
          <p:nvPr>
            <p:ph idx="1"/>
          </p:nvPr>
        </p:nvSpPr>
        <p:spPr>
          <a:xfrm>
            <a:off x="677334" y="878114"/>
            <a:ext cx="8596668" cy="3880773"/>
          </a:xfrm>
        </p:spPr>
        <p:txBody>
          <a:bodyPr>
            <a:noAutofit/>
          </a:bodyPr>
          <a:lstStyle/>
          <a:p>
            <a:r>
              <a:rPr lang="en-GB" sz="2400" b="1" dirty="0"/>
              <a:t>During programming we need to store data. This data is stored in variables. </a:t>
            </a:r>
          </a:p>
          <a:p>
            <a:r>
              <a:rPr lang="en-GB" sz="2400" b="1" dirty="0"/>
              <a:t>Variables are locations in memory for storing data.</a:t>
            </a:r>
          </a:p>
          <a:p>
            <a:r>
              <a:rPr lang="en-GB" sz="2400" b="1" dirty="0"/>
              <a:t>The memory is divided into blocks. It can be viewed as pigeon-holes. </a:t>
            </a:r>
          </a:p>
          <a:p>
            <a:r>
              <a:rPr lang="en-GB" sz="2400" b="1" dirty="0"/>
              <a:t>You can also think of it as PO Boxes. In post offices there are different boxes and each has an address.</a:t>
            </a:r>
          </a:p>
          <a:p>
            <a:r>
              <a:rPr lang="en-GB" sz="2400" b="1" dirty="0"/>
              <a:t> Similarly in memory, there is a numerical address for each location of memory (block). It is difficult for us to handle these numerical addresses in our programs. So we give a name to these locations. These names are variables. </a:t>
            </a:r>
          </a:p>
          <a:p>
            <a:r>
              <a:rPr lang="en-GB" sz="2400" b="1" dirty="0"/>
              <a:t>We call them variables because they can contain different values at different times.</a:t>
            </a:r>
          </a:p>
        </p:txBody>
      </p:sp>
    </p:spTree>
    <p:extLst>
      <p:ext uri="{BB962C8B-B14F-4D97-AF65-F5344CB8AC3E}">
        <p14:creationId xmlns:p14="http://schemas.microsoft.com/office/powerpoint/2010/main" val="719511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0FFD489-078B-417B-9869-C989785B9A90}"/>
              </a:ext>
            </a:extLst>
          </p:cNvPr>
          <p:cNvSpPr>
            <a:spLocks noGrp="1" noChangeArrowheads="1"/>
          </p:cNvSpPr>
          <p:nvPr>
            <p:ph type="title"/>
          </p:nvPr>
        </p:nvSpPr>
        <p:spPr>
          <a:xfrm>
            <a:off x="2590800" y="625476"/>
            <a:ext cx="7543800" cy="1431925"/>
          </a:xfrm>
        </p:spPr>
        <p:txBody>
          <a:bodyPr/>
          <a:lstStyle/>
          <a:p>
            <a:pPr algn="ctr"/>
            <a:r>
              <a:rPr lang="en-US" altLang="en-US" sz="7200"/>
              <a:t>Variable</a:t>
            </a:r>
          </a:p>
        </p:txBody>
      </p:sp>
      <p:sp>
        <p:nvSpPr>
          <p:cNvPr id="3075" name="Rectangle 3">
            <a:extLst>
              <a:ext uri="{FF2B5EF4-FFF2-40B4-BE49-F238E27FC236}">
                <a16:creationId xmlns:a16="http://schemas.microsoft.com/office/drawing/2014/main" id="{5BC616E1-60E4-4E42-B3BC-7A0D75D8A9D4}"/>
              </a:ext>
            </a:extLst>
          </p:cNvPr>
          <p:cNvSpPr>
            <a:spLocks noGrp="1" noChangeArrowheads="1"/>
          </p:cNvSpPr>
          <p:nvPr>
            <p:ph type="body" idx="1"/>
          </p:nvPr>
        </p:nvSpPr>
        <p:spPr>
          <a:xfrm>
            <a:off x="3962400" y="3484564"/>
            <a:ext cx="7543800" cy="2078037"/>
          </a:xfrm>
        </p:spPr>
        <p:txBody>
          <a:bodyPr/>
          <a:lstStyle/>
          <a:p>
            <a:pPr>
              <a:buFont typeface="Wingdings" panose="05000000000000000000" pitchFamily="2" charset="2"/>
              <a:buNone/>
            </a:pPr>
            <a:r>
              <a:rPr lang="en-US" altLang="en-US" sz="4000" b="1"/>
              <a:t>Variable</a:t>
            </a:r>
          </a:p>
        </p:txBody>
      </p:sp>
      <p:sp>
        <p:nvSpPr>
          <p:cNvPr id="3076" name="AutoShape 4">
            <a:extLst>
              <a:ext uri="{FF2B5EF4-FFF2-40B4-BE49-F238E27FC236}">
                <a16:creationId xmlns:a16="http://schemas.microsoft.com/office/drawing/2014/main" id="{7AF2DF4D-238F-4D5C-983C-071F2AFA1FE1}"/>
              </a:ext>
            </a:extLst>
          </p:cNvPr>
          <p:cNvSpPr>
            <a:spLocks noChangeArrowheads="1"/>
          </p:cNvSpPr>
          <p:nvPr/>
        </p:nvSpPr>
        <p:spPr bwMode="auto">
          <a:xfrm>
            <a:off x="7010400" y="2971800"/>
            <a:ext cx="1676400" cy="1671638"/>
          </a:xfrm>
          <a:prstGeom prst="can">
            <a:avLst>
              <a:gd name="adj" fmla="val 25000"/>
            </a:avLst>
          </a:prstGeom>
          <a:gradFill rotWithShape="1">
            <a:gsLst>
              <a:gs pos="0">
                <a:srgbClr val="666699">
                  <a:alpha val="60001"/>
                </a:srgbClr>
              </a:gs>
              <a:gs pos="100000">
                <a:srgbClr val="666699">
                  <a:gamma/>
                  <a:shade val="46275"/>
                  <a:invGamma/>
                </a:srgbClr>
              </a:gs>
            </a:gsLst>
            <a:lin ang="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en-US" sz="4000">
                <a:solidFill>
                  <a:schemeClr val="bg1"/>
                </a:solidFill>
                <a:latin typeface="Arial" panose="020B0604020202020204" pitchFamily="34" charset="0"/>
              </a:rPr>
              <a:t>X</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9" name="Rectangle 23">
            <a:extLst>
              <a:ext uri="{FF2B5EF4-FFF2-40B4-BE49-F238E27FC236}">
                <a16:creationId xmlns:a16="http://schemas.microsoft.com/office/drawing/2014/main" id="{68133D35-E24C-4D20-870A-0C066BEBABF4}"/>
              </a:ext>
            </a:extLst>
          </p:cNvPr>
          <p:cNvSpPr>
            <a:spLocks noGrp="1" noChangeArrowheads="1"/>
          </p:cNvSpPr>
          <p:nvPr>
            <p:ph type="title"/>
          </p:nvPr>
        </p:nvSpPr>
        <p:spPr>
          <a:xfrm>
            <a:off x="2590800" y="625476"/>
            <a:ext cx="7543800" cy="1431925"/>
          </a:xfrm>
        </p:spPr>
        <p:txBody>
          <a:bodyPr/>
          <a:lstStyle/>
          <a:p>
            <a:pPr algn="ctr"/>
            <a:r>
              <a:rPr lang="en-US" altLang="en-US" sz="7200"/>
              <a:t>Variable</a:t>
            </a:r>
          </a:p>
        </p:txBody>
      </p:sp>
      <p:sp>
        <p:nvSpPr>
          <p:cNvPr id="4099" name="Rectangle 3">
            <a:extLst>
              <a:ext uri="{FF2B5EF4-FFF2-40B4-BE49-F238E27FC236}">
                <a16:creationId xmlns:a16="http://schemas.microsoft.com/office/drawing/2014/main" id="{3051C3C9-DDEA-4687-9C64-49565C29B98E}"/>
              </a:ext>
            </a:extLst>
          </p:cNvPr>
          <p:cNvSpPr>
            <a:spLocks noGrp="1" noChangeArrowheads="1"/>
          </p:cNvSpPr>
          <p:nvPr>
            <p:ph type="body" sz="half" idx="1"/>
          </p:nvPr>
        </p:nvSpPr>
        <p:spPr>
          <a:xfrm>
            <a:off x="1391478" y="1981200"/>
            <a:ext cx="4901372" cy="4114800"/>
          </a:xfrm>
        </p:spPr>
        <p:txBody>
          <a:bodyPr>
            <a:normAutofit fontScale="25000" lnSpcReduction="20000"/>
          </a:bodyPr>
          <a:lstStyle/>
          <a:p>
            <a:pPr>
              <a:lnSpc>
                <a:spcPct val="80000"/>
              </a:lnSpc>
            </a:pPr>
            <a:r>
              <a:rPr lang="en-US" altLang="en-US" sz="9600" b="1" dirty="0"/>
              <a:t>Pic of the memory</a:t>
            </a:r>
          </a:p>
          <a:p>
            <a:pPr>
              <a:lnSpc>
                <a:spcPct val="80000"/>
              </a:lnSpc>
            </a:pPr>
            <a:endParaRPr lang="en-US" altLang="en-US" sz="9600" b="1" dirty="0"/>
          </a:p>
          <a:p>
            <a:pPr>
              <a:lnSpc>
                <a:spcPct val="80000"/>
              </a:lnSpc>
            </a:pPr>
            <a:r>
              <a:rPr lang="en-US" altLang="en-US" sz="9600" b="1" dirty="0"/>
              <a:t>25</a:t>
            </a:r>
          </a:p>
          <a:p>
            <a:pPr>
              <a:lnSpc>
                <a:spcPct val="80000"/>
              </a:lnSpc>
            </a:pPr>
            <a:endParaRPr lang="en-US" altLang="en-US" sz="9600" b="1" dirty="0"/>
          </a:p>
          <a:p>
            <a:pPr>
              <a:lnSpc>
                <a:spcPct val="80000"/>
              </a:lnSpc>
            </a:pPr>
            <a:endParaRPr lang="en-US" altLang="en-US" sz="9600" b="1" dirty="0"/>
          </a:p>
          <a:p>
            <a:pPr>
              <a:lnSpc>
                <a:spcPct val="80000"/>
              </a:lnSpc>
            </a:pPr>
            <a:endParaRPr lang="en-US" altLang="en-US" sz="9600" b="1" dirty="0"/>
          </a:p>
          <a:p>
            <a:pPr>
              <a:lnSpc>
                <a:spcPct val="80000"/>
              </a:lnSpc>
            </a:pPr>
            <a:endParaRPr lang="en-US" altLang="en-US" sz="9600" b="1" dirty="0"/>
          </a:p>
          <a:p>
            <a:pPr>
              <a:lnSpc>
                <a:spcPct val="80000"/>
              </a:lnSpc>
            </a:pPr>
            <a:endParaRPr lang="en-US" altLang="en-US" sz="9600" b="1" dirty="0"/>
          </a:p>
          <a:p>
            <a:pPr>
              <a:lnSpc>
                <a:spcPct val="80000"/>
              </a:lnSpc>
            </a:pPr>
            <a:endParaRPr lang="en-US" altLang="en-US" sz="9600" b="1" dirty="0"/>
          </a:p>
          <a:p>
            <a:pPr>
              <a:lnSpc>
                <a:spcPct val="80000"/>
              </a:lnSpc>
            </a:pPr>
            <a:endParaRPr lang="en-US" altLang="en-US" sz="9600" b="1" dirty="0"/>
          </a:p>
          <a:p>
            <a:pPr>
              <a:lnSpc>
                <a:spcPct val="80000"/>
              </a:lnSpc>
            </a:pPr>
            <a:endParaRPr lang="en-US" altLang="en-US" sz="9600" b="1" dirty="0"/>
          </a:p>
          <a:p>
            <a:pPr>
              <a:lnSpc>
                <a:spcPct val="80000"/>
              </a:lnSpc>
            </a:pPr>
            <a:r>
              <a:rPr lang="en-US" altLang="en-US" sz="9600" b="1" dirty="0"/>
              <a:t>10323</a:t>
            </a:r>
          </a:p>
          <a:p>
            <a:pPr lvl="4">
              <a:lnSpc>
                <a:spcPct val="80000"/>
              </a:lnSpc>
              <a:buFont typeface="Wingdings" panose="05000000000000000000" pitchFamily="2" charset="2"/>
              <a:buNone/>
            </a:pPr>
            <a:endParaRPr lang="en-US" altLang="en-US" sz="9600" b="1" dirty="0"/>
          </a:p>
          <a:p>
            <a:pPr lvl="4">
              <a:lnSpc>
                <a:spcPct val="80000"/>
              </a:lnSpc>
              <a:buFont typeface="Wingdings" panose="05000000000000000000" pitchFamily="2" charset="2"/>
              <a:buNone/>
            </a:pPr>
            <a:endParaRPr lang="en-US" altLang="en-US" sz="9600" b="1" dirty="0"/>
          </a:p>
          <a:p>
            <a:pPr lvl="4">
              <a:lnSpc>
                <a:spcPct val="80000"/>
              </a:lnSpc>
              <a:buFont typeface="Wingdings" panose="05000000000000000000" pitchFamily="2" charset="2"/>
              <a:buNone/>
            </a:pPr>
            <a:endParaRPr lang="en-US" altLang="en-US" sz="9600" b="1" dirty="0"/>
          </a:p>
          <a:p>
            <a:pPr lvl="4">
              <a:lnSpc>
                <a:spcPct val="80000"/>
              </a:lnSpc>
              <a:buFont typeface="Wingdings" panose="05000000000000000000" pitchFamily="2" charset="2"/>
              <a:buNone/>
            </a:pPr>
            <a:endParaRPr lang="en-US" altLang="en-US" sz="1000" dirty="0"/>
          </a:p>
          <a:p>
            <a:pPr lvl="4">
              <a:lnSpc>
                <a:spcPct val="80000"/>
              </a:lnSpc>
              <a:buFont typeface="Wingdings" panose="05000000000000000000" pitchFamily="2" charset="2"/>
              <a:buNone/>
            </a:pPr>
            <a:endParaRPr lang="en-US" altLang="en-US" sz="1000" dirty="0"/>
          </a:p>
          <a:p>
            <a:pPr lvl="4">
              <a:lnSpc>
                <a:spcPct val="80000"/>
              </a:lnSpc>
              <a:buFont typeface="Wingdings" panose="05000000000000000000" pitchFamily="2" charset="2"/>
              <a:buNone/>
            </a:pPr>
            <a:endParaRPr lang="en-US" altLang="en-US" sz="1000" dirty="0"/>
          </a:p>
          <a:p>
            <a:pPr lvl="4">
              <a:lnSpc>
                <a:spcPct val="80000"/>
              </a:lnSpc>
              <a:buFont typeface="Wingdings" panose="05000000000000000000" pitchFamily="2" charset="2"/>
              <a:buNone/>
            </a:pPr>
            <a:r>
              <a:rPr lang="en-US" altLang="en-US" sz="1000" dirty="0"/>
              <a:t>                    </a:t>
            </a:r>
          </a:p>
        </p:txBody>
      </p:sp>
      <p:graphicFrame>
        <p:nvGraphicFramePr>
          <p:cNvPr id="4166" name="Group 70">
            <a:extLst>
              <a:ext uri="{FF2B5EF4-FFF2-40B4-BE49-F238E27FC236}">
                <a16:creationId xmlns:a16="http://schemas.microsoft.com/office/drawing/2014/main" id="{5E9D81E6-8664-4C13-9397-ACC02B46AC00}"/>
              </a:ext>
            </a:extLst>
          </p:cNvPr>
          <p:cNvGraphicFramePr>
            <a:graphicFrameLocks noGrp="1"/>
          </p:cNvGraphicFramePr>
          <p:nvPr>
            <p:ph sz="half" idx="2"/>
          </p:nvPr>
        </p:nvGraphicFramePr>
        <p:xfrm>
          <a:off x="3765550" y="2627314"/>
          <a:ext cx="3702050" cy="3164523"/>
        </p:xfrm>
        <a:graphic>
          <a:graphicData uri="http://schemas.openxmlformats.org/drawingml/2006/table">
            <a:tbl>
              <a:tblPr/>
              <a:tblGrid>
                <a:gridCol w="977900">
                  <a:extLst>
                    <a:ext uri="{9D8B030D-6E8A-4147-A177-3AD203B41FA5}">
                      <a16:colId xmlns:a16="http://schemas.microsoft.com/office/drawing/2014/main" val="2481230026"/>
                    </a:ext>
                  </a:extLst>
                </a:gridCol>
                <a:gridCol w="503238">
                  <a:extLst>
                    <a:ext uri="{9D8B030D-6E8A-4147-A177-3AD203B41FA5}">
                      <a16:colId xmlns:a16="http://schemas.microsoft.com/office/drawing/2014/main" val="3529833037"/>
                    </a:ext>
                  </a:extLst>
                </a:gridCol>
                <a:gridCol w="739775">
                  <a:extLst>
                    <a:ext uri="{9D8B030D-6E8A-4147-A177-3AD203B41FA5}">
                      <a16:colId xmlns:a16="http://schemas.microsoft.com/office/drawing/2014/main" val="3892591485"/>
                    </a:ext>
                  </a:extLst>
                </a:gridCol>
                <a:gridCol w="739775">
                  <a:extLst>
                    <a:ext uri="{9D8B030D-6E8A-4147-A177-3AD203B41FA5}">
                      <a16:colId xmlns:a16="http://schemas.microsoft.com/office/drawing/2014/main" val="1989327776"/>
                    </a:ext>
                  </a:extLst>
                </a:gridCol>
                <a:gridCol w="741362">
                  <a:extLst>
                    <a:ext uri="{9D8B030D-6E8A-4147-A177-3AD203B41FA5}">
                      <a16:colId xmlns:a16="http://schemas.microsoft.com/office/drawing/2014/main" val="4098101041"/>
                    </a:ext>
                  </a:extLst>
                </a:gridCol>
              </a:tblGrid>
              <a:tr h="0">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4845873"/>
                  </a:ext>
                </a:extLst>
              </a:tr>
              <a:tr h="1028700">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17460030"/>
                  </a:ext>
                </a:extLst>
              </a:tr>
              <a:tr h="1027113">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1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rPr>
                        <a:t>name</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1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rPr>
                        <a:t>of the variable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6252748"/>
                  </a:ext>
                </a:extLst>
              </a:tr>
              <a:tr h="590550">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03298443"/>
                  </a:ext>
                </a:extLst>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B56AC370-94FA-4316-A38E-8BCDD062CA06}"/>
              </a:ext>
            </a:extLst>
          </p:cNvPr>
          <p:cNvSpPr>
            <a:spLocks noGrp="1" noChangeArrowheads="1"/>
          </p:cNvSpPr>
          <p:nvPr>
            <p:ph type="title"/>
          </p:nvPr>
        </p:nvSpPr>
        <p:spPr>
          <a:xfrm>
            <a:off x="2590800" y="549276"/>
            <a:ext cx="7543800" cy="1431925"/>
          </a:xfrm>
        </p:spPr>
        <p:txBody>
          <a:bodyPr/>
          <a:lstStyle/>
          <a:p>
            <a:pPr algn="ctr"/>
            <a:r>
              <a:rPr lang="en-US" altLang="en-US" sz="7200"/>
              <a:t>Variable</a:t>
            </a:r>
          </a:p>
        </p:txBody>
      </p:sp>
      <p:sp>
        <p:nvSpPr>
          <p:cNvPr id="7171" name="Rectangle 3">
            <a:extLst>
              <a:ext uri="{FF2B5EF4-FFF2-40B4-BE49-F238E27FC236}">
                <a16:creationId xmlns:a16="http://schemas.microsoft.com/office/drawing/2014/main" id="{2C31145C-8774-45D6-9842-2C110611910E}"/>
              </a:ext>
            </a:extLst>
          </p:cNvPr>
          <p:cNvSpPr>
            <a:spLocks noGrp="1" noChangeArrowheads="1"/>
          </p:cNvSpPr>
          <p:nvPr>
            <p:ph type="body" idx="1"/>
          </p:nvPr>
        </p:nvSpPr>
        <p:spPr/>
        <p:txBody>
          <a:bodyPr/>
          <a:lstStyle/>
          <a:p>
            <a:r>
              <a:rPr lang="en-US" altLang="en-US" sz="4400" b="1"/>
              <a:t> </a:t>
            </a:r>
            <a:r>
              <a:rPr lang="en-US" altLang="en-US" sz="4000" b="1"/>
              <a:t>Small post box</a:t>
            </a:r>
          </a:p>
        </p:txBody>
      </p:sp>
      <p:sp>
        <p:nvSpPr>
          <p:cNvPr id="7172" name="AutoShape 4">
            <a:extLst>
              <a:ext uri="{FF2B5EF4-FFF2-40B4-BE49-F238E27FC236}">
                <a16:creationId xmlns:a16="http://schemas.microsoft.com/office/drawing/2014/main" id="{4FABF16C-879C-4ADA-83C4-3167714D0B7F}"/>
              </a:ext>
            </a:extLst>
          </p:cNvPr>
          <p:cNvSpPr>
            <a:spLocks noChangeArrowheads="1"/>
          </p:cNvSpPr>
          <p:nvPr/>
        </p:nvSpPr>
        <p:spPr bwMode="auto">
          <a:xfrm>
            <a:off x="4495800" y="3124200"/>
            <a:ext cx="1214438" cy="1214438"/>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73" name="AutoShape 5">
            <a:extLst>
              <a:ext uri="{FF2B5EF4-FFF2-40B4-BE49-F238E27FC236}">
                <a16:creationId xmlns:a16="http://schemas.microsoft.com/office/drawing/2014/main" id="{C4FFA3B0-75ED-4E30-9EB9-B6845C667CCF}"/>
              </a:ext>
            </a:extLst>
          </p:cNvPr>
          <p:cNvSpPr>
            <a:spLocks noChangeArrowheads="1"/>
          </p:cNvSpPr>
          <p:nvPr/>
        </p:nvSpPr>
        <p:spPr bwMode="auto">
          <a:xfrm>
            <a:off x="5410200" y="3124200"/>
            <a:ext cx="1214438" cy="1214438"/>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76" name="AutoShape 8">
            <a:extLst>
              <a:ext uri="{FF2B5EF4-FFF2-40B4-BE49-F238E27FC236}">
                <a16:creationId xmlns:a16="http://schemas.microsoft.com/office/drawing/2014/main" id="{7A9B6796-C22C-4FD0-A900-E2643FAEBA54}"/>
              </a:ext>
            </a:extLst>
          </p:cNvPr>
          <p:cNvSpPr>
            <a:spLocks noChangeArrowheads="1"/>
          </p:cNvSpPr>
          <p:nvPr/>
        </p:nvSpPr>
        <p:spPr bwMode="auto">
          <a:xfrm>
            <a:off x="6324600" y="3124200"/>
            <a:ext cx="1214438" cy="1214438"/>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80" name="AutoShape 12">
            <a:extLst>
              <a:ext uri="{FF2B5EF4-FFF2-40B4-BE49-F238E27FC236}">
                <a16:creationId xmlns:a16="http://schemas.microsoft.com/office/drawing/2014/main" id="{A2B44C66-BA95-4930-9FDE-726D3B51D532}"/>
              </a:ext>
            </a:extLst>
          </p:cNvPr>
          <p:cNvSpPr>
            <a:spLocks noChangeArrowheads="1"/>
          </p:cNvSpPr>
          <p:nvPr/>
        </p:nvSpPr>
        <p:spPr bwMode="auto">
          <a:xfrm>
            <a:off x="7239000" y="3886200"/>
            <a:ext cx="1447800" cy="1524000"/>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81" name="AutoShape 13">
            <a:extLst>
              <a:ext uri="{FF2B5EF4-FFF2-40B4-BE49-F238E27FC236}">
                <a16:creationId xmlns:a16="http://schemas.microsoft.com/office/drawing/2014/main" id="{D92F100D-5020-48AA-B05C-04BDE97B81D0}"/>
              </a:ext>
            </a:extLst>
          </p:cNvPr>
          <p:cNvSpPr>
            <a:spLocks noChangeArrowheads="1"/>
          </p:cNvSpPr>
          <p:nvPr/>
        </p:nvSpPr>
        <p:spPr bwMode="auto">
          <a:xfrm>
            <a:off x="4495800" y="4343400"/>
            <a:ext cx="914400" cy="1066800"/>
          </a:xfrm>
          <a:prstGeom prst="cube">
            <a:avLst>
              <a:gd name="adj" fmla="val 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82" name="AutoShape 14">
            <a:extLst>
              <a:ext uri="{FF2B5EF4-FFF2-40B4-BE49-F238E27FC236}">
                <a16:creationId xmlns:a16="http://schemas.microsoft.com/office/drawing/2014/main" id="{17D2390E-445C-4218-9C9D-6DAF8339830A}"/>
              </a:ext>
            </a:extLst>
          </p:cNvPr>
          <p:cNvSpPr>
            <a:spLocks noChangeArrowheads="1"/>
          </p:cNvSpPr>
          <p:nvPr/>
        </p:nvSpPr>
        <p:spPr bwMode="auto">
          <a:xfrm>
            <a:off x="5410200" y="4343400"/>
            <a:ext cx="914400" cy="1066800"/>
          </a:xfrm>
          <a:prstGeom prst="cube">
            <a:avLst>
              <a:gd name="adj" fmla="val 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en-US" sz="4000">
                <a:latin typeface="Arial" panose="020B0604020202020204" pitchFamily="34" charset="0"/>
              </a:rPr>
              <a:t>X</a:t>
            </a:r>
          </a:p>
        </p:txBody>
      </p:sp>
      <p:sp>
        <p:nvSpPr>
          <p:cNvPr id="7183" name="AutoShape 15">
            <a:extLst>
              <a:ext uri="{FF2B5EF4-FFF2-40B4-BE49-F238E27FC236}">
                <a16:creationId xmlns:a16="http://schemas.microsoft.com/office/drawing/2014/main" id="{9EA4607A-D5C9-4F5C-B4FE-4C1172D1CCDC}"/>
              </a:ext>
            </a:extLst>
          </p:cNvPr>
          <p:cNvSpPr>
            <a:spLocks noChangeArrowheads="1"/>
          </p:cNvSpPr>
          <p:nvPr/>
        </p:nvSpPr>
        <p:spPr bwMode="auto">
          <a:xfrm>
            <a:off x="6324600" y="4343400"/>
            <a:ext cx="914400" cy="1066800"/>
          </a:xfrm>
          <a:prstGeom prst="cube">
            <a:avLst>
              <a:gd name="adj" fmla="val 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85" name="AutoShape 17">
            <a:extLst>
              <a:ext uri="{FF2B5EF4-FFF2-40B4-BE49-F238E27FC236}">
                <a16:creationId xmlns:a16="http://schemas.microsoft.com/office/drawing/2014/main" id="{A4A910BD-719B-45BA-BFD9-202D8398127C}"/>
              </a:ext>
            </a:extLst>
          </p:cNvPr>
          <p:cNvSpPr>
            <a:spLocks noChangeArrowheads="1"/>
          </p:cNvSpPr>
          <p:nvPr/>
        </p:nvSpPr>
        <p:spPr bwMode="auto">
          <a:xfrm>
            <a:off x="4495800" y="5410200"/>
            <a:ext cx="914400" cy="1066800"/>
          </a:xfrm>
          <a:prstGeom prst="cube">
            <a:avLst>
              <a:gd name="adj" fmla="val 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88" name="AutoShape 20">
            <a:extLst>
              <a:ext uri="{FF2B5EF4-FFF2-40B4-BE49-F238E27FC236}">
                <a16:creationId xmlns:a16="http://schemas.microsoft.com/office/drawing/2014/main" id="{E3CE8361-E293-4D01-8EBB-83F4CD382EB6}"/>
              </a:ext>
            </a:extLst>
          </p:cNvPr>
          <p:cNvSpPr>
            <a:spLocks noChangeArrowheads="1"/>
          </p:cNvSpPr>
          <p:nvPr/>
        </p:nvSpPr>
        <p:spPr bwMode="auto">
          <a:xfrm>
            <a:off x="5410200" y="5410200"/>
            <a:ext cx="914400" cy="1066800"/>
          </a:xfrm>
          <a:prstGeom prst="cube">
            <a:avLst>
              <a:gd name="adj" fmla="val 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89" name="AutoShape 21">
            <a:extLst>
              <a:ext uri="{FF2B5EF4-FFF2-40B4-BE49-F238E27FC236}">
                <a16:creationId xmlns:a16="http://schemas.microsoft.com/office/drawing/2014/main" id="{100ED1DE-627D-427A-A0EF-73DEA78D5E28}"/>
              </a:ext>
            </a:extLst>
          </p:cNvPr>
          <p:cNvSpPr>
            <a:spLocks noChangeArrowheads="1"/>
          </p:cNvSpPr>
          <p:nvPr/>
        </p:nvSpPr>
        <p:spPr bwMode="auto">
          <a:xfrm>
            <a:off x="6324600" y="5410200"/>
            <a:ext cx="914400" cy="1066800"/>
          </a:xfrm>
          <a:prstGeom prst="cube">
            <a:avLst>
              <a:gd name="adj" fmla="val 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90" name="AutoShape 22">
            <a:extLst>
              <a:ext uri="{FF2B5EF4-FFF2-40B4-BE49-F238E27FC236}">
                <a16:creationId xmlns:a16="http://schemas.microsoft.com/office/drawing/2014/main" id="{3857ADB0-1B5A-4F1B-BC6E-3294B38B4CC0}"/>
              </a:ext>
            </a:extLst>
          </p:cNvPr>
          <p:cNvSpPr>
            <a:spLocks noChangeArrowheads="1"/>
          </p:cNvSpPr>
          <p:nvPr/>
        </p:nvSpPr>
        <p:spPr bwMode="auto">
          <a:xfrm>
            <a:off x="7239000" y="5410200"/>
            <a:ext cx="914400" cy="1066800"/>
          </a:xfrm>
          <a:prstGeom prst="cube">
            <a:avLst>
              <a:gd name="adj" fmla="val 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91" name="AutoShape 23">
            <a:extLst>
              <a:ext uri="{FF2B5EF4-FFF2-40B4-BE49-F238E27FC236}">
                <a16:creationId xmlns:a16="http://schemas.microsoft.com/office/drawing/2014/main" id="{BEA893E8-DE1A-44C2-B7CA-6406578EC0C3}"/>
              </a:ext>
            </a:extLst>
          </p:cNvPr>
          <p:cNvSpPr>
            <a:spLocks noChangeArrowheads="1"/>
          </p:cNvSpPr>
          <p:nvPr/>
        </p:nvSpPr>
        <p:spPr bwMode="auto">
          <a:xfrm>
            <a:off x="7239000" y="3124200"/>
            <a:ext cx="1214438" cy="1214438"/>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FE3F3718-F762-43A7-A85F-D6F732F69A39}"/>
              </a:ext>
            </a:extLst>
          </p:cNvPr>
          <p:cNvSpPr>
            <a:spLocks noGrp="1" noChangeArrowheads="1"/>
          </p:cNvSpPr>
          <p:nvPr>
            <p:ph type="title"/>
          </p:nvPr>
        </p:nvSpPr>
        <p:spPr>
          <a:xfrm>
            <a:off x="2667000" y="625476"/>
            <a:ext cx="7543800" cy="1431925"/>
          </a:xfrm>
        </p:spPr>
        <p:txBody>
          <a:bodyPr/>
          <a:lstStyle/>
          <a:p>
            <a:pPr algn="ctr"/>
            <a:r>
              <a:rPr lang="en-US" altLang="en-US" sz="7200"/>
              <a:t>Variable</a:t>
            </a:r>
          </a:p>
        </p:txBody>
      </p:sp>
      <p:sp>
        <p:nvSpPr>
          <p:cNvPr id="8195" name="Rectangle 3">
            <a:extLst>
              <a:ext uri="{FF2B5EF4-FFF2-40B4-BE49-F238E27FC236}">
                <a16:creationId xmlns:a16="http://schemas.microsoft.com/office/drawing/2014/main" id="{B3604C3E-DFE1-4001-9498-12080F93A69A}"/>
              </a:ext>
            </a:extLst>
          </p:cNvPr>
          <p:cNvSpPr>
            <a:spLocks noGrp="1" noChangeArrowheads="1"/>
          </p:cNvSpPr>
          <p:nvPr>
            <p:ph type="body" idx="1"/>
          </p:nvPr>
        </p:nvSpPr>
        <p:spPr>
          <a:xfrm>
            <a:off x="677334" y="2160589"/>
            <a:ext cx="8596668" cy="4399237"/>
          </a:xfrm>
        </p:spPr>
        <p:txBody>
          <a:bodyPr/>
          <a:lstStyle/>
          <a:p>
            <a:pPr marL="609600" indent="-609600">
              <a:buNone/>
            </a:pPr>
            <a:endParaRPr lang="en-US" altLang="en-US" b="1" dirty="0"/>
          </a:p>
          <a:p>
            <a:pPr marL="609600" indent="-609600">
              <a:buNone/>
            </a:pPr>
            <a:r>
              <a:rPr lang="en-US" altLang="en-US" sz="3600" b="1" dirty="0"/>
              <a:t>Variable is the name of a location in</a:t>
            </a:r>
          </a:p>
          <a:p>
            <a:pPr marL="609600" indent="-609600">
              <a:buNone/>
            </a:pPr>
            <a:r>
              <a:rPr lang="en-US" altLang="en-US" sz="3600" b="1" dirty="0"/>
              <a:t>the memory</a:t>
            </a:r>
          </a:p>
          <a:p>
            <a:pPr marL="609600" indent="-609600">
              <a:buNone/>
            </a:pPr>
            <a:endParaRPr lang="en-US" altLang="en-US" sz="3600" b="1" dirty="0"/>
          </a:p>
          <a:p>
            <a:pPr marL="609600" indent="-609600">
              <a:buNone/>
            </a:pPr>
            <a:r>
              <a:rPr lang="en-US" altLang="en-US" sz="3600" b="1" dirty="0"/>
              <a:t>                 e.g.   x= 2;</a:t>
            </a:r>
          </a:p>
          <a:p>
            <a:pPr marL="609600" indent="-609600">
              <a:buNone/>
            </a:pPr>
            <a:endParaRPr lang="en-US" altLang="en-US" b="1" dirty="0"/>
          </a:p>
          <a:p>
            <a:pPr marL="609600" indent="-609600">
              <a:buNone/>
            </a:pPr>
            <a:endParaRPr lang="en-US" alt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F8616-42E0-44BC-9384-D481CAE3C526}"/>
              </a:ext>
            </a:extLst>
          </p:cNvPr>
          <p:cNvSpPr>
            <a:spLocks noGrp="1"/>
          </p:cNvSpPr>
          <p:nvPr>
            <p:ph type="title"/>
          </p:nvPr>
        </p:nvSpPr>
        <p:spPr/>
        <p:txBody>
          <a:bodyPr/>
          <a:lstStyle/>
          <a:p>
            <a:r>
              <a:rPr lang="en-GB" dirty="0"/>
              <a:t>Paying attention to detail </a:t>
            </a:r>
          </a:p>
        </p:txBody>
      </p:sp>
      <p:sp>
        <p:nvSpPr>
          <p:cNvPr id="3" name="Text Placeholder 2">
            <a:extLst>
              <a:ext uri="{FF2B5EF4-FFF2-40B4-BE49-F238E27FC236}">
                <a16:creationId xmlns:a16="http://schemas.microsoft.com/office/drawing/2014/main" id="{37F12A55-B6DC-419A-85D8-4B895F77C0FC}"/>
              </a:ext>
            </a:extLst>
          </p:cNvPr>
          <p:cNvSpPr>
            <a:spLocks noGrp="1"/>
          </p:cNvSpPr>
          <p:nvPr>
            <p:ph type="body" sz="half" idx="1"/>
          </p:nvPr>
        </p:nvSpPr>
        <p:spPr>
          <a:xfrm>
            <a:off x="1422400" y="1563757"/>
            <a:ext cx="7695096" cy="4532243"/>
          </a:xfrm>
        </p:spPr>
        <p:txBody>
          <a:bodyPr>
            <a:normAutofit/>
          </a:bodyPr>
          <a:lstStyle/>
          <a:p>
            <a:r>
              <a:rPr lang="en-GB" sz="2800" dirty="0"/>
              <a:t>A good programmer always analyses the problem statement very carefully and in detail.</a:t>
            </a:r>
          </a:p>
          <a:p>
            <a:r>
              <a:rPr lang="en-GB" sz="2800" dirty="0"/>
              <a:t>You can't describe your program 3/4th of the way, then say, "You know what I mean?'', and have the compiler figure out the rest. </a:t>
            </a:r>
          </a:p>
          <a:p>
            <a:r>
              <a:rPr lang="en-GB" sz="2800" dirty="0"/>
              <a:t>you should pay attention to the calculations involved in the program, its flow, and most importantly, the logic of the program. </a:t>
            </a:r>
          </a:p>
        </p:txBody>
      </p:sp>
    </p:spTree>
    <p:extLst>
      <p:ext uri="{BB962C8B-B14F-4D97-AF65-F5344CB8AC3E}">
        <p14:creationId xmlns:p14="http://schemas.microsoft.com/office/powerpoint/2010/main" val="27398603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8F37A799-7926-4F4D-8A78-A1627458A637}"/>
              </a:ext>
            </a:extLst>
          </p:cNvPr>
          <p:cNvSpPr>
            <a:spLocks noGrp="1" noChangeArrowheads="1"/>
          </p:cNvSpPr>
          <p:nvPr>
            <p:ph type="title"/>
          </p:nvPr>
        </p:nvSpPr>
        <p:spPr>
          <a:xfrm>
            <a:off x="2590800" y="549276"/>
            <a:ext cx="7543800" cy="1431925"/>
          </a:xfrm>
        </p:spPr>
        <p:txBody>
          <a:bodyPr/>
          <a:lstStyle/>
          <a:p>
            <a:pPr algn="ctr"/>
            <a:r>
              <a:rPr lang="en-US" altLang="en-US" sz="7200"/>
              <a:t>Variable</a:t>
            </a:r>
          </a:p>
        </p:txBody>
      </p:sp>
      <p:sp>
        <p:nvSpPr>
          <p:cNvPr id="9219" name="Rectangle 3">
            <a:extLst>
              <a:ext uri="{FF2B5EF4-FFF2-40B4-BE49-F238E27FC236}">
                <a16:creationId xmlns:a16="http://schemas.microsoft.com/office/drawing/2014/main" id="{F7DBB2F5-8CD9-4642-AF92-D5E5DD46AC29}"/>
              </a:ext>
            </a:extLst>
          </p:cNvPr>
          <p:cNvSpPr>
            <a:spLocks noGrp="1" noChangeArrowheads="1"/>
          </p:cNvSpPr>
          <p:nvPr>
            <p:ph type="body" idx="1"/>
          </p:nvPr>
        </p:nvSpPr>
        <p:spPr/>
        <p:txBody>
          <a:bodyPr>
            <a:noAutofit/>
          </a:bodyPr>
          <a:lstStyle/>
          <a:p>
            <a:pPr marL="609600" indent="-609600">
              <a:buNone/>
            </a:pPr>
            <a:r>
              <a:rPr lang="en-US" altLang="en-US" sz="2800" dirty="0"/>
              <a:t>Variable starts with</a:t>
            </a:r>
          </a:p>
          <a:p>
            <a:pPr marL="990600" lvl="1" indent="-533400">
              <a:buFontTx/>
              <a:buAutoNum type="arabicPeriod"/>
            </a:pPr>
            <a:r>
              <a:rPr lang="en-US" altLang="en-US" sz="2800" dirty="0"/>
              <a:t>Character</a:t>
            </a:r>
          </a:p>
          <a:p>
            <a:pPr marL="990600" lvl="1" indent="-533400">
              <a:buFontTx/>
              <a:buAutoNum type="arabicPeriod"/>
            </a:pPr>
            <a:r>
              <a:rPr lang="en-US" altLang="en-US" sz="2800" dirty="0"/>
              <a:t>Underscore  _   </a:t>
            </a:r>
            <a:r>
              <a:rPr lang="en-US" altLang="en-US" sz="2800" b="1" dirty="0">
                <a:solidFill>
                  <a:schemeClr val="hlink"/>
                </a:solidFill>
              </a:rPr>
              <a:t>(Not Recommended)</a:t>
            </a:r>
          </a:p>
          <a:p>
            <a:r>
              <a:rPr lang="en-GB" sz="2800" dirty="0"/>
              <a:t>C has many libraries which contain variables and function names normally starting with underscore ( _ ). </a:t>
            </a:r>
          </a:p>
          <a:p>
            <a:r>
              <a:rPr lang="en-GB" sz="2800" dirty="0"/>
              <a:t>So your variable name starting with underscore ( _ ) may conflict with these variables or function names.</a:t>
            </a:r>
            <a:endParaRPr lang="en-US" altLang="en-US" sz="2800" b="1" dirty="0">
              <a:solidFill>
                <a:schemeClr val="hlink"/>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5DFD6B88-4DB9-4BE4-8918-6BAD33389E45}"/>
              </a:ext>
            </a:extLst>
          </p:cNvPr>
          <p:cNvSpPr>
            <a:spLocks noGrp="1" noChangeArrowheads="1"/>
          </p:cNvSpPr>
          <p:nvPr>
            <p:ph type="title"/>
          </p:nvPr>
        </p:nvSpPr>
        <p:spPr>
          <a:xfrm>
            <a:off x="2667000" y="625476"/>
            <a:ext cx="7543800" cy="1431925"/>
          </a:xfrm>
        </p:spPr>
        <p:txBody>
          <a:bodyPr/>
          <a:lstStyle/>
          <a:p>
            <a:pPr algn="ctr"/>
            <a:r>
              <a:rPr lang="en-US" altLang="en-US" sz="7200"/>
              <a:t>Variable</a:t>
            </a:r>
          </a:p>
        </p:txBody>
      </p:sp>
      <p:sp>
        <p:nvSpPr>
          <p:cNvPr id="20483" name="Rectangle 3">
            <a:extLst>
              <a:ext uri="{FF2B5EF4-FFF2-40B4-BE49-F238E27FC236}">
                <a16:creationId xmlns:a16="http://schemas.microsoft.com/office/drawing/2014/main" id="{A904D9E9-54ED-47B4-9D16-FB78FCB17AA2}"/>
              </a:ext>
            </a:extLst>
          </p:cNvPr>
          <p:cNvSpPr>
            <a:spLocks noGrp="1" noChangeArrowheads="1"/>
          </p:cNvSpPr>
          <p:nvPr>
            <p:ph type="body" idx="1"/>
          </p:nvPr>
        </p:nvSpPr>
        <p:spPr>
          <a:xfrm>
            <a:off x="3124200" y="2209800"/>
            <a:ext cx="6934200" cy="4114800"/>
          </a:xfrm>
        </p:spPr>
        <p:txBody>
          <a:bodyPr/>
          <a:lstStyle/>
          <a:p>
            <a:pPr marL="609600" indent="-609600">
              <a:buNone/>
            </a:pPr>
            <a:r>
              <a:rPr lang="en-US" altLang="en-US" sz="3600" b="1"/>
              <a:t>In a program a variable has:</a:t>
            </a:r>
          </a:p>
          <a:p>
            <a:pPr marL="609600" indent="-609600">
              <a:buFontTx/>
              <a:buAutoNum type="arabicPeriod"/>
            </a:pPr>
            <a:r>
              <a:rPr lang="en-US" altLang="en-US" sz="3600" b="1"/>
              <a:t>Name</a:t>
            </a:r>
          </a:p>
          <a:p>
            <a:pPr marL="609600" indent="-609600">
              <a:buFontTx/>
              <a:buAutoNum type="arabicPeriod"/>
            </a:pPr>
            <a:r>
              <a:rPr lang="en-US" altLang="en-US" sz="3600" b="1"/>
              <a:t>Type</a:t>
            </a:r>
          </a:p>
          <a:p>
            <a:pPr marL="609600" indent="-609600">
              <a:buFontTx/>
              <a:buAutoNum type="arabicPeriod"/>
            </a:pPr>
            <a:r>
              <a:rPr lang="en-US" altLang="en-US" sz="3600" b="1"/>
              <a:t>Size</a:t>
            </a:r>
          </a:p>
          <a:p>
            <a:pPr marL="609600" indent="-609600">
              <a:buFontTx/>
              <a:buAutoNum type="arabicPeriod"/>
            </a:pPr>
            <a:r>
              <a:rPr lang="en-US" altLang="en-US" sz="3600" b="1"/>
              <a:t>Value</a:t>
            </a:r>
          </a:p>
          <a:p>
            <a:pPr marL="609600" indent="-609600"/>
            <a:endParaRPr lang="en-US" altLang="en-US" sz="3600" b="1"/>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71498E71-9419-446B-9E2D-E0EC1B8F991B}"/>
              </a:ext>
            </a:extLst>
          </p:cNvPr>
          <p:cNvSpPr>
            <a:spLocks noGrp="1" noChangeArrowheads="1"/>
          </p:cNvSpPr>
          <p:nvPr>
            <p:ph type="title"/>
          </p:nvPr>
        </p:nvSpPr>
        <p:spPr>
          <a:xfrm>
            <a:off x="2819400" y="609601"/>
            <a:ext cx="7543800" cy="1431925"/>
          </a:xfrm>
        </p:spPr>
        <p:txBody>
          <a:bodyPr/>
          <a:lstStyle/>
          <a:p>
            <a:pPr algn="ctr"/>
            <a:r>
              <a:rPr lang="en-US" altLang="en-US" sz="5400" dirty="0"/>
              <a:t>Assignment Operator</a:t>
            </a:r>
          </a:p>
        </p:txBody>
      </p:sp>
      <p:sp>
        <p:nvSpPr>
          <p:cNvPr id="10243" name="Rectangle 3">
            <a:extLst>
              <a:ext uri="{FF2B5EF4-FFF2-40B4-BE49-F238E27FC236}">
                <a16:creationId xmlns:a16="http://schemas.microsoft.com/office/drawing/2014/main" id="{FB27E0FE-DF22-442F-A7AD-37C6E557C176}"/>
              </a:ext>
            </a:extLst>
          </p:cNvPr>
          <p:cNvSpPr>
            <a:spLocks noGrp="1" noChangeArrowheads="1"/>
          </p:cNvSpPr>
          <p:nvPr>
            <p:ph type="body" idx="1"/>
          </p:nvPr>
        </p:nvSpPr>
        <p:spPr/>
        <p:txBody>
          <a:bodyPr/>
          <a:lstStyle/>
          <a:p>
            <a:pPr>
              <a:buFont typeface="Wingdings" panose="05000000000000000000" pitchFamily="2" charset="2"/>
              <a:buNone/>
            </a:pPr>
            <a:r>
              <a:rPr lang="en-US" altLang="en-US" sz="4400"/>
              <a:t>				  </a:t>
            </a:r>
            <a:r>
              <a:rPr lang="en-US" altLang="en-US" sz="6000" b="1"/>
              <a:t>=</a:t>
            </a:r>
          </a:p>
          <a:p>
            <a:pPr>
              <a:buFont typeface="Wingdings" panose="05000000000000000000" pitchFamily="2" charset="2"/>
              <a:buNone/>
            </a:pPr>
            <a:r>
              <a:rPr lang="en-US" altLang="en-US" sz="4400"/>
              <a:t>				</a:t>
            </a:r>
            <a:r>
              <a:rPr lang="en-US" altLang="en-US" sz="4400" b="1"/>
              <a:t>x = 2</a:t>
            </a:r>
          </a:p>
          <a:p>
            <a:pPr>
              <a:buFont typeface="Wingdings" panose="05000000000000000000" pitchFamily="2" charset="2"/>
              <a:buNone/>
            </a:pPr>
            <a:r>
              <a:rPr lang="en-US" altLang="en-US" sz="4400"/>
              <a:t> </a:t>
            </a:r>
          </a:p>
        </p:txBody>
      </p:sp>
      <p:sp>
        <p:nvSpPr>
          <p:cNvPr id="10244" name="AutoShape 4">
            <a:extLst>
              <a:ext uri="{FF2B5EF4-FFF2-40B4-BE49-F238E27FC236}">
                <a16:creationId xmlns:a16="http://schemas.microsoft.com/office/drawing/2014/main" id="{1E3BEDB0-47DF-4C97-A0D6-2BEE3FEFD397}"/>
              </a:ext>
            </a:extLst>
          </p:cNvPr>
          <p:cNvSpPr>
            <a:spLocks noChangeArrowheads="1"/>
          </p:cNvSpPr>
          <p:nvPr/>
        </p:nvSpPr>
        <p:spPr bwMode="auto">
          <a:xfrm>
            <a:off x="2819400" y="4119564"/>
            <a:ext cx="1676400" cy="1671637"/>
          </a:xfrm>
          <a:prstGeom prst="can">
            <a:avLst>
              <a:gd name="adj" fmla="val 25000"/>
            </a:avLst>
          </a:prstGeom>
          <a:gradFill rotWithShape="1">
            <a:gsLst>
              <a:gs pos="0">
                <a:srgbClr val="666699">
                  <a:alpha val="60001"/>
                </a:srgbClr>
              </a:gs>
              <a:gs pos="100000">
                <a:srgbClr val="666699">
                  <a:gamma/>
                  <a:shade val="46275"/>
                  <a:invGamma/>
                </a:srgbClr>
              </a:gs>
            </a:gsLst>
            <a:lin ang="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en-US" sz="4000" b="1">
                <a:solidFill>
                  <a:schemeClr val="hlink"/>
                </a:solidFill>
                <a:latin typeface="Arial" panose="020B0604020202020204" pitchFamily="34" charset="0"/>
              </a:rPr>
              <a:t>X</a:t>
            </a:r>
          </a:p>
        </p:txBody>
      </p:sp>
      <p:sp>
        <p:nvSpPr>
          <p:cNvPr id="10246" name="Text Box 6">
            <a:extLst>
              <a:ext uri="{FF2B5EF4-FFF2-40B4-BE49-F238E27FC236}">
                <a16:creationId xmlns:a16="http://schemas.microsoft.com/office/drawing/2014/main" id="{8B795403-081F-4EDB-915A-A9AD58B42BFD}"/>
              </a:ext>
            </a:extLst>
          </p:cNvPr>
          <p:cNvSpPr txBox="1">
            <a:spLocks noChangeArrowheads="1"/>
          </p:cNvSpPr>
          <p:nvPr/>
        </p:nvSpPr>
        <p:spPr bwMode="auto">
          <a:xfrm>
            <a:off x="5867400" y="4572000"/>
            <a:ext cx="692150" cy="118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7200" b="1">
                <a:latin typeface="Arial" panose="020B0604020202020204" pitchFamily="34" charset="0"/>
              </a:rPr>
              <a:t>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2.77778E-6 -0.03283 C -0.02674 -0.09734 -0.05313 -0.16208 -0.08924 -0.19884 C -0.12552 -0.23584 -0.18021 -0.2511 -0.21771 -0.2541 C -0.25521 -0.25711 -0.29115 -0.24462 -0.31441 -0.21734 C -0.3375 -0.18983 -0.35035 -0.12832 -0.3566 -0.08994 C -0.36285 -0.05156 -0.35278 -0.00393 -0.35209 0.01341 " pathEditMode="relative" rAng="0" ptsTypes="aaaaaA">
                                      <p:cBhvr>
                                        <p:cTn id="6" dur="2000" fill="hold"/>
                                        <p:tgtEl>
                                          <p:spTgt spid="10246"/>
                                        </p:tgtEl>
                                        <p:attrNameLst>
                                          <p:attrName>ppt_x</p:attrName>
                                          <p:attrName>ppt_y</p:attrName>
                                        </p:attrNameLst>
                                      </p:cBhvr>
                                      <p:rCtr x="-18142" y="-890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9D46D-7AD5-4BC1-9079-568392036FC1}"/>
              </a:ext>
            </a:extLst>
          </p:cNvPr>
          <p:cNvSpPr>
            <a:spLocks noGrp="1"/>
          </p:cNvSpPr>
          <p:nvPr>
            <p:ph type="title"/>
          </p:nvPr>
        </p:nvSpPr>
        <p:spPr/>
        <p:txBody>
          <a:bodyPr/>
          <a:lstStyle/>
          <a:p>
            <a:r>
              <a:rPr lang="en-US" altLang="en-US" dirty="0"/>
              <a:t>Assignment Operator</a:t>
            </a:r>
            <a:endParaRPr lang="en-GB" dirty="0"/>
          </a:p>
        </p:txBody>
      </p:sp>
      <p:sp>
        <p:nvSpPr>
          <p:cNvPr id="3" name="Content Placeholder 2">
            <a:extLst>
              <a:ext uri="{FF2B5EF4-FFF2-40B4-BE49-F238E27FC236}">
                <a16:creationId xmlns:a16="http://schemas.microsoft.com/office/drawing/2014/main" id="{FFC2615A-D4F2-4426-9050-836555CD062B}"/>
              </a:ext>
            </a:extLst>
          </p:cNvPr>
          <p:cNvSpPr>
            <a:spLocks noGrp="1"/>
          </p:cNvSpPr>
          <p:nvPr>
            <p:ph idx="1"/>
          </p:nvPr>
        </p:nvSpPr>
        <p:spPr/>
        <p:txBody>
          <a:bodyPr>
            <a:noAutofit/>
          </a:bodyPr>
          <a:lstStyle/>
          <a:p>
            <a:r>
              <a:rPr lang="en-GB" sz="2400" b="1" dirty="0"/>
              <a:t>Do not confuse the algebraic equal-to with the assignment operator.</a:t>
            </a:r>
            <a:endParaRPr lang="en-US" altLang="en-US" sz="2400" b="1" dirty="0"/>
          </a:p>
          <a:p>
            <a:r>
              <a:rPr lang="en-GB" sz="2400" b="1" dirty="0"/>
              <a:t>In Algebra X = 2 means the value of X is 2, </a:t>
            </a:r>
          </a:p>
          <a:p>
            <a:r>
              <a:rPr lang="en-GB" sz="2400" b="1" dirty="0"/>
              <a:t>whereas in C language X = 2 (where X is a variable name) means take the value 2 and put it in the memory location </a:t>
            </a:r>
            <a:r>
              <a:rPr lang="en-GB" sz="2400" b="1" dirty="0" err="1"/>
              <a:t>labeled</a:t>
            </a:r>
            <a:r>
              <a:rPr lang="en-GB" sz="2400" b="1" dirty="0"/>
              <a:t> as X, afterwards you can assign some other value to X, for example you can write X = 10, that means now the memory location X contains the value 10 and the previous value 2 is no more there.</a:t>
            </a:r>
          </a:p>
          <a:p>
            <a:r>
              <a:rPr lang="en-GB" sz="2400" b="1" dirty="0"/>
              <a:t>X = 2 Now</a:t>
            </a:r>
          </a:p>
          <a:p>
            <a:r>
              <a:rPr lang="en-GB" sz="2400" b="1" dirty="0"/>
              <a:t>X = 10 Later</a:t>
            </a:r>
          </a:p>
        </p:txBody>
      </p:sp>
    </p:spTree>
    <p:extLst>
      <p:ext uri="{BB962C8B-B14F-4D97-AF65-F5344CB8AC3E}">
        <p14:creationId xmlns:p14="http://schemas.microsoft.com/office/powerpoint/2010/main" val="6063221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A5FF3045-23FD-4769-A2FB-EC7158E49678}"/>
              </a:ext>
            </a:extLst>
          </p:cNvPr>
          <p:cNvSpPr>
            <a:spLocks noGrp="1" noChangeArrowheads="1"/>
          </p:cNvSpPr>
          <p:nvPr>
            <p:ph type="title"/>
          </p:nvPr>
        </p:nvSpPr>
        <p:spPr>
          <a:xfrm>
            <a:off x="2743200" y="701676"/>
            <a:ext cx="7543800" cy="1431925"/>
          </a:xfrm>
        </p:spPr>
        <p:txBody>
          <a:bodyPr/>
          <a:lstStyle/>
          <a:p>
            <a:pPr algn="ctr"/>
            <a:r>
              <a:rPr lang="en-US" altLang="en-US" sz="5400"/>
              <a:t>Assignment Operator </a:t>
            </a:r>
          </a:p>
        </p:txBody>
      </p:sp>
      <p:sp>
        <p:nvSpPr>
          <p:cNvPr id="11267" name="Rectangle 3">
            <a:extLst>
              <a:ext uri="{FF2B5EF4-FFF2-40B4-BE49-F238E27FC236}">
                <a16:creationId xmlns:a16="http://schemas.microsoft.com/office/drawing/2014/main" id="{65A70C1F-5FD8-48E5-BE2E-1B419CAB7899}"/>
              </a:ext>
            </a:extLst>
          </p:cNvPr>
          <p:cNvSpPr>
            <a:spLocks noGrp="1" noChangeArrowheads="1"/>
          </p:cNvSpPr>
          <p:nvPr>
            <p:ph type="body" idx="1"/>
          </p:nvPr>
        </p:nvSpPr>
        <p:spPr/>
        <p:txBody>
          <a:bodyPr>
            <a:normAutofit/>
          </a:bodyPr>
          <a:lstStyle/>
          <a:p>
            <a:pPr>
              <a:buFont typeface="Wingdings" panose="05000000000000000000" pitchFamily="2" charset="2"/>
              <a:buNone/>
            </a:pPr>
            <a:r>
              <a:rPr lang="en-US" altLang="en-US" sz="4000" dirty="0"/>
              <a:t>L.H.S = R.H.S.</a:t>
            </a:r>
          </a:p>
          <a:p>
            <a:pPr>
              <a:buFont typeface="Wingdings" panose="05000000000000000000" pitchFamily="2" charset="2"/>
              <a:buNone/>
            </a:pPr>
            <a:r>
              <a:rPr lang="en-US" altLang="en-US" sz="4000" dirty="0"/>
              <a:t>X+ 3 = y + 4 </a:t>
            </a:r>
            <a:r>
              <a:rPr lang="en-US" altLang="en-US" sz="4000" dirty="0">
                <a:solidFill>
                  <a:srgbClr val="FF0000"/>
                </a:solidFill>
              </a:rPr>
              <a:t> </a:t>
            </a:r>
            <a:r>
              <a:rPr lang="en-US" altLang="en-US" sz="4000" b="1" dirty="0">
                <a:solidFill>
                  <a:srgbClr val="FF0000"/>
                </a:solidFill>
              </a:rPr>
              <a:t>Wrong</a:t>
            </a:r>
          </a:p>
          <a:p>
            <a:pPr>
              <a:buFont typeface="Wingdings" panose="05000000000000000000" pitchFamily="2" charset="2"/>
              <a:buNone/>
            </a:pPr>
            <a:r>
              <a:rPr lang="en-US" altLang="en-US" sz="2800" dirty="0"/>
              <a:t>Z = x +4</a:t>
            </a:r>
          </a:p>
          <a:p>
            <a:pPr>
              <a:buFont typeface="Wingdings" panose="05000000000000000000" pitchFamily="2" charset="2"/>
              <a:buNone/>
            </a:pPr>
            <a:r>
              <a:rPr lang="en-US" altLang="en-US" sz="2800" dirty="0"/>
              <a:t>x +4 = Z   </a:t>
            </a:r>
            <a:r>
              <a:rPr lang="en-US" altLang="en-US" sz="4000" b="1" dirty="0">
                <a:solidFill>
                  <a:srgbClr val="FF0000"/>
                </a:solidFill>
              </a:rPr>
              <a:t>Wrong</a:t>
            </a:r>
          </a:p>
          <a:p>
            <a:pPr>
              <a:buFont typeface="Wingdings" panose="05000000000000000000" pitchFamily="2" charset="2"/>
              <a:buNone/>
            </a:pPr>
            <a:endParaRPr lang="en-US" altLang="en-US" sz="28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a:extLst>
              <a:ext uri="{FF2B5EF4-FFF2-40B4-BE49-F238E27FC236}">
                <a16:creationId xmlns:a16="http://schemas.microsoft.com/office/drawing/2014/main" id="{11CE40F5-D2F7-4EB0-A179-FE1D655EFE49}"/>
              </a:ext>
            </a:extLst>
          </p:cNvPr>
          <p:cNvSpPr>
            <a:spLocks noGrp="1" noChangeArrowheads="1"/>
          </p:cNvSpPr>
          <p:nvPr>
            <p:ph type="body" idx="1"/>
          </p:nvPr>
        </p:nvSpPr>
        <p:spPr>
          <a:xfrm>
            <a:off x="2590800" y="2590800"/>
            <a:ext cx="7543800" cy="4114800"/>
          </a:xfrm>
        </p:spPr>
        <p:txBody>
          <a:bodyPr/>
          <a:lstStyle/>
          <a:p>
            <a:pPr>
              <a:buFont typeface="Wingdings" panose="05000000000000000000" pitchFamily="2" charset="2"/>
              <a:buNone/>
            </a:pPr>
            <a:r>
              <a:rPr lang="en-US" altLang="en-US" dirty="0"/>
              <a:t>X = 10 ;    </a:t>
            </a:r>
          </a:p>
          <a:p>
            <a:pPr>
              <a:buFont typeface="Wingdings" panose="05000000000000000000" pitchFamily="2" charset="2"/>
              <a:buNone/>
            </a:pPr>
            <a:endParaRPr lang="en-US" altLang="en-US" dirty="0"/>
          </a:p>
          <a:p>
            <a:pPr>
              <a:buFont typeface="Wingdings" panose="05000000000000000000" pitchFamily="2" charset="2"/>
              <a:buNone/>
            </a:pPr>
            <a:r>
              <a:rPr lang="en-US" altLang="en-US" dirty="0"/>
              <a:t>X = 30 ;</a:t>
            </a:r>
          </a:p>
          <a:p>
            <a:pPr>
              <a:buFont typeface="Wingdings" panose="05000000000000000000" pitchFamily="2" charset="2"/>
              <a:buNone/>
            </a:pPr>
            <a:endParaRPr lang="en-US" altLang="en-US" dirty="0"/>
          </a:p>
          <a:p>
            <a:pPr algn="ctr">
              <a:buFont typeface="Wingdings" panose="05000000000000000000" pitchFamily="2" charset="2"/>
              <a:buNone/>
            </a:pPr>
            <a:endParaRPr lang="en-US" altLang="en-US" dirty="0"/>
          </a:p>
          <a:p>
            <a:pPr algn="ctr">
              <a:buFont typeface="Wingdings" panose="05000000000000000000" pitchFamily="2" charset="2"/>
              <a:buNone/>
            </a:pPr>
            <a:endParaRPr lang="en-US" altLang="en-US" dirty="0"/>
          </a:p>
          <a:p>
            <a:pPr algn="ctr">
              <a:buFont typeface="Wingdings" panose="05000000000000000000" pitchFamily="2" charset="2"/>
              <a:buNone/>
            </a:pPr>
            <a:r>
              <a:rPr lang="en-US" altLang="en-US" dirty="0"/>
              <a:t> </a:t>
            </a:r>
            <a:endParaRPr lang="en-US" altLang="en-US" sz="6000" dirty="0"/>
          </a:p>
        </p:txBody>
      </p:sp>
      <p:sp>
        <p:nvSpPr>
          <p:cNvPr id="12292" name="AutoShape 4">
            <a:extLst>
              <a:ext uri="{FF2B5EF4-FFF2-40B4-BE49-F238E27FC236}">
                <a16:creationId xmlns:a16="http://schemas.microsoft.com/office/drawing/2014/main" id="{ED47C56A-A503-45CD-B24F-88A517839634}"/>
              </a:ext>
            </a:extLst>
          </p:cNvPr>
          <p:cNvSpPr>
            <a:spLocks noChangeArrowheads="1"/>
          </p:cNvSpPr>
          <p:nvPr/>
        </p:nvSpPr>
        <p:spPr bwMode="auto">
          <a:xfrm>
            <a:off x="5486400" y="2286000"/>
            <a:ext cx="1676400" cy="1066800"/>
          </a:xfrm>
          <a:prstGeom prst="can">
            <a:avLst>
              <a:gd name="adj" fmla="val 25000"/>
            </a:avLst>
          </a:prstGeom>
          <a:gradFill rotWithShape="1">
            <a:gsLst>
              <a:gs pos="0">
                <a:srgbClr val="666699">
                  <a:alpha val="60001"/>
                </a:srgbClr>
              </a:gs>
              <a:gs pos="100000">
                <a:srgbClr val="666699">
                  <a:gamma/>
                  <a:shade val="46275"/>
                  <a:invGamma/>
                </a:srgbClr>
              </a:gs>
            </a:gsLst>
            <a:lin ang="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en-US" sz="4000" b="1">
                <a:solidFill>
                  <a:schemeClr val="hlink"/>
                </a:solidFill>
                <a:latin typeface="Arial" panose="020B0604020202020204" pitchFamily="34" charset="0"/>
              </a:rPr>
              <a:t>X</a:t>
            </a:r>
          </a:p>
        </p:txBody>
      </p:sp>
      <p:sp>
        <p:nvSpPr>
          <p:cNvPr id="12293" name="Text Box 5">
            <a:extLst>
              <a:ext uri="{FF2B5EF4-FFF2-40B4-BE49-F238E27FC236}">
                <a16:creationId xmlns:a16="http://schemas.microsoft.com/office/drawing/2014/main" id="{53B226D2-E4E2-42ED-B096-B229DC0E0CFB}"/>
              </a:ext>
            </a:extLst>
          </p:cNvPr>
          <p:cNvSpPr txBox="1">
            <a:spLocks noChangeArrowheads="1"/>
          </p:cNvSpPr>
          <p:nvPr/>
        </p:nvSpPr>
        <p:spPr bwMode="auto">
          <a:xfrm>
            <a:off x="8299174" y="2224881"/>
            <a:ext cx="1200150" cy="1189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7200" b="1" dirty="0">
                <a:latin typeface="Arial" panose="020B0604020202020204" pitchFamily="34" charset="0"/>
              </a:rPr>
              <a:t>10</a:t>
            </a:r>
          </a:p>
        </p:txBody>
      </p:sp>
      <p:sp>
        <p:nvSpPr>
          <p:cNvPr id="12294" name="AutoShape 6">
            <a:extLst>
              <a:ext uri="{FF2B5EF4-FFF2-40B4-BE49-F238E27FC236}">
                <a16:creationId xmlns:a16="http://schemas.microsoft.com/office/drawing/2014/main" id="{934E2F92-31EC-4826-AF95-9A8022DEB98E}"/>
              </a:ext>
            </a:extLst>
          </p:cNvPr>
          <p:cNvSpPr>
            <a:spLocks noChangeArrowheads="1"/>
          </p:cNvSpPr>
          <p:nvPr/>
        </p:nvSpPr>
        <p:spPr bwMode="auto">
          <a:xfrm>
            <a:off x="5505450" y="3886200"/>
            <a:ext cx="1676400" cy="1066800"/>
          </a:xfrm>
          <a:prstGeom prst="can">
            <a:avLst>
              <a:gd name="adj" fmla="val 25000"/>
            </a:avLst>
          </a:prstGeom>
          <a:gradFill rotWithShape="1">
            <a:gsLst>
              <a:gs pos="0">
                <a:srgbClr val="666699">
                  <a:alpha val="60001"/>
                </a:srgbClr>
              </a:gs>
              <a:gs pos="100000">
                <a:srgbClr val="666699">
                  <a:gamma/>
                  <a:shade val="46275"/>
                  <a:invGamma/>
                </a:srgbClr>
              </a:gs>
            </a:gsLst>
            <a:lin ang="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en-US" sz="4000" b="1">
                <a:solidFill>
                  <a:schemeClr val="hlink"/>
                </a:solidFill>
                <a:latin typeface="Arial" panose="020B0604020202020204" pitchFamily="34" charset="0"/>
              </a:rPr>
              <a:t>X</a:t>
            </a:r>
          </a:p>
        </p:txBody>
      </p:sp>
      <p:sp>
        <p:nvSpPr>
          <p:cNvPr id="12295" name="Text Box 7">
            <a:extLst>
              <a:ext uri="{FF2B5EF4-FFF2-40B4-BE49-F238E27FC236}">
                <a16:creationId xmlns:a16="http://schemas.microsoft.com/office/drawing/2014/main" id="{64F8D863-33D6-4479-BCF2-A395E6A1BA12}"/>
              </a:ext>
            </a:extLst>
          </p:cNvPr>
          <p:cNvSpPr txBox="1">
            <a:spLocks noChangeArrowheads="1"/>
          </p:cNvSpPr>
          <p:nvPr/>
        </p:nvSpPr>
        <p:spPr bwMode="auto">
          <a:xfrm>
            <a:off x="8401050" y="3718718"/>
            <a:ext cx="1200150" cy="118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7200" b="1" dirty="0">
                <a:latin typeface="Arial" panose="020B0604020202020204" pitchFamily="34" charset="0"/>
              </a:rPr>
              <a:t>30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5.55556E-7 1.27168E-6 C -0.025 -0.03561 -0.04948 -0.07122 -0.08299 -0.09156 C -0.11667 -0.11191 -0.16754 -0.12023 -0.20243 -0.12185 C -0.23715 -0.12347 -0.27066 -0.11676 -0.29219 -0.10174 C -0.31372 -0.08648 -0.32569 -0.05249 -0.33142 -0.03145 C -0.33715 -0.01017 -0.32795 0.01595 -0.32726 0.02566 " pathEditMode="relative" rAng="0" ptsTypes="aaaaaA">
                                      <p:cBhvr>
                                        <p:cTn id="6" dur="2000" fill="hold"/>
                                        <p:tgtEl>
                                          <p:spTgt spid="12293"/>
                                        </p:tgtEl>
                                        <p:attrNameLst>
                                          <p:attrName>ppt_x</p:attrName>
                                          <p:attrName>ppt_y</p:attrName>
                                        </p:attrNameLst>
                                      </p:cBhvr>
                                      <p:rCtr x="-16858" y="-4902"/>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0" presetClass="path" presetSubtype="0" accel="50000" decel="50000" fill="hold" grpId="0" nodeType="clickEffect">
                                  <p:stCondLst>
                                    <p:cond delay="0"/>
                                  </p:stCondLst>
                                  <p:childTnLst>
                                    <p:animMotion origin="layout" path="M 5.55556E-7 1.27168E-6 C -0.025 -0.03561 -0.04948 -0.07122 -0.08299 -0.09156 C -0.11667 -0.11191 -0.16754 -0.12023 -0.20243 -0.12185 C -0.23715 -0.12347 -0.27066 -0.11676 -0.29219 -0.10174 C -0.31372 -0.08648 -0.32569 -0.05249 -0.33142 -0.03145 C -0.33715 -0.01017 -0.32795 0.01595 -0.32726 0.02566 " pathEditMode="relative" rAng="0" ptsTypes="aaaaaA">
                                      <p:cBhvr>
                                        <p:cTn id="10" dur="2000" fill="hold"/>
                                        <p:tgtEl>
                                          <p:spTgt spid="12295"/>
                                        </p:tgtEl>
                                        <p:attrNameLst>
                                          <p:attrName>ppt_x</p:attrName>
                                          <p:attrName>ppt_y</p:attrName>
                                        </p:attrNameLst>
                                      </p:cBhvr>
                                      <p:rCtr x="-16858" y="-490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p:bldP spid="12295"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07891786-EF95-4906-A21D-32E7E6944027}"/>
              </a:ext>
            </a:extLst>
          </p:cNvPr>
          <p:cNvSpPr>
            <a:spLocks noGrp="1" noChangeArrowheads="1"/>
          </p:cNvSpPr>
          <p:nvPr>
            <p:ph type="title"/>
          </p:nvPr>
        </p:nvSpPr>
        <p:spPr>
          <a:xfrm>
            <a:off x="2819400" y="625476"/>
            <a:ext cx="7543800" cy="1431925"/>
          </a:xfrm>
        </p:spPr>
        <p:txBody>
          <a:bodyPr/>
          <a:lstStyle/>
          <a:p>
            <a:pPr algn="ctr"/>
            <a:r>
              <a:rPr lang="en-US" altLang="en-US" sz="6600"/>
              <a:t>X = X + 1;</a:t>
            </a:r>
          </a:p>
        </p:txBody>
      </p:sp>
      <p:sp>
        <p:nvSpPr>
          <p:cNvPr id="13317" name="AutoShape 5">
            <a:extLst>
              <a:ext uri="{FF2B5EF4-FFF2-40B4-BE49-F238E27FC236}">
                <a16:creationId xmlns:a16="http://schemas.microsoft.com/office/drawing/2014/main" id="{12A41E6B-E698-4336-B809-60099F199BED}"/>
              </a:ext>
            </a:extLst>
          </p:cNvPr>
          <p:cNvSpPr>
            <a:spLocks noChangeArrowheads="1"/>
          </p:cNvSpPr>
          <p:nvPr/>
        </p:nvSpPr>
        <p:spPr bwMode="auto">
          <a:xfrm rot="804971">
            <a:off x="3200400" y="2590800"/>
            <a:ext cx="1676400" cy="1066800"/>
          </a:xfrm>
          <a:prstGeom prst="can">
            <a:avLst>
              <a:gd name="adj" fmla="val 25000"/>
            </a:avLst>
          </a:prstGeom>
          <a:gradFill rotWithShape="1">
            <a:gsLst>
              <a:gs pos="0">
                <a:srgbClr val="666699">
                  <a:alpha val="60001"/>
                </a:srgbClr>
              </a:gs>
              <a:gs pos="100000">
                <a:srgbClr val="666699">
                  <a:gamma/>
                  <a:shade val="46275"/>
                  <a:invGamma/>
                </a:srgbClr>
              </a:gs>
            </a:gsLst>
            <a:lin ang="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r>
              <a:rPr lang="en-US" altLang="en-US" sz="4000">
                <a:latin typeface="Arial" panose="020B0604020202020204" pitchFamily="34" charset="0"/>
              </a:rPr>
              <a:t>X</a:t>
            </a:r>
          </a:p>
        </p:txBody>
      </p:sp>
      <p:sp>
        <p:nvSpPr>
          <p:cNvPr id="13318" name="Text Box 6">
            <a:extLst>
              <a:ext uri="{FF2B5EF4-FFF2-40B4-BE49-F238E27FC236}">
                <a16:creationId xmlns:a16="http://schemas.microsoft.com/office/drawing/2014/main" id="{C9B9EA6C-CD3A-4B95-8FBA-420B9510CC81}"/>
              </a:ext>
            </a:extLst>
          </p:cNvPr>
          <p:cNvSpPr txBox="1">
            <a:spLocks noChangeArrowheads="1"/>
          </p:cNvSpPr>
          <p:nvPr/>
        </p:nvSpPr>
        <p:spPr bwMode="auto">
          <a:xfrm>
            <a:off x="3810000" y="2743200"/>
            <a:ext cx="94615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5400" b="1">
                <a:solidFill>
                  <a:schemeClr val="hlink"/>
                </a:solidFill>
                <a:latin typeface="Arial" panose="020B0604020202020204" pitchFamily="34" charset="0"/>
              </a:rPr>
              <a:t>10</a:t>
            </a:r>
          </a:p>
        </p:txBody>
      </p:sp>
      <p:sp>
        <p:nvSpPr>
          <p:cNvPr id="13319" name="Text Box 7">
            <a:extLst>
              <a:ext uri="{FF2B5EF4-FFF2-40B4-BE49-F238E27FC236}">
                <a16:creationId xmlns:a16="http://schemas.microsoft.com/office/drawing/2014/main" id="{5E9AEBD8-ED93-4F22-AF35-ECEB74FDCCF8}"/>
              </a:ext>
            </a:extLst>
          </p:cNvPr>
          <p:cNvSpPr txBox="1">
            <a:spLocks noChangeArrowheads="1"/>
          </p:cNvSpPr>
          <p:nvPr/>
        </p:nvSpPr>
        <p:spPr bwMode="auto">
          <a:xfrm>
            <a:off x="8686800" y="3138488"/>
            <a:ext cx="121920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4800" b="1">
                <a:latin typeface="Arial" panose="020B0604020202020204" pitchFamily="34" charset="0"/>
              </a:rPr>
              <a:t>+  1</a:t>
            </a:r>
          </a:p>
        </p:txBody>
      </p:sp>
      <p:sp>
        <p:nvSpPr>
          <p:cNvPr id="13320" name="Text Box 8">
            <a:extLst>
              <a:ext uri="{FF2B5EF4-FFF2-40B4-BE49-F238E27FC236}">
                <a16:creationId xmlns:a16="http://schemas.microsoft.com/office/drawing/2014/main" id="{DA043D0D-7213-405E-8CBD-7A43C3C50E93}"/>
              </a:ext>
            </a:extLst>
          </p:cNvPr>
          <p:cNvSpPr txBox="1">
            <a:spLocks noChangeArrowheads="1"/>
          </p:cNvSpPr>
          <p:nvPr/>
        </p:nvSpPr>
        <p:spPr bwMode="auto">
          <a:xfrm>
            <a:off x="7315201" y="3810000"/>
            <a:ext cx="906463"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altLang="en-US" sz="6600">
                <a:latin typeface="Arial" panose="020B0604020202020204" pitchFamily="34" charset="0"/>
              </a:rPr>
              <a:t>= </a:t>
            </a:r>
          </a:p>
        </p:txBody>
      </p:sp>
      <p:sp>
        <p:nvSpPr>
          <p:cNvPr id="13321" name="AutoShape 9">
            <a:extLst>
              <a:ext uri="{FF2B5EF4-FFF2-40B4-BE49-F238E27FC236}">
                <a16:creationId xmlns:a16="http://schemas.microsoft.com/office/drawing/2014/main" id="{398991D4-E50E-49E5-90BD-5E3A1F6DC6CE}"/>
              </a:ext>
            </a:extLst>
          </p:cNvPr>
          <p:cNvSpPr>
            <a:spLocks noChangeArrowheads="1"/>
          </p:cNvSpPr>
          <p:nvPr/>
        </p:nvSpPr>
        <p:spPr bwMode="auto">
          <a:xfrm>
            <a:off x="2743200" y="5181600"/>
            <a:ext cx="1676400" cy="1066800"/>
          </a:xfrm>
          <a:prstGeom prst="can">
            <a:avLst>
              <a:gd name="adj" fmla="val 25000"/>
            </a:avLst>
          </a:prstGeom>
          <a:gradFill rotWithShape="1">
            <a:gsLst>
              <a:gs pos="0">
                <a:srgbClr val="666699">
                  <a:alpha val="60001"/>
                </a:srgbClr>
              </a:gs>
              <a:gs pos="100000">
                <a:srgbClr val="666699">
                  <a:gamma/>
                  <a:shade val="46275"/>
                  <a:invGamma/>
                </a:srgbClr>
              </a:gs>
            </a:gsLst>
            <a:lin ang="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r>
              <a:rPr lang="en-US" altLang="en-US" sz="4000">
                <a:latin typeface="Arial" panose="020B0604020202020204" pitchFamily="34" charset="0"/>
              </a:rPr>
              <a:t>X</a:t>
            </a:r>
          </a:p>
        </p:txBody>
      </p:sp>
      <p:sp>
        <p:nvSpPr>
          <p:cNvPr id="13322" name="Text Box 10">
            <a:extLst>
              <a:ext uri="{FF2B5EF4-FFF2-40B4-BE49-F238E27FC236}">
                <a16:creationId xmlns:a16="http://schemas.microsoft.com/office/drawing/2014/main" id="{B3288DF1-D6B0-4B56-AA6D-9A9B30C946EF}"/>
              </a:ext>
            </a:extLst>
          </p:cNvPr>
          <p:cNvSpPr txBox="1">
            <a:spLocks noChangeArrowheads="1"/>
          </p:cNvSpPr>
          <p:nvPr/>
        </p:nvSpPr>
        <p:spPr bwMode="auto">
          <a:xfrm>
            <a:off x="8050389" y="3962401"/>
            <a:ext cx="771173"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altLang="en-US" sz="4400">
                <a:latin typeface="Arial" panose="020B0604020202020204" pitchFamily="34" charset="0"/>
              </a:rPr>
              <a:t>11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6.38889E-6 -5.78035E-6 C 0.03004 -0.02798 0.06008 -0.05596 0.08577 -0.07399 C 0.11146 -0.09203 0.13716 -0.1022 0.154 -0.10775 C 0.17084 -0.1133 0.16268 -0.1133 0.18733 -0.10775 C 0.21199 -0.1022 0.26737 -0.09504 0.30174 -0.07399 C 0.33612 -0.05295 0.37553 -0.00209 0.39376 0.01895 C 0.41199 0.03999 0.40817 0.04693 0.41112 0.05294 " pathEditMode="relative" ptsTypes="aaaaaaA">
                                      <p:cBhvr>
                                        <p:cTn id="6" dur="2000" fill="hold"/>
                                        <p:tgtEl>
                                          <p:spTgt spid="13318"/>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13319"/>
                                        </p:tgtEl>
                                        <p:attrNameLst>
                                          <p:attrName>style.visibility</p:attrName>
                                        </p:attrNameLst>
                                      </p:cBhvr>
                                      <p:to>
                                        <p:strVal val="visible"/>
                                      </p:to>
                                    </p:set>
                                    <p:animEffect transition="in" filter="blinds(horizontal)">
                                      <p:cBhvr>
                                        <p:cTn id="11" dur="500"/>
                                        <p:tgtEl>
                                          <p:spTgt spid="1331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fill="hold" grpId="1" nodeType="clickEffect">
                                  <p:stCondLst>
                                    <p:cond delay="0"/>
                                  </p:stCondLst>
                                  <p:childTnLst>
                                    <p:set>
                                      <p:cBhvr>
                                        <p:cTn id="15" dur="1" fill="hold">
                                          <p:stCondLst>
                                            <p:cond delay="0"/>
                                          </p:stCondLst>
                                        </p:cTn>
                                        <p:tgtEl>
                                          <p:spTgt spid="13322"/>
                                        </p:tgtEl>
                                        <p:attrNameLst>
                                          <p:attrName>style.visibility</p:attrName>
                                        </p:attrNameLst>
                                      </p:cBhvr>
                                      <p:to>
                                        <p:strVal val="visible"/>
                                      </p:to>
                                    </p:set>
                                    <p:anim calcmode="lin" valueType="num">
                                      <p:cBhvr additive="base">
                                        <p:cTn id="16" dur="500" fill="hold"/>
                                        <p:tgtEl>
                                          <p:spTgt spid="13322"/>
                                        </p:tgtEl>
                                        <p:attrNameLst>
                                          <p:attrName>ppt_x</p:attrName>
                                        </p:attrNameLst>
                                      </p:cBhvr>
                                      <p:tavLst>
                                        <p:tav tm="0">
                                          <p:val>
                                            <p:strVal val="#ppt_x"/>
                                          </p:val>
                                        </p:tav>
                                        <p:tav tm="100000">
                                          <p:val>
                                            <p:strVal val="#ppt_x"/>
                                          </p:val>
                                        </p:tav>
                                      </p:tavLst>
                                    </p:anim>
                                    <p:anim calcmode="lin" valueType="num">
                                      <p:cBhvr additive="base">
                                        <p:cTn id="17" dur="500" fill="hold"/>
                                        <p:tgtEl>
                                          <p:spTgt spid="13322"/>
                                        </p:tgtEl>
                                        <p:attrNameLst>
                                          <p:attrName>ppt_y</p:attrName>
                                        </p:attrNameLst>
                                      </p:cBhvr>
                                      <p:tavLst>
                                        <p:tav tm="0">
                                          <p:val>
                                            <p:strVal val="1+#ppt_h/2"/>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0" presetClass="path" presetSubtype="0" accel="50000" decel="50000" fill="hold" grpId="0" nodeType="clickEffect">
                                  <p:stCondLst>
                                    <p:cond delay="0"/>
                                  </p:stCondLst>
                                  <p:childTnLst>
                                    <p:animMotion origin="layout" path="M -0.03889 0.05318 C -0.05608 0.07583 -0.07327 0.09872 -0.09913 0.123 C -0.125 0.14728 -0.14653 0.20508 -0.19445 0.19907 C -0.24236 0.19306 -0.32934 0.11953 -0.38646 0.08716 C -0.44358 0.05479 -0.51111 -0.01642 -0.53733 0.00462 C -0.56354 0.02566 -0.5434 0.17572 -0.54358 0.21387 C -0.54375 0.25202 -0.53924 0.23052 -0.53889 0.23306 " pathEditMode="relative" ptsTypes="aaaaaaA">
                                      <p:cBhvr>
                                        <p:cTn id="21" dur="2000" fill="hold"/>
                                        <p:tgtEl>
                                          <p:spTgt spid="13322"/>
                                        </p:tgtEl>
                                        <p:attrNameLst>
                                          <p:attrName>ppt_x</p:attrName>
                                          <p:attrName>ppt_y</p:attrName>
                                        </p:attrNameLst>
                                      </p:cBhvr>
                                    </p:animMotion>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xit" presetSubtype="10" fill="hold" grpId="0" nodeType="clickEffect">
                                  <p:stCondLst>
                                    <p:cond delay="0"/>
                                  </p:stCondLst>
                                  <p:childTnLst>
                                    <p:animEffect transition="out" filter="blinds(horizontal)">
                                      <p:cBhvr>
                                        <p:cTn id="25" dur="500"/>
                                        <p:tgtEl>
                                          <p:spTgt spid="13320"/>
                                        </p:tgtEl>
                                      </p:cBhvr>
                                    </p:animEffect>
                                    <p:set>
                                      <p:cBhvr>
                                        <p:cTn id="26" dur="1" fill="hold">
                                          <p:stCondLst>
                                            <p:cond delay="499"/>
                                          </p:stCondLst>
                                        </p:cTn>
                                        <p:tgtEl>
                                          <p:spTgt spid="13320"/>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xit" presetSubtype="4" fill="hold" grpId="1" nodeType="clickEffect">
                                  <p:stCondLst>
                                    <p:cond delay="0"/>
                                  </p:stCondLst>
                                  <p:childTnLst>
                                    <p:anim calcmode="lin" valueType="num">
                                      <p:cBhvr additive="base">
                                        <p:cTn id="30" dur="500"/>
                                        <p:tgtEl>
                                          <p:spTgt spid="13319"/>
                                        </p:tgtEl>
                                        <p:attrNameLst>
                                          <p:attrName>ppt_x</p:attrName>
                                        </p:attrNameLst>
                                      </p:cBhvr>
                                      <p:tavLst>
                                        <p:tav tm="0">
                                          <p:val>
                                            <p:strVal val="ppt_x"/>
                                          </p:val>
                                        </p:tav>
                                        <p:tav tm="100000">
                                          <p:val>
                                            <p:strVal val="ppt_x"/>
                                          </p:val>
                                        </p:tav>
                                      </p:tavLst>
                                    </p:anim>
                                    <p:anim calcmode="lin" valueType="num">
                                      <p:cBhvr additive="base">
                                        <p:cTn id="31" dur="500"/>
                                        <p:tgtEl>
                                          <p:spTgt spid="13319"/>
                                        </p:tgtEl>
                                        <p:attrNameLst>
                                          <p:attrName>ppt_y</p:attrName>
                                        </p:attrNameLst>
                                      </p:cBhvr>
                                      <p:tavLst>
                                        <p:tav tm="0">
                                          <p:val>
                                            <p:strVal val="ppt_y"/>
                                          </p:val>
                                        </p:tav>
                                        <p:tav tm="100000">
                                          <p:val>
                                            <p:strVal val="1+ppt_h/2"/>
                                          </p:val>
                                        </p:tav>
                                      </p:tavLst>
                                    </p:anim>
                                    <p:set>
                                      <p:cBhvr>
                                        <p:cTn id="32" dur="1" fill="hold">
                                          <p:stCondLst>
                                            <p:cond delay="499"/>
                                          </p:stCondLst>
                                        </p:cTn>
                                        <p:tgtEl>
                                          <p:spTgt spid="133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8" grpId="0"/>
      <p:bldP spid="13319" grpId="0"/>
      <p:bldP spid="13319" grpId="1"/>
      <p:bldP spid="13320" grpId="0"/>
      <p:bldP spid="13322" grpId="0"/>
      <p:bldP spid="13322" grpId="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316A7-A1B4-437C-9929-1487ECA8F10A}"/>
              </a:ext>
            </a:extLst>
          </p:cNvPr>
          <p:cNvSpPr>
            <a:spLocks noGrp="1"/>
          </p:cNvSpPr>
          <p:nvPr>
            <p:ph type="title"/>
          </p:nvPr>
        </p:nvSpPr>
        <p:spPr/>
        <p:txBody>
          <a:bodyPr/>
          <a:lstStyle/>
          <a:p>
            <a:r>
              <a:rPr lang="en-US" altLang="en-US" dirty="0"/>
              <a:t>Data type</a:t>
            </a:r>
            <a:endParaRPr lang="en-GB" dirty="0"/>
          </a:p>
        </p:txBody>
      </p:sp>
      <p:sp>
        <p:nvSpPr>
          <p:cNvPr id="3" name="Content Placeholder 2">
            <a:extLst>
              <a:ext uri="{FF2B5EF4-FFF2-40B4-BE49-F238E27FC236}">
                <a16:creationId xmlns:a16="http://schemas.microsoft.com/office/drawing/2014/main" id="{5D87E88C-72D6-40B4-80F2-57A557BBDB86}"/>
              </a:ext>
            </a:extLst>
          </p:cNvPr>
          <p:cNvSpPr>
            <a:spLocks noGrp="1"/>
          </p:cNvSpPr>
          <p:nvPr>
            <p:ph idx="1"/>
          </p:nvPr>
        </p:nvSpPr>
        <p:spPr>
          <a:xfrm>
            <a:off x="677334" y="1638075"/>
            <a:ext cx="8596668" cy="3880773"/>
          </a:xfrm>
        </p:spPr>
        <p:txBody>
          <a:bodyPr>
            <a:noAutofit/>
          </a:bodyPr>
          <a:lstStyle/>
          <a:p>
            <a:r>
              <a:rPr lang="en-GB" sz="2800" dirty="0"/>
              <a:t>A variable must have a data type associated with it, for example it can have data types like integer, decimal numbers, characters etc.</a:t>
            </a:r>
          </a:p>
          <a:p>
            <a:r>
              <a:rPr lang="en-GB" sz="2800" dirty="0"/>
              <a:t>The primary difference between various data types is their size in memory. Different data types have different size in memory depending on the machine and compilers.</a:t>
            </a:r>
          </a:p>
          <a:p>
            <a:r>
              <a:rPr lang="en-GB" sz="2800" dirty="0"/>
              <a:t>These data types are reserved words of C language. The reserve words can not be used as a variable name.</a:t>
            </a:r>
          </a:p>
        </p:txBody>
      </p:sp>
    </p:spTree>
    <p:extLst>
      <p:ext uri="{BB962C8B-B14F-4D97-AF65-F5344CB8AC3E}">
        <p14:creationId xmlns:p14="http://schemas.microsoft.com/office/powerpoint/2010/main" val="270029247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620E9-A842-4214-89E2-794ADFE3B842}"/>
              </a:ext>
            </a:extLst>
          </p:cNvPr>
          <p:cNvSpPr>
            <a:spLocks noGrp="1"/>
          </p:cNvSpPr>
          <p:nvPr>
            <p:ph type="title"/>
          </p:nvPr>
        </p:nvSpPr>
        <p:spPr/>
        <p:txBody>
          <a:bodyPr/>
          <a:lstStyle/>
          <a:p>
            <a:r>
              <a:rPr lang="en-US" altLang="en-US" dirty="0"/>
              <a:t>Data type</a:t>
            </a:r>
            <a:endParaRPr lang="en-GB" dirty="0"/>
          </a:p>
        </p:txBody>
      </p:sp>
      <p:sp>
        <p:nvSpPr>
          <p:cNvPr id="3" name="Content Placeholder 2">
            <a:extLst>
              <a:ext uri="{FF2B5EF4-FFF2-40B4-BE49-F238E27FC236}">
                <a16:creationId xmlns:a16="http://schemas.microsoft.com/office/drawing/2014/main" id="{DB5262FA-887B-489A-903D-484F46007BCE}"/>
              </a:ext>
            </a:extLst>
          </p:cNvPr>
          <p:cNvSpPr>
            <a:spLocks noGrp="1"/>
          </p:cNvSpPr>
          <p:nvPr>
            <p:ph idx="1"/>
          </p:nvPr>
        </p:nvSpPr>
        <p:spPr>
          <a:xfrm>
            <a:off x="677334" y="1638075"/>
            <a:ext cx="8596668" cy="3880773"/>
          </a:xfrm>
        </p:spPr>
        <p:txBody>
          <a:bodyPr>
            <a:noAutofit/>
          </a:bodyPr>
          <a:lstStyle/>
          <a:p>
            <a:r>
              <a:rPr lang="en-GB" sz="2400" b="1" dirty="0"/>
              <a:t>In programming before using any variable name we have to declare that variable with its data type. If we are using an integer variable named as ‘</a:t>
            </a:r>
            <a:r>
              <a:rPr lang="en-GB" sz="2400" b="1" dirty="0" err="1"/>
              <a:t>i</a:t>
            </a:r>
            <a:r>
              <a:rPr lang="en-GB" sz="2400" b="1" dirty="0"/>
              <a:t>’, we have to declare it as</a:t>
            </a:r>
          </a:p>
          <a:p>
            <a:pPr lvl="7"/>
            <a:r>
              <a:rPr lang="en-GB" sz="2400" b="1" dirty="0"/>
              <a:t>int </a:t>
            </a:r>
            <a:r>
              <a:rPr lang="en-GB" sz="2400" b="1" dirty="0" err="1"/>
              <a:t>i</a:t>
            </a:r>
            <a:r>
              <a:rPr lang="en-GB" sz="2400" b="1" dirty="0"/>
              <a:t> ;</a:t>
            </a:r>
          </a:p>
          <a:p>
            <a:r>
              <a:rPr lang="en-GB" sz="2400" b="1" dirty="0"/>
              <a:t>The above line is known as declaration statement. When we declare a variable in this way, it reserves some space in memory depending on the size of data type and labels it with the variable name. The declaration statement int </a:t>
            </a:r>
            <a:r>
              <a:rPr lang="en-GB" sz="2400" b="1" dirty="0" err="1"/>
              <a:t>i</a:t>
            </a:r>
            <a:r>
              <a:rPr lang="en-GB" sz="2400" b="1" dirty="0"/>
              <a:t> ; reserves 4 bytes of memory and labels it as ‘</a:t>
            </a:r>
            <a:r>
              <a:rPr lang="en-GB" sz="2400" b="1" dirty="0" err="1"/>
              <a:t>i</a:t>
            </a:r>
            <a:r>
              <a:rPr lang="en-GB" sz="2400" b="1" dirty="0"/>
              <a:t>’. This happens at the execution time.</a:t>
            </a:r>
          </a:p>
        </p:txBody>
      </p:sp>
    </p:spTree>
    <p:extLst>
      <p:ext uri="{BB962C8B-B14F-4D97-AF65-F5344CB8AC3E}">
        <p14:creationId xmlns:p14="http://schemas.microsoft.com/office/powerpoint/2010/main" val="285929282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63" name="Rectangle 27">
            <a:extLst>
              <a:ext uri="{FF2B5EF4-FFF2-40B4-BE49-F238E27FC236}">
                <a16:creationId xmlns:a16="http://schemas.microsoft.com/office/drawing/2014/main" id="{0BD71004-1938-42ED-9BAA-61DEAB08E437}"/>
              </a:ext>
            </a:extLst>
          </p:cNvPr>
          <p:cNvSpPr>
            <a:spLocks noGrp="1" noChangeArrowheads="1"/>
          </p:cNvSpPr>
          <p:nvPr>
            <p:ph type="title"/>
          </p:nvPr>
        </p:nvSpPr>
        <p:spPr>
          <a:xfrm>
            <a:off x="2590800" y="244476"/>
            <a:ext cx="7543800" cy="1431925"/>
          </a:xfrm>
        </p:spPr>
        <p:txBody>
          <a:bodyPr/>
          <a:lstStyle/>
          <a:p>
            <a:pPr algn="ctr"/>
            <a:r>
              <a:rPr lang="en-US" altLang="en-US" sz="7200" dirty="0"/>
              <a:t>Data type</a:t>
            </a:r>
          </a:p>
        </p:txBody>
      </p:sp>
      <p:sp>
        <p:nvSpPr>
          <p:cNvPr id="14339" name="Rectangle 3">
            <a:extLst>
              <a:ext uri="{FF2B5EF4-FFF2-40B4-BE49-F238E27FC236}">
                <a16:creationId xmlns:a16="http://schemas.microsoft.com/office/drawing/2014/main" id="{47107B57-D0CD-4793-A450-5163A13A8107}"/>
              </a:ext>
            </a:extLst>
          </p:cNvPr>
          <p:cNvSpPr>
            <a:spLocks noGrp="1" noChangeArrowheads="1"/>
          </p:cNvSpPr>
          <p:nvPr>
            <p:ph type="body" sz="half" idx="1"/>
          </p:nvPr>
        </p:nvSpPr>
        <p:spPr>
          <a:xfrm>
            <a:off x="2590800" y="1981200"/>
            <a:ext cx="3702050" cy="4114800"/>
          </a:xfrm>
        </p:spPr>
        <p:txBody>
          <a:bodyPr/>
          <a:lstStyle/>
          <a:p>
            <a:endParaRPr lang="en-US" altLang="en-US" sz="2800" b="1"/>
          </a:p>
          <a:p>
            <a:r>
              <a:rPr lang="en-US" altLang="en-US" sz="2800" b="1"/>
              <a:t>int i ;  -&gt; Declaration line</a:t>
            </a:r>
          </a:p>
          <a:p>
            <a:endParaRPr lang="en-US" altLang="en-US" sz="2800" b="1"/>
          </a:p>
          <a:p>
            <a:endParaRPr lang="en-US" altLang="en-US" sz="2800" b="1"/>
          </a:p>
        </p:txBody>
      </p:sp>
      <p:graphicFrame>
        <p:nvGraphicFramePr>
          <p:cNvPr id="14372" name="Group 36">
            <a:extLst>
              <a:ext uri="{FF2B5EF4-FFF2-40B4-BE49-F238E27FC236}">
                <a16:creationId xmlns:a16="http://schemas.microsoft.com/office/drawing/2014/main" id="{14192721-6836-4CA4-A8EE-A7DC34FD04B4}"/>
              </a:ext>
            </a:extLst>
          </p:cNvPr>
          <p:cNvGraphicFramePr>
            <a:graphicFrameLocks noGrp="1"/>
          </p:cNvGraphicFramePr>
          <p:nvPr>
            <p:ph sz="half" idx="2"/>
          </p:nvPr>
        </p:nvGraphicFramePr>
        <p:xfrm>
          <a:off x="6172200" y="1600201"/>
          <a:ext cx="4038600" cy="4570730"/>
        </p:xfrm>
        <a:graphic>
          <a:graphicData uri="http://schemas.openxmlformats.org/drawingml/2006/table">
            <a:tbl>
              <a:tblPr/>
              <a:tblGrid>
                <a:gridCol w="1009650">
                  <a:extLst>
                    <a:ext uri="{9D8B030D-6E8A-4147-A177-3AD203B41FA5}">
                      <a16:colId xmlns:a16="http://schemas.microsoft.com/office/drawing/2014/main" val="2453837430"/>
                    </a:ext>
                  </a:extLst>
                </a:gridCol>
                <a:gridCol w="1009650">
                  <a:extLst>
                    <a:ext uri="{9D8B030D-6E8A-4147-A177-3AD203B41FA5}">
                      <a16:colId xmlns:a16="http://schemas.microsoft.com/office/drawing/2014/main" val="1066222769"/>
                    </a:ext>
                  </a:extLst>
                </a:gridCol>
                <a:gridCol w="1009650">
                  <a:extLst>
                    <a:ext uri="{9D8B030D-6E8A-4147-A177-3AD203B41FA5}">
                      <a16:colId xmlns:a16="http://schemas.microsoft.com/office/drawing/2014/main" val="432126846"/>
                    </a:ext>
                  </a:extLst>
                </a:gridCol>
                <a:gridCol w="1009650">
                  <a:extLst>
                    <a:ext uri="{9D8B030D-6E8A-4147-A177-3AD203B41FA5}">
                      <a16:colId xmlns:a16="http://schemas.microsoft.com/office/drawing/2014/main" val="66728245"/>
                    </a:ext>
                  </a:extLst>
                </a:gridCol>
              </a:tblGrid>
              <a:tr h="1508125">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74575704"/>
                  </a:ext>
                </a:extLst>
              </a:tr>
              <a:tr h="1509713">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en-US" sz="9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9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rPr>
                        <a:t>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3543432"/>
                  </a:ext>
                </a:extLst>
              </a:tr>
              <a:tr h="1508125">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75211373"/>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C6C64-22E6-4C4E-BE09-D35FA892BA42}"/>
              </a:ext>
            </a:extLst>
          </p:cNvPr>
          <p:cNvSpPr>
            <a:spLocks noGrp="1"/>
          </p:cNvSpPr>
          <p:nvPr>
            <p:ph type="title"/>
          </p:nvPr>
        </p:nvSpPr>
        <p:spPr/>
        <p:txBody>
          <a:bodyPr/>
          <a:lstStyle/>
          <a:p>
            <a:r>
              <a:rPr lang="en-GB" dirty="0"/>
              <a:t>Think about the reusability</a:t>
            </a:r>
          </a:p>
        </p:txBody>
      </p:sp>
      <p:sp>
        <p:nvSpPr>
          <p:cNvPr id="3" name="Text Placeholder 2">
            <a:extLst>
              <a:ext uri="{FF2B5EF4-FFF2-40B4-BE49-F238E27FC236}">
                <a16:creationId xmlns:a16="http://schemas.microsoft.com/office/drawing/2014/main" id="{AFE87A48-4516-4F29-9E80-8DAB8BFF9435}"/>
              </a:ext>
            </a:extLst>
          </p:cNvPr>
          <p:cNvSpPr>
            <a:spLocks noGrp="1"/>
          </p:cNvSpPr>
          <p:nvPr>
            <p:ph type="body" sz="half" idx="1"/>
          </p:nvPr>
        </p:nvSpPr>
        <p:spPr>
          <a:xfrm>
            <a:off x="1045029" y="870857"/>
            <a:ext cx="7953197" cy="5847184"/>
          </a:xfrm>
        </p:spPr>
        <p:txBody>
          <a:bodyPr>
            <a:noAutofit/>
          </a:bodyPr>
          <a:lstStyle/>
          <a:p>
            <a:r>
              <a:rPr lang="en-GB" sz="2400" dirty="0"/>
              <a:t>When ever you are writing a program, always keep in mind that it could be reused at some other time. </a:t>
            </a:r>
          </a:p>
          <a:p>
            <a:r>
              <a:rPr lang="en-GB" sz="2400" dirty="0"/>
              <a:t>Also, try to write in a way that it can be used to solve some other related problem</a:t>
            </a:r>
          </a:p>
          <a:p>
            <a:r>
              <a:rPr lang="en-GB" sz="2400" dirty="0"/>
              <a:t> A classic example of this is: </a:t>
            </a:r>
          </a:p>
          <a:p>
            <a:r>
              <a:rPr lang="en-GB" sz="2400" dirty="0"/>
              <a:t>Suppose we have to calculate the area of a given circle. We know the area of a circle is (Pi * r2 ). Now we have written a program which calculates the area of a circle with given radius. At some later time we are given a problem to find out the area of a ring. The area of the ring can be calculated by subtracting the area of outer circle from the area of the inner circle. Hence we can use the program that calculates the area of a circle to calculate the area of the ring. </a:t>
            </a:r>
          </a:p>
        </p:txBody>
      </p:sp>
    </p:spTree>
    <p:extLst>
      <p:ext uri="{BB962C8B-B14F-4D97-AF65-F5344CB8AC3E}">
        <p14:creationId xmlns:p14="http://schemas.microsoft.com/office/powerpoint/2010/main" val="387507309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EEB66DA3-F1A4-47F5-9CB0-3048266A02B9}"/>
              </a:ext>
            </a:extLst>
          </p:cNvPr>
          <p:cNvSpPr>
            <a:spLocks noGrp="1" noChangeArrowheads="1"/>
          </p:cNvSpPr>
          <p:nvPr>
            <p:ph type="title"/>
          </p:nvPr>
        </p:nvSpPr>
        <p:spPr/>
        <p:txBody>
          <a:bodyPr/>
          <a:lstStyle/>
          <a:p>
            <a:r>
              <a:rPr lang="en-US" altLang="en-US"/>
              <a:t> </a:t>
            </a:r>
          </a:p>
        </p:txBody>
      </p:sp>
      <p:sp>
        <p:nvSpPr>
          <p:cNvPr id="15363" name="Rectangle 3">
            <a:extLst>
              <a:ext uri="{FF2B5EF4-FFF2-40B4-BE49-F238E27FC236}">
                <a16:creationId xmlns:a16="http://schemas.microsoft.com/office/drawing/2014/main" id="{55EC3A71-3C23-4E7D-BF16-26AF9E6E67D1}"/>
              </a:ext>
            </a:extLst>
          </p:cNvPr>
          <p:cNvSpPr>
            <a:spLocks noGrp="1" noChangeArrowheads="1"/>
          </p:cNvSpPr>
          <p:nvPr>
            <p:ph type="body" idx="1"/>
          </p:nvPr>
        </p:nvSpPr>
        <p:spPr>
          <a:xfrm>
            <a:off x="1709530" y="533399"/>
            <a:ext cx="7142922" cy="6324601"/>
          </a:xfrm>
        </p:spPr>
        <p:txBody>
          <a:bodyPr>
            <a:normAutofit fontScale="92500" lnSpcReduction="10000"/>
          </a:bodyPr>
          <a:lstStyle/>
          <a:p>
            <a:pPr>
              <a:lnSpc>
                <a:spcPct val="80000"/>
              </a:lnSpc>
              <a:buFont typeface="Wingdings" panose="05000000000000000000" pitchFamily="2" charset="2"/>
              <a:buNone/>
            </a:pPr>
            <a:r>
              <a:rPr lang="en-US" altLang="en-US" sz="2000" b="1" dirty="0"/>
              <a:t>#include &lt;</a:t>
            </a:r>
            <a:r>
              <a:rPr lang="en-US" altLang="en-US" sz="2000" b="1" dirty="0" err="1"/>
              <a:t>iostream.h</a:t>
            </a:r>
            <a:r>
              <a:rPr lang="en-US" altLang="en-US" sz="2000" b="1" dirty="0"/>
              <a:t>&gt;</a:t>
            </a:r>
          </a:p>
          <a:p>
            <a:pPr>
              <a:lnSpc>
                <a:spcPct val="80000"/>
              </a:lnSpc>
              <a:buFont typeface="Wingdings" panose="05000000000000000000" pitchFamily="2" charset="2"/>
              <a:buNone/>
            </a:pPr>
            <a:r>
              <a:rPr lang="en-US" altLang="en-US" sz="2000" b="1" dirty="0"/>
              <a:t>main ( )</a:t>
            </a:r>
          </a:p>
          <a:p>
            <a:pPr>
              <a:lnSpc>
                <a:spcPct val="80000"/>
              </a:lnSpc>
              <a:buFont typeface="Wingdings" panose="05000000000000000000" pitchFamily="2" charset="2"/>
              <a:buNone/>
            </a:pPr>
            <a:r>
              <a:rPr lang="en-US" altLang="en-US" sz="2000" b="1" dirty="0"/>
              <a:t>{</a:t>
            </a:r>
          </a:p>
          <a:p>
            <a:pPr>
              <a:lnSpc>
                <a:spcPct val="80000"/>
              </a:lnSpc>
              <a:buFont typeface="Wingdings" panose="05000000000000000000" pitchFamily="2" charset="2"/>
              <a:buNone/>
            </a:pPr>
            <a:r>
              <a:rPr lang="en-US" altLang="en-US" sz="2000" b="1" dirty="0"/>
              <a:t>	</a:t>
            </a:r>
            <a:r>
              <a:rPr lang="fr-FR" altLang="en-US" sz="2000" b="1" dirty="0" err="1"/>
              <a:t>int</a:t>
            </a:r>
            <a:r>
              <a:rPr lang="fr-FR" altLang="en-US" sz="2000" b="1" dirty="0"/>
              <a:t> x ;</a:t>
            </a:r>
          </a:p>
          <a:p>
            <a:pPr>
              <a:lnSpc>
                <a:spcPct val="80000"/>
              </a:lnSpc>
              <a:buFont typeface="Wingdings" panose="05000000000000000000" pitchFamily="2" charset="2"/>
              <a:buNone/>
            </a:pPr>
            <a:r>
              <a:rPr lang="fr-FR" altLang="en-US" sz="2000" b="1" dirty="0"/>
              <a:t>	</a:t>
            </a:r>
            <a:r>
              <a:rPr lang="fr-FR" altLang="en-US" sz="2000" b="1" dirty="0" err="1"/>
              <a:t>int</a:t>
            </a:r>
            <a:r>
              <a:rPr lang="fr-FR" altLang="en-US" sz="2000" b="1" dirty="0"/>
              <a:t> y ;</a:t>
            </a:r>
          </a:p>
          <a:p>
            <a:pPr>
              <a:lnSpc>
                <a:spcPct val="80000"/>
              </a:lnSpc>
              <a:buFont typeface="Wingdings" panose="05000000000000000000" pitchFamily="2" charset="2"/>
              <a:buNone/>
            </a:pPr>
            <a:r>
              <a:rPr lang="fr-FR" altLang="en-US" sz="2000" b="1" dirty="0"/>
              <a:t>	</a:t>
            </a:r>
            <a:r>
              <a:rPr lang="fr-FR" altLang="en-US" sz="2000" b="1" dirty="0" err="1"/>
              <a:t>int</a:t>
            </a:r>
            <a:r>
              <a:rPr lang="fr-FR" altLang="en-US" sz="2000" b="1" dirty="0"/>
              <a:t> z ;</a:t>
            </a:r>
          </a:p>
          <a:p>
            <a:pPr>
              <a:lnSpc>
                <a:spcPct val="80000"/>
              </a:lnSpc>
              <a:buFont typeface="Wingdings" panose="05000000000000000000" pitchFamily="2" charset="2"/>
              <a:buNone/>
            </a:pPr>
            <a:r>
              <a:rPr lang="fr-FR" altLang="en-US" sz="2000" b="1" dirty="0"/>
              <a:t>	x = 10 ;</a:t>
            </a:r>
          </a:p>
          <a:p>
            <a:pPr>
              <a:lnSpc>
                <a:spcPct val="80000"/>
              </a:lnSpc>
              <a:buFont typeface="Wingdings" panose="05000000000000000000" pitchFamily="2" charset="2"/>
              <a:buNone/>
            </a:pPr>
            <a:r>
              <a:rPr lang="fr-FR" altLang="en-US" sz="2000" b="1" dirty="0"/>
              <a:t>	y = 20 ;</a:t>
            </a:r>
          </a:p>
          <a:p>
            <a:pPr>
              <a:lnSpc>
                <a:spcPct val="80000"/>
              </a:lnSpc>
              <a:buFont typeface="Wingdings" panose="05000000000000000000" pitchFamily="2" charset="2"/>
              <a:buNone/>
            </a:pPr>
            <a:r>
              <a:rPr lang="fr-FR" altLang="en-US" sz="2000" b="1" dirty="0"/>
              <a:t>	z = x + y ;</a:t>
            </a:r>
          </a:p>
          <a:p>
            <a:pPr>
              <a:lnSpc>
                <a:spcPct val="80000"/>
              </a:lnSpc>
              <a:buFont typeface="Wingdings" panose="05000000000000000000" pitchFamily="2" charset="2"/>
              <a:buNone/>
            </a:pPr>
            <a:endParaRPr lang="fr-FR" altLang="en-US" sz="2000" b="1" dirty="0"/>
          </a:p>
          <a:p>
            <a:pPr>
              <a:lnSpc>
                <a:spcPct val="80000"/>
              </a:lnSpc>
              <a:buFont typeface="Wingdings" panose="05000000000000000000" pitchFamily="2" charset="2"/>
              <a:buNone/>
            </a:pPr>
            <a:r>
              <a:rPr lang="fr-FR" altLang="en-US" sz="2000" b="1" dirty="0"/>
              <a:t>	cout &lt;&lt; " x = " ;</a:t>
            </a:r>
          </a:p>
          <a:p>
            <a:pPr>
              <a:lnSpc>
                <a:spcPct val="80000"/>
              </a:lnSpc>
              <a:buFont typeface="Wingdings" panose="05000000000000000000" pitchFamily="2" charset="2"/>
              <a:buNone/>
            </a:pPr>
            <a:r>
              <a:rPr lang="fr-FR" altLang="en-US" sz="2000" b="1" dirty="0"/>
              <a:t>	cout &lt;&lt; x ;</a:t>
            </a:r>
          </a:p>
          <a:p>
            <a:pPr>
              <a:lnSpc>
                <a:spcPct val="80000"/>
              </a:lnSpc>
              <a:buFont typeface="Wingdings" panose="05000000000000000000" pitchFamily="2" charset="2"/>
              <a:buNone/>
            </a:pPr>
            <a:endParaRPr lang="fr-FR" altLang="en-US" sz="2000" b="1" dirty="0"/>
          </a:p>
          <a:p>
            <a:pPr>
              <a:lnSpc>
                <a:spcPct val="80000"/>
              </a:lnSpc>
              <a:buFont typeface="Wingdings" panose="05000000000000000000" pitchFamily="2" charset="2"/>
              <a:buNone/>
            </a:pPr>
            <a:r>
              <a:rPr lang="fr-FR" altLang="en-US" sz="2000" b="1" dirty="0"/>
              <a:t>	cout &lt;&lt; " y = " ;</a:t>
            </a:r>
          </a:p>
          <a:p>
            <a:pPr>
              <a:lnSpc>
                <a:spcPct val="80000"/>
              </a:lnSpc>
              <a:buFont typeface="Wingdings" panose="05000000000000000000" pitchFamily="2" charset="2"/>
              <a:buNone/>
            </a:pPr>
            <a:r>
              <a:rPr lang="fr-FR" altLang="en-US" sz="2000" b="1" dirty="0"/>
              <a:t>	cout &lt;&lt; y ;</a:t>
            </a:r>
          </a:p>
          <a:p>
            <a:pPr>
              <a:lnSpc>
                <a:spcPct val="80000"/>
              </a:lnSpc>
              <a:buFont typeface="Wingdings" panose="05000000000000000000" pitchFamily="2" charset="2"/>
              <a:buNone/>
            </a:pPr>
            <a:endParaRPr lang="fr-FR" altLang="en-US" sz="2000" b="1" dirty="0"/>
          </a:p>
          <a:p>
            <a:pPr>
              <a:lnSpc>
                <a:spcPct val="80000"/>
              </a:lnSpc>
              <a:buFont typeface="Wingdings" panose="05000000000000000000" pitchFamily="2" charset="2"/>
              <a:buNone/>
            </a:pPr>
            <a:r>
              <a:rPr lang="fr-FR" altLang="en-US" sz="2000" b="1" dirty="0"/>
              <a:t>	cout &lt;&lt; " z =x + y = " ;</a:t>
            </a:r>
          </a:p>
          <a:p>
            <a:pPr>
              <a:lnSpc>
                <a:spcPct val="80000"/>
              </a:lnSpc>
              <a:buFont typeface="Wingdings" panose="05000000000000000000" pitchFamily="2" charset="2"/>
              <a:buNone/>
            </a:pPr>
            <a:r>
              <a:rPr lang="fr-FR" altLang="en-US" sz="2000" b="1" dirty="0"/>
              <a:t>	cout &lt;&lt; z ;</a:t>
            </a:r>
          </a:p>
          <a:p>
            <a:pPr>
              <a:lnSpc>
                <a:spcPct val="80000"/>
              </a:lnSpc>
              <a:buFont typeface="Wingdings" panose="05000000000000000000" pitchFamily="2" charset="2"/>
              <a:buNone/>
            </a:pPr>
            <a:r>
              <a:rPr lang="en-US" altLang="en-US" sz="2000" b="1" dirty="0"/>
              <a:t>}	</a:t>
            </a:r>
          </a:p>
          <a:p>
            <a:pPr>
              <a:lnSpc>
                <a:spcPct val="80000"/>
              </a:lnSpc>
              <a:buFont typeface="Wingdings" panose="05000000000000000000" pitchFamily="2" charset="2"/>
              <a:buNone/>
            </a:pPr>
            <a:endParaRPr lang="en-US" altLang="en-US" sz="2000" b="1"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51C18E48-6EFE-4B54-A71D-8ABCB93661CB}"/>
              </a:ext>
            </a:extLst>
          </p:cNvPr>
          <p:cNvSpPr>
            <a:spLocks noGrp="1" noChangeArrowheads="1"/>
          </p:cNvSpPr>
          <p:nvPr>
            <p:ph type="body" idx="1"/>
          </p:nvPr>
        </p:nvSpPr>
        <p:spPr/>
        <p:txBody>
          <a:bodyPr/>
          <a:lstStyle/>
          <a:p>
            <a:pPr algn="ctr">
              <a:buFont typeface="Wingdings" panose="05000000000000000000" pitchFamily="2" charset="2"/>
              <a:buNone/>
            </a:pPr>
            <a:r>
              <a:rPr lang="en-US" altLang="en-US" sz="7200"/>
              <a:t>int x, y, z ;</a:t>
            </a:r>
          </a:p>
          <a:p>
            <a:pPr algn="ctr">
              <a:buFont typeface="Wingdings" panose="05000000000000000000" pitchFamily="2" charset="2"/>
              <a:buNone/>
            </a:pPr>
            <a:r>
              <a:rPr lang="en-US" altLang="en-US" sz="7200"/>
              <a:t>int x; int y; int z ;</a:t>
            </a:r>
          </a:p>
          <a:p>
            <a:pPr algn="ctr"/>
            <a:endParaRPr lang="en-US" altLang="en-US" sz="720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525917E6-99FC-4347-A622-B498BF01E04E}"/>
              </a:ext>
            </a:extLst>
          </p:cNvPr>
          <p:cNvSpPr>
            <a:spLocks noGrp="1" noChangeArrowheads="1"/>
          </p:cNvSpPr>
          <p:nvPr>
            <p:ph type="title"/>
          </p:nvPr>
        </p:nvSpPr>
        <p:spPr>
          <a:xfrm>
            <a:off x="2590800" y="457201"/>
            <a:ext cx="7543800" cy="1431925"/>
          </a:xfrm>
        </p:spPr>
        <p:txBody>
          <a:bodyPr/>
          <a:lstStyle/>
          <a:p>
            <a:pPr algn="ctr"/>
            <a:r>
              <a:rPr lang="en-US" altLang="en-US" sz="7200"/>
              <a:t>Data Types</a:t>
            </a:r>
          </a:p>
        </p:txBody>
      </p:sp>
      <p:sp>
        <p:nvSpPr>
          <p:cNvPr id="17411" name="Rectangle 3">
            <a:extLst>
              <a:ext uri="{FF2B5EF4-FFF2-40B4-BE49-F238E27FC236}">
                <a16:creationId xmlns:a16="http://schemas.microsoft.com/office/drawing/2014/main" id="{4D1DDD11-E452-4E4E-AE22-C154F8B76726}"/>
              </a:ext>
            </a:extLst>
          </p:cNvPr>
          <p:cNvSpPr>
            <a:spLocks noGrp="1" noChangeArrowheads="1"/>
          </p:cNvSpPr>
          <p:nvPr>
            <p:ph type="body" idx="1"/>
          </p:nvPr>
        </p:nvSpPr>
        <p:spPr>
          <a:xfrm>
            <a:off x="4724400" y="2209800"/>
            <a:ext cx="3429000" cy="4114800"/>
          </a:xfrm>
        </p:spPr>
        <p:txBody>
          <a:bodyPr/>
          <a:lstStyle/>
          <a:p>
            <a:pPr marL="609600" indent="-609600">
              <a:buFontTx/>
              <a:buAutoNum type="arabicPeriod"/>
            </a:pPr>
            <a:r>
              <a:rPr lang="en-US" altLang="en-US" sz="3600" b="1"/>
              <a:t>int</a:t>
            </a:r>
          </a:p>
          <a:p>
            <a:pPr marL="609600" indent="-609600">
              <a:buFontTx/>
              <a:buAutoNum type="arabicPeriod"/>
            </a:pPr>
            <a:r>
              <a:rPr lang="en-US" altLang="en-US" sz="3600" b="1"/>
              <a:t>short</a:t>
            </a:r>
          </a:p>
          <a:p>
            <a:pPr marL="609600" indent="-609600">
              <a:buFontTx/>
              <a:buAutoNum type="arabicPeriod"/>
            </a:pPr>
            <a:r>
              <a:rPr lang="en-US" altLang="en-US" sz="3600" b="1"/>
              <a:t>long</a:t>
            </a:r>
          </a:p>
          <a:p>
            <a:pPr marL="609600" indent="-609600">
              <a:buFontTx/>
              <a:buAutoNum type="arabicPeriod"/>
            </a:pPr>
            <a:r>
              <a:rPr lang="en-US" altLang="en-US" sz="3600" b="1"/>
              <a:t>float</a:t>
            </a:r>
          </a:p>
          <a:p>
            <a:pPr marL="609600" indent="-609600">
              <a:buFontTx/>
              <a:buAutoNum type="arabicPeriod"/>
            </a:pPr>
            <a:r>
              <a:rPr lang="en-US" altLang="en-US" sz="3600" b="1"/>
              <a:t>double</a:t>
            </a:r>
          </a:p>
          <a:p>
            <a:pPr marL="609600" indent="-609600">
              <a:buFontTx/>
              <a:buAutoNum type="arabicPeriod"/>
            </a:pPr>
            <a:r>
              <a:rPr lang="en-US" altLang="en-US" sz="3600" b="1"/>
              <a:t>char</a:t>
            </a:r>
          </a:p>
          <a:p>
            <a:pPr marL="609600" indent="-609600">
              <a:buFontTx/>
              <a:buAutoNum type="arabicPeriod"/>
            </a:pPr>
            <a:endParaRPr lang="en-US" altLang="en-US" sz="3600" b="1"/>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EB474783-A1E3-4439-A620-63EDC02BFD7E}"/>
              </a:ext>
            </a:extLst>
          </p:cNvPr>
          <p:cNvSpPr>
            <a:spLocks noGrp="1" noChangeArrowheads="1"/>
          </p:cNvSpPr>
          <p:nvPr>
            <p:ph type="title"/>
          </p:nvPr>
        </p:nvSpPr>
        <p:spPr>
          <a:xfrm>
            <a:off x="2819400" y="701676"/>
            <a:ext cx="7543800" cy="1431925"/>
          </a:xfrm>
        </p:spPr>
        <p:txBody>
          <a:bodyPr/>
          <a:lstStyle/>
          <a:p>
            <a:pPr algn="ctr"/>
            <a:r>
              <a:rPr lang="en-US" altLang="en-US" sz="5400"/>
              <a:t>Arithmetic operators</a:t>
            </a:r>
          </a:p>
        </p:txBody>
      </p:sp>
      <p:sp>
        <p:nvSpPr>
          <p:cNvPr id="18435" name="Rectangle 3">
            <a:extLst>
              <a:ext uri="{FF2B5EF4-FFF2-40B4-BE49-F238E27FC236}">
                <a16:creationId xmlns:a16="http://schemas.microsoft.com/office/drawing/2014/main" id="{D46773B4-44EC-45C4-B7DC-E9C46AB3E3C9}"/>
              </a:ext>
            </a:extLst>
          </p:cNvPr>
          <p:cNvSpPr>
            <a:spLocks noGrp="1" noChangeArrowheads="1"/>
          </p:cNvSpPr>
          <p:nvPr>
            <p:ph type="body" idx="1"/>
          </p:nvPr>
        </p:nvSpPr>
        <p:spPr>
          <a:xfrm>
            <a:off x="3200400" y="2362200"/>
            <a:ext cx="5715000" cy="4114800"/>
          </a:xfrm>
        </p:spPr>
        <p:txBody>
          <a:bodyPr/>
          <a:lstStyle/>
          <a:p>
            <a:pPr lvl="2">
              <a:lnSpc>
                <a:spcPct val="90000"/>
              </a:lnSpc>
              <a:buFont typeface="Wingdings" panose="05000000000000000000" pitchFamily="2" charset="2"/>
              <a:buNone/>
            </a:pPr>
            <a:r>
              <a:rPr lang="en-US" altLang="en-US" sz="2800" b="1"/>
              <a:t>Plus				+		</a:t>
            </a:r>
          </a:p>
          <a:p>
            <a:pPr lvl="2">
              <a:lnSpc>
                <a:spcPct val="90000"/>
              </a:lnSpc>
              <a:buFont typeface="Wingdings" panose="05000000000000000000" pitchFamily="2" charset="2"/>
              <a:buNone/>
            </a:pPr>
            <a:r>
              <a:rPr lang="en-US" altLang="en-US" sz="2800" b="1"/>
              <a:t>Minus			-		</a:t>
            </a:r>
          </a:p>
          <a:p>
            <a:pPr lvl="2">
              <a:lnSpc>
                <a:spcPct val="90000"/>
              </a:lnSpc>
              <a:buFont typeface="Wingdings" panose="05000000000000000000" pitchFamily="2" charset="2"/>
              <a:buNone/>
            </a:pPr>
            <a:r>
              <a:rPr lang="en-US" altLang="en-US" sz="2800" b="1"/>
              <a:t>Multiply			*	</a:t>
            </a:r>
          </a:p>
          <a:p>
            <a:pPr lvl="2">
              <a:lnSpc>
                <a:spcPct val="90000"/>
              </a:lnSpc>
              <a:buFont typeface="Wingdings" panose="05000000000000000000" pitchFamily="2" charset="2"/>
              <a:buNone/>
            </a:pPr>
            <a:endParaRPr lang="en-US" altLang="en-US" sz="2800" b="1"/>
          </a:p>
          <a:p>
            <a:pPr lvl="2">
              <a:lnSpc>
                <a:spcPct val="90000"/>
              </a:lnSpc>
              <a:buFont typeface="Wingdings" panose="05000000000000000000" pitchFamily="2" charset="2"/>
              <a:buNone/>
            </a:pPr>
            <a:r>
              <a:rPr lang="en-US" altLang="en-US" sz="2800" b="1"/>
              <a:t>Divide			/ 		</a:t>
            </a:r>
          </a:p>
          <a:p>
            <a:pPr lvl="2">
              <a:lnSpc>
                <a:spcPct val="90000"/>
              </a:lnSpc>
              <a:buFont typeface="Wingdings" panose="05000000000000000000" pitchFamily="2" charset="2"/>
              <a:buNone/>
            </a:pPr>
            <a:r>
              <a:rPr lang="en-US" altLang="en-US" sz="2800" b="1"/>
              <a:t>Modulus			%</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CB95D4C1-E92D-4577-ADEB-75A9186D62D4}"/>
              </a:ext>
            </a:extLst>
          </p:cNvPr>
          <p:cNvSpPr>
            <a:spLocks noGrp="1" noChangeArrowheads="1"/>
          </p:cNvSpPr>
          <p:nvPr>
            <p:ph type="title"/>
          </p:nvPr>
        </p:nvSpPr>
        <p:spPr>
          <a:xfrm>
            <a:off x="2895600" y="685801"/>
            <a:ext cx="7543800" cy="1431925"/>
          </a:xfrm>
        </p:spPr>
        <p:txBody>
          <a:bodyPr/>
          <a:lstStyle/>
          <a:p>
            <a:pPr algn="ctr"/>
            <a:r>
              <a:rPr lang="en-US" altLang="en-US" sz="5400"/>
              <a:t>Arithmetic operators</a:t>
            </a:r>
          </a:p>
        </p:txBody>
      </p:sp>
      <p:sp>
        <p:nvSpPr>
          <p:cNvPr id="23555" name="Rectangle 3">
            <a:extLst>
              <a:ext uri="{FF2B5EF4-FFF2-40B4-BE49-F238E27FC236}">
                <a16:creationId xmlns:a16="http://schemas.microsoft.com/office/drawing/2014/main" id="{866590C6-F47D-4E9F-8B42-2DA2A1E0C19E}"/>
              </a:ext>
            </a:extLst>
          </p:cNvPr>
          <p:cNvSpPr>
            <a:spLocks noGrp="1" noChangeArrowheads="1"/>
          </p:cNvSpPr>
          <p:nvPr>
            <p:ph type="body" idx="1"/>
          </p:nvPr>
        </p:nvSpPr>
        <p:spPr>
          <a:xfrm>
            <a:off x="3810000" y="2438400"/>
            <a:ext cx="5029200" cy="4114800"/>
          </a:xfrm>
        </p:spPr>
        <p:txBody>
          <a:bodyPr/>
          <a:lstStyle/>
          <a:p>
            <a:pPr lvl="4">
              <a:buFont typeface="Wingdings" panose="05000000000000000000" pitchFamily="2" charset="2"/>
              <a:buNone/>
            </a:pPr>
            <a:r>
              <a:rPr lang="en-US" altLang="en-US" sz="4800" b="1"/>
              <a:t>i + j</a:t>
            </a:r>
          </a:p>
          <a:p>
            <a:pPr lvl="4">
              <a:buFont typeface="Wingdings" panose="05000000000000000000" pitchFamily="2" charset="2"/>
              <a:buNone/>
            </a:pPr>
            <a:r>
              <a:rPr lang="en-US" altLang="en-US" sz="4800" b="1"/>
              <a:t>x * y</a:t>
            </a:r>
          </a:p>
          <a:p>
            <a:pPr lvl="4">
              <a:buFont typeface="Wingdings" panose="05000000000000000000" pitchFamily="2" charset="2"/>
              <a:buNone/>
            </a:pPr>
            <a:r>
              <a:rPr lang="en-US" altLang="en-US" sz="4800" b="1"/>
              <a:t>a / b</a:t>
            </a:r>
          </a:p>
          <a:p>
            <a:pPr lvl="4">
              <a:buFont typeface="Wingdings" panose="05000000000000000000" pitchFamily="2" charset="2"/>
              <a:buNone/>
            </a:pPr>
            <a:r>
              <a:rPr lang="en-US" altLang="en-US" sz="4800" b="1"/>
              <a:t>a % b</a:t>
            </a:r>
          </a:p>
          <a:p>
            <a:endParaRPr lang="en-US" altLang="en-US" sz="6600" b="1"/>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3571A69F-BAEA-4776-B7F5-F993E795498C}"/>
              </a:ext>
            </a:extLst>
          </p:cNvPr>
          <p:cNvSpPr>
            <a:spLocks noGrp="1" noChangeArrowheads="1"/>
          </p:cNvSpPr>
          <p:nvPr>
            <p:ph type="title"/>
          </p:nvPr>
        </p:nvSpPr>
        <p:spPr>
          <a:xfrm>
            <a:off x="2743200" y="701676"/>
            <a:ext cx="7543800" cy="1431925"/>
          </a:xfrm>
        </p:spPr>
        <p:txBody>
          <a:bodyPr/>
          <a:lstStyle/>
          <a:p>
            <a:pPr algn="ctr"/>
            <a:r>
              <a:rPr lang="en-US" altLang="en-US" sz="5400"/>
              <a:t>% = Remainder</a:t>
            </a:r>
          </a:p>
        </p:txBody>
      </p:sp>
      <p:sp>
        <p:nvSpPr>
          <p:cNvPr id="24579" name="Rectangle 3">
            <a:extLst>
              <a:ext uri="{FF2B5EF4-FFF2-40B4-BE49-F238E27FC236}">
                <a16:creationId xmlns:a16="http://schemas.microsoft.com/office/drawing/2014/main" id="{423A465B-03EA-4B3F-B157-DCEF5AF75F4C}"/>
              </a:ext>
            </a:extLst>
          </p:cNvPr>
          <p:cNvSpPr>
            <a:spLocks noGrp="1" noChangeArrowheads="1"/>
          </p:cNvSpPr>
          <p:nvPr>
            <p:ph type="body" idx="1"/>
          </p:nvPr>
        </p:nvSpPr>
        <p:spPr>
          <a:xfrm>
            <a:off x="2590800" y="2667000"/>
            <a:ext cx="7543800" cy="2438400"/>
          </a:xfrm>
        </p:spPr>
        <p:txBody>
          <a:bodyPr/>
          <a:lstStyle/>
          <a:p>
            <a:pPr algn="ctr">
              <a:buFont typeface="Wingdings" panose="05000000000000000000" pitchFamily="2" charset="2"/>
              <a:buNone/>
            </a:pPr>
            <a:r>
              <a:rPr lang="en-US" altLang="en-US" sz="5200" b="1"/>
              <a:t>5 % 2 = 1</a:t>
            </a:r>
          </a:p>
          <a:p>
            <a:pPr algn="ctr">
              <a:buFont typeface="Wingdings" panose="05000000000000000000" pitchFamily="2" charset="2"/>
              <a:buNone/>
            </a:pPr>
            <a:r>
              <a:rPr lang="en-US" altLang="en-US" sz="5200" b="1"/>
              <a:t>2 % 2 = 0</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E25BC1EF-E3DB-4725-8BFE-6E71DBC8562C}"/>
              </a:ext>
            </a:extLst>
          </p:cNvPr>
          <p:cNvSpPr>
            <a:spLocks noGrp="1" noChangeArrowheads="1"/>
          </p:cNvSpPr>
          <p:nvPr>
            <p:ph type="title"/>
          </p:nvPr>
        </p:nvSpPr>
        <p:spPr/>
        <p:txBody>
          <a:bodyPr/>
          <a:lstStyle/>
          <a:p>
            <a:r>
              <a:rPr lang="en-US" altLang="en-US"/>
              <a:t> </a:t>
            </a:r>
          </a:p>
        </p:txBody>
      </p:sp>
      <p:sp>
        <p:nvSpPr>
          <p:cNvPr id="25603" name="Rectangle 3">
            <a:extLst>
              <a:ext uri="{FF2B5EF4-FFF2-40B4-BE49-F238E27FC236}">
                <a16:creationId xmlns:a16="http://schemas.microsoft.com/office/drawing/2014/main" id="{CB06D0F3-00C4-4503-8E71-1E95B5332C56}"/>
              </a:ext>
            </a:extLst>
          </p:cNvPr>
          <p:cNvSpPr>
            <a:spLocks noGrp="1" noChangeArrowheads="1"/>
          </p:cNvSpPr>
          <p:nvPr>
            <p:ph type="body" idx="1"/>
          </p:nvPr>
        </p:nvSpPr>
        <p:spPr>
          <a:xfrm>
            <a:off x="2590800" y="2057400"/>
            <a:ext cx="7543800" cy="2819400"/>
          </a:xfrm>
        </p:spPr>
        <p:txBody>
          <a:bodyPr/>
          <a:lstStyle/>
          <a:p>
            <a:pPr algn="ctr">
              <a:buFont typeface="Wingdings" panose="05000000000000000000" pitchFamily="2" charset="2"/>
              <a:buNone/>
            </a:pPr>
            <a:r>
              <a:rPr lang="en-US" altLang="en-US" sz="6600" b="1"/>
              <a:t>4 / 2 = 2</a:t>
            </a:r>
          </a:p>
          <a:p>
            <a:pPr algn="ctr">
              <a:buFont typeface="Wingdings" panose="05000000000000000000" pitchFamily="2" charset="2"/>
              <a:buNone/>
            </a:pPr>
            <a:r>
              <a:rPr lang="en-US" altLang="en-US" sz="6600" b="1"/>
              <a:t>5 / 2 = ?</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F0D18312-CECD-48F9-97A0-41FB68BD9A7A}"/>
              </a:ext>
            </a:extLst>
          </p:cNvPr>
          <p:cNvSpPr>
            <a:spLocks noGrp="1" noChangeArrowheads="1"/>
          </p:cNvSpPr>
          <p:nvPr>
            <p:ph type="title"/>
          </p:nvPr>
        </p:nvSpPr>
        <p:spPr>
          <a:xfrm>
            <a:off x="2667000" y="625476"/>
            <a:ext cx="7543800" cy="1431925"/>
          </a:xfrm>
        </p:spPr>
        <p:txBody>
          <a:bodyPr/>
          <a:lstStyle/>
          <a:p>
            <a:pPr algn="ctr"/>
            <a:r>
              <a:rPr lang="en-US" altLang="en-US" sz="7200"/>
              <a:t>Precedence</a:t>
            </a:r>
          </a:p>
        </p:txBody>
      </p:sp>
      <p:sp>
        <p:nvSpPr>
          <p:cNvPr id="19459" name="Rectangle 3">
            <a:extLst>
              <a:ext uri="{FF2B5EF4-FFF2-40B4-BE49-F238E27FC236}">
                <a16:creationId xmlns:a16="http://schemas.microsoft.com/office/drawing/2014/main" id="{5EAFEEE4-C82E-4E52-A55A-783399FEB27D}"/>
              </a:ext>
            </a:extLst>
          </p:cNvPr>
          <p:cNvSpPr>
            <a:spLocks noGrp="1" noChangeArrowheads="1"/>
          </p:cNvSpPr>
          <p:nvPr>
            <p:ph type="body" idx="1"/>
          </p:nvPr>
        </p:nvSpPr>
        <p:spPr>
          <a:xfrm>
            <a:off x="3733800" y="2895600"/>
            <a:ext cx="5410200" cy="1905000"/>
          </a:xfrm>
        </p:spPr>
        <p:txBody>
          <a:bodyPr/>
          <a:lstStyle/>
          <a:p>
            <a:r>
              <a:rPr lang="en-US" altLang="en-US" sz="2800" b="1"/>
              <a:t>Highest:		( )</a:t>
            </a:r>
          </a:p>
          <a:p>
            <a:r>
              <a:rPr lang="en-US" altLang="en-US" sz="2800" b="1"/>
              <a:t>Next:			* , / , %</a:t>
            </a:r>
          </a:p>
          <a:p>
            <a:r>
              <a:rPr lang="en-US" altLang="en-US" sz="2800" b="1"/>
              <a:t>Lowest:			+ , -</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2F7C5-C251-4D89-85ED-D5EEBF0F7007}"/>
              </a:ext>
            </a:extLst>
          </p:cNvPr>
          <p:cNvSpPr>
            <a:spLocks noGrp="1"/>
          </p:cNvSpPr>
          <p:nvPr>
            <p:ph type="title"/>
          </p:nvPr>
        </p:nvSpPr>
        <p:spPr/>
        <p:txBody>
          <a:bodyPr/>
          <a:lstStyle/>
          <a:p>
            <a:r>
              <a:rPr lang="en-GB" dirty="0"/>
              <a:t>TIPS</a:t>
            </a:r>
          </a:p>
        </p:txBody>
      </p:sp>
      <p:sp>
        <p:nvSpPr>
          <p:cNvPr id="3" name="Content Placeholder 2">
            <a:extLst>
              <a:ext uri="{FF2B5EF4-FFF2-40B4-BE49-F238E27FC236}">
                <a16:creationId xmlns:a16="http://schemas.microsoft.com/office/drawing/2014/main" id="{C2A78F42-D8F2-49AF-9906-880876A1C30A}"/>
              </a:ext>
            </a:extLst>
          </p:cNvPr>
          <p:cNvSpPr>
            <a:spLocks noGrp="1"/>
          </p:cNvSpPr>
          <p:nvPr>
            <p:ph idx="1"/>
          </p:nvPr>
        </p:nvSpPr>
        <p:spPr>
          <a:xfrm>
            <a:off x="677334" y="1488613"/>
            <a:ext cx="8596668" cy="3880773"/>
          </a:xfrm>
        </p:spPr>
        <p:txBody>
          <a:bodyPr>
            <a:noAutofit/>
          </a:bodyPr>
          <a:lstStyle/>
          <a:p>
            <a:r>
              <a:rPr lang="en-GB" sz="2400" dirty="0"/>
              <a:t>Use spaces in the coding to make it easy to read and understand</a:t>
            </a:r>
          </a:p>
          <a:p>
            <a:r>
              <a:rPr lang="en-GB" sz="2400" dirty="0"/>
              <a:t>Reserved words can not be used as variable names</a:t>
            </a:r>
          </a:p>
          <a:p>
            <a:r>
              <a:rPr lang="en-GB" sz="2400" dirty="0"/>
              <a:t>There is always a main( ) in a C program that is the starting point of execution</a:t>
            </a:r>
          </a:p>
          <a:p>
            <a:r>
              <a:rPr lang="en-GB" sz="2400" dirty="0"/>
              <a:t>Write one statement per line</a:t>
            </a:r>
          </a:p>
          <a:p>
            <a:r>
              <a:rPr lang="en-GB" sz="2400" dirty="0"/>
              <a:t>Type parentheses ’( )’ and braces ‘{ }’ in pairs</a:t>
            </a:r>
          </a:p>
          <a:p>
            <a:r>
              <a:rPr lang="en-GB" sz="2400" dirty="0"/>
              <a:t>Use parentheses for clarification in arithmetic expressions</a:t>
            </a:r>
          </a:p>
          <a:p>
            <a:r>
              <a:rPr lang="en-GB" sz="2400" dirty="0"/>
              <a:t>Don’t forget semicolon at the end of each statement</a:t>
            </a:r>
          </a:p>
          <a:p>
            <a:r>
              <a:rPr lang="en-GB" sz="2400" dirty="0"/>
              <a:t>C Language is case sensitive so variable names x and X are two different variables</a:t>
            </a:r>
          </a:p>
        </p:txBody>
      </p:sp>
    </p:spTree>
    <p:extLst>
      <p:ext uri="{BB962C8B-B14F-4D97-AF65-F5344CB8AC3E}">
        <p14:creationId xmlns:p14="http://schemas.microsoft.com/office/powerpoint/2010/main" val="56969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98B71ED7-FA35-43DB-BFC5-FE7CE3A73B99}"/>
              </a:ext>
            </a:extLst>
          </p:cNvPr>
          <p:cNvPicPr>
            <a:picLocks noGrp="1" noChangeAspect="1"/>
          </p:cNvPicPr>
          <p:nvPr>
            <p:ph sz="half" idx="1"/>
          </p:nvPr>
        </p:nvPicPr>
        <p:blipFill>
          <a:blip r:embed="rId2"/>
          <a:stretch>
            <a:fillRect/>
          </a:stretch>
        </p:blipFill>
        <p:spPr>
          <a:xfrm>
            <a:off x="251790" y="543339"/>
            <a:ext cx="10243931" cy="6003235"/>
          </a:xfrm>
          <a:prstGeom prst="rect">
            <a:avLst/>
          </a:prstGeom>
        </p:spPr>
      </p:pic>
    </p:spTree>
    <p:extLst>
      <p:ext uri="{BB962C8B-B14F-4D97-AF65-F5344CB8AC3E}">
        <p14:creationId xmlns:p14="http://schemas.microsoft.com/office/powerpoint/2010/main" val="934774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74" name="Rectangle 22">
            <a:extLst>
              <a:ext uri="{FF2B5EF4-FFF2-40B4-BE49-F238E27FC236}">
                <a16:creationId xmlns:a16="http://schemas.microsoft.com/office/drawing/2014/main" id="{E04C6CE1-E9EB-4EFB-95D0-DE675261DC53}"/>
              </a:ext>
            </a:extLst>
          </p:cNvPr>
          <p:cNvSpPr>
            <a:spLocks noGrp="1" noChangeArrowheads="1"/>
          </p:cNvSpPr>
          <p:nvPr>
            <p:ph type="title"/>
          </p:nvPr>
        </p:nvSpPr>
        <p:spPr>
          <a:xfrm>
            <a:off x="677334" y="609600"/>
            <a:ext cx="8596668" cy="1046922"/>
          </a:xfrm>
        </p:spPr>
        <p:txBody>
          <a:bodyPr>
            <a:normAutofit fontScale="90000"/>
          </a:bodyPr>
          <a:lstStyle/>
          <a:p>
            <a:pPr algn="ctr"/>
            <a:r>
              <a:rPr lang="en-US" altLang="en-US" sz="6600" dirty="0"/>
              <a:t>Area of the Ring</a:t>
            </a:r>
          </a:p>
        </p:txBody>
      </p:sp>
      <p:grpSp>
        <p:nvGrpSpPr>
          <p:cNvPr id="2" name="Content Placeholder 23556">
            <a:extLst>
              <a:ext uri="{FF2B5EF4-FFF2-40B4-BE49-F238E27FC236}">
                <a16:creationId xmlns:a16="http://schemas.microsoft.com/office/drawing/2014/main" id="{8A7945C8-ADB0-4A2A-B88B-45691C2DED9F}"/>
              </a:ext>
            </a:extLst>
          </p:cNvPr>
          <p:cNvGrpSpPr>
            <a:grpSpLocks noChangeAspect="1"/>
          </p:cNvGrpSpPr>
          <p:nvPr/>
        </p:nvGrpSpPr>
        <p:grpSpPr bwMode="auto">
          <a:xfrm>
            <a:off x="1431235" y="980661"/>
            <a:ext cx="8596668" cy="5671930"/>
            <a:chOff x="1608" y="672"/>
            <a:chExt cx="2616" cy="3792"/>
          </a:xfrm>
        </p:grpSpPr>
        <p:graphicFrame>
          <p:nvGraphicFramePr>
            <p:cNvPr id="5" name="Diagram 4">
              <a:extLst>
                <a:ext uri="{FF2B5EF4-FFF2-40B4-BE49-F238E27FC236}">
                  <a16:creationId xmlns:a16="http://schemas.microsoft.com/office/drawing/2014/main" id="{AF586B7A-5477-4B96-BF57-C4CBEC4E3C82}"/>
                </a:ext>
              </a:extLst>
            </p:cNvPr>
            <p:cNvGraphicFramePr/>
            <p:nvPr/>
          </p:nvGraphicFramePr>
          <p:xfrm>
            <a:off x="1608" y="672"/>
            <a:ext cx="2616" cy="3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Oval 8">
              <a:extLst>
                <a:ext uri="{FF2B5EF4-FFF2-40B4-BE49-F238E27FC236}">
                  <a16:creationId xmlns:a16="http://schemas.microsoft.com/office/drawing/2014/main" id="{995EE675-C933-4E0E-8816-4A8ED64CBB74}"/>
                </a:ext>
              </a:extLst>
            </p:cNvPr>
            <p:cNvSpPr>
              <a:spLocks noChangeArrowheads="1"/>
            </p:cNvSpPr>
            <p:nvPr/>
          </p:nvSpPr>
          <p:spPr bwMode="auto">
            <a:xfrm>
              <a:off x="2832" y="3387"/>
              <a:ext cx="720" cy="672"/>
            </a:xfrm>
            <a:prstGeom prst="ellipse">
              <a:avLst/>
            </a:prstGeom>
            <a:solidFill>
              <a:srgbClr val="008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Area of Inner Circle</a:t>
              </a:r>
            </a:p>
          </p:txBody>
        </p:sp>
        <p:sp>
          <p:nvSpPr>
            <p:cNvPr id="4" name="Text Box 9">
              <a:extLst>
                <a:ext uri="{FF2B5EF4-FFF2-40B4-BE49-F238E27FC236}">
                  <a16:creationId xmlns:a16="http://schemas.microsoft.com/office/drawing/2014/main" id="{BA26A1D9-AE90-4507-9343-15852729AFEB}"/>
                </a:ext>
              </a:extLst>
            </p:cNvPr>
            <p:cNvSpPr txBox="1">
              <a:spLocks noChangeArrowheads="1"/>
            </p:cNvSpPr>
            <p:nvPr/>
          </p:nvSpPr>
          <p:spPr bwMode="auto">
            <a:xfrm>
              <a:off x="2034" y="3540"/>
              <a:ext cx="4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____</a:t>
              </a:r>
            </a:p>
          </p:txBody>
        </p:sp>
      </p:grpSp>
      <p:sp>
        <p:nvSpPr>
          <p:cNvPr id="23577" name="Oval 25">
            <a:extLst>
              <a:ext uri="{FF2B5EF4-FFF2-40B4-BE49-F238E27FC236}">
                <a16:creationId xmlns:a16="http://schemas.microsoft.com/office/drawing/2014/main" id="{4BEEC76E-C95B-4C8F-B10A-7825C51E4506}"/>
              </a:ext>
            </a:extLst>
          </p:cNvPr>
          <p:cNvSpPr>
            <a:spLocks noChangeArrowheads="1"/>
          </p:cNvSpPr>
          <p:nvPr/>
        </p:nvSpPr>
        <p:spPr bwMode="auto">
          <a:xfrm>
            <a:off x="2870200" y="5257800"/>
            <a:ext cx="1524000" cy="1295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en-US">
                <a:latin typeface="Arial" panose="020B0604020202020204" pitchFamily="34" charset="0"/>
              </a:rPr>
              <a:t>Area of Outer Circle</a:t>
            </a:r>
          </a:p>
        </p:txBody>
      </p:sp>
      <p:sp>
        <p:nvSpPr>
          <p:cNvPr id="23580" name="Text Box 28">
            <a:extLst>
              <a:ext uri="{FF2B5EF4-FFF2-40B4-BE49-F238E27FC236}">
                <a16:creationId xmlns:a16="http://schemas.microsoft.com/office/drawing/2014/main" id="{A4FBDFE0-AB3F-4136-9C74-4E8D12EA2F79}"/>
              </a:ext>
            </a:extLst>
          </p:cNvPr>
          <p:cNvSpPr txBox="1">
            <a:spLocks noChangeArrowheads="1"/>
          </p:cNvSpPr>
          <p:nvPr/>
        </p:nvSpPr>
        <p:spPr bwMode="auto">
          <a:xfrm>
            <a:off x="8128000" y="5653088"/>
            <a:ext cx="2159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a:latin typeface="Arial" panose="020B0604020202020204" pitchFamily="34" charset="0"/>
              </a:rPr>
              <a:t>=   Area of the Ring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89AFE-A7A2-41A5-A798-D3AA03AAC90F}"/>
              </a:ext>
            </a:extLst>
          </p:cNvPr>
          <p:cNvSpPr>
            <a:spLocks noGrp="1"/>
          </p:cNvSpPr>
          <p:nvPr>
            <p:ph type="title"/>
          </p:nvPr>
        </p:nvSpPr>
        <p:spPr/>
        <p:txBody>
          <a:bodyPr/>
          <a:lstStyle/>
          <a:p>
            <a:r>
              <a:rPr lang="en-GB" dirty="0"/>
              <a:t>Think about Good user interface </a:t>
            </a:r>
          </a:p>
        </p:txBody>
      </p:sp>
      <p:sp>
        <p:nvSpPr>
          <p:cNvPr id="3" name="Content Placeholder 2">
            <a:extLst>
              <a:ext uri="{FF2B5EF4-FFF2-40B4-BE49-F238E27FC236}">
                <a16:creationId xmlns:a16="http://schemas.microsoft.com/office/drawing/2014/main" id="{B23FA78A-B7B9-4452-A430-6DCD92A759FD}"/>
              </a:ext>
            </a:extLst>
          </p:cNvPr>
          <p:cNvSpPr>
            <a:spLocks noGrp="1"/>
          </p:cNvSpPr>
          <p:nvPr>
            <p:ph sz="half" idx="1"/>
          </p:nvPr>
        </p:nvSpPr>
        <p:spPr>
          <a:xfrm>
            <a:off x="677334" y="2160589"/>
            <a:ext cx="8850979" cy="2767012"/>
          </a:xfrm>
        </p:spPr>
        <p:txBody>
          <a:bodyPr>
            <a:normAutofit/>
          </a:bodyPr>
          <a:lstStyle/>
          <a:p>
            <a:r>
              <a:rPr lang="en-GB" sz="2800" dirty="0"/>
              <a:t>As programmers, we assume that computer users know a lot of things, this is a big mistake.</a:t>
            </a:r>
          </a:p>
          <a:p>
            <a:r>
              <a:rPr lang="en-GB" sz="2800" dirty="0"/>
              <a:t>Always provide an easy to understand and easy to use interface that is self explanatory.</a:t>
            </a:r>
          </a:p>
        </p:txBody>
      </p:sp>
    </p:spTree>
    <p:extLst>
      <p:ext uri="{BB962C8B-B14F-4D97-AF65-F5344CB8AC3E}">
        <p14:creationId xmlns:p14="http://schemas.microsoft.com/office/powerpoint/2010/main" val="80492339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368</TotalTime>
  <Words>4090</Words>
  <Application>Microsoft Office PowerPoint</Application>
  <PresentationFormat>Widescreen</PresentationFormat>
  <Paragraphs>394</Paragraphs>
  <Slides>68</Slides>
  <Notes>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68</vt:i4>
      </vt:variant>
    </vt:vector>
  </HeadingPairs>
  <TitlesOfParts>
    <vt:vector size="79" baseType="lpstr">
      <vt:lpstr>Arial</vt:lpstr>
      <vt:lpstr>Calibri</vt:lpstr>
      <vt:lpstr>Courier</vt:lpstr>
      <vt:lpstr>Mincho</vt:lpstr>
      <vt:lpstr>Tahoma</vt:lpstr>
      <vt:lpstr>Times</vt:lpstr>
      <vt:lpstr>Times New Roman</vt:lpstr>
      <vt:lpstr>Trebuchet MS</vt:lpstr>
      <vt:lpstr>Wingdings</vt:lpstr>
      <vt:lpstr>Wingdings 3</vt:lpstr>
      <vt:lpstr>Facet</vt:lpstr>
      <vt:lpstr>Programming Fundamentals</vt:lpstr>
      <vt:lpstr>What is a Program?</vt:lpstr>
      <vt:lpstr>Why Programming is important </vt:lpstr>
      <vt:lpstr>What skills are needed</vt:lpstr>
      <vt:lpstr>Paying attention to detail </vt:lpstr>
      <vt:lpstr>Think about the reusability</vt:lpstr>
      <vt:lpstr>PowerPoint Presentation</vt:lpstr>
      <vt:lpstr>Area of the Ring</vt:lpstr>
      <vt:lpstr>Think about Good user interface </vt:lpstr>
      <vt:lpstr>Understand the fact that computers are stupid </vt:lpstr>
      <vt:lpstr>Comment the code liberally</vt:lpstr>
      <vt:lpstr>Program design recipe</vt:lpstr>
      <vt:lpstr>Design Recipe</vt:lpstr>
      <vt:lpstr>PowerPoint Presentation</vt:lpstr>
      <vt:lpstr>PowerPoint Presentation</vt:lpstr>
      <vt:lpstr>Points To Remember</vt:lpstr>
      <vt:lpstr>Course Policy</vt:lpstr>
      <vt:lpstr>Books</vt:lpstr>
      <vt:lpstr>Course Objectives</vt:lpstr>
      <vt:lpstr>Course Contents</vt:lpstr>
      <vt:lpstr>Course Contents</vt:lpstr>
      <vt:lpstr>Course Contents</vt:lpstr>
      <vt:lpstr>Programming Fundamentals</vt:lpstr>
      <vt:lpstr>PowerPoint Presentation</vt:lpstr>
      <vt:lpstr>System Software</vt:lpstr>
      <vt:lpstr>Application Software</vt:lpstr>
      <vt:lpstr>Tools of the trade</vt:lpstr>
      <vt:lpstr>Editors</vt:lpstr>
      <vt:lpstr>Compiler and Interpreter</vt:lpstr>
      <vt:lpstr>Interpreters</vt:lpstr>
      <vt:lpstr>Compilers</vt:lpstr>
      <vt:lpstr>Debugger</vt:lpstr>
      <vt:lpstr>Linker</vt:lpstr>
      <vt:lpstr>Loader</vt:lpstr>
      <vt:lpstr>PowerPoint Presentation</vt:lpstr>
      <vt:lpstr>PowerPoint Presentation</vt:lpstr>
      <vt:lpstr>Introduction to Programming</vt:lpstr>
      <vt:lpstr>PowerPoint Presentation</vt:lpstr>
      <vt:lpstr>Syntax and Semantics</vt:lpstr>
      <vt:lpstr>First Program</vt:lpstr>
      <vt:lpstr>PowerPoint Presentation</vt:lpstr>
      <vt:lpstr>PowerPoint Presentation</vt:lpstr>
      <vt:lpstr>PowerPoint Presentation</vt:lpstr>
      <vt:lpstr>PowerPoint Presentation</vt:lpstr>
      <vt:lpstr>Variables</vt:lpstr>
      <vt:lpstr>Variable</vt:lpstr>
      <vt:lpstr>Variable</vt:lpstr>
      <vt:lpstr>Variable</vt:lpstr>
      <vt:lpstr>Variable</vt:lpstr>
      <vt:lpstr>Variable</vt:lpstr>
      <vt:lpstr>Variable</vt:lpstr>
      <vt:lpstr>Assignment Operator</vt:lpstr>
      <vt:lpstr>Assignment Operator</vt:lpstr>
      <vt:lpstr>Assignment Operator </vt:lpstr>
      <vt:lpstr>PowerPoint Presentation</vt:lpstr>
      <vt:lpstr>X = X + 1;</vt:lpstr>
      <vt:lpstr>Data type</vt:lpstr>
      <vt:lpstr>Data type</vt:lpstr>
      <vt:lpstr>Data type</vt:lpstr>
      <vt:lpstr> </vt:lpstr>
      <vt:lpstr>PowerPoint Presentation</vt:lpstr>
      <vt:lpstr>Data Types</vt:lpstr>
      <vt:lpstr>Arithmetic operators</vt:lpstr>
      <vt:lpstr>Arithmetic operators</vt:lpstr>
      <vt:lpstr>% = Remainder</vt:lpstr>
      <vt:lpstr> </vt:lpstr>
      <vt:lpstr>Precedence</vt:lpstr>
      <vt:lpstr>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Programming</dc:title>
  <dc:creator>Mav</dc:creator>
  <cp:lastModifiedBy>Mav</cp:lastModifiedBy>
  <cp:revision>23</cp:revision>
  <dcterms:created xsi:type="dcterms:W3CDTF">2018-10-07T14:32:59Z</dcterms:created>
  <dcterms:modified xsi:type="dcterms:W3CDTF">2018-10-14T19:17:35Z</dcterms:modified>
</cp:coreProperties>
</file>