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7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367860-8B0E-4A99-9784-683DF6079B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A16223-4124-409E-B65A-E45EC2578825}" type="datetimeFigureOut">
              <a:rPr lang="en-US" smtClean="0"/>
              <a:t>3/12/2020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858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PERIPHERAL JOINT MOBILIZATION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TECHNIQUES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38100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Dr. </a:t>
            </a:r>
            <a:r>
              <a:rPr lang="en-US" sz="2400" b="1" dirty="0" err="1"/>
              <a:t>M.Jaffar</a:t>
            </a:r>
            <a:r>
              <a:rPr lang="en-US" sz="2400" b="1" dirty="0"/>
              <a:t> PT</a:t>
            </a:r>
            <a:br>
              <a:rPr lang="en-US" sz="2400" b="1" dirty="0"/>
            </a:br>
            <a:r>
              <a:rPr lang="en-US" sz="2400" b="1" dirty="0"/>
              <a:t>DPT (NCS,KMU) </a:t>
            </a:r>
          </a:p>
          <a:p>
            <a:r>
              <a:rPr lang="en-US" sz="2400" b="1" dirty="0" smtClean="0"/>
              <a:t>MSNMPT*(</a:t>
            </a:r>
            <a:r>
              <a:rPr lang="en-US" sz="2400" b="1" dirty="0"/>
              <a:t>RIU)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Peripheral joint mobilizatio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5881"/>
            <a:ext cx="3886200" cy="31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Glenohumeral Joint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676400"/>
            <a:ext cx="49529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Glenohumeral Caudal Glide, Resting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Indications</a:t>
            </a:r>
          </a:p>
          <a:p>
            <a:r>
              <a:rPr lang="en-US" dirty="0">
                <a:latin typeface="Constantia" pitchFamily="18" charset="0"/>
              </a:rPr>
              <a:t>To increase abduction (sustained grade III); to reposition</a:t>
            </a:r>
          </a:p>
          <a:p>
            <a:r>
              <a:rPr lang="en-US" dirty="0">
                <a:latin typeface="Constantia" pitchFamily="18" charset="0"/>
              </a:rPr>
              <a:t>the humeral head if superiorly positioned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1127"/>
            <a:ext cx="6248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7526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Glenohumeral Elevation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3886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Indication</a:t>
            </a:r>
          </a:p>
          <a:p>
            <a:r>
              <a:rPr lang="en-US" dirty="0"/>
              <a:t>To increase </a:t>
            </a:r>
            <a:r>
              <a:rPr lang="en-US" dirty="0" smtClean="0"/>
              <a:t>elevation</a:t>
            </a:r>
          </a:p>
          <a:p>
            <a:r>
              <a:rPr lang="en-US" dirty="0" smtClean="0"/>
              <a:t> </a:t>
            </a:r>
            <a:r>
              <a:rPr lang="en-US" dirty="0"/>
              <a:t>beyond </a:t>
            </a:r>
            <a:r>
              <a:rPr lang="en-US" dirty="0" smtClean="0"/>
              <a:t>90 deg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of </a:t>
            </a:r>
            <a:r>
              <a:rPr lang="en-US" dirty="0"/>
              <a:t>abduction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143000"/>
            <a:ext cx="4724400" cy="550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Glenohumeral Posterior Glide,</a:t>
            </a:r>
            <a:br>
              <a:rPr lang="en-US" dirty="0"/>
            </a:br>
            <a:r>
              <a:rPr lang="en-US" dirty="0"/>
              <a:t>Resting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4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Indications</a:t>
            </a:r>
          </a:p>
          <a:p>
            <a:r>
              <a:rPr lang="en-US" dirty="0"/>
              <a:t>To increase flexion;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increase internal rotation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05000"/>
            <a:ext cx="4329544" cy="472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Glenohumeral Posterior Glide Progression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255"/>
            <a:ext cx="3955473" cy="498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90255"/>
            <a:ext cx="411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Glenohumeral Anterior Glide,</a:t>
            </a:r>
            <a:br>
              <a:rPr lang="en-US" dirty="0"/>
            </a:br>
            <a:r>
              <a:rPr lang="en-US" dirty="0"/>
              <a:t>Resting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Indications</a:t>
            </a:r>
          </a:p>
          <a:p>
            <a:r>
              <a:rPr lang="en-US" dirty="0"/>
              <a:t>To increase extension;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increase 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dirty="0"/>
              <a:t>rotation.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676399"/>
            <a:ext cx="4572000" cy="509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Carpometacarpal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200400" cy="2971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Indication</a:t>
            </a:r>
          </a:p>
          <a:p>
            <a:r>
              <a:rPr lang="en-US" dirty="0"/>
              <a:t>To increase </a:t>
            </a:r>
            <a:r>
              <a:rPr lang="en-US" dirty="0" smtClean="0"/>
              <a:t>mobility </a:t>
            </a:r>
            <a:r>
              <a:rPr lang="en-US" dirty="0"/>
              <a:t>of the hand.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480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Metacarpo</a:t>
            </a:r>
            <a:r>
              <a:rPr lang="en-US" dirty="0" smtClean="0"/>
              <a:t> phalangeal joint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70830"/>
            <a:ext cx="7058025" cy="483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9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Posterior Glide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267372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Indications</a:t>
            </a:r>
          </a:p>
          <a:p>
            <a:r>
              <a:rPr lang="en-US" dirty="0"/>
              <a:t>To increase </a:t>
            </a:r>
            <a:r>
              <a:rPr lang="en-US" dirty="0" smtClean="0"/>
              <a:t>flexion </a:t>
            </a:r>
          </a:p>
          <a:p>
            <a:pPr marL="114300" indent="0">
              <a:buNone/>
            </a:pPr>
            <a:r>
              <a:rPr lang="en-US" dirty="0" smtClean="0"/>
              <a:t>  and Internal rotation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410201" cy="519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Peripheral joint mobiliz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2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Anterior Glide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3429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Indications</a:t>
            </a:r>
          </a:p>
          <a:p>
            <a:r>
              <a:rPr lang="en-US" dirty="0"/>
              <a:t>To increase </a:t>
            </a:r>
            <a:r>
              <a:rPr lang="en-US" dirty="0" smtClean="0"/>
              <a:t>extension</a:t>
            </a:r>
          </a:p>
          <a:p>
            <a:pPr marL="114300" indent="0">
              <a:buNone/>
            </a:pPr>
            <a:r>
              <a:rPr lang="en-US" dirty="0" smtClean="0"/>
              <a:t>      and Ext rotation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819650" cy="52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positions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600200"/>
            <a:ext cx="548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Distal Tibiofibular Articulation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6705599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ecautions&#10;• Osteoarthritis&#10;• Pregnancy&#10;• Total joint replacement&#10;• Severe scoliosis&#10;• Poor general health&#10;• Patient’s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4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rticulating Techniques&#10;(Maitland)&#10;Articulations are graded oscillations, used to restore&#10;joint play, component motion, 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rade I Oscillation&#10;• Small amplitude movement – start of&#10;resistance (R1) at the beginning of range&#10;of movement&#10;• Gentle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4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ositioning &amp; Stabilization&#10;• Patient &amp; extremity should be positioned so&#10;that the patient can RELAX&#10;• Initial mobiliz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0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• Firmly &amp; comfortably stabilize one joint&#10;segment, usually the proximal bone&#10;– Hand, belt, assistant&#10;– Prevents unwan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reatment Force &amp; Direction of&#10;Movement&#10;• Treatment force is applied as close to the&#10;opposing joint surface as possible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0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reatment Direction&#10;• Treatment plane lies on the&#10;concave articulating surface,&#10;perpendicular to a line from&#10;the center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6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995</TotalTime>
  <Words>120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PERIPHERAL JOINT MOBILIZATION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Glenohumeral Joint</vt:lpstr>
      <vt:lpstr>Glenohumeral Caudal Glide, Resting Position</vt:lpstr>
      <vt:lpstr>PowerPoint Presentation</vt:lpstr>
      <vt:lpstr>Glenohumeral Elevation Progression</vt:lpstr>
      <vt:lpstr>Glenohumeral Posterior Glide, Resting Position</vt:lpstr>
      <vt:lpstr>Glenohumeral Posterior Glide Progression</vt:lpstr>
      <vt:lpstr>Glenohumeral Anterior Glide, Resting Position</vt:lpstr>
      <vt:lpstr>Carpometacarpal Distraction</vt:lpstr>
      <vt:lpstr>Metacarpo phalangeal joint</vt:lpstr>
      <vt:lpstr>Hip Posterior Glide</vt:lpstr>
      <vt:lpstr>Hip Anterior Glide</vt:lpstr>
      <vt:lpstr>Alternate positions</vt:lpstr>
      <vt:lpstr>Distal Tibiofibular Articulation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JOINT MOBILIZATION TECHNIQUES</dc:title>
  <dc:creator>SC</dc:creator>
  <cp:lastModifiedBy>M.Jaffer</cp:lastModifiedBy>
  <cp:revision>35</cp:revision>
  <dcterms:created xsi:type="dcterms:W3CDTF">2015-04-18T17:13:39Z</dcterms:created>
  <dcterms:modified xsi:type="dcterms:W3CDTF">2020-03-12T16:58:51Z</dcterms:modified>
</cp:coreProperties>
</file>