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2804989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5B6824-1E4D-4912-8E72-EFFDEB67AD77}" type="datetimeFigureOut">
              <a:rPr lang="en-US" smtClean="0"/>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1584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2077938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72969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2574456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2751717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3824238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2245393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384099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11766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139237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5B6824-1E4D-4912-8E72-EFFDEB67AD77}" type="datetimeFigureOut">
              <a:rPr lang="en-US" smtClean="0"/>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3877554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5B6824-1E4D-4912-8E72-EFFDEB67AD77}" type="datetimeFigureOut">
              <a:rPr lang="en-US" smtClean="0"/>
              <a:t>8/15/2020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165500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54243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414321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A55B6824-1E4D-4912-8E72-EFFDEB67AD77}" type="datetimeFigureOut">
              <a:rPr lang="en-US" smtClean="0"/>
              <a:t>8/15/2020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208153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5B6824-1E4D-4912-8E72-EFFDEB67AD77}" type="datetimeFigureOut">
              <a:rPr lang="en-US" smtClean="0"/>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81C05-A7D5-495F-92B4-C312254CB60E}" type="slidenum">
              <a:rPr lang="en-US" smtClean="0"/>
              <a:t>‹#›</a:t>
            </a:fld>
            <a:endParaRPr lang="en-US"/>
          </a:p>
        </p:txBody>
      </p:sp>
    </p:spTree>
    <p:extLst>
      <p:ext uri="{BB962C8B-B14F-4D97-AF65-F5344CB8AC3E}">
        <p14:creationId xmlns:p14="http://schemas.microsoft.com/office/powerpoint/2010/main" val="244238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55B6824-1E4D-4912-8E72-EFFDEB67AD77}" type="datetimeFigureOut">
              <a:rPr lang="en-US" smtClean="0"/>
              <a:t>8/15/2020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9581C05-A7D5-495F-92B4-C312254CB60E}" type="slidenum">
              <a:rPr lang="en-US" smtClean="0"/>
              <a:t>‹#›</a:t>
            </a:fld>
            <a:endParaRPr lang="en-US"/>
          </a:p>
        </p:txBody>
      </p:sp>
    </p:spTree>
    <p:extLst>
      <p:ext uri="{BB962C8B-B14F-4D97-AF65-F5344CB8AC3E}">
        <p14:creationId xmlns:p14="http://schemas.microsoft.com/office/powerpoint/2010/main" val="388302632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Online </a:t>
            </a:r>
            <a:r>
              <a:rPr lang="en-US" b="1" dirty="0"/>
              <a:t>Journalism</a:t>
            </a:r>
            <a:endParaRPr lang="en-US" b="1" dirty="0"/>
          </a:p>
        </p:txBody>
      </p:sp>
      <p:sp>
        <p:nvSpPr>
          <p:cNvPr id="3" name="Content Placeholder 2"/>
          <p:cNvSpPr>
            <a:spLocks noGrp="1"/>
          </p:cNvSpPr>
          <p:nvPr>
            <p:ph idx="1"/>
          </p:nvPr>
        </p:nvSpPr>
        <p:spPr/>
        <p:txBody>
          <a:bodyPr>
            <a:normAutofit/>
          </a:bodyPr>
          <a:lstStyle/>
          <a:p>
            <a:r>
              <a:rPr lang="en-US" sz="3600" b="1" dirty="0" smtClean="0"/>
              <a:t>Introduction:</a:t>
            </a:r>
          </a:p>
          <a:p>
            <a:r>
              <a:rPr lang="en-US" sz="3600" dirty="0" smtClean="0"/>
              <a:t>Online journalism is journalism more or less produced for the World Wide Web (unlike print, radio and television journalism) .It exploits the unique characteristics of the Internet. </a:t>
            </a:r>
            <a:endParaRPr lang="en-US" sz="3600" dirty="0"/>
          </a:p>
        </p:txBody>
      </p:sp>
    </p:spTree>
    <p:extLst>
      <p:ext uri="{BB962C8B-B14F-4D97-AF65-F5344CB8AC3E}">
        <p14:creationId xmlns:p14="http://schemas.microsoft.com/office/powerpoint/2010/main" val="4066658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a:bodyPr>
          <a:lstStyle/>
          <a:p>
            <a:r>
              <a:rPr lang="en-US" b="1" dirty="0" smtClean="0"/>
              <a:t>How digital journalism has changed the way we access the news?</a:t>
            </a:r>
          </a:p>
          <a:p>
            <a:r>
              <a:rPr lang="en-US" dirty="0" smtClean="0"/>
              <a:t>The development of digital journalism has radically changed the way people access the news. The introduction of the internet opened the way for the creation of an entirely new medium of journalism a online journalism. Online journalism presents users with the unprecedented ability to chose when, where and what news they will receive.</a:t>
            </a:r>
            <a:endParaRPr lang="en-US" b="1" dirty="0"/>
          </a:p>
        </p:txBody>
      </p:sp>
    </p:spTree>
    <p:extLst>
      <p:ext uri="{BB962C8B-B14F-4D97-AF65-F5344CB8AC3E}">
        <p14:creationId xmlns:p14="http://schemas.microsoft.com/office/powerpoint/2010/main" val="2973679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lstStyle/>
          <a:p>
            <a:r>
              <a:rPr lang="en-US" b="1" dirty="0" smtClean="0"/>
              <a:t>How digital journalism has changed the way we access the news?(continued)</a:t>
            </a:r>
          </a:p>
          <a:p>
            <a:r>
              <a:rPr lang="en-US" dirty="0" smtClean="0"/>
              <a:t> The traditional news media of broadcast, print and radio all broadcast, publish or air their bulletins at the time they choose, in the order they choose and to the depth they choose. However, online journalism allows the user to access the news at any time from any computer or personal device with an internet connection. Once connected, the user can select the stories they wish to view and can easily access further information on the story if they so desire.</a:t>
            </a:r>
            <a:endParaRPr lang="en-US" b="1" dirty="0" smtClean="0"/>
          </a:p>
          <a:p>
            <a:endParaRPr lang="en-US" dirty="0"/>
          </a:p>
        </p:txBody>
      </p:sp>
    </p:spTree>
    <p:extLst>
      <p:ext uri="{BB962C8B-B14F-4D97-AF65-F5344CB8AC3E}">
        <p14:creationId xmlns:p14="http://schemas.microsoft.com/office/powerpoint/2010/main" val="3213917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a:bodyPr>
          <a:lstStyle/>
          <a:p>
            <a:r>
              <a:rPr lang="en-US" b="1" dirty="0" smtClean="0"/>
              <a:t>Interactivity of Online Journalism: </a:t>
            </a:r>
          </a:p>
          <a:p>
            <a:r>
              <a:rPr lang="en-US" dirty="0" smtClean="0"/>
              <a:t>These developments have given the user an unprecedented amount of interactivity when accessing the news. People have always interacted with the media however, interactivity is far more flexible in online journalism. Users can sign up for an online newspaper and be regularly emailed stories about their interests; online journalism also gives the user unprecedented possibilities in responding to the story. After reading a story the user can email the journalist to tell them what they though of the article, join a chat group to discuss the article or post a comment on a feedback page. </a:t>
            </a:r>
            <a:endParaRPr lang="en-US" dirty="0"/>
          </a:p>
        </p:txBody>
      </p:sp>
    </p:spTree>
    <p:extLst>
      <p:ext uri="{BB962C8B-B14F-4D97-AF65-F5344CB8AC3E}">
        <p14:creationId xmlns:p14="http://schemas.microsoft.com/office/powerpoint/2010/main" val="1190400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a:bodyPr>
          <a:lstStyle/>
          <a:p>
            <a:r>
              <a:rPr lang="en-US" b="1" dirty="0"/>
              <a:t>Construction of Online </a:t>
            </a:r>
            <a:r>
              <a:rPr lang="en-US" b="1" dirty="0" smtClean="0"/>
              <a:t>Journalism:</a:t>
            </a:r>
          </a:p>
          <a:p>
            <a:r>
              <a:rPr lang="en-US" dirty="0"/>
              <a:t>Studies into how users digest content on online journalism sites show that users consume the story in a completely different way to users of traditional journalism media</a:t>
            </a:r>
            <a:r>
              <a:rPr lang="en-US" dirty="0" smtClean="0"/>
              <a:t>.</a:t>
            </a:r>
          </a:p>
          <a:p>
            <a:r>
              <a:rPr lang="en-US" dirty="0"/>
              <a:t>In broadcast, print and radio the story is presented to the user in a linear fashion. The journalist decides how the story should be constructed and it is presented to the audience in the manner chosen by the journalist. The user would then hear, read or view the story from start to finish giving the user the option of either consuming it or not. To a certain extent, the journalist can try to guide the user through the story but ultimately the result rests with the </a:t>
            </a:r>
            <a:r>
              <a:rPr lang="en-US" dirty="0" smtClean="0"/>
              <a:t>user. </a:t>
            </a:r>
            <a:endParaRPr lang="en-US" b="1" dirty="0"/>
          </a:p>
        </p:txBody>
      </p:sp>
    </p:spTree>
    <p:extLst>
      <p:ext uri="{BB962C8B-B14F-4D97-AF65-F5344CB8AC3E}">
        <p14:creationId xmlns:p14="http://schemas.microsoft.com/office/powerpoint/2010/main" val="99703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lstStyle/>
          <a:p>
            <a:r>
              <a:rPr lang="en-US" b="1" dirty="0"/>
              <a:t>Construction of Online Journalism</a:t>
            </a:r>
            <a:r>
              <a:rPr lang="en-US" b="1" dirty="0" smtClean="0"/>
              <a:t>: (continued)</a:t>
            </a:r>
            <a:endParaRPr lang="en-US" b="1" dirty="0"/>
          </a:p>
          <a:p>
            <a:r>
              <a:rPr lang="en-US" dirty="0" smtClean="0"/>
              <a:t>The </a:t>
            </a:r>
            <a:r>
              <a:rPr lang="en-US" dirty="0"/>
              <a:t>hyper textual nature of online journalism allows the user to read the parts of the story they wish to, link onto other pages within the site, play audio grabs or view short video pieces. To encompass this, the journalist must construct the story to be nonlinear, allowing the user to be able to easily follow the story as they want to. </a:t>
            </a:r>
            <a:endParaRPr lang="en-US" dirty="0" smtClean="0"/>
          </a:p>
          <a:p>
            <a:r>
              <a:rPr lang="en-US" dirty="0" smtClean="0"/>
              <a:t>Online </a:t>
            </a:r>
            <a:r>
              <a:rPr lang="en-US" dirty="0"/>
              <a:t>journalism is the place "where television, radio, and the new media forms of the internet collide</a:t>
            </a:r>
            <a:r>
              <a:rPr lang="en-US" dirty="0" smtClean="0"/>
              <a:t>". </a:t>
            </a:r>
            <a:r>
              <a:rPr lang="en-US" dirty="0"/>
              <a:t>This Convergence within Journalism is likely to change everything journalists think they understand about mass </a:t>
            </a:r>
            <a:r>
              <a:rPr lang="en-US" dirty="0" smtClean="0"/>
              <a:t>media.</a:t>
            </a:r>
            <a:endParaRPr lang="en-US" dirty="0"/>
          </a:p>
        </p:txBody>
      </p:sp>
    </p:spTree>
    <p:extLst>
      <p:ext uri="{BB962C8B-B14F-4D97-AF65-F5344CB8AC3E}">
        <p14:creationId xmlns:p14="http://schemas.microsoft.com/office/powerpoint/2010/main" val="82378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a:bodyPr>
          <a:lstStyle/>
          <a:p>
            <a:r>
              <a:rPr lang="en-US" b="1" dirty="0"/>
              <a:t>Immediacy of Online </a:t>
            </a:r>
            <a:r>
              <a:rPr lang="en-US" b="1" dirty="0" smtClean="0"/>
              <a:t>Journalism:</a:t>
            </a:r>
          </a:p>
          <a:p>
            <a:r>
              <a:rPr lang="en-US" b="1" dirty="0" smtClean="0"/>
              <a:t> </a:t>
            </a:r>
            <a:r>
              <a:rPr lang="en-US" dirty="0"/>
              <a:t>Immediacy has always been a fundamental element of journalism as the very nature of the </a:t>
            </a:r>
            <a:r>
              <a:rPr lang="en-US" dirty="0" smtClean="0"/>
              <a:t>news </a:t>
            </a:r>
            <a:r>
              <a:rPr lang="en-US" dirty="0"/>
              <a:t>is that it is new Broadcast and radio were traditionally the most immediate form of journalism as, should a major story break, they could interrupt their programming with a bulletin. However, they are still constrained by deadlines and cannot explore the story in too much depth </a:t>
            </a:r>
            <a:r>
              <a:rPr lang="en-US" dirty="0" smtClean="0"/>
              <a:t>Print </a:t>
            </a:r>
            <a:r>
              <a:rPr lang="en-US" dirty="0"/>
              <a:t>journalism allows story depth but often the story is not reported until the morning </a:t>
            </a:r>
            <a:r>
              <a:rPr lang="en-US" dirty="0" smtClean="0"/>
              <a:t>after.</a:t>
            </a:r>
          </a:p>
          <a:p>
            <a:r>
              <a:rPr lang="en-US" dirty="0" smtClean="0"/>
              <a:t>Online </a:t>
            </a:r>
            <a:r>
              <a:rPr lang="en-US" dirty="0"/>
              <a:t>journalism provides perhaps the best arena for distributing news quickly </a:t>
            </a:r>
            <a:r>
              <a:rPr lang="en-US" dirty="0" smtClean="0"/>
              <a:t>as </a:t>
            </a:r>
            <a:r>
              <a:rPr lang="en-US" dirty="0"/>
              <a:t>it presents the immediacy of broadcast and radio with the depth of print.</a:t>
            </a:r>
          </a:p>
        </p:txBody>
      </p:sp>
    </p:spTree>
    <p:extLst>
      <p:ext uri="{BB962C8B-B14F-4D97-AF65-F5344CB8AC3E}">
        <p14:creationId xmlns:p14="http://schemas.microsoft.com/office/powerpoint/2010/main" val="1539223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3600" dirty="0"/>
              <a:t>Online Journalism – MCM 517 </a:t>
            </a:r>
            <a:r>
              <a:rPr lang="en-US" sz="3600" dirty="0" smtClean="0"/>
              <a:t>Virtual </a:t>
            </a:r>
            <a:r>
              <a:rPr lang="en-US" sz="3600" dirty="0"/>
              <a:t>University of </a:t>
            </a:r>
            <a:r>
              <a:rPr lang="en-US" sz="3600" dirty="0" smtClean="0"/>
              <a:t>Pakistan.</a:t>
            </a:r>
          </a:p>
          <a:p>
            <a:r>
              <a:rPr lang="en-US" sz="3600" dirty="0" smtClean="0"/>
              <a:t>www.apranet.com</a:t>
            </a:r>
            <a:endParaRPr lang="en-US" sz="3600" dirty="0"/>
          </a:p>
        </p:txBody>
      </p:sp>
    </p:spTree>
    <p:extLst>
      <p:ext uri="{BB962C8B-B14F-4D97-AF65-F5344CB8AC3E}">
        <p14:creationId xmlns:p14="http://schemas.microsoft.com/office/powerpoint/2010/main" val="1205644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12192000" cy="6858000"/>
          </a:xfrm>
          <a:solidFill>
            <a:schemeClr val="bg2"/>
          </a:solidFill>
        </p:spPr>
        <p:style>
          <a:lnRef idx="3">
            <a:schemeClr val="lt1"/>
          </a:lnRef>
          <a:fillRef idx="1">
            <a:schemeClr val="accent1"/>
          </a:fillRef>
          <a:effectRef idx="1">
            <a:schemeClr val="accent1"/>
          </a:effectRef>
          <a:fontRef idx="minor">
            <a:schemeClr val="lt1"/>
          </a:fontRef>
        </p:style>
        <p:txBody>
          <a:bodyPr/>
          <a:lstStyle/>
          <a:p>
            <a:endParaRPr lang="en-US" dirty="0"/>
          </a:p>
        </p:txBody>
      </p:sp>
      <p:sp>
        <p:nvSpPr>
          <p:cNvPr id="4" name="Rounded Rectangle 3"/>
          <p:cNvSpPr/>
          <p:nvPr/>
        </p:nvSpPr>
        <p:spPr>
          <a:xfrm>
            <a:off x="3333135" y="1690688"/>
            <a:ext cx="5766620" cy="3766215"/>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That’s All Thank </a:t>
            </a:r>
          </a:p>
          <a:p>
            <a:pPr algn="ctr"/>
            <a:r>
              <a:rPr lang="en-US" sz="7200" dirty="0" smtClean="0"/>
              <a:t>You</a:t>
            </a:r>
            <a:endParaRPr lang="en-US" sz="7200" dirty="0"/>
          </a:p>
        </p:txBody>
      </p:sp>
    </p:spTree>
    <p:extLst>
      <p:ext uri="{BB962C8B-B14F-4D97-AF65-F5344CB8AC3E}">
        <p14:creationId xmlns:p14="http://schemas.microsoft.com/office/powerpoint/2010/main" val="79670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fontScale="92500" lnSpcReduction="20000"/>
          </a:bodyPr>
          <a:lstStyle/>
          <a:p>
            <a:r>
              <a:rPr lang="en-US" sz="3600" b="1" dirty="0" smtClean="0"/>
              <a:t>Distinguishing characteristics of online journalism as compared to traditional journalism:</a:t>
            </a:r>
          </a:p>
          <a:p>
            <a:r>
              <a:rPr lang="en-US" sz="3600" b="1" dirty="0" smtClean="0"/>
              <a:t> Online</a:t>
            </a:r>
            <a:r>
              <a:rPr lang="en-US" sz="3600" dirty="0" smtClean="0"/>
              <a:t> </a:t>
            </a:r>
            <a:r>
              <a:rPr lang="en-US" sz="3600" b="1" dirty="0" smtClean="0"/>
              <a:t>= real time:</a:t>
            </a:r>
          </a:p>
          <a:p>
            <a:r>
              <a:rPr lang="en-US" sz="3600" b="1" dirty="0" smtClean="0"/>
              <a:t> </a:t>
            </a:r>
            <a:r>
              <a:rPr lang="en-US" sz="3600" dirty="0" smtClean="0"/>
              <a:t>Online journalism can be published in real time, updating breaking news and events as they happen. Nothing new here -- we've had this ability with telegraph, teletype, radio, and TV. </a:t>
            </a:r>
          </a:p>
        </p:txBody>
      </p:sp>
    </p:spTree>
    <p:extLst>
      <p:ext uri="{BB962C8B-B14F-4D97-AF65-F5344CB8AC3E}">
        <p14:creationId xmlns:p14="http://schemas.microsoft.com/office/powerpoint/2010/main" val="209658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Online = shifted time: </a:t>
            </a:r>
            <a:r>
              <a:rPr lang="en-US" sz="3600" dirty="0" smtClean="0"/>
              <a:t>Online journalism also takes advantage of shifted time. Online publications can publish and archive articles for viewing now or later, just as print, film, or broadcast publications can. WWW articles can be infinitely easier to access, of course. </a:t>
            </a:r>
          </a:p>
          <a:p>
            <a:endParaRPr lang="en-US" sz="3600" dirty="0"/>
          </a:p>
        </p:txBody>
      </p:sp>
    </p:spTree>
    <p:extLst>
      <p:ext uri="{BB962C8B-B14F-4D97-AF65-F5344CB8AC3E}">
        <p14:creationId xmlns:p14="http://schemas.microsoft.com/office/powerpoint/2010/main" val="352810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a:bodyPr>
          <a:lstStyle/>
          <a:p>
            <a:r>
              <a:rPr lang="en-US" sz="3600" b="1" dirty="0" smtClean="0"/>
              <a:t>Online = multimedia:</a:t>
            </a:r>
          </a:p>
          <a:p>
            <a:r>
              <a:rPr lang="en-US" sz="3600" dirty="0" smtClean="0"/>
              <a:t>Online journalism can include multimedia elements: text and graphics (Newspapers and books), plus sound, music, motion video, and animation (Broadcast radio, TV, film), 3D, etc.</a:t>
            </a:r>
            <a:endParaRPr lang="en-US" sz="3600" dirty="0"/>
          </a:p>
        </p:txBody>
      </p:sp>
    </p:spTree>
    <p:extLst>
      <p:ext uri="{BB962C8B-B14F-4D97-AF65-F5344CB8AC3E}">
        <p14:creationId xmlns:p14="http://schemas.microsoft.com/office/powerpoint/2010/main" val="59549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a:bodyPr>
          <a:lstStyle/>
          <a:p>
            <a:r>
              <a:rPr lang="en-US" b="1" dirty="0" smtClean="0"/>
              <a:t>Online = interactive:</a:t>
            </a:r>
          </a:p>
          <a:p>
            <a:r>
              <a:rPr lang="en-US" dirty="0" smtClean="0"/>
              <a:t> Online journalism is interactive. Hyperlinks represent the primary mechanism for this interactivity on the Web, linking the various elements of a lengthy, complex work, introducing multiple points of view, and adding depth and detail. A work of online journalism can consist of a hyperlinked set of web pages; these pages can themselves include hyperlinks to other web sites. Traditional journalism guides the reader through a linear narrative. The online journalist lets readers become participants, as they click their way through a hyperlinked set of pages. Narrative momentum and a strong editorial voice pull a reader through a linear narrative.</a:t>
            </a:r>
            <a:endParaRPr lang="en-US" dirty="0"/>
          </a:p>
        </p:txBody>
      </p:sp>
    </p:spTree>
    <p:extLst>
      <p:ext uri="{BB962C8B-B14F-4D97-AF65-F5344CB8AC3E}">
        <p14:creationId xmlns:p14="http://schemas.microsoft.com/office/powerpoint/2010/main" val="3224013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Characteristics of online journalism:</a:t>
            </a:r>
          </a:p>
          <a:p>
            <a:r>
              <a:rPr lang="en-US" dirty="0" smtClean="0"/>
              <a:t> Hypertextuality:</a:t>
            </a:r>
          </a:p>
          <a:p>
            <a:r>
              <a:rPr lang="en-US" dirty="0" smtClean="0"/>
              <a:t> A news story is connected to other stories, archives, and resources and so on through hyperlinks </a:t>
            </a:r>
          </a:p>
          <a:p>
            <a:r>
              <a:rPr lang="en-US" dirty="0" smtClean="0"/>
              <a:t>Interactivity </a:t>
            </a:r>
          </a:p>
          <a:p>
            <a:r>
              <a:rPr lang="en-US" dirty="0" smtClean="0"/>
              <a:t> Complexity of choice available </a:t>
            </a:r>
          </a:p>
          <a:p>
            <a:r>
              <a:rPr lang="en-US" dirty="0" smtClean="0"/>
              <a:t>Responsiveness to the user  </a:t>
            </a:r>
          </a:p>
          <a:p>
            <a:r>
              <a:rPr lang="en-US" dirty="0" smtClean="0"/>
              <a:t>Facilitation of interpersonal communication </a:t>
            </a:r>
          </a:p>
          <a:p>
            <a:r>
              <a:rPr lang="en-US" dirty="0" smtClean="0"/>
              <a:t>Ease of adding information </a:t>
            </a:r>
          </a:p>
          <a:p>
            <a:r>
              <a:rPr lang="en-US" dirty="0" smtClean="0"/>
              <a:t>Multimediality </a:t>
            </a:r>
          </a:p>
          <a:p>
            <a:r>
              <a:rPr lang="en-US" dirty="0" smtClean="0"/>
              <a:t>It has to do with the media format or formats that may best convey given news story. Media are means of disseminating knowledge.</a:t>
            </a:r>
            <a:endParaRPr lang="en-US" dirty="0"/>
          </a:p>
        </p:txBody>
      </p:sp>
    </p:spTree>
    <p:extLst>
      <p:ext uri="{BB962C8B-B14F-4D97-AF65-F5344CB8AC3E}">
        <p14:creationId xmlns:p14="http://schemas.microsoft.com/office/powerpoint/2010/main" val="26074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lstStyle/>
          <a:p>
            <a:r>
              <a:rPr lang="en-US" b="1" dirty="0" smtClean="0"/>
              <a:t>Characteristics of the Internet:</a:t>
            </a:r>
          </a:p>
          <a:p>
            <a:r>
              <a:rPr lang="en-US" dirty="0" smtClean="0"/>
              <a:t> 1. Anonymity </a:t>
            </a:r>
          </a:p>
          <a:p>
            <a:r>
              <a:rPr lang="en-US" dirty="0" smtClean="0"/>
              <a:t>2. Interactivity</a:t>
            </a:r>
          </a:p>
          <a:p>
            <a:r>
              <a:rPr lang="en-US" dirty="0" smtClean="0"/>
              <a:t> 3. Beyond geography </a:t>
            </a:r>
          </a:p>
          <a:p>
            <a:r>
              <a:rPr lang="en-US" dirty="0" smtClean="0"/>
              <a:t>4. Online community </a:t>
            </a:r>
          </a:p>
          <a:p>
            <a:r>
              <a:rPr lang="en-US" dirty="0" smtClean="0"/>
              <a:t>5. Lower cost to participate in the public sphere </a:t>
            </a:r>
          </a:p>
          <a:p>
            <a:r>
              <a:rPr lang="en-US" dirty="0" smtClean="0"/>
              <a:t>6. Lower threshold for self-expression of political opinions </a:t>
            </a:r>
            <a:endParaRPr lang="en-US" dirty="0"/>
          </a:p>
        </p:txBody>
      </p:sp>
    </p:spTree>
    <p:extLst>
      <p:ext uri="{BB962C8B-B14F-4D97-AF65-F5344CB8AC3E}">
        <p14:creationId xmlns:p14="http://schemas.microsoft.com/office/powerpoint/2010/main" val="3042400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lstStyle/>
          <a:p>
            <a:r>
              <a:rPr lang="en-US" b="1" dirty="0" smtClean="0"/>
              <a:t>Potential of the Internet:</a:t>
            </a:r>
          </a:p>
          <a:p>
            <a:r>
              <a:rPr lang="en-US" b="1" dirty="0" smtClean="0"/>
              <a:t> </a:t>
            </a:r>
            <a:r>
              <a:rPr lang="en-US" dirty="0" smtClean="0"/>
              <a:t>1. Active, participatory citizenship</a:t>
            </a:r>
          </a:p>
          <a:p>
            <a:r>
              <a:rPr lang="en-US" dirty="0" smtClean="0"/>
              <a:t> 2. Not only consumption but production </a:t>
            </a:r>
          </a:p>
          <a:p>
            <a:r>
              <a:rPr lang="en-US" dirty="0" smtClean="0"/>
              <a:t>3. Undermines the centralized control of information</a:t>
            </a:r>
          </a:p>
          <a:p>
            <a:r>
              <a:rPr lang="en-US" dirty="0" smtClean="0"/>
              <a:t> 4. Reflects the range of views and ideas </a:t>
            </a:r>
          </a:p>
          <a:p>
            <a:r>
              <a:rPr lang="en-US" dirty="0" smtClean="0"/>
              <a:t>5. Improve the level of civic engagement among younger generation </a:t>
            </a:r>
            <a:endParaRPr lang="en-US" dirty="0"/>
          </a:p>
        </p:txBody>
      </p:sp>
    </p:spTree>
    <p:extLst>
      <p:ext uri="{BB962C8B-B14F-4D97-AF65-F5344CB8AC3E}">
        <p14:creationId xmlns:p14="http://schemas.microsoft.com/office/powerpoint/2010/main" val="286374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Online Journalism</a:t>
            </a:r>
            <a:endParaRPr lang="en-US" dirty="0"/>
          </a:p>
        </p:txBody>
      </p:sp>
      <p:sp>
        <p:nvSpPr>
          <p:cNvPr id="3" name="Content Placeholder 2"/>
          <p:cNvSpPr>
            <a:spLocks noGrp="1"/>
          </p:cNvSpPr>
          <p:nvPr>
            <p:ph idx="1"/>
          </p:nvPr>
        </p:nvSpPr>
        <p:spPr/>
        <p:txBody>
          <a:bodyPr>
            <a:normAutofit fontScale="92500" lnSpcReduction="10000"/>
          </a:bodyPr>
          <a:lstStyle/>
          <a:p>
            <a:r>
              <a:rPr lang="en-US" sz="3000" b="1" dirty="0" smtClean="0"/>
              <a:t>Limitations of the Internet Inaccuracy:</a:t>
            </a:r>
          </a:p>
          <a:p>
            <a:r>
              <a:rPr lang="en-US" sz="3000" b="1" dirty="0" smtClean="0"/>
              <a:t> </a:t>
            </a:r>
            <a:r>
              <a:rPr lang="en-US" sz="3000" dirty="0" smtClean="0"/>
              <a:t>misrepresent and lie Internet news audience is smaller than that of the traditional media Entertainment rather than political engagement “Digital divide”: a class system based on </a:t>
            </a:r>
          </a:p>
          <a:p>
            <a:r>
              <a:rPr lang="en-US" sz="3000" dirty="0" smtClean="0"/>
              <a:t>(a) computer ownership, </a:t>
            </a:r>
          </a:p>
          <a:p>
            <a:r>
              <a:rPr lang="en-US" sz="3000" dirty="0" smtClean="0"/>
              <a:t>(b) Internet access, </a:t>
            </a:r>
          </a:p>
          <a:p>
            <a:r>
              <a:rPr lang="en-US" sz="3000" dirty="0" smtClean="0"/>
              <a:t>(c) computer literacy that corresponds with social economic statuses </a:t>
            </a:r>
            <a:endParaRPr lang="en-US" sz="3000" dirty="0"/>
          </a:p>
        </p:txBody>
      </p:sp>
    </p:spTree>
    <p:extLst>
      <p:ext uri="{BB962C8B-B14F-4D97-AF65-F5344CB8AC3E}">
        <p14:creationId xmlns:p14="http://schemas.microsoft.com/office/powerpoint/2010/main" val="2649375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55</TotalTime>
  <Words>1194</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Online Journalism</vt:lpstr>
      <vt:lpstr>Online Journalism</vt:lpstr>
      <vt:lpstr>Online Journalism</vt:lpstr>
      <vt:lpstr>Online Journalism</vt:lpstr>
      <vt:lpstr>Online Journalism</vt:lpstr>
      <vt:lpstr>Online Journalism</vt:lpstr>
      <vt:lpstr>Online Journalism</vt:lpstr>
      <vt:lpstr>Online Journalism</vt:lpstr>
      <vt:lpstr>Online Journalism</vt:lpstr>
      <vt:lpstr>Online Journalism</vt:lpstr>
      <vt:lpstr>Online Journalism</vt:lpstr>
      <vt:lpstr>Online Journalism</vt:lpstr>
      <vt:lpstr>Online Journalism</vt:lpstr>
      <vt:lpstr>Online Journalism</vt:lpstr>
      <vt:lpstr>Online Journalism</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Journalism</dc:title>
  <dc:creator>Dell</dc:creator>
  <cp:lastModifiedBy>Dell</cp:lastModifiedBy>
  <cp:revision>12</cp:revision>
  <dcterms:created xsi:type="dcterms:W3CDTF">2020-08-15T15:02:19Z</dcterms:created>
  <dcterms:modified xsi:type="dcterms:W3CDTF">2020-08-15T17:38:02Z</dcterms:modified>
</cp:coreProperties>
</file>