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2"/>
  </p:notesMasterIdLst>
  <p:sldIdLst>
    <p:sldId id="256" r:id="rId2"/>
    <p:sldId id="306" r:id="rId3"/>
    <p:sldId id="307" r:id="rId4"/>
    <p:sldId id="308" r:id="rId5"/>
    <p:sldId id="309" r:id="rId6"/>
    <p:sldId id="312" r:id="rId7"/>
    <p:sldId id="310" r:id="rId8"/>
    <p:sldId id="311" r:id="rId9"/>
    <p:sldId id="313" r:id="rId10"/>
    <p:sldId id="314" r:id="rId11"/>
    <p:sldId id="315" r:id="rId12"/>
    <p:sldId id="316" r:id="rId13"/>
    <p:sldId id="317" r:id="rId14"/>
    <p:sldId id="318" r:id="rId15"/>
    <p:sldId id="319" r:id="rId16"/>
    <p:sldId id="320" r:id="rId17"/>
    <p:sldId id="321" r:id="rId18"/>
    <p:sldId id="322" r:id="rId19"/>
    <p:sldId id="324" r:id="rId20"/>
    <p:sldId id="325" r:id="rId21"/>
    <p:sldId id="323" r:id="rId22"/>
    <p:sldId id="326" r:id="rId23"/>
    <p:sldId id="327" r:id="rId24"/>
    <p:sldId id="328" r:id="rId25"/>
    <p:sldId id="330" r:id="rId26"/>
    <p:sldId id="329" r:id="rId27"/>
    <p:sldId id="331" r:id="rId28"/>
    <p:sldId id="332" r:id="rId29"/>
    <p:sldId id="333" r:id="rId30"/>
    <p:sldId id="334"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4865" autoAdjust="0"/>
  </p:normalViewPr>
  <p:slideViewPr>
    <p:cSldViewPr snapToGrid="0">
      <p:cViewPr varScale="1">
        <p:scale>
          <a:sx n="65" d="100"/>
          <a:sy n="65" d="100"/>
        </p:scale>
        <p:origin x="1330" y="5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004812-52CF-4328-9C03-67E84376F8DA}" type="datetimeFigureOut">
              <a:rPr lang="en-US" smtClean="0"/>
              <a:pPr/>
              <a:t>5/4/2020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D350A3-35A7-4A5A-89BE-591B05B80917}" type="slidenum">
              <a:rPr lang="en-US" smtClean="0"/>
              <a:pPr/>
              <a:t>‹#›</a:t>
            </a:fld>
            <a:endParaRPr lang="en-US"/>
          </a:p>
        </p:txBody>
      </p:sp>
    </p:spTree>
    <p:extLst>
      <p:ext uri="{BB962C8B-B14F-4D97-AF65-F5344CB8AC3E}">
        <p14:creationId xmlns:p14="http://schemas.microsoft.com/office/powerpoint/2010/main" val="21130816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3D350A3-35A7-4A5A-89BE-591B05B80917}"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3D350A3-35A7-4A5A-89BE-591B05B80917}" type="slidenum">
              <a:rPr lang="en-US" smtClean="0"/>
              <a:pPr/>
              <a:t>28</a:t>
            </a:fld>
            <a:endParaRPr lang="en-US"/>
          </a:p>
        </p:txBody>
      </p:sp>
    </p:spTree>
    <p:extLst>
      <p:ext uri="{BB962C8B-B14F-4D97-AF65-F5344CB8AC3E}">
        <p14:creationId xmlns:p14="http://schemas.microsoft.com/office/powerpoint/2010/main" val="25989310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3D350A3-35A7-4A5A-89BE-591B05B80917}" type="slidenum">
              <a:rPr lang="en-US" smtClean="0"/>
              <a:pPr/>
              <a:t>29</a:t>
            </a:fld>
            <a:endParaRPr lang="en-US"/>
          </a:p>
        </p:txBody>
      </p:sp>
    </p:spTree>
    <p:extLst>
      <p:ext uri="{BB962C8B-B14F-4D97-AF65-F5344CB8AC3E}">
        <p14:creationId xmlns:p14="http://schemas.microsoft.com/office/powerpoint/2010/main" val="1023585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3D350A3-35A7-4A5A-89BE-591B05B80917}" type="slidenum">
              <a:rPr lang="en-US" smtClean="0"/>
              <a:pPr/>
              <a:t>30</a:t>
            </a:fld>
            <a:endParaRPr lang="en-US"/>
          </a:p>
        </p:txBody>
      </p:sp>
    </p:spTree>
    <p:extLst>
      <p:ext uri="{BB962C8B-B14F-4D97-AF65-F5344CB8AC3E}">
        <p14:creationId xmlns:p14="http://schemas.microsoft.com/office/powerpoint/2010/main" val="20490905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3D350A3-35A7-4A5A-89BE-591B05B80917}" type="slidenum">
              <a:rPr lang="en-US" smtClean="0"/>
              <a:pPr/>
              <a:t>20</a:t>
            </a:fld>
            <a:endParaRPr lang="en-US"/>
          </a:p>
        </p:txBody>
      </p:sp>
    </p:spTree>
    <p:extLst>
      <p:ext uri="{BB962C8B-B14F-4D97-AF65-F5344CB8AC3E}">
        <p14:creationId xmlns:p14="http://schemas.microsoft.com/office/powerpoint/2010/main" val="30504567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3D350A3-35A7-4A5A-89BE-591B05B80917}" type="slidenum">
              <a:rPr lang="en-US" smtClean="0"/>
              <a:pPr/>
              <a:t>21</a:t>
            </a:fld>
            <a:endParaRPr lang="en-US"/>
          </a:p>
        </p:txBody>
      </p:sp>
    </p:spTree>
    <p:extLst>
      <p:ext uri="{BB962C8B-B14F-4D97-AF65-F5344CB8AC3E}">
        <p14:creationId xmlns:p14="http://schemas.microsoft.com/office/powerpoint/2010/main" val="40882785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3D350A3-35A7-4A5A-89BE-591B05B80917}" type="slidenum">
              <a:rPr lang="en-US" smtClean="0"/>
              <a:pPr/>
              <a:t>22</a:t>
            </a:fld>
            <a:endParaRPr lang="en-US"/>
          </a:p>
        </p:txBody>
      </p:sp>
    </p:spTree>
    <p:extLst>
      <p:ext uri="{BB962C8B-B14F-4D97-AF65-F5344CB8AC3E}">
        <p14:creationId xmlns:p14="http://schemas.microsoft.com/office/powerpoint/2010/main" val="36832388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3D350A3-35A7-4A5A-89BE-591B05B80917}" type="slidenum">
              <a:rPr lang="en-US" smtClean="0"/>
              <a:pPr/>
              <a:t>23</a:t>
            </a:fld>
            <a:endParaRPr lang="en-US"/>
          </a:p>
        </p:txBody>
      </p:sp>
    </p:spTree>
    <p:extLst>
      <p:ext uri="{BB962C8B-B14F-4D97-AF65-F5344CB8AC3E}">
        <p14:creationId xmlns:p14="http://schemas.microsoft.com/office/powerpoint/2010/main" val="6846620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3D350A3-35A7-4A5A-89BE-591B05B80917}" type="slidenum">
              <a:rPr lang="en-US" smtClean="0"/>
              <a:pPr/>
              <a:t>24</a:t>
            </a:fld>
            <a:endParaRPr lang="en-US"/>
          </a:p>
        </p:txBody>
      </p:sp>
    </p:spTree>
    <p:extLst>
      <p:ext uri="{BB962C8B-B14F-4D97-AF65-F5344CB8AC3E}">
        <p14:creationId xmlns:p14="http://schemas.microsoft.com/office/powerpoint/2010/main" val="14676569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3D350A3-35A7-4A5A-89BE-591B05B80917}" type="slidenum">
              <a:rPr lang="en-US" smtClean="0"/>
              <a:pPr/>
              <a:t>25</a:t>
            </a:fld>
            <a:endParaRPr lang="en-US"/>
          </a:p>
        </p:txBody>
      </p:sp>
    </p:spTree>
    <p:extLst>
      <p:ext uri="{BB962C8B-B14F-4D97-AF65-F5344CB8AC3E}">
        <p14:creationId xmlns:p14="http://schemas.microsoft.com/office/powerpoint/2010/main" val="9869730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3D350A3-35A7-4A5A-89BE-591B05B80917}" type="slidenum">
              <a:rPr lang="en-US" smtClean="0"/>
              <a:pPr/>
              <a:t>26</a:t>
            </a:fld>
            <a:endParaRPr lang="en-US"/>
          </a:p>
        </p:txBody>
      </p:sp>
    </p:spTree>
    <p:extLst>
      <p:ext uri="{BB962C8B-B14F-4D97-AF65-F5344CB8AC3E}">
        <p14:creationId xmlns:p14="http://schemas.microsoft.com/office/powerpoint/2010/main" val="10444111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3D350A3-35A7-4A5A-89BE-591B05B80917}" type="slidenum">
              <a:rPr lang="en-US" smtClean="0"/>
              <a:pPr/>
              <a:t>27</a:t>
            </a:fld>
            <a:endParaRPr lang="en-US"/>
          </a:p>
        </p:txBody>
      </p:sp>
    </p:spTree>
    <p:extLst>
      <p:ext uri="{BB962C8B-B14F-4D97-AF65-F5344CB8AC3E}">
        <p14:creationId xmlns:p14="http://schemas.microsoft.com/office/powerpoint/2010/main" val="33722501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727200" y="3200400"/>
            <a:ext cx="85344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6766BF21-8935-4512-91A4-D1D2FFCD9040}" type="datetimeFigureOut">
              <a:rPr lang="en-US" smtClean="0"/>
              <a:pPr/>
              <a:t>5/4/2020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6F42FDE4-A7DD-41A7-A0A6-9B649FB43336}" type="slidenum">
              <a:rPr kumimoji="0" lang="en-US" smtClean="0"/>
              <a:pPr/>
              <a:t>‹#›</a:t>
            </a:fld>
            <a:endParaRPr kumimoji="0" lang="en-US" sz="1400" dirty="0">
              <a:solidFill>
                <a:srgbClr val="FFFFFF"/>
              </a:solidFill>
            </a:endParaRPr>
          </a:p>
        </p:txBody>
      </p:sp>
      <p:sp>
        <p:nvSpPr>
          <p:cNvPr id="7" name="Rectangle 6"/>
          <p:cNvSpPr/>
          <p:nvPr/>
        </p:nvSpPr>
        <p:spPr>
          <a:xfrm>
            <a:off x="83909" y="1449304"/>
            <a:ext cx="12028716"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83909" y="1396720"/>
            <a:ext cx="12028716"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83909" y="2976649"/>
            <a:ext cx="12028716"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609600" y="1505931"/>
            <a:ext cx="109728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766BF21-8935-4512-91A4-D1D2FFCD9040}" type="datetimeFigureOut">
              <a:rPr lang="en-US" smtClean="0"/>
              <a:pPr/>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42FDE4-A7DD-41A7-A0A6-9B649FB43336}"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2"/>
            <a:ext cx="268224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219200" y="274641"/>
            <a:ext cx="7416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766BF21-8935-4512-91A4-D1D2FFCD9040}" type="datetimeFigureOut">
              <a:rPr lang="en-US" smtClean="0"/>
              <a:pPr/>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42FDE4-A7DD-41A7-A0A6-9B649FB43336}"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766BF21-8935-4512-91A4-D1D2FFCD9040}" type="datetimeFigureOut">
              <a:rPr lang="en-US" smtClean="0"/>
              <a:pPr/>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42FDE4-A7DD-41A7-A0A6-9B649FB43336}" type="slidenum">
              <a:rPr kumimoji="0" lang="en-US" smtClean="0"/>
              <a:pPr/>
              <a:t>‹#›</a:t>
            </a:fld>
            <a:endParaRPr kumimoji="0" lang="en-US"/>
          </a:p>
        </p:txBody>
      </p:sp>
      <p:sp>
        <p:nvSpPr>
          <p:cNvPr id="8" name="Content Placeholder 7"/>
          <p:cNvSpPr>
            <a:spLocks noGrp="1"/>
          </p:cNvSpPr>
          <p:nvPr>
            <p:ph sz="quarter" idx="1"/>
          </p:nvPr>
        </p:nvSpPr>
        <p:spPr>
          <a:xfrm>
            <a:off x="1219200" y="1447800"/>
            <a:ext cx="103632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63084" y="952501"/>
            <a:ext cx="103632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63084" y="2547938"/>
            <a:ext cx="103632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766BF21-8935-4512-91A4-D1D2FFCD9040}" type="datetimeFigureOut">
              <a:rPr lang="en-US" smtClean="0"/>
              <a:pPr/>
              <a:t>5/4/2020</a:t>
            </a:fld>
            <a:endParaRPr lang="en-US"/>
          </a:p>
        </p:txBody>
      </p:sp>
      <p:sp>
        <p:nvSpPr>
          <p:cNvPr id="5" name="Footer Placeholder 4"/>
          <p:cNvSpPr>
            <a:spLocks noGrp="1"/>
          </p:cNvSpPr>
          <p:nvPr>
            <p:ph type="ftr" sz="quarter" idx="11"/>
          </p:nvPr>
        </p:nvSpPr>
        <p:spPr>
          <a:xfrm>
            <a:off x="1066800" y="6172200"/>
            <a:ext cx="5334000" cy="457200"/>
          </a:xfrm>
        </p:spPr>
        <p:txBody>
          <a:bodyPr/>
          <a:lstStyle/>
          <a:p>
            <a:endParaRPr lang="en-US"/>
          </a:p>
        </p:txBody>
      </p:sp>
      <p:sp>
        <p:nvSpPr>
          <p:cNvPr id="7" name="Rectangle 6"/>
          <p:cNvSpPr/>
          <p:nvPr/>
        </p:nvSpPr>
        <p:spPr>
          <a:xfrm flipV="1">
            <a:off x="92550" y="2376830"/>
            <a:ext cx="120180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2195" y="2341476"/>
            <a:ext cx="12018375"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075" y="2468880"/>
            <a:ext cx="12019495"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95072" y="6208776"/>
            <a:ext cx="609600" cy="457200"/>
          </a:xfrm>
        </p:spPr>
        <p:txBody>
          <a:bodyPr/>
          <a:lstStyle/>
          <a:p>
            <a:fld id="{6F42FDE4-A7DD-41A7-A0A6-9B649FB43336}" type="slidenum">
              <a:rPr kumimoji="0" lang="en-US" smtClean="0"/>
              <a:pPr/>
              <a:t>‹#›</a:t>
            </a:fld>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766BF21-8935-4512-91A4-D1D2FFCD9040}" type="datetimeFigureOut">
              <a:rPr lang="en-US" smtClean="0"/>
              <a:pPr/>
              <a:t>5/4/2020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42FDE4-A7DD-41A7-A0A6-9B649FB43336}" type="slidenum">
              <a:rPr kumimoji="0" lang="en-US" smtClean="0"/>
              <a:pPr/>
              <a:t>‹#›</a:t>
            </a:fld>
            <a:endParaRPr kumimoji="0" lang="en-US"/>
          </a:p>
        </p:txBody>
      </p:sp>
      <p:sp>
        <p:nvSpPr>
          <p:cNvPr id="9" name="Content Placeholder 8"/>
          <p:cNvSpPr>
            <a:spLocks noGrp="1"/>
          </p:cNvSpPr>
          <p:nvPr>
            <p:ph sz="quarter" idx="1"/>
          </p:nvPr>
        </p:nvSpPr>
        <p:spPr>
          <a:xfrm>
            <a:off x="1219200" y="1447800"/>
            <a:ext cx="499872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6578600" y="1447800"/>
            <a:ext cx="499872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19200" y="273050"/>
            <a:ext cx="103632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192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6040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6766BF21-8935-4512-91A4-D1D2FFCD9040}" type="datetimeFigureOut">
              <a:rPr lang="en-US" smtClean="0"/>
              <a:pPr/>
              <a:t>5/4/2020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42FDE4-A7DD-41A7-A0A6-9B649FB43336}" type="slidenum">
              <a:rPr kumimoji="0" lang="en-US" smtClean="0"/>
              <a:pPr/>
              <a:t>‹#›</a:t>
            </a:fld>
            <a:endParaRPr kumimoji="0" lang="en-US"/>
          </a:p>
        </p:txBody>
      </p:sp>
      <p:sp>
        <p:nvSpPr>
          <p:cNvPr id="11" name="Content Placeholder 10"/>
          <p:cNvSpPr>
            <a:spLocks noGrp="1"/>
          </p:cNvSpPr>
          <p:nvPr>
            <p:ph sz="half" idx="2"/>
          </p:nvPr>
        </p:nvSpPr>
        <p:spPr>
          <a:xfrm>
            <a:off x="1219200" y="2247900"/>
            <a:ext cx="49784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6604000" y="2247900"/>
            <a:ext cx="49784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766BF21-8935-4512-91A4-D1D2FFCD9040}" type="datetimeFigureOut">
              <a:rPr lang="en-US" smtClean="0"/>
              <a:pPr/>
              <a:t>5/4/2020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42FDE4-A7DD-41A7-A0A6-9B649FB43336}" type="slidenum">
              <a:rPr kumimoji="0" lang="en-US" smtClean="0"/>
              <a:pPr/>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66BF21-8935-4512-91A4-D1D2FFCD9040}" type="datetimeFigureOut">
              <a:rPr lang="en-US" smtClean="0"/>
              <a:pPr/>
              <a:t>5/4/2020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42FDE4-A7DD-41A7-A0A6-9B649FB43336}"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219200" y="273050"/>
            <a:ext cx="103632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219200" y="1600200"/>
            <a:ext cx="2540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766BF21-8935-4512-91A4-D1D2FFCD9040}" type="datetimeFigureOut">
              <a:rPr lang="en-US" smtClean="0"/>
              <a:pPr/>
              <a:t>5/4/2020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42FDE4-A7DD-41A7-A0A6-9B649FB43336}" type="slidenum">
              <a:rPr kumimoji="0" lang="en-US" smtClean="0"/>
              <a:pPr/>
              <a:t>‹#›</a:t>
            </a:fld>
            <a:endParaRPr kumimoji="0" lang="en-US"/>
          </a:p>
        </p:txBody>
      </p:sp>
      <p:sp>
        <p:nvSpPr>
          <p:cNvPr id="11" name="Content Placeholder 10"/>
          <p:cNvSpPr>
            <a:spLocks noGrp="1"/>
          </p:cNvSpPr>
          <p:nvPr>
            <p:ph sz="quarter" idx="1"/>
          </p:nvPr>
        </p:nvSpPr>
        <p:spPr>
          <a:xfrm>
            <a:off x="3962400" y="1600200"/>
            <a:ext cx="7620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4900550"/>
            <a:ext cx="97536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1219200" y="5445825"/>
            <a:ext cx="97536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766BF21-8935-4512-91A4-D1D2FFCD9040}" type="datetimeFigureOut">
              <a:rPr lang="en-US" smtClean="0"/>
              <a:pPr/>
              <a:t>5/4/2020</a:t>
            </a:fld>
            <a:endParaRPr lang="en-US"/>
          </a:p>
        </p:txBody>
      </p:sp>
      <p:sp>
        <p:nvSpPr>
          <p:cNvPr id="6" name="Footer Placeholder 5"/>
          <p:cNvSpPr>
            <a:spLocks noGrp="1"/>
          </p:cNvSpPr>
          <p:nvPr>
            <p:ph type="ftr" sz="quarter" idx="11"/>
          </p:nvPr>
        </p:nvSpPr>
        <p:spPr>
          <a:xfrm>
            <a:off x="1219200" y="6172200"/>
            <a:ext cx="5181600" cy="457200"/>
          </a:xfrm>
        </p:spPr>
        <p:txBody>
          <a:bodyPr/>
          <a:lstStyle/>
          <a:p>
            <a:endParaRPr lang="en-US"/>
          </a:p>
        </p:txBody>
      </p:sp>
      <p:sp>
        <p:nvSpPr>
          <p:cNvPr id="7" name="Slide Number Placeholder 6"/>
          <p:cNvSpPr>
            <a:spLocks noGrp="1"/>
          </p:cNvSpPr>
          <p:nvPr>
            <p:ph type="sldNum" sz="quarter" idx="12"/>
          </p:nvPr>
        </p:nvSpPr>
        <p:spPr>
          <a:xfrm>
            <a:off x="195072" y="6208776"/>
            <a:ext cx="609600" cy="457200"/>
          </a:xfrm>
        </p:spPr>
        <p:txBody>
          <a:bodyPr/>
          <a:lstStyle/>
          <a:p>
            <a:fld id="{6F42FDE4-A7DD-41A7-A0A6-9B649FB43336}" type="slidenum">
              <a:rPr kumimoji="0" lang="en-US" smtClean="0"/>
              <a:pPr/>
              <a:t>‹#›</a:t>
            </a:fld>
            <a:endParaRPr kumimoji="0" lang="en-US" dirty="0"/>
          </a:p>
        </p:txBody>
      </p:sp>
      <p:sp>
        <p:nvSpPr>
          <p:cNvPr id="11" name="Rectangle 10"/>
          <p:cNvSpPr/>
          <p:nvPr/>
        </p:nvSpPr>
        <p:spPr>
          <a:xfrm flipV="1">
            <a:off x="91076" y="4683555"/>
            <a:ext cx="120091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91345" y="4650475"/>
            <a:ext cx="12008852"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91348" y="4773225"/>
            <a:ext cx="12008849"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91078" y="66676"/>
            <a:ext cx="12002497"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1219200" y="274638"/>
            <a:ext cx="103632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1219200" y="1447800"/>
            <a:ext cx="103632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8229600" y="6191250"/>
            <a:ext cx="3302000" cy="476250"/>
          </a:xfrm>
          <a:prstGeom prst="rect">
            <a:avLst/>
          </a:prstGeom>
        </p:spPr>
        <p:txBody>
          <a:bodyPr anchor="ctr" anchorCtr="0"/>
          <a:lstStyle>
            <a:lvl1pPr algn="r" eaLnBrk="1" latinLnBrk="0" hangingPunct="1">
              <a:defRPr kumimoji="0" sz="1400">
                <a:solidFill>
                  <a:schemeClr val="tx2"/>
                </a:solidFill>
              </a:defRPr>
            </a:lvl1pPr>
          </a:lstStyle>
          <a:p>
            <a:fld id="{6766BF21-8935-4512-91A4-D1D2FFCD9040}" type="datetimeFigureOut">
              <a:rPr lang="en-US" smtClean="0"/>
              <a:pPr/>
              <a:t>5/4/2020</a:t>
            </a:fld>
            <a:endParaRPr lang="en-US"/>
          </a:p>
        </p:txBody>
      </p:sp>
      <p:sp>
        <p:nvSpPr>
          <p:cNvPr id="3" name="Footer Placeholder 2"/>
          <p:cNvSpPr>
            <a:spLocks noGrp="1"/>
          </p:cNvSpPr>
          <p:nvPr>
            <p:ph type="ftr" sz="quarter" idx="3"/>
          </p:nvPr>
        </p:nvSpPr>
        <p:spPr>
          <a:xfrm>
            <a:off x="1219200" y="6172200"/>
            <a:ext cx="52832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95072" y="6210300"/>
            <a:ext cx="6096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pPr algn="ctr" eaLnBrk="1" latinLnBrk="0" hangingPunct="1"/>
            <a:fld id="{6F42FDE4-A7DD-41A7-A0A6-9B649FB43336}" type="slidenum">
              <a:rPr kumimoji="0" lang="en-US" smtClean="0"/>
              <a:pPr algn="ctr" eaLnBrk="1" latinLnBrk="0" hangingPunct="1"/>
              <a:t>‹#›</a:t>
            </a:fld>
            <a:endParaRPr kumimoji="0" lang="en-US" sz="1400" dirty="0">
              <a:solidFill>
                <a:srgbClr val="FFFFFF"/>
              </a:solidFill>
              <a:latin typeface="+mj-lt"/>
              <a:ea typeface="+mj-ea"/>
              <a:cs typeface="+mj-cs"/>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27200" y="3200400"/>
            <a:ext cx="8534400" cy="1740878"/>
          </a:xfrm>
        </p:spPr>
        <p:txBody>
          <a:bodyPr>
            <a:normAutofit lnSpcReduction="10000"/>
          </a:bodyPr>
          <a:lstStyle/>
          <a:p>
            <a:r>
              <a:rPr lang="en-GB" sz="4400" b="1" dirty="0" smtClean="0"/>
              <a:t>Analysis – Part 1</a:t>
            </a:r>
          </a:p>
          <a:p>
            <a:r>
              <a:rPr lang="en-US" sz="3200" b="1" dirty="0" smtClean="0"/>
              <a:t>May 5</a:t>
            </a:r>
            <a:r>
              <a:rPr lang="en-US" sz="3200" b="1" baseline="30000" dirty="0" smtClean="0"/>
              <a:t>th</a:t>
            </a:r>
            <a:r>
              <a:rPr lang="en-US" sz="3200" b="1" dirty="0" smtClean="0"/>
              <a:t>, 2020</a:t>
            </a:r>
          </a:p>
          <a:p>
            <a:r>
              <a:rPr lang="en-US" sz="3200" b="1" smtClean="0"/>
              <a:t>10</a:t>
            </a:r>
            <a:r>
              <a:rPr lang="en-US" sz="3200" b="1" baseline="30000" smtClean="0"/>
              <a:t>th</a:t>
            </a:r>
            <a:r>
              <a:rPr lang="en-US" sz="3200" b="1" smtClean="0"/>
              <a:t> Week</a:t>
            </a:r>
            <a:endParaRPr lang="en-US" sz="3200" b="1" dirty="0" smtClean="0"/>
          </a:p>
        </p:txBody>
      </p:sp>
      <p:sp>
        <p:nvSpPr>
          <p:cNvPr id="2" name="Title 1"/>
          <p:cNvSpPr>
            <a:spLocks noGrp="1"/>
          </p:cNvSpPr>
          <p:nvPr>
            <p:ph type="ctrTitle"/>
          </p:nvPr>
        </p:nvSpPr>
        <p:spPr>
          <a:xfrm>
            <a:off x="609600" y="1512277"/>
            <a:ext cx="10972800" cy="1463680"/>
          </a:xfrm>
        </p:spPr>
        <p:txBody>
          <a:bodyPr>
            <a:normAutofit/>
          </a:bodyPr>
          <a:lstStyle/>
          <a:p>
            <a:r>
              <a:rPr lang="en-US" sz="4400" dirty="0" smtClean="0">
                <a:latin typeface="Baskerville Old Face" pitchFamily="18" charset="0"/>
              </a:rPr>
              <a:t>Object Oriented Software Engineering</a:t>
            </a:r>
            <a:endParaRPr lang="en-US" sz="4400" dirty="0">
              <a:latin typeface="Baskerville Old Face" pitchFamily="18" charset="0"/>
            </a:endParaRPr>
          </a:p>
        </p:txBody>
      </p:sp>
      <p:sp>
        <p:nvSpPr>
          <p:cNvPr id="4" name="Subtitle 2"/>
          <p:cNvSpPr txBox="1">
            <a:spLocks/>
          </p:cNvSpPr>
          <p:nvPr/>
        </p:nvSpPr>
        <p:spPr>
          <a:xfrm>
            <a:off x="1524000" y="5900738"/>
            <a:ext cx="9144000" cy="41274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en-US" sz="1800" i="1" dirty="0"/>
          </a:p>
        </p:txBody>
      </p:sp>
    </p:spTree>
    <p:extLst>
      <p:ext uri="{BB962C8B-B14F-4D97-AF65-F5344CB8AC3E}">
        <p14:creationId xmlns:p14="http://schemas.microsoft.com/office/powerpoint/2010/main" val="35684004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Analysis Object Models and Dynamic Models</a:t>
            </a:r>
            <a:endParaRPr lang="en-GB" dirty="0"/>
          </a:p>
        </p:txBody>
      </p:sp>
      <p:sp>
        <p:nvSpPr>
          <p:cNvPr id="3" name="Content Placeholder 2"/>
          <p:cNvSpPr>
            <a:spLocks noGrp="1"/>
          </p:cNvSpPr>
          <p:nvPr>
            <p:ph sz="quarter" idx="1"/>
          </p:nvPr>
        </p:nvSpPr>
        <p:spPr>
          <a:xfrm>
            <a:off x="781050" y="1447800"/>
            <a:ext cx="10801350" cy="5010150"/>
          </a:xfrm>
        </p:spPr>
        <p:txBody>
          <a:bodyPr>
            <a:normAutofit lnSpcReduction="10000"/>
          </a:bodyPr>
          <a:lstStyle/>
          <a:p>
            <a:r>
              <a:rPr lang="en-GB" dirty="0" smtClean="0"/>
              <a:t>The analysis model represents the system under development from the user’s point of view. The analysis object model is a part of the analysis model and focuses on the individual concepts that are manipulated by the system, their properties and their relationships. The analysis object  model, depicted with UML class diagrams, includes classes, attributes, and operations. The analysis object model is a visual dictionary of the main concepts visible to the user.</a:t>
            </a:r>
          </a:p>
          <a:p>
            <a:r>
              <a:rPr lang="en-GB" dirty="0" smtClean="0"/>
              <a:t>The dynamic model focuses on the behaviour of the system. The dynamic model is depicted with sequence diagrams and with state machines. Sequence diagrams represent the interactions among a set of objects during a single use case. State machines represent the behaviour of a single object (or a group of very tightly coupled objects). The dynamic model serves to assign responsibilities to individual classes and, in the process, to identify new classes, associations, and attributes to be added to the analysis object model.</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Entity, Boundary, and Control Objects</a:t>
            </a:r>
            <a:endParaRPr lang="en-GB" dirty="0"/>
          </a:p>
        </p:txBody>
      </p:sp>
      <p:sp>
        <p:nvSpPr>
          <p:cNvPr id="3" name="Content Placeholder 2"/>
          <p:cNvSpPr>
            <a:spLocks noGrp="1"/>
          </p:cNvSpPr>
          <p:nvPr>
            <p:ph sz="quarter" idx="1"/>
          </p:nvPr>
        </p:nvSpPr>
        <p:spPr/>
        <p:txBody>
          <a:bodyPr>
            <a:normAutofit/>
          </a:bodyPr>
          <a:lstStyle/>
          <a:p>
            <a:r>
              <a:rPr lang="en-GB" sz="2800" dirty="0" smtClean="0"/>
              <a:t>The analysis object model consists of entity, boundary, and control objects .</a:t>
            </a:r>
          </a:p>
          <a:p>
            <a:pPr lvl="1"/>
            <a:r>
              <a:rPr lang="en-GB" sz="2800" b="1" dirty="0" smtClean="0"/>
              <a:t>Entity objects </a:t>
            </a:r>
            <a:r>
              <a:rPr lang="en-GB" sz="2800" dirty="0" smtClean="0"/>
              <a:t>represent the persistent information tracked by the system. </a:t>
            </a:r>
          </a:p>
          <a:p>
            <a:pPr lvl="1"/>
            <a:r>
              <a:rPr lang="en-GB" sz="2800" b="1" dirty="0" smtClean="0"/>
              <a:t>Boundary objects </a:t>
            </a:r>
            <a:r>
              <a:rPr lang="en-GB" sz="2800" dirty="0" smtClean="0"/>
              <a:t>represent the interactions between the actors and the system. </a:t>
            </a:r>
          </a:p>
          <a:p>
            <a:pPr lvl="1"/>
            <a:r>
              <a:rPr lang="en-GB" sz="2800" b="1" dirty="0" smtClean="0"/>
              <a:t>Control objects </a:t>
            </a:r>
            <a:r>
              <a:rPr lang="en-GB" sz="2800" dirty="0" smtClean="0"/>
              <a:t>are in charge of realizing use cases. </a:t>
            </a:r>
            <a:endParaRPr lang="en-GB"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Generalization and Specialization</a:t>
            </a:r>
            <a:endParaRPr lang="en-GB" dirty="0"/>
          </a:p>
        </p:txBody>
      </p:sp>
      <p:sp>
        <p:nvSpPr>
          <p:cNvPr id="3" name="Content Placeholder 2"/>
          <p:cNvSpPr>
            <a:spLocks noGrp="1"/>
          </p:cNvSpPr>
          <p:nvPr>
            <p:ph sz="quarter" idx="1"/>
          </p:nvPr>
        </p:nvSpPr>
        <p:spPr/>
        <p:txBody>
          <a:bodyPr>
            <a:normAutofit/>
          </a:bodyPr>
          <a:lstStyle/>
          <a:p>
            <a:r>
              <a:rPr lang="en-GB" dirty="0" smtClean="0"/>
              <a:t>Generalization is the modelling activity that identifies abstract concepts from lower-level ones. For example, assume we are reverse-engineering an emergency management system and discover screens for managing traffic accidents and fires. Noticing common features among these three concepts, we create an abstract concept called Emergency to describe the common (and general) features of traffic accidents and fires.</a:t>
            </a:r>
          </a:p>
          <a:p>
            <a:r>
              <a:rPr lang="en-GB" dirty="0" smtClean="0"/>
              <a:t>Specialization is the activity that identifies more specific concepts from a high-level one. For example, assume that we are building an emergency management system from scratch and that we are discussing its functionality with the client.</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65088"/>
            <a:ext cx="10363200" cy="1143000"/>
          </a:xfrm>
        </p:spPr>
        <p:txBody>
          <a:bodyPr/>
          <a:lstStyle/>
          <a:p>
            <a:r>
              <a:rPr lang="en-GB" b="1" dirty="0" smtClean="0"/>
              <a:t>Analysis Activities: From Use Cases to Objects</a:t>
            </a:r>
            <a:endParaRPr lang="en-GB" dirty="0"/>
          </a:p>
        </p:txBody>
      </p:sp>
      <p:sp>
        <p:nvSpPr>
          <p:cNvPr id="3" name="Content Placeholder 2"/>
          <p:cNvSpPr>
            <a:spLocks noGrp="1"/>
          </p:cNvSpPr>
          <p:nvPr>
            <p:ph sz="quarter" idx="1"/>
          </p:nvPr>
        </p:nvSpPr>
        <p:spPr>
          <a:xfrm>
            <a:off x="1219200" y="1085850"/>
            <a:ext cx="10363200" cy="5429250"/>
          </a:xfrm>
        </p:spPr>
        <p:txBody>
          <a:bodyPr>
            <a:normAutofit lnSpcReduction="10000"/>
          </a:bodyPr>
          <a:lstStyle/>
          <a:p>
            <a:r>
              <a:rPr lang="en-GB" sz="2800" dirty="0" smtClean="0"/>
              <a:t>Analysis activities include:</a:t>
            </a:r>
          </a:p>
          <a:p>
            <a:pPr lvl="1"/>
            <a:r>
              <a:rPr lang="en-GB" sz="2800" dirty="0" smtClean="0"/>
              <a:t>Identifying Entity Objects</a:t>
            </a:r>
          </a:p>
          <a:p>
            <a:pPr lvl="1"/>
            <a:r>
              <a:rPr lang="en-GB" sz="2800" dirty="0" smtClean="0"/>
              <a:t>Identifying Boundary Objects</a:t>
            </a:r>
          </a:p>
          <a:p>
            <a:pPr lvl="1"/>
            <a:r>
              <a:rPr lang="en-GB" sz="2800" dirty="0" smtClean="0"/>
              <a:t>Identifying Control Objects</a:t>
            </a:r>
          </a:p>
          <a:p>
            <a:pPr lvl="1"/>
            <a:r>
              <a:rPr lang="en-GB" sz="2800" dirty="0" smtClean="0"/>
              <a:t>Mapping Use Cases to Objects with Sequence Diagrams</a:t>
            </a:r>
          </a:p>
          <a:p>
            <a:pPr lvl="1"/>
            <a:r>
              <a:rPr lang="en-GB" sz="2800" dirty="0" err="1" smtClean="0"/>
              <a:t>Modeling</a:t>
            </a:r>
            <a:r>
              <a:rPr lang="en-GB" sz="2800" dirty="0" smtClean="0"/>
              <a:t> Interactions among Objects with CRC Cards</a:t>
            </a:r>
          </a:p>
          <a:p>
            <a:pPr lvl="1"/>
            <a:r>
              <a:rPr lang="en-GB" sz="2800" dirty="0" smtClean="0"/>
              <a:t>Identifying Associations</a:t>
            </a:r>
          </a:p>
          <a:p>
            <a:pPr lvl="1"/>
            <a:r>
              <a:rPr lang="en-GB" sz="2800" dirty="0" smtClean="0"/>
              <a:t>Identifying Aggregates</a:t>
            </a:r>
          </a:p>
          <a:p>
            <a:pPr lvl="1"/>
            <a:r>
              <a:rPr lang="en-GB" sz="2800" dirty="0" smtClean="0"/>
              <a:t>Identifying Attributes</a:t>
            </a:r>
          </a:p>
          <a:p>
            <a:pPr lvl="1"/>
            <a:r>
              <a:rPr lang="en-GB" sz="2800" dirty="0" err="1" smtClean="0"/>
              <a:t>Modeling</a:t>
            </a:r>
            <a:r>
              <a:rPr lang="en-GB" sz="2800" dirty="0" smtClean="0"/>
              <a:t> State-Dependent </a:t>
            </a:r>
            <a:r>
              <a:rPr lang="en-GB" sz="2800" dirty="0" err="1" smtClean="0"/>
              <a:t>Behavior</a:t>
            </a:r>
            <a:r>
              <a:rPr lang="en-GB" sz="2800" dirty="0" smtClean="0"/>
              <a:t> of Individual Objects</a:t>
            </a:r>
          </a:p>
          <a:p>
            <a:pPr lvl="1"/>
            <a:r>
              <a:rPr lang="en-GB" sz="2800" dirty="0" err="1" smtClean="0"/>
              <a:t>Modeling</a:t>
            </a:r>
            <a:r>
              <a:rPr lang="en-GB" sz="2800" dirty="0" smtClean="0"/>
              <a:t> Inheritance Relationships</a:t>
            </a:r>
          </a:p>
          <a:p>
            <a:pPr lvl="1"/>
            <a:r>
              <a:rPr lang="en-GB" sz="2800" dirty="0" smtClean="0"/>
              <a:t>Reviewing the Analysis Model</a:t>
            </a:r>
            <a:endParaRPr lang="en-GB"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361950"/>
            <a:ext cx="10363200" cy="865188"/>
          </a:xfrm>
        </p:spPr>
        <p:txBody>
          <a:bodyPr/>
          <a:lstStyle/>
          <a:p>
            <a:r>
              <a:rPr lang="en-GB" b="1" dirty="0" smtClean="0"/>
              <a:t>Identifying Entity Objects</a:t>
            </a:r>
            <a:endParaRPr lang="en-GB" dirty="0"/>
          </a:p>
        </p:txBody>
      </p:sp>
      <p:sp>
        <p:nvSpPr>
          <p:cNvPr id="3" name="Content Placeholder 2"/>
          <p:cNvSpPr>
            <a:spLocks noGrp="1"/>
          </p:cNvSpPr>
          <p:nvPr>
            <p:ph sz="quarter" idx="1"/>
          </p:nvPr>
        </p:nvSpPr>
        <p:spPr>
          <a:xfrm>
            <a:off x="514350" y="1657350"/>
            <a:ext cx="11068050" cy="4572000"/>
          </a:xfrm>
        </p:spPr>
        <p:txBody>
          <a:bodyPr>
            <a:normAutofit/>
          </a:bodyPr>
          <a:lstStyle/>
          <a:p>
            <a:r>
              <a:rPr lang="en-GB" sz="2800" dirty="0" smtClean="0"/>
              <a:t>Participating objects form the basis of the analysis model. Developers name and briefly describe the objects, their attributes, and their responsibilities as they are identified. Uniquely naming objects promotes a standard terminology. For entity objects we recommend always to start with the names used by end users and application domain specialists. Describing objects, even briefly, allows developers to clarify the concepts they use and avoid misunderstandings (e.g., using one object for two different but related concepts). Developers should document attributes and responsibilities. </a:t>
            </a:r>
          </a:p>
          <a:p>
            <a:endParaRPr lang="en-GB"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srcRect/>
          <a:stretch>
            <a:fillRect/>
          </a:stretch>
        </p:blipFill>
        <p:spPr bwMode="auto">
          <a:xfrm>
            <a:off x="1180505" y="1733550"/>
            <a:ext cx="9888438" cy="4552950"/>
          </a:xfrm>
          <a:prstGeom prst="rect">
            <a:avLst/>
          </a:prstGeom>
          <a:noFill/>
          <a:ln w="9525">
            <a:noFill/>
            <a:miter lim="800000"/>
            <a:headEnd/>
            <a:tailEnd/>
          </a:ln>
          <a:effectLst/>
        </p:spPr>
      </p:pic>
      <p:sp>
        <p:nvSpPr>
          <p:cNvPr id="5" name="Title 1"/>
          <p:cNvSpPr>
            <a:spLocks noGrp="1"/>
          </p:cNvSpPr>
          <p:nvPr>
            <p:ph type="title"/>
          </p:nvPr>
        </p:nvSpPr>
        <p:spPr>
          <a:xfrm>
            <a:off x="1219200" y="361950"/>
            <a:ext cx="10363200" cy="865188"/>
          </a:xfrm>
        </p:spPr>
        <p:txBody>
          <a:bodyPr/>
          <a:lstStyle/>
          <a:p>
            <a:r>
              <a:rPr lang="en-GB" b="1" dirty="0" smtClean="0"/>
              <a:t>Identifying Entity Objects</a:t>
            </a: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0"/>
            <a:ext cx="10363200" cy="960438"/>
          </a:xfrm>
        </p:spPr>
        <p:txBody>
          <a:bodyPr/>
          <a:lstStyle/>
          <a:p>
            <a:r>
              <a:rPr lang="en-GB" b="1" dirty="0" smtClean="0"/>
              <a:t>Identifying Boundary Objects</a:t>
            </a:r>
            <a:endParaRPr lang="en-GB" dirty="0"/>
          </a:p>
        </p:txBody>
      </p:sp>
      <p:sp>
        <p:nvSpPr>
          <p:cNvPr id="3" name="Content Placeholder 2"/>
          <p:cNvSpPr>
            <a:spLocks noGrp="1"/>
          </p:cNvSpPr>
          <p:nvPr>
            <p:ph sz="quarter" idx="1"/>
          </p:nvPr>
        </p:nvSpPr>
        <p:spPr>
          <a:xfrm>
            <a:off x="400050" y="914400"/>
            <a:ext cx="11372850" cy="4572000"/>
          </a:xfrm>
        </p:spPr>
        <p:txBody>
          <a:bodyPr/>
          <a:lstStyle/>
          <a:p>
            <a:r>
              <a:rPr lang="en-GB" dirty="0" smtClean="0"/>
              <a:t>Boundary objects represent the system interface with the actors. In each use case, each actor interacts with at least one boundary object. The boundary object collects the information from the actor and translates it into a form that can be used by both entity and control objects.</a:t>
            </a:r>
            <a:endParaRPr lang="en-GB" dirty="0"/>
          </a:p>
        </p:txBody>
      </p:sp>
      <p:pic>
        <p:nvPicPr>
          <p:cNvPr id="2050" name="Picture 2"/>
          <p:cNvPicPr>
            <a:picLocks noChangeAspect="1" noChangeArrowheads="1"/>
          </p:cNvPicPr>
          <p:nvPr/>
        </p:nvPicPr>
        <p:blipFill>
          <a:blip r:embed="rId2"/>
          <a:srcRect/>
          <a:stretch>
            <a:fillRect/>
          </a:stretch>
        </p:blipFill>
        <p:spPr bwMode="auto">
          <a:xfrm>
            <a:off x="2647949" y="2171700"/>
            <a:ext cx="7518611" cy="4638675"/>
          </a:xfrm>
          <a:prstGeom prst="rect">
            <a:avLst/>
          </a:prstGeom>
          <a:noFill/>
          <a:ln w="9525">
            <a:noFill/>
            <a:miter lim="800000"/>
            <a:headEnd/>
            <a:tailEnd/>
          </a:ln>
          <a:effec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650" y="228600"/>
            <a:ext cx="10363200" cy="884238"/>
          </a:xfrm>
        </p:spPr>
        <p:txBody>
          <a:bodyPr/>
          <a:lstStyle/>
          <a:p>
            <a:r>
              <a:rPr lang="en-GB" b="1" dirty="0" smtClean="0"/>
              <a:t>Identifying Control Objects</a:t>
            </a:r>
            <a:endParaRPr lang="en-GB" dirty="0"/>
          </a:p>
        </p:txBody>
      </p:sp>
      <p:sp>
        <p:nvSpPr>
          <p:cNvPr id="3" name="Content Placeholder 2"/>
          <p:cNvSpPr>
            <a:spLocks noGrp="1"/>
          </p:cNvSpPr>
          <p:nvPr>
            <p:ph sz="quarter" idx="1"/>
          </p:nvPr>
        </p:nvSpPr>
        <p:spPr>
          <a:xfrm>
            <a:off x="495300" y="1390650"/>
            <a:ext cx="11220450" cy="4629150"/>
          </a:xfrm>
        </p:spPr>
        <p:txBody>
          <a:bodyPr>
            <a:normAutofit/>
          </a:bodyPr>
          <a:lstStyle/>
          <a:p>
            <a:r>
              <a:rPr lang="en-GB" dirty="0" smtClean="0"/>
              <a:t>Control objects are responsible for coordinating boundary and entity objects. Control objects usually do not have a concrete counterpart in the real world. Often a close relationship exists between a use case and a control object; a control object is usually created at the beginning of a use case and ceases to exist at its end. It is responsible for collecting information from the boundary objects and dispatching it to entity objects. For example, control objects describe the </a:t>
            </a:r>
            <a:r>
              <a:rPr lang="en-GB" dirty="0" err="1" smtClean="0"/>
              <a:t>behavior</a:t>
            </a:r>
            <a:r>
              <a:rPr lang="en-GB" dirty="0" smtClean="0"/>
              <a:t> associated with the sequencing of forms, undo and history queues, and dispatching information in a distributed system.</a:t>
            </a: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650" y="228600"/>
            <a:ext cx="10363200" cy="884238"/>
          </a:xfrm>
        </p:spPr>
        <p:txBody>
          <a:bodyPr/>
          <a:lstStyle/>
          <a:p>
            <a:r>
              <a:rPr lang="en-GB" b="1" dirty="0" smtClean="0"/>
              <a:t>Identifying Control Objects</a:t>
            </a:r>
            <a:endParaRPr lang="en-GB" dirty="0"/>
          </a:p>
        </p:txBody>
      </p:sp>
      <p:pic>
        <p:nvPicPr>
          <p:cNvPr id="3074" name="Picture 2"/>
          <p:cNvPicPr>
            <a:picLocks noChangeAspect="1" noChangeArrowheads="1"/>
          </p:cNvPicPr>
          <p:nvPr/>
        </p:nvPicPr>
        <p:blipFill>
          <a:blip r:embed="rId2"/>
          <a:srcRect/>
          <a:stretch>
            <a:fillRect/>
          </a:stretch>
        </p:blipFill>
        <p:spPr bwMode="auto">
          <a:xfrm>
            <a:off x="1600200" y="1234033"/>
            <a:ext cx="9077709" cy="4938167"/>
          </a:xfrm>
          <a:prstGeom prst="rect">
            <a:avLst/>
          </a:prstGeom>
          <a:noFill/>
          <a:ln w="9525">
            <a:noFill/>
            <a:miter lim="800000"/>
            <a:headEnd/>
            <a:tailEnd/>
          </a:ln>
          <a:effec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Be Continued After Midterms …</a:t>
            </a:r>
            <a:endParaRPr lang="en-US" dirty="0"/>
          </a:p>
        </p:txBody>
      </p:sp>
      <p:sp>
        <p:nvSpPr>
          <p:cNvPr id="3" name="Content Placeholder 2"/>
          <p:cNvSpPr>
            <a:spLocks noGrp="1"/>
          </p:cNvSpPr>
          <p:nvPr>
            <p:ph sz="quarter" idx="1"/>
          </p:nvPr>
        </p:nvSpPr>
        <p:spPr/>
        <p:txBody>
          <a:bodyPr/>
          <a:lstStyle/>
          <a:p>
            <a:endParaRPr lang="en-US"/>
          </a:p>
        </p:txBody>
      </p:sp>
    </p:spTree>
    <p:extLst>
      <p:ext uri="{BB962C8B-B14F-4D97-AF65-F5344CB8AC3E}">
        <p14:creationId xmlns:p14="http://schemas.microsoft.com/office/powerpoint/2010/main" val="15353335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47650"/>
            <a:ext cx="10363200" cy="903288"/>
          </a:xfrm>
        </p:spPr>
        <p:txBody>
          <a:bodyPr/>
          <a:lstStyle/>
          <a:p>
            <a:r>
              <a:rPr lang="en-GB" b="1" dirty="0" smtClean="0"/>
              <a:t>Analysis</a:t>
            </a:r>
            <a:endParaRPr lang="en-GB" dirty="0"/>
          </a:p>
        </p:txBody>
      </p:sp>
      <p:sp>
        <p:nvSpPr>
          <p:cNvPr id="3" name="Content Placeholder 2"/>
          <p:cNvSpPr>
            <a:spLocks noGrp="1"/>
          </p:cNvSpPr>
          <p:nvPr>
            <p:ph sz="quarter" idx="1"/>
          </p:nvPr>
        </p:nvSpPr>
        <p:spPr>
          <a:xfrm>
            <a:off x="590550" y="1390650"/>
            <a:ext cx="10991850" cy="4895850"/>
          </a:xfrm>
        </p:spPr>
        <p:txBody>
          <a:bodyPr>
            <a:normAutofit/>
          </a:bodyPr>
          <a:lstStyle/>
          <a:p>
            <a:r>
              <a:rPr lang="en-GB" b="1" dirty="0" smtClean="0"/>
              <a:t>Analysis </a:t>
            </a:r>
            <a:r>
              <a:rPr lang="en-GB" sz="2800" dirty="0" smtClean="0"/>
              <a:t>results in a model of the system that aims to be correct, complete, consistent, and unambiguous. </a:t>
            </a:r>
          </a:p>
          <a:p>
            <a:r>
              <a:rPr lang="en-GB" sz="2800" dirty="0" smtClean="0"/>
              <a:t>Developers formalize the requirements specification produced during requirements elicitation and examine in more detail boundary conditions and exceptional cases. </a:t>
            </a:r>
          </a:p>
          <a:p>
            <a:r>
              <a:rPr lang="en-GB" sz="2800" dirty="0" smtClean="0"/>
              <a:t>Developers validate, correct and clarify the requirements specification if any errors or ambiguities are found. </a:t>
            </a:r>
          </a:p>
          <a:p>
            <a:r>
              <a:rPr lang="en-GB" sz="2800" dirty="0" smtClean="0"/>
              <a:t>The client and the user are usually involved in this activity when the requirements specification must be changed and when additional information must be gathered.</a:t>
            </a:r>
          </a:p>
          <a:p>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
            <a:ext cx="11163300" cy="808038"/>
          </a:xfrm>
        </p:spPr>
        <p:txBody>
          <a:bodyPr>
            <a:normAutofit fontScale="90000"/>
          </a:bodyPr>
          <a:lstStyle/>
          <a:p>
            <a:r>
              <a:rPr lang="en-GB" b="1" dirty="0" smtClean="0"/>
              <a:t>Mapping Use Cases to Objects with Sequence Diagrams</a:t>
            </a:r>
            <a:endParaRPr lang="en-GB" dirty="0"/>
          </a:p>
        </p:txBody>
      </p:sp>
      <p:sp>
        <p:nvSpPr>
          <p:cNvPr id="3" name="Content Placeholder 2"/>
          <p:cNvSpPr>
            <a:spLocks noGrp="1"/>
          </p:cNvSpPr>
          <p:nvPr>
            <p:ph sz="quarter" idx="1"/>
          </p:nvPr>
        </p:nvSpPr>
        <p:spPr>
          <a:xfrm>
            <a:off x="590550" y="1447800"/>
            <a:ext cx="10991850" cy="4572000"/>
          </a:xfrm>
        </p:spPr>
        <p:txBody>
          <a:bodyPr>
            <a:normAutofit/>
          </a:bodyPr>
          <a:lstStyle/>
          <a:p>
            <a:r>
              <a:rPr lang="en-GB" dirty="0"/>
              <a:t>A sequence diagram ties use cases with objects. It shows how the </a:t>
            </a:r>
            <a:r>
              <a:rPr lang="en-GB" dirty="0" err="1"/>
              <a:t>behavior</a:t>
            </a:r>
            <a:r>
              <a:rPr lang="en-GB" dirty="0"/>
              <a:t> of a use case (or scenario) is distributed among its participating objects.</a:t>
            </a:r>
          </a:p>
          <a:p>
            <a:r>
              <a:rPr lang="en-US" dirty="0" smtClean="0"/>
              <a:t>By </a:t>
            </a:r>
            <a:r>
              <a:rPr lang="en-US" dirty="0"/>
              <a:t>constructing sequence diagrams, we not only model the order of the interaction </a:t>
            </a:r>
            <a:r>
              <a:rPr lang="en-US" dirty="0" smtClean="0"/>
              <a:t>among the </a:t>
            </a:r>
            <a:r>
              <a:rPr lang="en-US" dirty="0"/>
              <a:t>objects, we also distribute the behavior of the use case. That is, we assign responsibilities </a:t>
            </a:r>
            <a:r>
              <a:rPr lang="en-US" dirty="0" smtClean="0"/>
              <a:t>to each </a:t>
            </a:r>
            <a:r>
              <a:rPr lang="en-US" dirty="0"/>
              <a:t>object in the form of a set of operations. These operations can be shared by any use case </a:t>
            </a:r>
            <a:r>
              <a:rPr lang="en-US" dirty="0" smtClean="0"/>
              <a:t>in which </a:t>
            </a:r>
            <a:r>
              <a:rPr lang="en-US" dirty="0"/>
              <a:t>a given object participates. Note that the definition of an object that is shared across </a:t>
            </a:r>
            <a:r>
              <a:rPr lang="en-US" dirty="0" smtClean="0"/>
              <a:t>two or </a:t>
            </a:r>
            <a:r>
              <a:rPr lang="en-US" dirty="0"/>
              <a:t>more use cases should be identical; that is, if an operation appears in more than one </a:t>
            </a:r>
            <a:r>
              <a:rPr lang="en-US" dirty="0" smtClean="0"/>
              <a:t>sequence diagram</a:t>
            </a:r>
            <a:r>
              <a:rPr lang="en-US" dirty="0"/>
              <a:t>, its behavior should be the same.</a:t>
            </a:r>
            <a:endParaRPr lang="en-GB" dirty="0"/>
          </a:p>
        </p:txBody>
      </p:sp>
    </p:spTree>
    <p:extLst>
      <p:ext uri="{BB962C8B-B14F-4D97-AF65-F5344CB8AC3E}">
        <p14:creationId xmlns:p14="http://schemas.microsoft.com/office/powerpoint/2010/main" val="33133858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
            <a:ext cx="11163300" cy="808038"/>
          </a:xfrm>
        </p:spPr>
        <p:txBody>
          <a:bodyPr>
            <a:normAutofit fontScale="90000"/>
          </a:bodyPr>
          <a:lstStyle/>
          <a:p>
            <a:r>
              <a:rPr lang="en-GB" b="1" dirty="0" smtClean="0"/>
              <a:t>Mapping Use Cases to Objects with Sequence Diagrams</a:t>
            </a:r>
            <a:endParaRPr lang="en-GB" dirty="0"/>
          </a:p>
        </p:txBody>
      </p:sp>
      <p:pic>
        <p:nvPicPr>
          <p:cNvPr id="4100" name="Picture 4"/>
          <p:cNvPicPr>
            <a:picLocks noChangeAspect="1" noChangeArrowheads="1"/>
          </p:cNvPicPr>
          <p:nvPr/>
        </p:nvPicPr>
        <p:blipFill>
          <a:blip r:embed="rId3"/>
          <a:srcRect/>
          <a:stretch>
            <a:fillRect/>
          </a:stretch>
        </p:blipFill>
        <p:spPr bwMode="auto">
          <a:xfrm>
            <a:off x="950135" y="1150938"/>
            <a:ext cx="10329829" cy="5251574"/>
          </a:xfrm>
          <a:prstGeom prst="rect">
            <a:avLst/>
          </a:prstGeom>
          <a:noFill/>
          <a:ln w="9525">
            <a:noFill/>
            <a:miter lim="800000"/>
            <a:headEnd/>
            <a:tailEnd/>
          </a:ln>
          <a:effec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
            <a:ext cx="11163300" cy="808038"/>
          </a:xfrm>
        </p:spPr>
        <p:txBody>
          <a:bodyPr>
            <a:normAutofit fontScale="90000"/>
          </a:bodyPr>
          <a:lstStyle/>
          <a:p>
            <a:r>
              <a:rPr lang="en-US" b="1" dirty="0"/>
              <a:t>Modeling Interactions among Objects with CRC Cards</a:t>
            </a:r>
            <a:endParaRPr lang="en-GB" dirty="0"/>
          </a:p>
        </p:txBody>
      </p:sp>
      <p:sp>
        <p:nvSpPr>
          <p:cNvPr id="5" name="Content Placeholder 2"/>
          <p:cNvSpPr>
            <a:spLocks noGrp="1"/>
          </p:cNvSpPr>
          <p:nvPr>
            <p:ph sz="quarter" idx="1"/>
          </p:nvPr>
        </p:nvSpPr>
        <p:spPr>
          <a:xfrm>
            <a:off x="590550" y="1150938"/>
            <a:ext cx="10991850" cy="4868862"/>
          </a:xfrm>
        </p:spPr>
        <p:txBody>
          <a:bodyPr>
            <a:normAutofit/>
          </a:bodyPr>
          <a:lstStyle/>
          <a:p>
            <a:r>
              <a:rPr lang="en-US" dirty="0"/>
              <a:t>An alternative for identifying interactions among objects are </a:t>
            </a:r>
            <a:r>
              <a:rPr lang="en-US" b="1" dirty="0"/>
              <a:t>CRC </a:t>
            </a:r>
            <a:r>
              <a:rPr lang="en-US" b="1" dirty="0" smtClean="0"/>
              <a:t>cards</a:t>
            </a:r>
            <a:r>
              <a:rPr lang="en-US" dirty="0" smtClean="0"/>
              <a:t>. </a:t>
            </a:r>
            <a:r>
              <a:rPr lang="en-US" dirty="0"/>
              <a:t>CRC cards (CRC stands for class, responsibilities, and collaborators) were </a:t>
            </a:r>
            <a:r>
              <a:rPr lang="en-US" dirty="0" smtClean="0"/>
              <a:t>initially introduced </a:t>
            </a:r>
            <a:r>
              <a:rPr lang="en-US" dirty="0"/>
              <a:t>as a tool for teaching object-oriented concepts to novices and to </a:t>
            </a:r>
            <a:r>
              <a:rPr lang="en-US" dirty="0" smtClean="0"/>
              <a:t>experienced developers </a:t>
            </a:r>
            <a:r>
              <a:rPr lang="en-US" dirty="0"/>
              <a:t>unfamiliar with object-orientation. </a:t>
            </a:r>
            <a:endParaRPr lang="en-US" dirty="0" smtClean="0"/>
          </a:p>
          <a:p>
            <a:r>
              <a:rPr lang="en-US" dirty="0" smtClean="0"/>
              <a:t>Each </a:t>
            </a:r>
            <a:r>
              <a:rPr lang="en-US" dirty="0"/>
              <a:t>class is represented with an index </a:t>
            </a:r>
            <a:r>
              <a:rPr lang="en-US" dirty="0" smtClean="0"/>
              <a:t>card (called </a:t>
            </a:r>
            <a:r>
              <a:rPr lang="en-US" dirty="0"/>
              <a:t>the CRC card). The name of the class is depicted on the top, its responsibilities in the </a:t>
            </a:r>
            <a:r>
              <a:rPr lang="en-US" dirty="0" smtClean="0"/>
              <a:t>left column</a:t>
            </a:r>
            <a:r>
              <a:rPr lang="en-US" dirty="0"/>
              <a:t>, and the names of the classes it needs to accomplish its responsibilities are depicted </a:t>
            </a:r>
            <a:r>
              <a:rPr lang="en-US" dirty="0" smtClean="0"/>
              <a:t>in the </a:t>
            </a:r>
            <a:r>
              <a:rPr lang="en-US" dirty="0"/>
              <a:t>right column. </a:t>
            </a:r>
            <a:endParaRPr lang="en-GB" dirty="0"/>
          </a:p>
        </p:txBody>
      </p:sp>
      <p:pic>
        <p:nvPicPr>
          <p:cNvPr id="4" name="Picture 3"/>
          <p:cNvPicPr>
            <a:picLocks noChangeAspect="1"/>
          </p:cNvPicPr>
          <p:nvPr/>
        </p:nvPicPr>
        <p:blipFill>
          <a:blip r:embed="rId3"/>
          <a:stretch>
            <a:fillRect/>
          </a:stretch>
        </p:blipFill>
        <p:spPr>
          <a:xfrm>
            <a:off x="856883" y="4073085"/>
            <a:ext cx="10057301" cy="2768064"/>
          </a:xfrm>
          <a:prstGeom prst="rect">
            <a:avLst/>
          </a:prstGeom>
        </p:spPr>
      </p:pic>
    </p:spTree>
    <p:extLst>
      <p:ext uri="{BB962C8B-B14F-4D97-AF65-F5344CB8AC3E}">
        <p14:creationId xmlns:p14="http://schemas.microsoft.com/office/powerpoint/2010/main" val="32300007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
            <a:ext cx="11163300" cy="808038"/>
          </a:xfrm>
        </p:spPr>
        <p:txBody>
          <a:bodyPr>
            <a:normAutofit/>
          </a:bodyPr>
          <a:lstStyle/>
          <a:p>
            <a:r>
              <a:rPr lang="en-US" b="1" dirty="0"/>
              <a:t>Identifying Associations</a:t>
            </a:r>
            <a:endParaRPr lang="en-GB" dirty="0"/>
          </a:p>
        </p:txBody>
      </p:sp>
      <p:sp>
        <p:nvSpPr>
          <p:cNvPr id="5" name="Content Placeholder 2"/>
          <p:cNvSpPr>
            <a:spLocks noGrp="1"/>
          </p:cNvSpPr>
          <p:nvPr>
            <p:ph sz="quarter" idx="1"/>
          </p:nvPr>
        </p:nvSpPr>
        <p:spPr>
          <a:xfrm>
            <a:off x="590550" y="1150938"/>
            <a:ext cx="10991850" cy="4868862"/>
          </a:xfrm>
        </p:spPr>
        <p:txBody>
          <a:bodyPr>
            <a:normAutofit/>
          </a:bodyPr>
          <a:lstStyle/>
          <a:p>
            <a:r>
              <a:rPr lang="en-US" dirty="0"/>
              <a:t>An </a:t>
            </a:r>
            <a:r>
              <a:rPr lang="en-US" b="1" dirty="0"/>
              <a:t>association </a:t>
            </a:r>
            <a:r>
              <a:rPr lang="en-US" dirty="0"/>
              <a:t>shows a relationship between two or more classes. For example, </a:t>
            </a:r>
            <a:r>
              <a:rPr lang="en-US" dirty="0" smtClean="0"/>
              <a:t>a </a:t>
            </a:r>
            <a:r>
              <a:rPr lang="en-US" dirty="0" err="1" smtClean="0"/>
              <a:t>FieldOfficer</a:t>
            </a:r>
            <a:r>
              <a:rPr lang="en-US" dirty="0" smtClean="0"/>
              <a:t> </a:t>
            </a:r>
            <a:r>
              <a:rPr lang="en-US" dirty="0"/>
              <a:t>writes an </a:t>
            </a:r>
            <a:r>
              <a:rPr lang="en-US" dirty="0" err="1" smtClean="0"/>
              <a:t>EmergencyReport</a:t>
            </a:r>
            <a:r>
              <a:rPr lang="en-US" dirty="0" smtClean="0"/>
              <a:t>. </a:t>
            </a:r>
          </a:p>
          <a:p>
            <a:r>
              <a:rPr lang="en-US" dirty="0" smtClean="0"/>
              <a:t>Identifying </a:t>
            </a:r>
            <a:r>
              <a:rPr lang="en-US" dirty="0"/>
              <a:t>associations has </a:t>
            </a:r>
            <a:r>
              <a:rPr lang="en-US" dirty="0" smtClean="0"/>
              <a:t>two advantages</a:t>
            </a:r>
            <a:r>
              <a:rPr lang="en-US" dirty="0"/>
              <a:t>. First, it clarifies the analysis model by making relationships between objects </a:t>
            </a:r>
            <a:r>
              <a:rPr lang="en-US" dirty="0" smtClean="0"/>
              <a:t>explicit (e.g</a:t>
            </a:r>
            <a:r>
              <a:rPr lang="en-US" dirty="0"/>
              <a:t>., an </a:t>
            </a:r>
            <a:r>
              <a:rPr lang="en-US" dirty="0" err="1"/>
              <a:t>EmergencyReport</a:t>
            </a:r>
            <a:r>
              <a:rPr lang="en-US" dirty="0"/>
              <a:t> can be created by a </a:t>
            </a:r>
            <a:r>
              <a:rPr lang="en-US" dirty="0" err="1"/>
              <a:t>FieldOfficer</a:t>
            </a:r>
            <a:r>
              <a:rPr lang="en-US" dirty="0"/>
              <a:t> or a Dispatcher). Second, </a:t>
            </a:r>
            <a:r>
              <a:rPr lang="en-US" dirty="0" smtClean="0"/>
              <a:t>it enables </a:t>
            </a:r>
            <a:r>
              <a:rPr lang="en-US" dirty="0"/>
              <a:t>the developer to discover boundary cases associated with links. Boundary cases </a:t>
            </a:r>
            <a:r>
              <a:rPr lang="en-US" dirty="0" smtClean="0"/>
              <a:t>are exceptions </a:t>
            </a:r>
            <a:r>
              <a:rPr lang="en-US" dirty="0"/>
              <a:t>that must be clarified in the model. For example, it is intuitive to assume that </a:t>
            </a:r>
            <a:r>
              <a:rPr lang="en-US" dirty="0" smtClean="0"/>
              <a:t>most </a:t>
            </a:r>
            <a:r>
              <a:rPr lang="en-US" dirty="0" err="1" smtClean="0"/>
              <a:t>EmergencyReports</a:t>
            </a:r>
            <a:r>
              <a:rPr lang="en-US" dirty="0" smtClean="0"/>
              <a:t> </a:t>
            </a:r>
            <a:r>
              <a:rPr lang="en-US" dirty="0"/>
              <a:t>are written by one </a:t>
            </a:r>
            <a:r>
              <a:rPr lang="en-US" dirty="0" err="1"/>
              <a:t>FieldOfficer</a:t>
            </a:r>
            <a:r>
              <a:rPr lang="en-US" dirty="0"/>
              <a:t>. However, should the system </a:t>
            </a:r>
            <a:r>
              <a:rPr lang="en-US" dirty="0" smtClean="0"/>
              <a:t>support </a:t>
            </a:r>
            <a:r>
              <a:rPr lang="en-US" dirty="0" err="1" smtClean="0"/>
              <a:t>EmergencyReports</a:t>
            </a:r>
            <a:r>
              <a:rPr lang="en-US" dirty="0" smtClean="0"/>
              <a:t> </a:t>
            </a:r>
            <a:r>
              <a:rPr lang="en-US" dirty="0"/>
              <a:t>written by more than one? Should the system allow for </a:t>
            </a:r>
            <a:r>
              <a:rPr lang="en-US" dirty="0" smtClean="0"/>
              <a:t>anonymous </a:t>
            </a:r>
            <a:r>
              <a:rPr lang="en-US" dirty="0" err="1" smtClean="0"/>
              <a:t>EmergencyReports</a:t>
            </a:r>
            <a:r>
              <a:rPr lang="en-US" dirty="0"/>
              <a:t>? Those questions should be investigated during analysis by discussing </a:t>
            </a:r>
            <a:r>
              <a:rPr lang="en-US" dirty="0" smtClean="0"/>
              <a:t>them with </a:t>
            </a:r>
            <a:r>
              <a:rPr lang="en-US" dirty="0"/>
              <a:t>the client or with end users.</a:t>
            </a:r>
            <a:endParaRPr lang="en-GB" dirty="0"/>
          </a:p>
        </p:txBody>
      </p:sp>
    </p:spTree>
    <p:extLst>
      <p:ext uri="{BB962C8B-B14F-4D97-AF65-F5344CB8AC3E}">
        <p14:creationId xmlns:p14="http://schemas.microsoft.com/office/powerpoint/2010/main" val="1054235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
            <a:ext cx="11163300" cy="808038"/>
          </a:xfrm>
        </p:spPr>
        <p:txBody>
          <a:bodyPr>
            <a:normAutofit/>
          </a:bodyPr>
          <a:lstStyle/>
          <a:p>
            <a:r>
              <a:rPr lang="en-US" b="1" dirty="0"/>
              <a:t>Identifying Associations</a:t>
            </a:r>
            <a:endParaRPr lang="en-GB" dirty="0"/>
          </a:p>
        </p:txBody>
      </p:sp>
      <p:sp>
        <p:nvSpPr>
          <p:cNvPr id="5" name="Content Placeholder 2"/>
          <p:cNvSpPr>
            <a:spLocks noGrp="1"/>
          </p:cNvSpPr>
          <p:nvPr>
            <p:ph sz="quarter" idx="1"/>
          </p:nvPr>
        </p:nvSpPr>
        <p:spPr>
          <a:xfrm>
            <a:off x="590550" y="1150938"/>
            <a:ext cx="10991850" cy="4868862"/>
          </a:xfrm>
        </p:spPr>
        <p:txBody>
          <a:bodyPr>
            <a:normAutofit/>
          </a:bodyPr>
          <a:lstStyle/>
          <a:p>
            <a:r>
              <a:rPr lang="en-US" dirty="0"/>
              <a:t>Associations have several properties</a:t>
            </a:r>
            <a:r>
              <a:rPr lang="en-US" dirty="0" smtClean="0"/>
              <a:t>:</a:t>
            </a:r>
          </a:p>
          <a:p>
            <a:pPr lvl="1"/>
            <a:r>
              <a:rPr lang="en-US" sz="2600" dirty="0"/>
              <a:t>A </a:t>
            </a:r>
            <a:r>
              <a:rPr lang="en-US" sz="2600" b="1" dirty="0"/>
              <a:t>name </a:t>
            </a:r>
            <a:r>
              <a:rPr lang="en-US" sz="2600" dirty="0"/>
              <a:t>to describe the association between the two classes (e.g., </a:t>
            </a:r>
            <a:r>
              <a:rPr lang="en-US" sz="1800" dirty="0"/>
              <a:t>Writes </a:t>
            </a:r>
            <a:r>
              <a:rPr lang="en-US" sz="2600" dirty="0" smtClean="0"/>
              <a:t>in Figure). </a:t>
            </a:r>
            <a:r>
              <a:rPr lang="en-US" sz="2600" dirty="0"/>
              <a:t>Association names are optional and need not be unique globally</a:t>
            </a:r>
            <a:r>
              <a:rPr lang="en-US" sz="2600" dirty="0" smtClean="0"/>
              <a:t>.</a:t>
            </a:r>
          </a:p>
          <a:p>
            <a:pPr lvl="1"/>
            <a:r>
              <a:rPr lang="en-US" sz="2600" dirty="0" smtClean="0"/>
              <a:t>A </a:t>
            </a:r>
            <a:r>
              <a:rPr lang="en-US" sz="2600" b="1" dirty="0"/>
              <a:t>role </a:t>
            </a:r>
            <a:r>
              <a:rPr lang="en-US" sz="2600" dirty="0"/>
              <a:t>at each end, identifying the function of each class with respect to </a:t>
            </a:r>
            <a:r>
              <a:rPr lang="en-US" sz="2600" dirty="0" smtClean="0"/>
              <a:t>the associations </a:t>
            </a:r>
            <a:r>
              <a:rPr lang="en-US" sz="2600" dirty="0"/>
              <a:t>(e.g., </a:t>
            </a:r>
            <a:r>
              <a:rPr lang="en-US" sz="1800" dirty="0"/>
              <a:t>author </a:t>
            </a:r>
            <a:r>
              <a:rPr lang="en-US" sz="2600" dirty="0"/>
              <a:t>is the role played by </a:t>
            </a:r>
            <a:r>
              <a:rPr lang="en-US" sz="1800" dirty="0" err="1"/>
              <a:t>FieldOfficer</a:t>
            </a:r>
            <a:r>
              <a:rPr lang="en-US" sz="1800" dirty="0"/>
              <a:t> </a:t>
            </a:r>
            <a:r>
              <a:rPr lang="en-US" sz="2600" dirty="0"/>
              <a:t>in the </a:t>
            </a:r>
            <a:r>
              <a:rPr lang="en-US" sz="1800" dirty="0" smtClean="0"/>
              <a:t>Writes </a:t>
            </a:r>
            <a:r>
              <a:rPr lang="en-US" sz="2600" dirty="0" smtClean="0"/>
              <a:t>association</a:t>
            </a:r>
            <a:r>
              <a:rPr lang="en-US" sz="2600" dirty="0"/>
              <a:t>).</a:t>
            </a:r>
          </a:p>
          <a:p>
            <a:pPr lvl="1"/>
            <a:r>
              <a:rPr lang="en-US" sz="2600" dirty="0" smtClean="0"/>
              <a:t>A </a:t>
            </a:r>
            <a:r>
              <a:rPr lang="en-US" sz="2600" b="1" dirty="0"/>
              <a:t>multiplicity </a:t>
            </a:r>
            <a:r>
              <a:rPr lang="en-US" sz="2600" dirty="0"/>
              <a:t>at each end, identifying the possible number of instances (e.g., </a:t>
            </a:r>
            <a:r>
              <a:rPr lang="en-US" sz="1800" dirty="0" smtClean="0"/>
              <a:t>* </a:t>
            </a:r>
            <a:r>
              <a:rPr lang="en-US" sz="2600" dirty="0" smtClean="0"/>
              <a:t>indicates </a:t>
            </a:r>
            <a:r>
              <a:rPr lang="en-US" sz="2600" dirty="0"/>
              <a:t>a </a:t>
            </a:r>
            <a:r>
              <a:rPr lang="en-US" sz="1800" dirty="0" err="1"/>
              <a:t>FieldOfficer</a:t>
            </a:r>
            <a:r>
              <a:rPr lang="en-US" sz="1800" dirty="0"/>
              <a:t> </a:t>
            </a:r>
            <a:r>
              <a:rPr lang="en-US" sz="2600" dirty="0"/>
              <a:t>may write zero or more </a:t>
            </a:r>
            <a:r>
              <a:rPr lang="en-US" sz="1800" dirty="0" err="1"/>
              <a:t>EmergencyReports</a:t>
            </a:r>
            <a:r>
              <a:rPr lang="en-US" sz="2600" dirty="0"/>
              <a:t>, whereas </a:t>
            </a:r>
            <a:r>
              <a:rPr lang="en-US" sz="1800" dirty="0" smtClean="0"/>
              <a:t>1 </a:t>
            </a:r>
            <a:r>
              <a:rPr lang="en-US" sz="2600" dirty="0" smtClean="0"/>
              <a:t>indicates </a:t>
            </a:r>
            <a:r>
              <a:rPr lang="en-US" sz="2600" dirty="0"/>
              <a:t>that each </a:t>
            </a:r>
            <a:r>
              <a:rPr lang="en-US" sz="1800" dirty="0" err="1"/>
              <a:t>EmergencyReport</a:t>
            </a:r>
            <a:r>
              <a:rPr lang="en-US" sz="1800" dirty="0"/>
              <a:t> </a:t>
            </a:r>
            <a:r>
              <a:rPr lang="en-US" sz="2600" dirty="0"/>
              <a:t>has exactly one </a:t>
            </a:r>
            <a:r>
              <a:rPr lang="en-US" sz="1800" dirty="0" err="1"/>
              <a:t>FieldOfficer</a:t>
            </a:r>
            <a:r>
              <a:rPr lang="en-US" sz="1800" dirty="0"/>
              <a:t> </a:t>
            </a:r>
            <a:r>
              <a:rPr lang="en-US" sz="2600" dirty="0"/>
              <a:t>as author).</a:t>
            </a:r>
            <a:endParaRPr lang="en-US" sz="7000" dirty="0" smtClean="0"/>
          </a:p>
          <a:p>
            <a:pPr lvl="1"/>
            <a:endParaRPr lang="en-GB" dirty="0"/>
          </a:p>
        </p:txBody>
      </p:sp>
      <p:pic>
        <p:nvPicPr>
          <p:cNvPr id="3" name="Picture 2"/>
          <p:cNvPicPr>
            <a:picLocks noChangeAspect="1"/>
          </p:cNvPicPr>
          <p:nvPr/>
        </p:nvPicPr>
        <p:blipFill>
          <a:blip r:embed="rId3"/>
          <a:stretch>
            <a:fillRect/>
          </a:stretch>
        </p:blipFill>
        <p:spPr>
          <a:xfrm>
            <a:off x="1464656" y="4859092"/>
            <a:ext cx="9589496" cy="1272076"/>
          </a:xfrm>
          <a:prstGeom prst="rect">
            <a:avLst/>
          </a:prstGeom>
        </p:spPr>
      </p:pic>
    </p:spTree>
    <p:extLst>
      <p:ext uri="{BB962C8B-B14F-4D97-AF65-F5344CB8AC3E}">
        <p14:creationId xmlns:p14="http://schemas.microsoft.com/office/powerpoint/2010/main" val="41850947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
            <a:ext cx="11163300" cy="808038"/>
          </a:xfrm>
        </p:spPr>
        <p:txBody>
          <a:bodyPr>
            <a:normAutofit/>
          </a:bodyPr>
          <a:lstStyle/>
          <a:p>
            <a:r>
              <a:rPr lang="en-US" b="1" dirty="0"/>
              <a:t>Identifying Aggregates</a:t>
            </a:r>
            <a:endParaRPr lang="en-GB" dirty="0"/>
          </a:p>
        </p:txBody>
      </p:sp>
      <p:sp>
        <p:nvSpPr>
          <p:cNvPr id="5" name="Content Placeholder 2"/>
          <p:cNvSpPr>
            <a:spLocks noGrp="1"/>
          </p:cNvSpPr>
          <p:nvPr>
            <p:ph sz="quarter" idx="1"/>
          </p:nvPr>
        </p:nvSpPr>
        <p:spPr>
          <a:xfrm>
            <a:off x="590550" y="1150937"/>
            <a:ext cx="10991850" cy="5449155"/>
          </a:xfrm>
        </p:spPr>
        <p:txBody>
          <a:bodyPr>
            <a:normAutofit/>
          </a:bodyPr>
          <a:lstStyle/>
          <a:p>
            <a:r>
              <a:rPr lang="en-US" b="1" dirty="0"/>
              <a:t>Aggregations </a:t>
            </a:r>
            <a:r>
              <a:rPr lang="en-US" dirty="0"/>
              <a:t>are special types of associations denoting a whole–part relationship. </a:t>
            </a:r>
            <a:r>
              <a:rPr lang="en-US" dirty="0" smtClean="0"/>
              <a:t>E.g., a </a:t>
            </a:r>
            <a:r>
              <a:rPr lang="en-US" dirty="0" err="1"/>
              <a:t>FireStation</a:t>
            </a:r>
            <a:r>
              <a:rPr lang="en-US" dirty="0"/>
              <a:t> consists of a number of </a:t>
            </a:r>
            <a:r>
              <a:rPr lang="en-US" dirty="0" err="1"/>
              <a:t>FireFighters</a:t>
            </a:r>
            <a:r>
              <a:rPr lang="en-US" dirty="0"/>
              <a:t>, </a:t>
            </a:r>
            <a:r>
              <a:rPr lang="en-US" dirty="0" err="1"/>
              <a:t>FireEngines</a:t>
            </a:r>
            <a:r>
              <a:rPr lang="en-US" dirty="0"/>
              <a:t>, Ambulances, and </a:t>
            </a:r>
            <a:r>
              <a:rPr lang="en-US" dirty="0" smtClean="0"/>
              <a:t>a </a:t>
            </a:r>
            <a:r>
              <a:rPr lang="en-US" dirty="0" err="1" smtClean="0"/>
              <a:t>LeadCar</a:t>
            </a:r>
            <a:r>
              <a:rPr lang="en-US" dirty="0"/>
              <a:t>. A State is composed of a number of Counties that are, in turn, composed of a </a:t>
            </a:r>
            <a:r>
              <a:rPr lang="en-US" dirty="0" smtClean="0"/>
              <a:t>number of Townships. </a:t>
            </a:r>
            <a:r>
              <a:rPr lang="en-US" dirty="0"/>
              <a:t>An aggregation is shown as a association with a diamond on </a:t>
            </a:r>
            <a:r>
              <a:rPr lang="en-US" dirty="0" smtClean="0"/>
              <a:t>the side </a:t>
            </a:r>
            <a:r>
              <a:rPr lang="en-US" dirty="0"/>
              <a:t>of the whole part</a:t>
            </a:r>
            <a:r>
              <a:rPr lang="en-US" dirty="0" smtClean="0"/>
              <a:t>.</a:t>
            </a:r>
            <a:endParaRPr lang="en-US" dirty="0"/>
          </a:p>
        </p:txBody>
      </p:sp>
      <p:pic>
        <p:nvPicPr>
          <p:cNvPr id="3" name="Picture 2"/>
          <p:cNvPicPr>
            <a:picLocks noChangeAspect="1"/>
          </p:cNvPicPr>
          <p:nvPr/>
        </p:nvPicPr>
        <p:blipFill>
          <a:blip r:embed="rId3"/>
          <a:stretch>
            <a:fillRect/>
          </a:stretch>
        </p:blipFill>
        <p:spPr>
          <a:xfrm>
            <a:off x="1881554" y="3400791"/>
            <a:ext cx="8503714" cy="3011732"/>
          </a:xfrm>
          <a:prstGeom prst="rect">
            <a:avLst/>
          </a:prstGeom>
        </p:spPr>
      </p:pic>
    </p:spTree>
    <p:extLst>
      <p:ext uri="{BB962C8B-B14F-4D97-AF65-F5344CB8AC3E}">
        <p14:creationId xmlns:p14="http://schemas.microsoft.com/office/powerpoint/2010/main" val="39347354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
            <a:ext cx="11163300" cy="808038"/>
          </a:xfrm>
        </p:spPr>
        <p:txBody>
          <a:bodyPr>
            <a:normAutofit/>
          </a:bodyPr>
          <a:lstStyle/>
          <a:p>
            <a:r>
              <a:rPr lang="en-US" b="1" dirty="0"/>
              <a:t>Identifying Aggregates</a:t>
            </a:r>
            <a:endParaRPr lang="en-GB" dirty="0"/>
          </a:p>
        </p:txBody>
      </p:sp>
      <p:sp>
        <p:nvSpPr>
          <p:cNvPr id="5" name="Content Placeholder 2"/>
          <p:cNvSpPr>
            <a:spLocks noGrp="1"/>
          </p:cNvSpPr>
          <p:nvPr>
            <p:ph sz="quarter" idx="1"/>
          </p:nvPr>
        </p:nvSpPr>
        <p:spPr>
          <a:xfrm>
            <a:off x="590550" y="1150937"/>
            <a:ext cx="10991850" cy="5449155"/>
          </a:xfrm>
        </p:spPr>
        <p:txBody>
          <a:bodyPr>
            <a:normAutofit/>
          </a:bodyPr>
          <a:lstStyle/>
          <a:p>
            <a:r>
              <a:rPr lang="en-US" dirty="0" smtClean="0"/>
              <a:t>There </a:t>
            </a:r>
            <a:r>
              <a:rPr lang="en-US" dirty="0"/>
              <a:t>are two types of aggregation, composition and shared. </a:t>
            </a:r>
            <a:endParaRPr lang="en-US" dirty="0" smtClean="0"/>
          </a:p>
          <a:p>
            <a:pPr lvl="1"/>
            <a:r>
              <a:rPr lang="en-US" dirty="0" smtClean="0"/>
              <a:t>A </a:t>
            </a:r>
            <a:r>
              <a:rPr lang="en-US" dirty="0"/>
              <a:t>solid diamond </a:t>
            </a:r>
            <a:r>
              <a:rPr lang="en-US" dirty="0" smtClean="0"/>
              <a:t>denotes composition</a:t>
            </a:r>
            <a:r>
              <a:rPr lang="en-US" dirty="0"/>
              <a:t>. A </a:t>
            </a:r>
            <a:r>
              <a:rPr lang="en-US" b="1" dirty="0"/>
              <a:t>composition aggregation </a:t>
            </a:r>
            <a:r>
              <a:rPr lang="en-US" dirty="0"/>
              <a:t>indicates that the existence of the parts depends </a:t>
            </a:r>
            <a:r>
              <a:rPr lang="en-US" dirty="0" smtClean="0"/>
              <a:t>on the </a:t>
            </a:r>
            <a:r>
              <a:rPr lang="en-US" dirty="0"/>
              <a:t>whole. For example, a County is always part of exactly one State, a Township is always </a:t>
            </a:r>
            <a:r>
              <a:rPr lang="en-US" dirty="0" smtClean="0"/>
              <a:t>part of </a:t>
            </a:r>
            <a:r>
              <a:rPr lang="en-US" dirty="0"/>
              <a:t>a County. As political boundaries do not change often, a Township will not be part of </a:t>
            </a:r>
            <a:r>
              <a:rPr lang="en-US" dirty="0" smtClean="0"/>
              <a:t>or shared </a:t>
            </a:r>
            <a:r>
              <a:rPr lang="en-US" dirty="0"/>
              <a:t>with another County (at least, in the life time of the emergency response system</a:t>
            </a:r>
            <a:r>
              <a:rPr lang="en-US" dirty="0" smtClean="0"/>
              <a:t>). </a:t>
            </a:r>
          </a:p>
          <a:p>
            <a:pPr lvl="1"/>
            <a:r>
              <a:rPr lang="en-US" dirty="0" smtClean="0"/>
              <a:t>A </a:t>
            </a:r>
            <a:r>
              <a:rPr lang="en-US" dirty="0"/>
              <a:t>hollow diamond denotes a </a:t>
            </a:r>
            <a:r>
              <a:rPr lang="en-US" b="1" dirty="0"/>
              <a:t>shared aggregation </a:t>
            </a:r>
            <a:r>
              <a:rPr lang="en-US" dirty="0"/>
              <a:t>relationship, indicating the whole </a:t>
            </a:r>
            <a:r>
              <a:rPr lang="en-US" dirty="0" smtClean="0"/>
              <a:t>and the </a:t>
            </a:r>
            <a:r>
              <a:rPr lang="en-US" dirty="0"/>
              <a:t>part can exist independently. For example, although a </a:t>
            </a:r>
            <a:r>
              <a:rPr lang="en-US" dirty="0" err="1"/>
              <a:t>FireEngine</a:t>
            </a:r>
            <a:r>
              <a:rPr lang="en-US" dirty="0"/>
              <a:t> is part of at most </a:t>
            </a:r>
            <a:r>
              <a:rPr lang="en-US" dirty="0" smtClean="0"/>
              <a:t>one </a:t>
            </a:r>
            <a:r>
              <a:rPr lang="en-US" dirty="0" err="1" smtClean="0"/>
              <a:t>FireStation</a:t>
            </a:r>
            <a:r>
              <a:rPr lang="en-US" dirty="0" smtClean="0"/>
              <a:t> </a:t>
            </a:r>
            <a:r>
              <a:rPr lang="en-US" dirty="0"/>
              <a:t>at the time, it can be reassigned to a different </a:t>
            </a:r>
            <a:r>
              <a:rPr lang="en-US" dirty="0" err="1"/>
              <a:t>FireStation</a:t>
            </a:r>
            <a:r>
              <a:rPr lang="en-US" dirty="0"/>
              <a:t> during its life time.</a:t>
            </a:r>
            <a:endParaRPr lang="en-GB" dirty="0"/>
          </a:p>
        </p:txBody>
      </p:sp>
    </p:spTree>
    <p:extLst>
      <p:ext uri="{BB962C8B-B14F-4D97-AF65-F5344CB8AC3E}">
        <p14:creationId xmlns:p14="http://schemas.microsoft.com/office/powerpoint/2010/main" val="22331460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
            <a:ext cx="11163300" cy="808038"/>
          </a:xfrm>
        </p:spPr>
        <p:txBody>
          <a:bodyPr>
            <a:normAutofit/>
          </a:bodyPr>
          <a:lstStyle/>
          <a:p>
            <a:r>
              <a:rPr lang="en-US" b="1" dirty="0"/>
              <a:t>Identifying Attributes</a:t>
            </a:r>
            <a:endParaRPr lang="en-GB" dirty="0"/>
          </a:p>
        </p:txBody>
      </p:sp>
      <p:sp>
        <p:nvSpPr>
          <p:cNvPr id="5" name="Content Placeholder 2"/>
          <p:cNvSpPr>
            <a:spLocks noGrp="1"/>
          </p:cNvSpPr>
          <p:nvPr>
            <p:ph sz="quarter" idx="1"/>
          </p:nvPr>
        </p:nvSpPr>
        <p:spPr>
          <a:xfrm>
            <a:off x="590550" y="1150937"/>
            <a:ext cx="10991850" cy="5449155"/>
          </a:xfrm>
        </p:spPr>
        <p:txBody>
          <a:bodyPr>
            <a:normAutofit/>
          </a:bodyPr>
          <a:lstStyle/>
          <a:p>
            <a:r>
              <a:rPr lang="en-US" b="1" dirty="0"/>
              <a:t>Attributes </a:t>
            </a:r>
            <a:r>
              <a:rPr lang="en-US" dirty="0"/>
              <a:t>are properties of individual objects. For example, an </a:t>
            </a:r>
            <a:r>
              <a:rPr lang="en-US" dirty="0" err="1" smtClean="0"/>
              <a:t>EmergencyReport</a:t>
            </a:r>
            <a:r>
              <a:rPr lang="en-US" dirty="0" smtClean="0"/>
              <a:t> </a:t>
            </a:r>
            <a:r>
              <a:rPr lang="en-US" dirty="0"/>
              <a:t>has an emergency type, a location, and a description </a:t>
            </a:r>
            <a:r>
              <a:rPr lang="en-US" dirty="0" smtClean="0"/>
              <a:t>property. These </a:t>
            </a:r>
            <a:r>
              <a:rPr lang="en-US" dirty="0"/>
              <a:t>are entered by a </a:t>
            </a:r>
            <a:r>
              <a:rPr lang="en-US" dirty="0" err="1"/>
              <a:t>FieldOfficer</a:t>
            </a:r>
            <a:r>
              <a:rPr lang="en-US" dirty="0"/>
              <a:t> when she reports an emergency and are </a:t>
            </a:r>
            <a:r>
              <a:rPr lang="en-US" dirty="0" smtClean="0"/>
              <a:t>subsequently tracked </a:t>
            </a:r>
            <a:r>
              <a:rPr lang="en-US" dirty="0"/>
              <a:t>by the system. </a:t>
            </a:r>
            <a:endParaRPr lang="en-US" dirty="0" smtClean="0"/>
          </a:p>
          <a:p>
            <a:r>
              <a:rPr lang="en-US" dirty="0" smtClean="0"/>
              <a:t>When </a:t>
            </a:r>
            <a:r>
              <a:rPr lang="en-US" dirty="0"/>
              <a:t>identifying properties of objects, only the attributes relevant to </a:t>
            </a:r>
            <a:r>
              <a:rPr lang="en-US" dirty="0" smtClean="0"/>
              <a:t>the system </a:t>
            </a:r>
            <a:r>
              <a:rPr lang="en-US" dirty="0"/>
              <a:t>should be considered. For example, each </a:t>
            </a:r>
            <a:r>
              <a:rPr lang="en-US" dirty="0" err="1"/>
              <a:t>FieldOfficer</a:t>
            </a:r>
            <a:r>
              <a:rPr lang="en-US" dirty="0"/>
              <a:t> has a social security number </a:t>
            </a:r>
            <a:r>
              <a:rPr lang="en-US" dirty="0" smtClean="0"/>
              <a:t>that is </a:t>
            </a:r>
            <a:r>
              <a:rPr lang="en-US" dirty="0"/>
              <a:t>not relevant to the emergency information system. Instead, </a:t>
            </a:r>
            <a:r>
              <a:rPr lang="en-US" dirty="0" err="1"/>
              <a:t>FieldOfficers</a:t>
            </a:r>
            <a:r>
              <a:rPr lang="en-US" dirty="0"/>
              <a:t> are identified </a:t>
            </a:r>
            <a:r>
              <a:rPr lang="en-US" dirty="0" smtClean="0"/>
              <a:t>by badge </a:t>
            </a:r>
            <a:r>
              <a:rPr lang="en-US" dirty="0"/>
              <a:t>number, which is represented by the </a:t>
            </a:r>
            <a:r>
              <a:rPr lang="en-US" dirty="0" err="1"/>
              <a:t>badgeNumber</a:t>
            </a:r>
            <a:r>
              <a:rPr lang="en-US" dirty="0"/>
              <a:t> property.</a:t>
            </a:r>
            <a:endParaRPr lang="en-GB" dirty="0"/>
          </a:p>
        </p:txBody>
      </p:sp>
      <p:pic>
        <p:nvPicPr>
          <p:cNvPr id="3" name="Picture 2"/>
          <p:cNvPicPr>
            <a:picLocks noChangeAspect="1"/>
          </p:cNvPicPr>
          <p:nvPr/>
        </p:nvPicPr>
        <p:blipFill>
          <a:blip r:embed="rId3"/>
          <a:stretch>
            <a:fillRect/>
          </a:stretch>
        </p:blipFill>
        <p:spPr>
          <a:xfrm>
            <a:off x="3529745" y="4587385"/>
            <a:ext cx="5227393" cy="2059671"/>
          </a:xfrm>
          <a:prstGeom prst="rect">
            <a:avLst/>
          </a:prstGeom>
        </p:spPr>
      </p:pic>
    </p:spTree>
    <p:extLst>
      <p:ext uri="{BB962C8B-B14F-4D97-AF65-F5344CB8AC3E}">
        <p14:creationId xmlns:p14="http://schemas.microsoft.com/office/powerpoint/2010/main" val="25952402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
            <a:ext cx="11163300" cy="808038"/>
          </a:xfrm>
        </p:spPr>
        <p:txBody>
          <a:bodyPr>
            <a:normAutofit/>
          </a:bodyPr>
          <a:lstStyle/>
          <a:p>
            <a:r>
              <a:rPr lang="en-US" b="1" dirty="0"/>
              <a:t>Reviewing the Analysis Model</a:t>
            </a:r>
            <a:endParaRPr lang="en-GB" dirty="0"/>
          </a:p>
        </p:txBody>
      </p:sp>
      <p:sp>
        <p:nvSpPr>
          <p:cNvPr id="5" name="Content Placeholder 2"/>
          <p:cNvSpPr>
            <a:spLocks noGrp="1"/>
          </p:cNvSpPr>
          <p:nvPr>
            <p:ph sz="quarter" idx="1"/>
          </p:nvPr>
        </p:nvSpPr>
        <p:spPr>
          <a:xfrm>
            <a:off x="590550" y="1150937"/>
            <a:ext cx="10991850" cy="5449155"/>
          </a:xfrm>
        </p:spPr>
        <p:txBody>
          <a:bodyPr>
            <a:normAutofit lnSpcReduction="10000"/>
          </a:bodyPr>
          <a:lstStyle/>
          <a:p>
            <a:r>
              <a:rPr lang="en-US" dirty="0"/>
              <a:t>The analysis model is built incrementally and iteratively. </a:t>
            </a:r>
            <a:endParaRPr lang="en-US" dirty="0" smtClean="0"/>
          </a:p>
          <a:p>
            <a:r>
              <a:rPr lang="en-US" dirty="0" smtClean="0"/>
              <a:t>The </a:t>
            </a:r>
            <a:r>
              <a:rPr lang="en-US" dirty="0"/>
              <a:t>analysis model is seldom </a:t>
            </a:r>
            <a:r>
              <a:rPr lang="en-US" dirty="0" smtClean="0"/>
              <a:t>correct or </a:t>
            </a:r>
            <a:r>
              <a:rPr lang="en-US" dirty="0"/>
              <a:t>even complete on the first pass. Several iterations with the client and the user are </a:t>
            </a:r>
            <a:r>
              <a:rPr lang="en-US" dirty="0" smtClean="0"/>
              <a:t>necessary before </a:t>
            </a:r>
            <a:r>
              <a:rPr lang="en-US" dirty="0"/>
              <a:t>the analysis model converges toward a correct specification usable by the developers </a:t>
            </a:r>
            <a:r>
              <a:rPr lang="en-US" dirty="0" smtClean="0"/>
              <a:t>for design </a:t>
            </a:r>
            <a:r>
              <a:rPr lang="en-US" dirty="0"/>
              <a:t>and implementation. For example, an omission discovered during analysis will lead </a:t>
            </a:r>
            <a:r>
              <a:rPr lang="en-US" dirty="0" smtClean="0"/>
              <a:t>to adding </a:t>
            </a:r>
            <a:r>
              <a:rPr lang="en-US" dirty="0"/>
              <a:t>or extending a use case in the requirements specification, which may lead to </a:t>
            </a:r>
            <a:r>
              <a:rPr lang="en-US" dirty="0" smtClean="0"/>
              <a:t>eliciting more </a:t>
            </a:r>
            <a:r>
              <a:rPr lang="en-US" dirty="0"/>
              <a:t>information from the user</a:t>
            </a:r>
            <a:r>
              <a:rPr lang="en-US" dirty="0" smtClean="0"/>
              <a:t>.</a:t>
            </a:r>
          </a:p>
          <a:p>
            <a:r>
              <a:rPr lang="en-US" dirty="0"/>
              <a:t>The following questions should be asked to ensure that the model is </a:t>
            </a:r>
            <a:r>
              <a:rPr lang="en-US" i="1" dirty="0"/>
              <a:t>correct</a:t>
            </a:r>
            <a:r>
              <a:rPr lang="en-US" dirty="0"/>
              <a:t>:</a:t>
            </a:r>
          </a:p>
          <a:p>
            <a:pPr lvl="1"/>
            <a:r>
              <a:rPr lang="en-US" dirty="0" smtClean="0"/>
              <a:t>Is </a:t>
            </a:r>
            <a:r>
              <a:rPr lang="en-US" dirty="0"/>
              <a:t>the glossary of entity objects understandable by the user?</a:t>
            </a:r>
          </a:p>
          <a:p>
            <a:pPr lvl="1"/>
            <a:r>
              <a:rPr lang="en-US" dirty="0" smtClean="0"/>
              <a:t>Do </a:t>
            </a:r>
            <a:r>
              <a:rPr lang="en-US" dirty="0"/>
              <a:t>abstract classes correspond to user-level concepts?</a:t>
            </a:r>
          </a:p>
          <a:p>
            <a:pPr lvl="1"/>
            <a:r>
              <a:rPr lang="en-US" dirty="0" smtClean="0"/>
              <a:t>Are </a:t>
            </a:r>
            <a:r>
              <a:rPr lang="en-US" dirty="0"/>
              <a:t>all descriptions in accordance with the users’ definitions?</a:t>
            </a:r>
          </a:p>
          <a:p>
            <a:pPr lvl="1"/>
            <a:r>
              <a:rPr lang="en-US" dirty="0" smtClean="0"/>
              <a:t>Do </a:t>
            </a:r>
            <a:r>
              <a:rPr lang="en-US" dirty="0"/>
              <a:t>all entity and boundary objects have meaningful noun phrases as names?</a:t>
            </a:r>
          </a:p>
          <a:p>
            <a:pPr lvl="1"/>
            <a:r>
              <a:rPr lang="en-US" dirty="0" smtClean="0"/>
              <a:t>Do </a:t>
            </a:r>
            <a:r>
              <a:rPr lang="en-US" dirty="0"/>
              <a:t>all use cases and control objects have meaningful verb phrases as names?</a:t>
            </a:r>
          </a:p>
          <a:p>
            <a:pPr lvl="1"/>
            <a:r>
              <a:rPr lang="en-US" dirty="0" smtClean="0"/>
              <a:t>Are </a:t>
            </a:r>
            <a:r>
              <a:rPr lang="en-US" dirty="0"/>
              <a:t>all error cases described and handled?</a:t>
            </a:r>
          </a:p>
          <a:p>
            <a:endParaRPr lang="en-GB" dirty="0"/>
          </a:p>
        </p:txBody>
      </p:sp>
    </p:spTree>
    <p:extLst>
      <p:ext uri="{BB962C8B-B14F-4D97-AF65-F5344CB8AC3E}">
        <p14:creationId xmlns:p14="http://schemas.microsoft.com/office/powerpoint/2010/main" val="2499438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
            <a:ext cx="11163300" cy="808038"/>
          </a:xfrm>
        </p:spPr>
        <p:txBody>
          <a:bodyPr>
            <a:normAutofit/>
          </a:bodyPr>
          <a:lstStyle/>
          <a:p>
            <a:r>
              <a:rPr lang="en-US" b="1" dirty="0"/>
              <a:t>Reviewing the Analysis Model</a:t>
            </a:r>
            <a:endParaRPr lang="en-GB" dirty="0"/>
          </a:p>
        </p:txBody>
      </p:sp>
      <p:sp>
        <p:nvSpPr>
          <p:cNvPr id="5" name="Content Placeholder 2"/>
          <p:cNvSpPr>
            <a:spLocks noGrp="1"/>
          </p:cNvSpPr>
          <p:nvPr>
            <p:ph sz="quarter" idx="1"/>
          </p:nvPr>
        </p:nvSpPr>
        <p:spPr>
          <a:xfrm>
            <a:off x="590550" y="1150937"/>
            <a:ext cx="10991850" cy="5449155"/>
          </a:xfrm>
        </p:spPr>
        <p:txBody>
          <a:bodyPr>
            <a:normAutofit fontScale="77500" lnSpcReduction="20000"/>
          </a:bodyPr>
          <a:lstStyle/>
          <a:p>
            <a:r>
              <a:rPr lang="en-US" dirty="0"/>
              <a:t>The following questions should be asked to ensure that the model is </a:t>
            </a:r>
            <a:r>
              <a:rPr lang="en-US" i="1" dirty="0"/>
              <a:t>complete</a:t>
            </a:r>
            <a:r>
              <a:rPr lang="en-US" dirty="0"/>
              <a:t>:</a:t>
            </a:r>
          </a:p>
          <a:p>
            <a:pPr lvl="1"/>
            <a:r>
              <a:rPr lang="en-US" dirty="0" smtClean="0"/>
              <a:t>For </a:t>
            </a:r>
            <a:r>
              <a:rPr lang="en-US" dirty="0"/>
              <a:t>each object: Is it needed by any use case? In which use case is it created? </a:t>
            </a:r>
            <a:r>
              <a:rPr lang="en-US" dirty="0" smtClean="0"/>
              <a:t>modified? destroyed</a:t>
            </a:r>
            <a:r>
              <a:rPr lang="en-US" dirty="0"/>
              <a:t>? Can it be accessed from a boundary object</a:t>
            </a:r>
            <a:r>
              <a:rPr lang="en-US" dirty="0" smtClean="0"/>
              <a:t>?</a:t>
            </a:r>
          </a:p>
          <a:p>
            <a:pPr lvl="1"/>
            <a:r>
              <a:rPr lang="en-US" sz="2600" dirty="0"/>
              <a:t>For each attribute: When is it set? What is its type? Should it be a qualifier?</a:t>
            </a:r>
          </a:p>
          <a:p>
            <a:pPr lvl="1"/>
            <a:r>
              <a:rPr lang="en-US" sz="2600" dirty="0" smtClean="0"/>
              <a:t>For </a:t>
            </a:r>
            <a:r>
              <a:rPr lang="en-US" sz="2600" dirty="0"/>
              <a:t>each association: When is it traversed? Why was the specific multiplicity chosen?</a:t>
            </a:r>
          </a:p>
          <a:p>
            <a:pPr lvl="1"/>
            <a:r>
              <a:rPr lang="en-US" sz="2600" dirty="0"/>
              <a:t>Can associations with one-to-many and many-to-many multiplicities be qualified?</a:t>
            </a:r>
          </a:p>
          <a:p>
            <a:pPr lvl="1"/>
            <a:r>
              <a:rPr lang="en-US" sz="2600" b="1" dirty="0" smtClean="0"/>
              <a:t> </a:t>
            </a:r>
            <a:r>
              <a:rPr lang="en-US" sz="2600" dirty="0"/>
              <a:t>For each control object: Does it have the necessary associations to access the </a:t>
            </a:r>
            <a:r>
              <a:rPr lang="en-US" sz="2600" dirty="0" smtClean="0"/>
              <a:t>object participating </a:t>
            </a:r>
            <a:r>
              <a:rPr lang="en-US" sz="2600" dirty="0"/>
              <a:t>in its corresponding use case?</a:t>
            </a:r>
          </a:p>
          <a:p>
            <a:r>
              <a:rPr lang="en-US" sz="2800" dirty="0"/>
              <a:t>The following questions should be asked to ensure that the model is </a:t>
            </a:r>
            <a:r>
              <a:rPr lang="en-US" sz="2800" i="1" dirty="0"/>
              <a:t>consistent</a:t>
            </a:r>
            <a:r>
              <a:rPr lang="en-US" sz="2800" dirty="0"/>
              <a:t>:</a:t>
            </a:r>
          </a:p>
          <a:p>
            <a:pPr lvl="1"/>
            <a:r>
              <a:rPr lang="en-US" sz="2600" dirty="0" smtClean="0"/>
              <a:t>Are </a:t>
            </a:r>
            <a:r>
              <a:rPr lang="en-US" sz="2600" dirty="0"/>
              <a:t>there multiple classes or use cases with the same name?</a:t>
            </a:r>
          </a:p>
          <a:p>
            <a:pPr lvl="1"/>
            <a:r>
              <a:rPr lang="en-US" sz="2600" dirty="0" smtClean="0"/>
              <a:t>Do </a:t>
            </a:r>
            <a:r>
              <a:rPr lang="en-US" sz="2600" dirty="0"/>
              <a:t>entities (e.g., use cases, classes, attributes) with similar names denote </a:t>
            </a:r>
            <a:r>
              <a:rPr lang="en-US" sz="2600" dirty="0" smtClean="0"/>
              <a:t>similar concepts</a:t>
            </a:r>
            <a:r>
              <a:rPr lang="en-US" sz="2600" dirty="0"/>
              <a:t>?</a:t>
            </a:r>
          </a:p>
          <a:p>
            <a:pPr lvl="1"/>
            <a:r>
              <a:rPr lang="en-US" sz="2600" dirty="0" smtClean="0"/>
              <a:t>Are </a:t>
            </a:r>
            <a:r>
              <a:rPr lang="en-US" sz="2600" dirty="0"/>
              <a:t>there objects with similar attributes and associations that are not in the </a:t>
            </a:r>
            <a:r>
              <a:rPr lang="en-US" sz="2600" dirty="0" smtClean="0"/>
              <a:t>same generalization </a:t>
            </a:r>
            <a:r>
              <a:rPr lang="en-US" sz="2600" dirty="0"/>
              <a:t>hierarchy?</a:t>
            </a:r>
          </a:p>
          <a:p>
            <a:r>
              <a:rPr lang="en-US" sz="2800" dirty="0"/>
              <a:t>The following questions should be asked to ensure that the system described by the </a:t>
            </a:r>
            <a:r>
              <a:rPr lang="en-US" sz="2800" dirty="0" smtClean="0"/>
              <a:t>analysis model </a:t>
            </a:r>
            <a:r>
              <a:rPr lang="en-US" sz="2800" dirty="0"/>
              <a:t>is </a:t>
            </a:r>
            <a:r>
              <a:rPr lang="en-US" sz="2800" i="1" dirty="0"/>
              <a:t>realistic</a:t>
            </a:r>
            <a:r>
              <a:rPr lang="en-US" sz="2800" dirty="0"/>
              <a:t>:</a:t>
            </a:r>
          </a:p>
          <a:p>
            <a:pPr lvl="1"/>
            <a:r>
              <a:rPr lang="en-US" sz="2600" dirty="0" smtClean="0"/>
              <a:t>Are </a:t>
            </a:r>
            <a:r>
              <a:rPr lang="en-US" sz="2600" dirty="0"/>
              <a:t>there any novel features in the system? Were any studies or prototypes built </a:t>
            </a:r>
            <a:r>
              <a:rPr lang="en-US" sz="2600" dirty="0" smtClean="0"/>
              <a:t>to ensure </a:t>
            </a:r>
            <a:r>
              <a:rPr lang="en-US" sz="2600" dirty="0"/>
              <a:t>their feasibility?</a:t>
            </a:r>
          </a:p>
          <a:p>
            <a:pPr lvl="1"/>
            <a:r>
              <a:rPr lang="en-US" sz="2600" dirty="0" smtClean="0"/>
              <a:t>Can </a:t>
            </a:r>
            <a:r>
              <a:rPr lang="en-US" sz="2600" dirty="0"/>
              <a:t>the performance and reliability requirements be met? Were these </a:t>
            </a:r>
            <a:r>
              <a:rPr lang="en-US" sz="2600" dirty="0" smtClean="0"/>
              <a:t>requirements verified </a:t>
            </a:r>
            <a:r>
              <a:rPr lang="en-US" sz="2600" dirty="0"/>
              <a:t>by any prototypes running on the selected hardware?</a:t>
            </a:r>
            <a:endParaRPr lang="en-GB" dirty="0"/>
          </a:p>
        </p:txBody>
      </p:sp>
    </p:spTree>
    <p:extLst>
      <p:ext uri="{BB962C8B-B14F-4D97-AF65-F5344CB8AC3E}">
        <p14:creationId xmlns:p14="http://schemas.microsoft.com/office/powerpoint/2010/main" val="11935642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47650"/>
            <a:ext cx="10363200" cy="903288"/>
          </a:xfrm>
        </p:spPr>
        <p:txBody>
          <a:bodyPr/>
          <a:lstStyle/>
          <a:p>
            <a:r>
              <a:rPr lang="en-GB" b="1" dirty="0" smtClean="0"/>
              <a:t>Analysis</a:t>
            </a:r>
            <a:endParaRPr lang="en-GB" dirty="0"/>
          </a:p>
        </p:txBody>
      </p:sp>
      <p:sp>
        <p:nvSpPr>
          <p:cNvPr id="3" name="Content Placeholder 2"/>
          <p:cNvSpPr>
            <a:spLocks noGrp="1"/>
          </p:cNvSpPr>
          <p:nvPr>
            <p:ph sz="quarter" idx="1"/>
          </p:nvPr>
        </p:nvSpPr>
        <p:spPr>
          <a:xfrm>
            <a:off x="590550" y="1219200"/>
            <a:ext cx="10991850" cy="5391150"/>
          </a:xfrm>
        </p:spPr>
        <p:txBody>
          <a:bodyPr>
            <a:normAutofit/>
          </a:bodyPr>
          <a:lstStyle/>
          <a:p>
            <a:r>
              <a:rPr lang="en-GB" sz="2800" dirty="0" smtClean="0"/>
              <a:t>In object-oriented analysis, developers build a model describing the application domain.</a:t>
            </a:r>
          </a:p>
          <a:p>
            <a:r>
              <a:rPr lang="en-GB" sz="2800" dirty="0" smtClean="0"/>
              <a:t>For example, the analysis model of a watch describes how the watch represents time: Does the watch know about leap years? Does it know about the day of the week? Does it know about the phases of the moon? The analysis model is then extended to describe how the actors and the system interact to manipulate the application domain model: How does the watch owner reset the time? How does the watch owner reset the day of the week? </a:t>
            </a:r>
          </a:p>
          <a:p>
            <a:r>
              <a:rPr lang="en-GB" sz="2800" dirty="0" smtClean="0"/>
              <a:t>Developers use the analysis model, together with </a:t>
            </a:r>
            <a:r>
              <a:rPr lang="en-GB" sz="2800" dirty="0" err="1" smtClean="0"/>
              <a:t>nonfunctional</a:t>
            </a:r>
            <a:r>
              <a:rPr lang="en-GB" sz="2800" dirty="0" smtClean="0"/>
              <a:t> requirements, to prepare for the architecture of the system developed during high-level design</a:t>
            </a:r>
            <a:endParaRPr lang="en-GB" sz="28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
            <a:ext cx="11163300" cy="808038"/>
          </a:xfrm>
        </p:spPr>
        <p:txBody>
          <a:bodyPr>
            <a:normAutofit/>
          </a:bodyPr>
          <a:lstStyle/>
          <a:p>
            <a:r>
              <a:rPr lang="en-US" b="1" dirty="0"/>
              <a:t>Managing Analysis</a:t>
            </a:r>
            <a:endParaRPr lang="en-GB" dirty="0"/>
          </a:p>
        </p:txBody>
      </p:sp>
      <p:sp>
        <p:nvSpPr>
          <p:cNvPr id="5" name="Content Placeholder 2"/>
          <p:cNvSpPr>
            <a:spLocks noGrp="1"/>
          </p:cNvSpPr>
          <p:nvPr>
            <p:ph sz="quarter" idx="1"/>
          </p:nvPr>
        </p:nvSpPr>
        <p:spPr>
          <a:xfrm>
            <a:off x="590550" y="1150937"/>
            <a:ext cx="10991850" cy="5449155"/>
          </a:xfrm>
        </p:spPr>
        <p:txBody>
          <a:bodyPr>
            <a:normAutofit/>
          </a:bodyPr>
          <a:lstStyle/>
          <a:p>
            <a:r>
              <a:rPr lang="en-US" dirty="0"/>
              <a:t>The primary challenge in managing the requirements in such a project is </a:t>
            </a:r>
            <a:r>
              <a:rPr lang="en-US" dirty="0" smtClean="0"/>
              <a:t>to maintain </a:t>
            </a:r>
            <a:r>
              <a:rPr lang="en-US" dirty="0"/>
              <a:t>consistency while using so many resources. In the end, the requirements </a:t>
            </a:r>
            <a:r>
              <a:rPr lang="en-US" dirty="0" smtClean="0"/>
              <a:t>analysis document </a:t>
            </a:r>
            <a:r>
              <a:rPr lang="en-US" dirty="0"/>
              <a:t>should describe a single coherent system understandable to a single person</a:t>
            </a:r>
            <a:r>
              <a:rPr lang="en-US" dirty="0" smtClean="0"/>
              <a:t>.</a:t>
            </a:r>
          </a:p>
          <a:p>
            <a:r>
              <a:rPr lang="en-US" dirty="0" smtClean="0"/>
              <a:t>The Analysis Management consists the following activities:</a:t>
            </a:r>
          </a:p>
          <a:p>
            <a:pPr lvl="1"/>
            <a:r>
              <a:rPr lang="en-US" dirty="0" smtClean="0"/>
              <a:t>Documenting Analysis</a:t>
            </a:r>
          </a:p>
          <a:p>
            <a:pPr lvl="1"/>
            <a:r>
              <a:rPr lang="en-US" dirty="0"/>
              <a:t>Assigning </a:t>
            </a:r>
            <a:r>
              <a:rPr lang="en-US" dirty="0" smtClean="0"/>
              <a:t>Responsibilities</a:t>
            </a:r>
          </a:p>
          <a:p>
            <a:pPr lvl="1"/>
            <a:r>
              <a:rPr lang="en-US" dirty="0"/>
              <a:t>Communicating about </a:t>
            </a:r>
            <a:r>
              <a:rPr lang="en-US" dirty="0" smtClean="0"/>
              <a:t>Analysis</a:t>
            </a:r>
          </a:p>
          <a:p>
            <a:pPr lvl="1"/>
            <a:r>
              <a:rPr lang="en-US" dirty="0"/>
              <a:t>Iterating over the Analysis </a:t>
            </a:r>
            <a:r>
              <a:rPr lang="en-US" dirty="0" smtClean="0"/>
              <a:t>Model</a:t>
            </a:r>
          </a:p>
          <a:p>
            <a:pPr lvl="1"/>
            <a:r>
              <a:rPr lang="en-US" dirty="0"/>
              <a:t>Client Sign-Off</a:t>
            </a:r>
            <a:endParaRPr lang="en-GB" dirty="0"/>
          </a:p>
        </p:txBody>
      </p:sp>
    </p:spTree>
    <p:extLst>
      <p:ext uri="{BB962C8B-B14F-4D97-AF65-F5344CB8AC3E}">
        <p14:creationId xmlns:p14="http://schemas.microsoft.com/office/powerpoint/2010/main" val="34067525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6300" y="274638"/>
            <a:ext cx="10363200" cy="1143000"/>
          </a:xfrm>
        </p:spPr>
        <p:txBody>
          <a:bodyPr/>
          <a:lstStyle/>
          <a:p>
            <a:pPr algn="ctr"/>
            <a:r>
              <a:rPr lang="en-US" dirty="0" smtClean="0"/>
              <a:t>What Do You See? </a:t>
            </a:r>
            <a:endParaRPr lang="en-GB" dirty="0"/>
          </a:p>
        </p:txBody>
      </p:sp>
      <p:pic>
        <p:nvPicPr>
          <p:cNvPr id="1026" name="Picture 2"/>
          <p:cNvPicPr>
            <a:picLocks noGrp="1" noChangeAspect="1" noChangeArrowheads="1"/>
          </p:cNvPicPr>
          <p:nvPr>
            <p:ph sz="quarter" idx="1"/>
          </p:nvPr>
        </p:nvPicPr>
        <p:blipFill>
          <a:blip r:embed="rId2"/>
          <a:srcRect/>
          <a:stretch>
            <a:fillRect/>
          </a:stretch>
        </p:blipFill>
        <p:spPr bwMode="auto">
          <a:xfrm>
            <a:off x="4191000" y="1809749"/>
            <a:ext cx="3733800" cy="456353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47700" y="438150"/>
            <a:ext cx="10934700" cy="6000750"/>
          </a:xfrm>
        </p:spPr>
        <p:txBody>
          <a:bodyPr>
            <a:normAutofit/>
          </a:bodyPr>
          <a:lstStyle/>
          <a:p>
            <a:r>
              <a:rPr lang="en-GB" dirty="0" smtClean="0"/>
              <a:t>If the drawing in the previous figure had been a requirements specification, which models should you have constructed? </a:t>
            </a:r>
          </a:p>
          <a:p>
            <a:r>
              <a:rPr lang="en-GB" dirty="0" smtClean="0"/>
              <a:t>Specifications, like multi-stable images, contain ambiguities caused by the inaccuracies inherent to natural language and by the assumptions of the specification authors. For example, a quantity specified without a unit is ambiguous (e.g., the “Feet or Miles?”), a time without time zone is ambiguous (e.g., scheduling a phone call between different countries).</a:t>
            </a:r>
          </a:p>
          <a:p>
            <a:r>
              <a:rPr lang="en-GB" dirty="0" smtClean="0"/>
              <a:t>Formalization helps identify areas of ambiguity as well as inconsistencies and omissions in a requirements specification. </a:t>
            </a:r>
          </a:p>
          <a:p>
            <a:r>
              <a:rPr lang="en-GB" dirty="0" smtClean="0"/>
              <a:t>Once developers identify problems with the specification, they address them by eliciting more information from the users and the client. </a:t>
            </a:r>
          </a:p>
          <a:p>
            <a:r>
              <a:rPr lang="en-GB" dirty="0" smtClean="0"/>
              <a:t>Requirements elicitation and analysis are iterative and incremental activities that occur concurrently.</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Model the System … But Why Model?</a:t>
            </a:r>
            <a:endParaRPr lang="en-GB" dirty="0"/>
          </a:p>
        </p:txBody>
      </p:sp>
      <p:sp>
        <p:nvSpPr>
          <p:cNvPr id="3" name="Content Placeholder 2"/>
          <p:cNvSpPr>
            <a:spLocks noGrp="1"/>
          </p:cNvSpPr>
          <p:nvPr>
            <p:ph sz="quarter" idx="1"/>
          </p:nvPr>
        </p:nvSpPr>
        <p:spPr/>
        <p:txBody>
          <a:bodyPr/>
          <a:lstStyle/>
          <a:p>
            <a:r>
              <a:rPr lang="en-US" dirty="0" smtClean="0"/>
              <a:t>We use models</a:t>
            </a:r>
          </a:p>
          <a:p>
            <a:pPr lvl="1"/>
            <a:r>
              <a:rPr lang="en-US" dirty="0" smtClean="0"/>
              <a:t>To abstract away from details in the reality, so we can draw complicated conclusions  in the reality with simple steps in the model</a:t>
            </a:r>
          </a:p>
          <a:p>
            <a:pPr lvl="1"/>
            <a:r>
              <a:rPr lang="en-US" dirty="0" smtClean="0"/>
              <a:t>To get insights into the past or presence</a:t>
            </a:r>
          </a:p>
          <a:p>
            <a:pPr lvl="1"/>
            <a:r>
              <a:rPr lang="en-US" dirty="0" smtClean="0"/>
              <a:t>To make predictions about the future</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Analysis</a:t>
            </a:r>
            <a:endParaRPr lang="en-GB" dirty="0"/>
          </a:p>
        </p:txBody>
      </p:sp>
      <p:sp>
        <p:nvSpPr>
          <p:cNvPr id="3" name="Content Placeholder 2"/>
          <p:cNvSpPr>
            <a:spLocks noGrp="1"/>
          </p:cNvSpPr>
          <p:nvPr>
            <p:ph sz="quarter" idx="1"/>
          </p:nvPr>
        </p:nvSpPr>
        <p:spPr>
          <a:xfrm>
            <a:off x="819150" y="1447800"/>
            <a:ext cx="10763250" cy="4991100"/>
          </a:xfrm>
        </p:spPr>
        <p:txBody>
          <a:bodyPr>
            <a:normAutofit/>
          </a:bodyPr>
          <a:lstStyle/>
          <a:p>
            <a:r>
              <a:rPr lang="en-GB" dirty="0" smtClean="0"/>
              <a:t>Analysis focuses on producing a model of the system, called the analysis model, which is correct, complete, consistent, and verifiable. </a:t>
            </a:r>
          </a:p>
          <a:p>
            <a:r>
              <a:rPr lang="en-GB" dirty="0" smtClean="0"/>
              <a:t>Analysis is different from requirements elicitation in that developers focus on structuring and formalizing the requirements elicited from users.</a:t>
            </a:r>
          </a:p>
          <a:p>
            <a:r>
              <a:rPr lang="en-GB" dirty="0" smtClean="0"/>
              <a:t>This formalization leads to new insights and the discovery of errors in the requirements.</a:t>
            </a:r>
          </a:p>
          <a:p>
            <a:r>
              <a:rPr lang="en-GB" dirty="0" smtClean="0"/>
              <a:t>There is a natural tendency for users and developers to postpone difficult decisions until later in the project, this difficulty may be caused by the lack of domain knowledge, lack of technological knowledge, or simply because of disagreements among users and developers. These decisions are made in Analysis phase to resolve all issues.</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650" y="103188"/>
            <a:ext cx="10363200" cy="1143000"/>
          </a:xfrm>
        </p:spPr>
        <p:txBody>
          <a:bodyPr/>
          <a:lstStyle/>
          <a:p>
            <a:r>
              <a:rPr lang="en-US" dirty="0" smtClean="0"/>
              <a:t>Overview of Analysis</a:t>
            </a:r>
            <a:endParaRPr lang="en-GB" dirty="0"/>
          </a:p>
        </p:txBody>
      </p:sp>
      <p:sp>
        <p:nvSpPr>
          <p:cNvPr id="3" name="Content Placeholder 2"/>
          <p:cNvSpPr>
            <a:spLocks noGrp="1"/>
          </p:cNvSpPr>
          <p:nvPr>
            <p:ph sz="quarter" idx="1"/>
          </p:nvPr>
        </p:nvSpPr>
        <p:spPr>
          <a:xfrm>
            <a:off x="819150" y="1219200"/>
            <a:ext cx="10763250" cy="4991100"/>
          </a:xfrm>
        </p:spPr>
        <p:txBody>
          <a:bodyPr>
            <a:normAutofit/>
          </a:bodyPr>
          <a:lstStyle/>
          <a:p>
            <a:r>
              <a:rPr lang="en-GB" dirty="0" smtClean="0"/>
              <a:t>The analysis model is composed of three individual models: </a:t>
            </a:r>
          </a:p>
          <a:p>
            <a:pPr lvl="1"/>
            <a:r>
              <a:rPr lang="en-GB" dirty="0" smtClean="0"/>
              <a:t>The functional model, represented by use cases and scenarios</a:t>
            </a:r>
          </a:p>
          <a:p>
            <a:pPr lvl="1"/>
            <a:r>
              <a:rPr lang="en-GB" dirty="0" smtClean="0"/>
              <a:t>The analysis object model, represented by class and object diagrams</a:t>
            </a:r>
          </a:p>
          <a:p>
            <a:pPr lvl="1"/>
            <a:r>
              <a:rPr lang="en-GB" dirty="0" smtClean="0"/>
              <a:t>The dynamic model, represented by state machine and sequence diagrams</a:t>
            </a:r>
          </a:p>
          <a:p>
            <a:endParaRPr lang="en-GB" dirty="0" smtClean="0"/>
          </a:p>
          <a:p>
            <a:endParaRPr lang="en-GB" dirty="0"/>
          </a:p>
        </p:txBody>
      </p:sp>
      <p:pic>
        <p:nvPicPr>
          <p:cNvPr id="2050" name="Picture 2"/>
          <p:cNvPicPr>
            <a:picLocks noChangeAspect="1" noChangeArrowheads="1"/>
          </p:cNvPicPr>
          <p:nvPr/>
        </p:nvPicPr>
        <p:blipFill>
          <a:blip r:embed="rId2"/>
          <a:srcRect/>
          <a:stretch>
            <a:fillRect/>
          </a:stretch>
        </p:blipFill>
        <p:spPr bwMode="auto">
          <a:xfrm>
            <a:off x="2162174" y="2914650"/>
            <a:ext cx="8131097" cy="3810000"/>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Analysis Concepts</a:t>
            </a:r>
            <a:endParaRPr lang="en-GB" dirty="0"/>
          </a:p>
        </p:txBody>
      </p:sp>
      <p:sp>
        <p:nvSpPr>
          <p:cNvPr id="3" name="Content Placeholder 2"/>
          <p:cNvSpPr>
            <a:spLocks noGrp="1"/>
          </p:cNvSpPr>
          <p:nvPr>
            <p:ph sz="quarter" idx="1"/>
          </p:nvPr>
        </p:nvSpPr>
        <p:spPr/>
        <p:txBody>
          <a:bodyPr/>
          <a:lstStyle/>
          <a:p>
            <a:r>
              <a:rPr lang="en-GB" dirty="0" smtClean="0"/>
              <a:t>Here we describe the main analysis concepts used in Analysis Phase.</a:t>
            </a:r>
          </a:p>
          <a:p>
            <a:pPr lvl="1"/>
            <a:r>
              <a:rPr lang="en-GB" b="1" dirty="0" smtClean="0"/>
              <a:t>Analysis Object Models and Dynamic Models</a:t>
            </a:r>
          </a:p>
          <a:p>
            <a:pPr lvl="1"/>
            <a:r>
              <a:rPr lang="en-GB" b="1" dirty="0" smtClean="0"/>
              <a:t>Entity, Boundary, and Control Objects</a:t>
            </a:r>
          </a:p>
          <a:p>
            <a:pPr lvl="1"/>
            <a:r>
              <a:rPr lang="en-GB" b="1" dirty="0" smtClean="0"/>
              <a:t>Generalization and Specialization</a:t>
            </a:r>
            <a:endParaRPr lang="en-GB"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Equity</Template>
  <TotalTime>6902</TotalTime>
  <Words>2568</Words>
  <Application>Microsoft Office PowerPoint</Application>
  <PresentationFormat>Widescreen</PresentationFormat>
  <Paragraphs>140</Paragraphs>
  <Slides>30</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30</vt:i4>
      </vt:variant>
    </vt:vector>
  </HeadingPairs>
  <TitlesOfParts>
    <vt:vector size="37" baseType="lpstr">
      <vt:lpstr>Arial</vt:lpstr>
      <vt:lpstr>Baskerville Old Face</vt:lpstr>
      <vt:lpstr>Calibri</vt:lpstr>
      <vt:lpstr>Franklin Gothic Book</vt:lpstr>
      <vt:lpstr>Perpetua</vt:lpstr>
      <vt:lpstr>Wingdings 2</vt:lpstr>
      <vt:lpstr>Equity</vt:lpstr>
      <vt:lpstr>Object Oriented Software Engineering</vt:lpstr>
      <vt:lpstr>Analysis</vt:lpstr>
      <vt:lpstr>Analysis</vt:lpstr>
      <vt:lpstr>What Do You See? </vt:lpstr>
      <vt:lpstr>PowerPoint Presentation</vt:lpstr>
      <vt:lpstr>We Model the System … But Why Model?</vt:lpstr>
      <vt:lpstr>Overview of Analysis</vt:lpstr>
      <vt:lpstr>Overview of Analysis</vt:lpstr>
      <vt:lpstr>Analysis Concepts</vt:lpstr>
      <vt:lpstr>Analysis Object Models and Dynamic Models</vt:lpstr>
      <vt:lpstr>Entity, Boundary, and Control Objects</vt:lpstr>
      <vt:lpstr>Generalization and Specialization</vt:lpstr>
      <vt:lpstr>Analysis Activities: From Use Cases to Objects</vt:lpstr>
      <vt:lpstr>Identifying Entity Objects</vt:lpstr>
      <vt:lpstr>Identifying Entity Objects</vt:lpstr>
      <vt:lpstr>Identifying Boundary Objects</vt:lpstr>
      <vt:lpstr>Identifying Control Objects</vt:lpstr>
      <vt:lpstr>Identifying Control Objects</vt:lpstr>
      <vt:lpstr>To Be Continued After Midterms …</vt:lpstr>
      <vt:lpstr>Mapping Use Cases to Objects with Sequence Diagrams</vt:lpstr>
      <vt:lpstr>Mapping Use Cases to Objects with Sequence Diagrams</vt:lpstr>
      <vt:lpstr>Modeling Interactions among Objects with CRC Cards</vt:lpstr>
      <vt:lpstr>Identifying Associations</vt:lpstr>
      <vt:lpstr>Identifying Associations</vt:lpstr>
      <vt:lpstr>Identifying Aggregates</vt:lpstr>
      <vt:lpstr>Identifying Aggregates</vt:lpstr>
      <vt:lpstr>Identifying Attributes</vt:lpstr>
      <vt:lpstr>Reviewing the Analysis Model</vt:lpstr>
      <vt:lpstr>Reviewing the Analysis Model</vt:lpstr>
      <vt:lpstr>Managing Analysis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Computing paradigms</dc:title>
  <dc:creator>SAEED</dc:creator>
  <cp:lastModifiedBy>Dell</cp:lastModifiedBy>
  <cp:revision>246</cp:revision>
  <dcterms:created xsi:type="dcterms:W3CDTF">2019-01-27T04:28:38Z</dcterms:created>
  <dcterms:modified xsi:type="dcterms:W3CDTF">2020-05-04T13:49:10Z</dcterms:modified>
</cp:coreProperties>
</file>