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88" r:id="rId3"/>
    <p:sldId id="290" r:id="rId4"/>
    <p:sldId id="289" r:id="rId5"/>
    <p:sldId id="291" r:id="rId6"/>
    <p:sldId id="292" r:id="rId7"/>
    <p:sldId id="294" r:id="rId8"/>
    <p:sldId id="293" r:id="rId9"/>
    <p:sldId id="296" r:id="rId10"/>
    <p:sldId id="298" r:id="rId11"/>
    <p:sldId id="29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65" autoAdjust="0"/>
  </p:normalViewPr>
  <p:slideViewPr>
    <p:cSldViewPr snapToGrid="0">
      <p:cViewPr varScale="1">
        <p:scale>
          <a:sx n="65" d="100"/>
          <a:sy n="65" d="100"/>
        </p:scale>
        <p:origin x="133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04812-52CF-4328-9C03-67E84376F8DA}" type="datetimeFigureOut">
              <a:rPr lang="en-US" smtClean="0"/>
              <a:pPr/>
              <a:t>3/29/2020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D350A3-35A7-4A5A-89BE-591B05B80917}" type="slidenum">
              <a:rPr lang="en-US" smtClean="0"/>
              <a:pPr/>
              <a:t>‹#›</a:t>
            </a:fld>
            <a:endParaRPr lang="en-US"/>
          </a:p>
        </p:txBody>
      </p:sp>
    </p:spTree>
    <p:extLst>
      <p:ext uri="{BB962C8B-B14F-4D97-AF65-F5344CB8AC3E}">
        <p14:creationId xmlns:p14="http://schemas.microsoft.com/office/powerpoint/2010/main" val="211308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D350A3-35A7-4A5A-89BE-591B05B8091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766BF21-8935-4512-91A4-D1D2FFCD9040}" type="datetimeFigureOut">
              <a:rPr lang="en-US" smtClean="0"/>
              <a:pPr/>
              <a:t>3/29/2020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66BF21-8935-4512-91A4-D1D2FFCD9040}"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66BF21-8935-4512-91A4-D1D2FFCD9040}" type="datetimeFigureOut">
              <a:rPr lang="en-US" smtClean="0"/>
              <a:pPr/>
              <a:t>3/29/2020</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66BF21-8935-4512-91A4-D1D2FFCD9040}"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766BF21-8935-4512-91A4-D1D2FFCD9040}"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66BF21-8935-4512-91A4-D1D2FFCD9040}"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BF21-8935-4512-91A4-D1D2FFCD9040}"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66BF21-8935-4512-91A4-D1D2FFCD9040}"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66BF21-8935-4512-91A4-D1D2FFCD9040}" type="datetimeFigureOut">
              <a:rPr lang="en-US" smtClean="0"/>
              <a:pPr/>
              <a:t>3/29/2020</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766BF21-8935-4512-91A4-D1D2FFCD9040}" type="datetimeFigureOut">
              <a:rPr lang="en-US" smtClean="0"/>
              <a:pPr/>
              <a:t>3/29/2020</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200" y="3200400"/>
            <a:ext cx="8534400" cy="1740878"/>
          </a:xfrm>
        </p:spPr>
        <p:txBody>
          <a:bodyPr>
            <a:normAutofit/>
          </a:bodyPr>
          <a:lstStyle/>
          <a:p>
            <a:r>
              <a:rPr lang="en-US" sz="3200" b="1" dirty="0" err="1" smtClean="0"/>
              <a:t>Sanaa</a:t>
            </a:r>
            <a:r>
              <a:rPr lang="en-US" sz="3200" b="1" dirty="0" smtClean="0"/>
              <a:t> </a:t>
            </a:r>
            <a:r>
              <a:rPr lang="en-US" sz="3200" b="1" dirty="0" err="1" smtClean="0"/>
              <a:t>Jeehan</a:t>
            </a:r>
            <a:endParaRPr lang="en-US" sz="3200" b="1" dirty="0" smtClean="0"/>
          </a:p>
          <a:p>
            <a:r>
              <a:rPr lang="en-US" sz="3200" b="1" dirty="0" smtClean="0"/>
              <a:t>April 7</a:t>
            </a:r>
            <a:r>
              <a:rPr lang="en-US" sz="3200" b="1" baseline="30000" dirty="0" smtClean="0"/>
              <a:t>th</a:t>
            </a:r>
            <a:r>
              <a:rPr lang="en-US" sz="3200" b="1" dirty="0" smtClean="0"/>
              <a:t>, 2020</a:t>
            </a:r>
          </a:p>
          <a:p>
            <a:r>
              <a:rPr lang="en-US" sz="3200" b="1" dirty="0" smtClean="0"/>
              <a:t>8</a:t>
            </a:r>
            <a:r>
              <a:rPr lang="en-US" sz="3200" b="1" baseline="30000" dirty="0" smtClean="0"/>
              <a:t>th</a:t>
            </a:r>
            <a:r>
              <a:rPr lang="en-US" sz="3200" b="1" dirty="0" smtClean="0"/>
              <a:t> Week</a:t>
            </a:r>
          </a:p>
        </p:txBody>
      </p:sp>
      <p:sp>
        <p:nvSpPr>
          <p:cNvPr id="2" name="Title 1"/>
          <p:cNvSpPr>
            <a:spLocks noGrp="1"/>
          </p:cNvSpPr>
          <p:nvPr>
            <p:ph type="ctrTitle"/>
          </p:nvPr>
        </p:nvSpPr>
        <p:spPr>
          <a:xfrm>
            <a:off x="609600" y="1512277"/>
            <a:ext cx="10972800" cy="1463680"/>
          </a:xfrm>
        </p:spPr>
        <p:txBody>
          <a:bodyPr>
            <a:normAutofit/>
          </a:bodyPr>
          <a:lstStyle/>
          <a:p>
            <a:r>
              <a:rPr sz="4400" b="1" smtClean="0"/>
              <a:t>Requirement Elicitation</a:t>
            </a:r>
            <a:endParaRPr lang="en-US" sz="4400" dirty="0">
              <a:latin typeface="Baskerville Old Face" pitchFamily="18" charset="0"/>
            </a:endParaRPr>
          </a:p>
        </p:txBody>
      </p:sp>
      <p:sp>
        <p:nvSpPr>
          <p:cNvPr id="4" name="Subtitle 2"/>
          <p:cNvSpPr txBox="1">
            <a:spLocks/>
          </p:cNvSpPr>
          <p:nvPr/>
        </p:nvSpPr>
        <p:spPr>
          <a:xfrm>
            <a:off x="1524000" y="5900738"/>
            <a:ext cx="9144000" cy="4127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1800" i="1" dirty="0"/>
          </a:p>
        </p:txBody>
      </p:sp>
    </p:spTree>
    <p:extLst>
      <p:ext uri="{BB962C8B-B14F-4D97-AF65-F5344CB8AC3E}">
        <p14:creationId xmlns:p14="http://schemas.microsoft.com/office/powerpoint/2010/main" val="356840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7150"/>
            <a:ext cx="10363200" cy="941388"/>
          </a:xfrm>
        </p:spPr>
        <p:txBody>
          <a:bodyPr/>
          <a:lstStyle/>
          <a:p>
            <a:r>
              <a:rPr lang="en-GB" b="1" dirty="0" smtClean="0"/>
              <a:t>Identifying Scenarios</a:t>
            </a:r>
            <a:endParaRPr lang="en-GB" dirty="0"/>
          </a:p>
        </p:txBody>
      </p:sp>
      <p:sp>
        <p:nvSpPr>
          <p:cNvPr id="3" name="Content Placeholder 2"/>
          <p:cNvSpPr>
            <a:spLocks noGrp="1"/>
          </p:cNvSpPr>
          <p:nvPr>
            <p:ph sz="quarter" idx="1"/>
          </p:nvPr>
        </p:nvSpPr>
        <p:spPr>
          <a:xfrm>
            <a:off x="590550" y="952500"/>
            <a:ext cx="10991850" cy="5905500"/>
          </a:xfrm>
        </p:spPr>
        <p:txBody>
          <a:bodyPr>
            <a:normAutofit/>
          </a:bodyPr>
          <a:lstStyle/>
          <a:p>
            <a:pPr lvl="1"/>
            <a:r>
              <a:rPr lang="en-GB" sz="2800" b="1" dirty="0" smtClean="0"/>
              <a:t>Evaluation scenarios describe user tasks against which the system is to be evaluated. </a:t>
            </a:r>
            <a:r>
              <a:rPr lang="en-GB" sz="3200" dirty="0" smtClean="0"/>
              <a:t>The collaborative development of evaluation scenarios by users and developers also improves the definition of the functionality tested by these scenarios.</a:t>
            </a:r>
          </a:p>
          <a:p>
            <a:pPr lvl="1"/>
            <a:r>
              <a:rPr lang="en-GB" sz="2800" b="1" dirty="0" smtClean="0"/>
              <a:t>Training scenarios are tutorials used for introducing new users to the system. </a:t>
            </a:r>
            <a:r>
              <a:rPr lang="en-GB" sz="2800" dirty="0" smtClean="0"/>
              <a:t>These are step-by-step instructions designed to hand-hold the user through common tasks.</a:t>
            </a: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941388"/>
          </a:xfrm>
        </p:spPr>
        <p:txBody>
          <a:bodyPr/>
          <a:lstStyle/>
          <a:p>
            <a:pPr algn="ctr"/>
            <a:r>
              <a:rPr lang="en-GB" b="1" dirty="0" smtClean="0"/>
              <a:t>Example: Scenario</a:t>
            </a:r>
            <a:endParaRPr lang="en-GB" dirty="0"/>
          </a:p>
        </p:txBody>
      </p:sp>
      <p:pic>
        <p:nvPicPr>
          <p:cNvPr id="4098" name="Picture 2"/>
          <p:cNvPicPr>
            <a:picLocks noGrp="1" noChangeAspect="1" noChangeArrowheads="1"/>
          </p:cNvPicPr>
          <p:nvPr>
            <p:ph sz="quarter" idx="1"/>
          </p:nvPr>
        </p:nvPicPr>
        <p:blipFill>
          <a:blip r:embed="rId2"/>
          <a:srcRect/>
          <a:stretch>
            <a:fillRect/>
          </a:stretch>
        </p:blipFill>
        <p:spPr bwMode="auto">
          <a:xfrm>
            <a:off x="571500" y="991422"/>
            <a:ext cx="11045783" cy="58284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373"/>
            <a:ext cx="10456975" cy="1143000"/>
          </a:xfrm>
        </p:spPr>
        <p:txBody>
          <a:bodyPr/>
          <a:lstStyle/>
          <a:p>
            <a:r>
              <a:rPr lang="en-US" dirty="0" smtClean="0"/>
              <a:t>Requirement Elicitation</a:t>
            </a:r>
            <a:endParaRPr lang="en-GB" dirty="0"/>
          </a:p>
        </p:txBody>
      </p:sp>
      <p:sp>
        <p:nvSpPr>
          <p:cNvPr id="3" name="Content Placeholder 2"/>
          <p:cNvSpPr>
            <a:spLocks noGrp="1"/>
          </p:cNvSpPr>
          <p:nvPr>
            <p:ph sz="quarter" idx="1"/>
          </p:nvPr>
        </p:nvSpPr>
        <p:spPr>
          <a:xfrm>
            <a:off x="474785" y="1377460"/>
            <a:ext cx="11342077" cy="5410200"/>
          </a:xfrm>
        </p:spPr>
        <p:txBody>
          <a:bodyPr>
            <a:normAutofit/>
          </a:bodyPr>
          <a:lstStyle/>
          <a:p>
            <a:r>
              <a:rPr lang="en-GB" sz="2800" b="1" dirty="0" smtClean="0"/>
              <a:t>Requirement: </a:t>
            </a:r>
            <a:r>
              <a:rPr lang="en-GB" sz="2800" dirty="0" smtClean="0"/>
              <a:t>A feature that the system must have or a constraint that must be satisfied to be accepted by the client. </a:t>
            </a:r>
          </a:p>
          <a:p>
            <a:r>
              <a:rPr lang="en-GB" sz="2800" b="1" dirty="0" smtClean="0"/>
              <a:t>Requirements engineering </a:t>
            </a:r>
            <a:r>
              <a:rPr lang="en-GB" sz="2800" dirty="0" smtClean="0"/>
              <a:t>aims at defining the requirements of the system under construction. It Includes two main activities:</a:t>
            </a:r>
          </a:p>
          <a:p>
            <a:pPr lvl="1"/>
            <a:r>
              <a:rPr lang="en-GB" sz="2800" b="1" u="sng" dirty="0" smtClean="0"/>
              <a:t>Requirement Elicitation</a:t>
            </a:r>
            <a:r>
              <a:rPr lang="en-GB" sz="2800" dirty="0" smtClean="0"/>
              <a:t>: Gives specification of the system that the client understands</a:t>
            </a:r>
          </a:p>
          <a:p>
            <a:pPr lvl="1"/>
            <a:r>
              <a:rPr lang="en-GB" sz="2800" b="1" u="sng" dirty="0" smtClean="0"/>
              <a:t>Analysis: </a:t>
            </a:r>
            <a:r>
              <a:rPr lang="en-GB" sz="2800" dirty="0" smtClean="0"/>
              <a:t>which results in an analysis model that the developers can unambiguously interpret.</a:t>
            </a:r>
          </a:p>
          <a:p>
            <a:pPr>
              <a:buNone/>
            </a:pPr>
            <a:r>
              <a:rPr lang="en-GB" sz="2800" dirty="0" smtClean="0"/>
              <a:t>	Requirements elicitation is the more challenging of the two because it requires the collaboration of several groups of participants with different backgrounds.</a:t>
            </a:r>
          </a:p>
          <a:p>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373"/>
            <a:ext cx="10456975" cy="1143000"/>
          </a:xfrm>
        </p:spPr>
        <p:txBody>
          <a:bodyPr/>
          <a:lstStyle/>
          <a:p>
            <a:r>
              <a:rPr lang="en-US" dirty="0" smtClean="0"/>
              <a:t>Requirement Elicitation</a:t>
            </a:r>
            <a:endParaRPr lang="en-GB" dirty="0"/>
          </a:p>
        </p:txBody>
      </p:sp>
      <p:sp>
        <p:nvSpPr>
          <p:cNvPr id="3" name="Content Placeholder 2"/>
          <p:cNvSpPr>
            <a:spLocks noGrp="1"/>
          </p:cNvSpPr>
          <p:nvPr>
            <p:ph sz="quarter" idx="1"/>
          </p:nvPr>
        </p:nvSpPr>
        <p:spPr>
          <a:xfrm>
            <a:off x="474785" y="1377460"/>
            <a:ext cx="11342077" cy="5410200"/>
          </a:xfrm>
        </p:spPr>
        <p:txBody>
          <a:bodyPr>
            <a:normAutofit lnSpcReduction="10000"/>
          </a:bodyPr>
          <a:lstStyle/>
          <a:p>
            <a:r>
              <a:rPr lang="en-GB" sz="3200" dirty="0" smtClean="0"/>
              <a:t>Developers elicit requirements by observing and interviewing users. Developers first represent the user’s current work processes as </a:t>
            </a:r>
            <a:r>
              <a:rPr lang="en-GB" sz="3200" dirty="0" err="1" smtClean="0"/>
              <a:t>as</a:t>
            </a:r>
            <a:r>
              <a:rPr lang="en-GB" sz="3200" dirty="0" smtClean="0"/>
              <a:t>-is scenarios, then develop visionary scenarios describing the functionality to be provided by the future system. The client and users validate the system description by reviewing the scenarios and by testing small prototypes provided by the developers. As the definition of the system matures and stabilizes, developers and the client agree on a requirements specification in the form of functional requirements, non-functional requirements, use cases, and scenarios.</a:t>
            </a:r>
          </a:p>
          <a:p>
            <a:r>
              <a:rPr lang="en-US" sz="3200" dirty="0" smtClean="0"/>
              <a:t>Requirement Elicitation is all about communication among Clients, Developers and Users.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60338"/>
            <a:ext cx="10363200" cy="1143000"/>
          </a:xfrm>
        </p:spPr>
        <p:txBody>
          <a:bodyPr/>
          <a:lstStyle/>
          <a:p>
            <a:r>
              <a:rPr lang="en-GB" b="1" dirty="0" smtClean="0"/>
              <a:t>Overview of Requirements Elicitation</a:t>
            </a:r>
            <a:endParaRPr lang="en-GB" dirty="0"/>
          </a:p>
        </p:txBody>
      </p:sp>
      <p:sp>
        <p:nvSpPr>
          <p:cNvPr id="3" name="Content Placeholder 2"/>
          <p:cNvSpPr>
            <a:spLocks noGrp="1"/>
          </p:cNvSpPr>
          <p:nvPr>
            <p:ph sz="quarter" idx="1"/>
          </p:nvPr>
        </p:nvSpPr>
        <p:spPr>
          <a:xfrm>
            <a:off x="1219200" y="1333500"/>
            <a:ext cx="10363200" cy="5524500"/>
          </a:xfrm>
        </p:spPr>
        <p:txBody>
          <a:bodyPr>
            <a:normAutofit/>
          </a:bodyPr>
          <a:lstStyle/>
          <a:p>
            <a:r>
              <a:rPr lang="en-GB" dirty="0" smtClean="0"/>
              <a:t>Focuses on describing the purpose of the system.</a:t>
            </a:r>
          </a:p>
          <a:p>
            <a:r>
              <a:rPr lang="en-GB" dirty="0" smtClean="0"/>
              <a:t>The client, the developers, and the users identify a problem area and define a system that addresses the problem. Such a definition is called a </a:t>
            </a:r>
            <a:r>
              <a:rPr lang="en-GB" b="1" dirty="0" smtClean="0"/>
              <a:t>requirements specification </a:t>
            </a:r>
            <a:r>
              <a:rPr lang="en-GB" dirty="0" smtClean="0"/>
              <a:t>and serves as a contract between the client and the developers.</a:t>
            </a:r>
          </a:p>
          <a:p>
            <a:r>
              <a:rPr lang="en-US" dirty="0" smtClean="0"/>
              <a:t>This specification is further structured and formalized in Analysis Phase to produce </a:t>
            </a:r>
            <a:r>
              <a:rPr lang="en-US" b="1" dirty="0" smtClean="0"/>
              <a:t>Analysis Model</a:t>
            </a:r>
            <a:r>
              <a:rPr lang="en-US" dirty="0" smtClean="0"/>
              <a:t>. </a:t>
            </a:r>
          </a:p>
          <a:p>
            <a:r>
              <a:rPr lang="en-GB" dirty="0" smtClean="0"/>
              <a:t>Both requirements specification and analysis model represent the same information. They differ only in the language and notation they use; the requirements specification is written in natural language, whereas the analysis model is usually expressed in a formal or semiformal notation.</a:t>
            </a:r>
          </a:p>
          <a:p>
            <a:r>
              <a:rPr lang="en-US" dirty="0" smtClean="0"/>
              <a:t>Requirement Specification supports communication with Clients and Users whereas </a:t>
            </a:r>
            <a:r>
              <a:rPr lang="en-GB" dirty="0" smtClean="0"/>
              <a:t>analysis model supports the communication among developers.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28700" y="5962650"/>
            <a:ext cx="10363200" cy="685800"/>
          </a:xfrm>
        </p:spPr>
        <p:txBody>
          <a:bodyPr/>
          <a:lstStyle/>
          <a:p>
            <a:pPr algn="ctr">
              <a:buNone/>
            </a:pPr>
            <a:r>
              <a:rPr lang="en-US" b="1" dirty="0" smtClean="0"/>
              <a:t>Product of Requirement Elicitation and Analysis</a:t>
            </a:r>
            <a:endParaRPr lang="en-GB" b="1" dirty="0"/>
          </a:p>
        </p:txBody>
      </p:sp>
      <p:pic>
        <p:nvPicPr>
          <p:cNvPr id="1026" name="Picture 2"/>
          <p:cNvPicPr>
            <a:picLocks noChangeAspect="1" noChangeArrowheads="1"/>
          </p:cNvPicPr>
          <p:nvPr/>
        </p:nvPicPr>
        <p:blipFill>
          <a:blip r:embed="rId2"/>
          <a:srcRect/>
          <a:stretch>
            <a:fillRect/>
          </a:stretch>
        </p:blipFill>
        <p:spPr bwMode="auto">
          <a:xfrm>
            <a:off x="2165023" y="381000"/>
            <a:ext cx="8277912" cy="535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Overview of Requirements Elicitation</a:t>
            </a:r>
            <a:endParaRPr lang="en-GB" dirty="0"/>
          </a:p>
        </p:txBody>
      </p:sp>
      <p:sp>
        <p:nvSpPr>
          <p:cNvPr id="3" name="Content Placeholder 2"/>
          <p:cNvSpPr>
            <a:spLocks noGrp="1"/>
          </p:cNvSpPr>
          <p:nvPr>
            <p:ph sz="quarter" idx="1"/>
          </p:nvPr>
        </p:nvSpPr>
        <p:spPr>
          <a:xfrm>
            <a:off x="533400" y="1447800"/>
            <a:ext cx="11049000" cy="5143500"/>
          </a:xfrm>
        </p:spPr>
        <p:txBody>
          <a:bodyPr>
            <a:normAutofit lnSpcReduction="10000"/>
          </a:bodyPr>
          <a:lstStyle/>
          <a:p>
            <a:r>
              <a:rPr lang="en-GB" dirty="0" smtClean="0"/>
              <a:t>Requirements elicitation includes the following activities:</a:t>
            </a:r>
          </a:p>
          <a:p>
            <a:pPr lvl="1"/>
            <a:r>
              <a:rPr lang="en-GB" dirty="0" smtClean="0"/>
              <a:t>Identifying actors.</a:t>
            </a:r>
          </a:p>
          <a:p>
            <a:pPr lvl="1"/>
            <a:r>
              <a:rPr lang="en-GB" dirty="0" smtClean="0"/>
              <a:t>Identifying scenarios</a:t>
            </a:r>
          </a:p>
          <a:p>
            <a:pPr lvl="1"/>
            <a:r>
              <a:rPr lang="en-GB" dirty="0" smtClean="0"/>
              <a:t>Identifying use cases</a:t>
            </a:r>
          </a:p>
          <a:p>
            <a:pPr lvl="1"/>
            <a:r>
              <a:rPr lang="en-GB" dirty="0" smtClean="0"/>
              <a:t>Refining use cases</a:t>
            </a:r>
          </a:p>
          <a:p>
            <a:pPr lvl="1"/>
            <a:r>
              <a:rPr lang="en-GB" dirty="0" smtClean="0"/>
              <a:t>Identifying relationships Among Actors and Use Cases</a:t>
            </a:r>
          </a:p>
          <a:p>
            <a:pPr lvl="1"/>
            <a:r>
              <a:rPr lang="en-GB" dirty="0" smtClean="0"/>
              <a:t>Identifying Initial Analysis Objects</a:t>
            </a:r>
          </a:p>
          <a:p>
            <a:pPr lvl="1"/>
            <a:r>
              <a:rPr lang="en-GB" dirty="0" smtClean="0"/>
              <a:t>Identifying non-functional requirements</a:t>
            </a:r>
          </a:p>
          <a:p>
            <a:r>
              <a:rPr lang="en-GB" dirty="0" smtClean="0"/>
              <a:t>Requirements elicitation and analysis focus only on the user’s view of the system. For example, the system functionality, the interaction between the user and the system, the errors that the system can detect and handle, and the environmental conditions in which the system functions are part of the requirements.</a:t>
            </a:r>
          </a:p>
          <a:p>
            <a:r>
              <a:rPr lang="en-US" dirty="0" smtClean="0"/>
              <a:t>Lets describe each one of the above listed in detail.</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538"/>
            <a:ext cx="10363200" cy="696912"/>
          </a:xfrm>
        </p:spPr>
        <p:txBody>
          <a:bodyPr>
            <a:normAutofit fontScale="90000"/>
          </a:bodyPr>
          <a:lstStyle/>
          <a:p>
            <a:pPr algn="ctr"/>
            <a:r>
              <a:rPr lang="en-US" b="1" dirty="0" smtClean="0"/>
              <a:t>Consider an Example</a:t>
            </a:r>
            <a:endParaRPr lang="en-GB" dirty="0"/>
          </a:p>
        </p:txBody>
      </p:sp>
      <p:sp>
        <p:nvSpPr>
          <p:cNvPr id="7" name="Rectangle 6"/>
          <p:cNvSpPr/>
          <p:nvPr/>
        </p:nvSpPr>
        <p:spPr>
          <a:xfrm>
            <a:off x="742950" y="914401"/>
            <a:ext cx="10801350" cy="5509200"/>
          </a:xfrm>
          <a:prstGeom prst="rect">
            <a:avLst/>
          </a:prstGeom>
        </p:spPr>
        <p:txBody>
          <a:bodyPr wrap="square">
            <a:spAutoFit/>
          </a:bodyPr>
          <a:lstStyle/>
          <a:p>
            <a:r>
              <a:rPr lang="en-GB" sz="3200" dirty="0" smtClean="0"/>
              <a:t>FRIEND is a distributed information system for accident management. It includes many actors, such as </a:t>
            </a:r>
            <a:r>
              <a:rPr lang="en-GB" sz="3200" dirty="0" err="1" smtClean="0"/>
              <a:t>FieldOfficer</a:t>
            </a:r>
            <a:r>
              <a:rPr lang="en-GB" sz="3200" dirty="0" smtClean="0"/>
              <a:t>, who represents the police and fire officers who are responding to an incident, and Dispatcher, the police officer responsible for answering 911 calls and dispatching resources to an incident. FRIEND supports both actors by keeping track of incidents, resources, and task plans. It also has access to multiple databases, such as a hazardous materials database and emergency operations procedures. The </a:t>
            </a:r>
            <a:r>
              <a:rPr lang="en-GB" sz="3200" dirty="0" err="1" smtClean="0"/>
              <a:t>FieldOfficer</a:t>
            </a:r>
            <a:r>
              <a:rPr lang="en-GB" sz="3200" dirty="0" smtClean="0"/>
              <a:t> and the Dispatcher actors interact through different interfaces: </a:t>
            </a:r>
            <a:r>
              <a:rPr lang="en-GB" sz="3200" dirty="0" err="1" smtClean="0"/>
              <a:t>FieldOfficers</a:t>
            </a:r>
            <a:r>
              <a:rPr lang="en-GB" sz="3200" dirty="0" smtClean="0"/>
              <a:t> access FRIEND through a mobile personal assistant, Dispatchers access FRIEND through a workstation</a:t>
            </a:r>
            <a:endParaRPr lang="en-GB"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7150"/>
            <a:ext cx="10363200" cy="941388"/>
          </a:xfrm>
        </p:spPr>
        <p:txBody>
          <a:bodyPr/>
          <a:lstStyle/>
          <a:p>
            <a:r>
              <a:rPr lang="en-GB" b="1" dirty="0" smtClean="0"/>
              <a:t>Identifying Actors</a:t>
            </a:r>
            <a:endParaRPr lang="en-GB" dirty="0"/>
          </a:p>
        </p:txBody>
      </p:sp>
      <p:sp>
        <p:nvSpPr>
          <p:cNvPr id="3" name="Content Placeholder 2"/>
          <p:cNvSpPr>
            <a:spLocks noGrp="1"/>
          </p:cNvSpPr>
          <p:nvPr>
            <p:ph sz="quarter" idx="1"/>
          </p:nvPr>
        </p:nvSpPr>
        <p:spPr>
          <a:xfrm>
            <a:off x="590550" y="952500"/>
            <a:ext cx="10991850" cy="5391150"/>
          </a:xfrm>
        </p:spPr>
        <p:txBody>
          <a:bodyPr/>
          <a:lstStyle/>
          <a:p>
            <a:r>
              <a:rPr lang="en-GB" dirty="0" smtClean="0"/>
              <a:t>Actors represent external entities that interact with the system. An actor can be human or an external system.</a:t>
            </a:r>
          </a:p>
        </p:txBody>
      </p:sp>
      <p:pic>
        <p:nvPicPr>
          <p:cNvPr id="3075" name="Picture 3"/>
          <p:cNvPicPr>
            <a:picLocks noChangeAspect="1" noChangeArrowheads="1"/>
          </p:cNvPicPr>
          <p:nvPr/>
        </p:nvPicPr>
        <p:blipFill>
          <a:blip r:embed="rId2"/>
          <a:srcRect/>
          <a:stretch>
            <a:fillRect/>
          </a:stretch>
        </p:blipFill>
        <p:spPr bwMode="auto">
          <a:xfrm>
            <a:off x="1995235" y="2933700"/>
            <a:ext cx="7410703" cy="17383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7150"/>
            <a:ext cx="10363200" cy="941388"/>
          </a:xfrm>
        </p:spPr>
        <p:txBody>
          <a:bodyPr/>
          <a:lstStyle/>
          <a:p>
            <a:r>
              <a:rPr lang="en-GB" b="1" dirty="0" smtClean="0"/>
              <a:t>Identifying Scenarios</a:t>
            </a:r>
            <a:endParaRPr lang="en-GB" dirty="0"/>
          </a:p>
        </p:txBody>
      </p:sp>
      <p:sp>
        <p:nvSpPr>
          <p:cNvPr id="3" name="Content Placeholder 2"/>
          <p:cNvSpPr>
            <a:spLocks noGrp="1"/>
          </p:cNvSpPr>
          <p:nvPr>
            <p:ph sz="quarter" idx="1"/>
          </p:nvPr>
        </p:nvSpPr>
        <p:spPr>
          <a:xfrm>
            <a:off x="590550" y="952500"/>
            <a:ext cx="10991850" cy="5905500"/>
          </a:xfrm>
        </p:spPr>
        <p:txBody>
          <a:bodyPr>
            <a:normAutofit lnSpcReduction="10000"/>
          </a:bodyPr>
          <a:lstStyle/>
          <a:p>
            <a:r>
              <a:rPr lang="en-GB" dirty="0" smtClean="0"/>
              <a:t>A scenario is “a narrative description of what people do and experience as they try to make use of computer systems and applications”.</a:t>
            </a:r>
          </a:p>
          <a:p>
            <a:r>
              <a:rPr lang="it-IT" dirty="0" smtClean="0"/>
              <a:t>A scenario is a concrete, focused, </a:t>
            </a:r>
            <a:r>
              <a:rPr lang="en-GB" dirty="0" smtClean="0"/>
              <a:t>informal description of a single feature of the system from the viewpoint of a single actor.</a:t>
            </a:r>
          </a:p>
          <a:p>
            <a:r>
              <a:rPr lang="en-US" dirty="0" smtClean="0"/>
              <a:t>It may have any of the following types:</a:t>
            </a:r>
          </a:p>
          <a:p>
            <a:pPr lvl="1"/>
            <a:r>
              <a:rPr lang="en-GB" sz="2800" b="1" dirty="0" smtClean="0"/>
              <a:t>As-is scenarios describe a current situation. </a:t>
            </a:r>
            <a:r>
              <a:rPr lang="en-GB" sz="2800" dirty="0" smtClean="0"/>
              <a:t>During reengineering, for example, the</a:t>
            </a:r>
            <a:r>
              <a:rPr lang="en-GB" sz="2800" b="1" dirty="0" smtClean="0"/>
              <a:t> </a:t>
            </a:r>
            <a:r>
              <a:rPr lang="en-GB" sz="2800" dirty="0" smtClean="0"/>
              <a:t>current system is understood by observing users and describing their actions as scenarios. These scenarios can then be validated for correctness and accuracy with the users.</a:t>
            </a:r>
          </a:p>
          <a:p>
            <a:pPr lvl="1"/>
            <a:r>
              <a:rPr lang="en-GB" sz="2800" b="1" dirty="0" smtClean="0"/>
              <a:t>Visionary scenarios describe a future system. </a:t>
            </a:r>
            <a:r>
              <a:rPr lang="en-GB" sz="2800" dirty="0" smtClean="0"/>
              <a:t>Visionary scenarios are used both as a point in the modelling space by developers as they refine their ideas of the future system and as a communication medium to elicit requirements from users. Visionary scenarios can be viewed as an inexpensive prototype.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3707</TotalTime>
  <Words>788</Words>
  <Application>Microsoft Office PowerPoint</Application>
  <PresentationFormat>Widescreen</PresentationFormat>
  <Paragraphs>46</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Baskerville Old Face</vt:lpstr>
      <vt:lpstr>Calibri</vt:lpstr>
      <vt:lpstr>Franklin Gothic Book</vt:lpstr>
      <vt:lpstr>Perpetua</vt:lpstr>
      <vt:lpstr>Wingdings 2</vt:lpstr>
      <vt:lpstr>Equity</vt:lpstr>
      <vt:lpstr>Requirement Elicitation</vt:lpstr>
      <vt:lpstr>Requirement Elicitation</vt:lpstr>
      <vt:lpstr>Requirement Elicitation</vt:lpstr>
      <vt:lpstr>Overview of Requirements Elicitation</vt:lpstr>
      <vt:lpstr>PowerPoint Presentation</vt:lpstr>
      <vt:lpstr>Overview of Requirements Elicitation</vt:lpstr>
      <vt:lpstr>Consider an Example</vt:lpstr>
      <vt:lpstr>Identifying Actors</vt:lpstr>
      <vt:lpstr>Identifying Scenarios</vt:lpstr>
      <vt:lpstr>Identifying Scenarios</vt:lpstr>
      <vt:lpstr>Example: Scenario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paradigms</dc:title>
  <dc:creator>SAEED</dc:creator>
  <cp:lastModifiedBy>Dell</cp:lastModifiedBy>
  <cp:revision>200</cp:revision>
  <dcterms:created xsi:type="dcterms:W3CDTF">2019-01-27T04:28:38Z</dcterms:created>
  <dcterms:modified xsi:type="dcterms:W3CDTF">2020-03-29T13:13:21Z</dcterms:modified>
</cp:coreProperties>
</file>