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306" r:id="rId3"/>
    <p:sldId id="307" r:id="rId4"/>
    <p:sldId id="308" r:id="rId5"/>
    <p:sldId id="309" r:id="rId6"/>
    <p:sldId id="310" r:id="rId7"/>
    <p:sldId id="311" r:id="rId8"/>
    <p:sldId id="31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865" autoAdjust="0"/>
  </p:normalViewPr>
  <p:slideViewPr>
    <p:cSldViewPr snapToGrid="0">
      <p:cViewPr varScale="1">
        <p:scale>
          <a:sx n="65" d="100"/>
          <a:sy n="65" d="100"/>
        </p:scale>
        <p:origin x="133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04812-52CF-4328-9C03-67E84376F8DA}" type="datetimeFigureOut">
              <a:rPr lang="en-US" smtClean="0"/>
              <a:pPr/>
              <a:t>8/13/2020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D350A3-35A7-4A5A-89BE-591B05B80917}" type="slidenum">
              <a:rPr lang="en-US" smtClean="0"/>
              <a:pPr/>
              <a:t>‹#›</a:t>
            </a:fld>
            <a:endParaRPr lang="en-US"/>
          </a:p>
        </p:txBody>
      </p:sp>
    </p:spTree>
    <p:extLst>
      <p:ext uri="{BB962C8B-B14F-4D97-AF65-F5344CB8AC3E}">
        <p14:creationId xmlns:p14="http://schemas.microsoft.com/office/powerpoint/2010/main" val="211308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766BF21-8935-4512-91A4-D1D2FFCD9040}" type="datetimeFigureOut">
              <a:rPr lang="en-US" smtClean="0"/>
              <a:pPr/>
              <a:t>8/13/2020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66BF21-8935-4512-91A4-D1D2FFCD9040}" type="datetimeFigureOut">
              <a:rPr lang="en-US" smtClean="0"/>
              <a:pPr/>
              <a:t>8/13/2020</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66BF21-8935-4512-91A4-D1D2FFCD9040}"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66BF21-8935-4512-91A4-D1D2FFCD9040}" type="datetimeFigureOut">
              <a:rPr lang="en-US" smtClean="0"/>
              <a:pPr/>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66BF21-8935-4512-91A4-D1D2FFCD9040}" type="datetimeFigureOut">
              <a:rPr lang="en-US" smtClean="0"/>
              <a:pPr/>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6BF21-8935-4512-91A4-D1D2FFCD9040}" type="datetimeFigureOut">
              <a:rPr lang="en-US" smtClean="0"/>
              <a:pPr/>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66BF21-8935-4512-91A4-D1D2FFCD9040}" type="datetimeFigureOut">
              <a:rPr lang="en-US" smtClean="0"/>
              <a:pPr/>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66BF21-8935-4512-91A4-D1D2FFCD9040}" type="datetimeFigureOut">
              <a:rPr lang="en-US" smtClean="0"/>
              <a:pPr/>
              <a:t>8/13/2020</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766BF21-8935-4512-91A4-D1D2FFCD9040}" type="datetimeFigureOut">
              <a:rPr lang="en-US" smtClean="0"/>
              <a:pPr/>
              <a:t>8/13/2020</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7200" y="3200400"/>
            <a:ext cx="8534400" cy="1740878"/>
          </a:xfrm>
        </p:spPr>
        <p:txBody>
          <a:bodyPr>
            <a:normAutofit lnSpcReduction="10000"/>
          </a:bodyPr>
          <a:lstStyle/>
          <a:p>
            <a:r>
              <a:rPr lang="en-GB" sz="4400" b="1" dirty="0" smtClean="0"/>
              <a:t>Analysis – Part 1</a:t>
            </a:r>
          </a:p>
          <a:p>
            <a:r>
              <a:rPr lang="en-US" sz="3200" b="1" dirty="0" smtClean="0"/>
              <a:t>May 5</a:t>
            </a:r>
            <a:r>
              <a:rPr lang="en-US" sz="3200" b="1" baseline="30000" dirty="0" smtClean="0"/>
              <a:t>th</a:t>
            </a:r>
            <a:r>
              <a:rPr lang="en-US" sz="3200" b="1" dirty="0" smtClean="0"/>
              <a:t>, 2020</a:t>
            </a:r>
          </a:p>
          <a:p>
            <a:r>
              <a:rPr lang="en-US" sz="3200" b="1" smtClean="0"/>
              <a:t>10</a:t>
            </a:r>
            <a:r>
              <a:rPr lang="en-US" sz="3200" b="1" baseline="30000" smtClean="0"/>
              <a:t>th</a:t>
            </a:r>
            <a:r>
              <a:rPr lang="en-US" sz="3200" b="1" smtClean="0"/>
              <a:t> Week</a:t>
            </a:r>
            <a:endParaRPr lang="en-US" sz="3200" b="1" dirty="0" smtClean="0"/>
          </a:p>
        </p:txBody>
      </p:sp>
      <p:sp>
        <p:nvSpPr>
          <p:cNvPr id="2" name="Title 1"/>
          <p:cNvSpPr>
            <a:spLocks noGrp="1"/>
          </p:cNvSpPr>
          <p:nvPr>
            <p:ph type="ctrTitle"/>
          </p:nvPr>
        </p:nvSpPr>
        <p:spPr>
          <a:xfrm>
            <a:off x="609600" y="1512277"/>
            <a:ext cx="10972800" cy="1463680"/>
          </a:xfrm>
        </p:spPr>
        <p:txBody>
          <a:bodyPr>
            <a:normAutofit/>
          </a:bodyPr>
          <a:lstStyle/>
          <a:p>
            <a:r>
              <a:rPr lang="en-US" sz="4400" dirty="0" smtClean="0">
                <a:latin typeface="Baskerville Old Face" pitchFamily="18" charset="0"/>
              </a:rPr>
              <a:t>Object Oriented Software Engineering</a:t>
            </a:r>
            <a:endParaRPr lang="en-US" sz="4400" dirty="0">
              <a:latin typeface="Baskerville Old Face" pitchFamily="18" charset="0"/>
            </a:endParaRPr>
          </a:p>
        </p:txBody>
      </p:sp>
      <p:sp>
        <p:nvSpPr>
          <p:cNvPr id="4" name="Subtitle 2"/>
          <p:cNvSpPr txBox="1">
            <a:spLocks/>
          </p:cNvSpPr>
          <p:nvPr/>
        </p:nvSpPr>
        <p:spPr>
          <a:xfrm>
            <a:off x="1524000" y="5900738"/>
            <a:ext cx="9144000" cy="4127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1800" i="1" dirty="0"/>
          </a:p>
        </p:txBody>
      </p:sp>
    </p:spTree>
    <p:extLst>
      <p:ext uri="{BB962C8B-B14F-4D97-AF65-F5344CB8AC3E}">
        <p14:creationId xmlns:p14="http://schemas.microsoft.com/office/powerpoint/2010/main" val="3568400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7650"/>
            <a:ext cx="10363200" cy="903288"/>
          </a:xfrm>
        </p:spPr>
        <p:txBody>
          <a:bodyPr/>
          <a:lstStyle/>
          <a:p>
            <a:r>
              <a:rPr lang="en-GB" b="1" dirty="0" smtClean="0"/>
              <a:t>Analysis</a:t>
            </a:r>
            <a:endParaRPr lang="en-GB" dirty="0"/>
          </a:p>
        </p:txBody>
      </p:sp>
      <p:sp>
        <p:nvSpPr>
          <p:cNvPr id="3" name="Content Placeholder 2"/>
          <p:cNvSpPr>
            <a:spLocks noGrp="1"/>
          </p:cNvSpPr>
          <p:nvPr>
            <p:ph sz="quarter" idx="1"/>
          </p:nvPr>
        </p:nvSpPr>
        <p:spPr>
          <a:xfrm>
            <a:off x="590550" y="1390650"/>
            <a:ext cx="10991850" cy="4895850"/>
          </a:xfrm>
        </p:spPr>
        <p:txBody>
          <a:bodyPr>
            <a:normAutofit/>
          </a:bodyPr>
          <a:lstStyle/>
          <a:p>
            <a:r>
              <a:rPr lang="en-GB" b="1" dirty="0" smtClean="0"/>
              <a:t>Analysis </a:t>
            </a:r>
            <a:r>
              <a:rPr lang="en-GB" sz="2800" dirty="0" smtClean="0"/>
              <a:t>results in a model of the system that aims to be correct, complete, consistent, and unambiguous. </a:t>
            </a:r>
          </a:p>
          <a:p>
            <a:r>
              <a:rPr lang="en-GB" sz="2800" dirty="0" smtClean="0"/>
              <a:t>Developers formalize the requirements specification produced during requirements elicitation and examine in more detail boundary conditions and exceptional cases. </a:t>
            </a:r>
          </a:p>
          <a:p>
            <a:r>
              <a:rPr lang="en-GB" sz="2800" dirty="0" smtClean="0"/>
              <a:t>Developers validate, correct and clarify the requirements specification if any errors or ambiguities are found. </a:t>
            </a:r>
          </a:p>
          <a:p>
            <a:r>
              <a:rPr lang="en-GB" sz="2800" dirty="0" smtClean="0"/>
              <a:t>The client and the user are usually involved in this activity when the requirements specification must be changed and when additional information must be gathered.</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7650"/>
            <a:ext cx="10363200" cy="903288"/>
          </a:xfrm>
        </p:spPr>
        <p:txBody>
          <a:bodyPr/>
          <a:lstStyle/>
          <a:p>
            <a:r>
              <a:rPr lang="en-GB" b="1" dirty="0" smtClean="0"/>
              <a:t>Analysis</a:t>
            </a:r>
            <a:endParaRPr lang="en-GB" dirty="0"/>
          </a:p>
        </p:txBody>
      </p:sp>
      <p:sp>
        <p:nvSpPr>
          <p:cNvPr id="3" name="Content Placeholder 2"/>
          <p:cNvSpPr>
            <a:spLocks noGrp="1"/>
          </p:cNvSpPr>
          <p:nvPr>
            <p:ph sz="quarter" idx="1"/>
          </p:nvPr>
        </p:nvSpPr>
        <p:spPr>
          <a:xfrm>
            <a:off x="590550" y="1219200"/>
            <a:ext cx="10991850" cy="5391150"/>
          </a:xfrm>
        </p:spPr>
        <p:txBody>
          <a:bodyPr>
            <a:normAutofit/>
          </a:bodyPr>
          <a:lstStyle/>
          <a:p>
            <a:r>
              <a:rPr lang="en-GB" sz="2800" dirty="0" smtClean="0"/>
              <a:t>In object-oriented analysis, developers build a model describing the application domain.</a:t>
            </a:r>
          </a:p>
          <a:p>
            <a:r>
              <a:rPr lang="en-GB" sz="2800" dirty="0" smtClean="0"/>
              <a:t>For example, the analysis model of a watch describes how the watch represents time: Does the watch know about leap years? Does it know about the day of the week? Does it know about the phases of the moon? The analysis model is then extended to describe how the actors and the system interact to manipulate the application domain model: How does the watch owner reset the time? How does the watch owner reset the day of the week? </a:t>
            </a:r>
          </a:p>
          <a:p>
            <a:r>
              <a:rPr lang="en-GB" sz="2800" dirty="0" smtClean="0"/>
              <a:t>Developers use the analysis model, together with </a:t>
            </a:r>
            <a:r>
              <a:rPr lang="en-GB" sz="2800" dirty="0" err="1" smtClean="0"/>
              <a:t>nonfunctional</a:t>
            </a:r>
            <a:r>
              <a:rPr lang="en-GB" sz="2800" dirty="0" smtClean="0"/>
              <a:t> requirements, to prepare for the architecture of the system developed during high-level design</a:t>
            </a: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274638"/>
            <a:ext cx="10363200" cy="1143000"/>
          </a:xfrm>
        </p:spPr>
        <p:txBody>
          <a:bodyPr/>
          <a:lstStyle/>
          <a:p>
            <a:pPr algn="ctr"/>
            <a:r>
              <a:rPr lang="en-US" dirty="0" smtClean="0"/>
              <a:t>What Do You See? </a:t>
            </a:r>
            <a:endParaRPr lang="en-GB"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4191000" y="1809749"/>
            <a:ext cx="3733800" cy="4563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7700" y="438150"/>
            <a:ext cx="10934700" cy="6000750"/>
          </a:xfrm>
        </p:spPr>
        <p:txBody>
          <a:bodyPr>
            <a:normAutofit/>
          </a:bodyPr>
          <a:lstStyle/>
          <a:p>
            <a:r>
              <a:rPr lang="en-GB" dirty="0" smtClean="0"/>
              <a:t>If the drawing in the previous figure had been a requirements specification, which models should you have constructed? </a:t>
            </a:r>
          </a:p>
          <a:p>
            <a:r>
              <a:rPr lang="en-GB" dirty="0" smtClean="0"/>
              <a:t>Specifications, like multi-stable images, contain ambiguities caused by the inaccuracies inherent to natural language and by the assumptions of the specification authors. For example, a quantity specified without a unit is ambiguous (e.g., the “Feet or Miles?”), a time without time zone is ambiguous (e.g., scheduling a phone call between different countries).</a:t>
            </a:r>
          </a:p>
          <a:p>
            <a:r>
              <a:rPr lang="en-GB" dirty="0" smtClean="0"/>
              <a:t>Formalization helps identify areas of ambiguity as well as inconsistencies and omissions in a requirements specification. </a:t>
            </a:r>
          </a:p>
          <a:p>
            <a:r>
              <a:rPr lang="en-GB" dirty="0" smtClean="0"/>
              <a:t>Once developers identify problems with the specification, they address them by eliciting more information from the users and the client. </a:t>
            </a:r>
          </a:p>
          <a:p>
            <a:r>
              <a:rPr lang="en-GB" dirty="0" smtClean="0"/>
              <a:t>Requirements elicitation and analysis are iterative and incremental activities that occur concurrently.</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Analysis</a:t>
            </a:r>
            <a:endParaRPr lang="en-GB" dirty="0"/>
          </a:p>
        </p:txBody>
      </p:sp>
      <p:sp>
        <p:nvSpPr>
          <p:cNvPr id="3" name="Content Placeholder 2"/>
          <p:cNvSpPr>
            <a:spLocks noGrp="1"/>
          </p:cNvSpPr>
          <p:nvPr>
            <p:ph sz="quarter" idx="1"/>
          </p:nvPr>
        </p:nvSpPr>
        <p:spPr>
          <a:xfrm>
            <a:off x="819150" y="1447800"/>
            <a:ext cx="10763250" cy="4991100"/>
          </a:xfrm>
        </p:spPr>
        <p:txBody>
          <a:bodyPr>
            <a:normAutofit/>
          </a:bodyPr>
          <a:lstStyle/>
          <a:p>
            <a:r>
              <a:rPr lang="en-GB" dirty="0" smtClean="0"/>
              <a:t>Analysis focuses on producing a model of the system, called the analysis model, which is correct, complete, consistent, and verifiable. </a:t>
            </a:r>
          </a:p>
          <a:p>
            <a:r>
              <a:rPr lang="en-GB" dirty="0" smtClean="0"/>
              <a:t>Analysis is different from requirements elicitation in that developers focus on structuring and formalizing the requirements elicited from users.</a:t>
            </a:r>
          </a:p>
          <a:p>
            <a:r>
              <a:rPr lang="en-GB" dirty="0" smtClean="0"/>
              <a:t>This formalization leads to new insights and the discovery of errors in the requirements.</a:t>
            </a:r>
          </a:p>
          <a:p>
            <a:r>
              <a:rPr lang="en-GB" dirty="0" smtClean="0"/>
              <a:t>There is a natural tendency for users and developers to postpone difficult decisions until later in the project, this difficulty may be caused by the lack of domain knowledge, lack of technological knowledge, or simply because of disagreements among users and developers. These decisions are made in Analysis phase to resolve all issues.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103188"/>
            <a:ext cx="10363200" cy="1143000"/>
          </a:xfrm>
        </p:spPr>
        <p:txBody>
          <a:bodyPr/>
          <a:lstStyle/>
          <a:p>
            <a:r>
              <a:rPr lang="en-US" dirty="0" smtClean="0"/>
              <a:t>Overview of Analysis</a:t>
            </a:r>
            <a:endParaRPr lang="en-GB" dirty="0"/>
          </a:p>
        </p:txBody>
      </p:sp>
      <p:sp>
        <p:nvSpPr>
          <p:cNvPr id="3" name="Content Placeholder 2"/>
          <p:cNvSpPr>
            <a:spLocks noGrp="1"/>
          </p:cNvSpPr>
          <p:nvPr>
            <p:ph sz="quarter" idx="1"/>
          </p:nvPr>
        </p:nvSpPr>
        <p:spPr>
          <a:xfrm>
            <a:off x="819150" y="1219200"/>
            <a:ext cx="10763250" cy="4991100"/>
          </a:xfrm>
        </p:spPr>
        <p:txBody>
          <a:bodyPr>
            <a:normAutofit/>
          </a:bodyPr>
          <a:lstStyle/>
          <a:p>
            <a:r>
              <a:rPr lang="en-GB" dirty="0" smtClean="0"/>
              <a:t>The analysis model is composed of three individual models: </a:t>
            </a:r>
          </a:p>
          <a:p>
            <a:pPr lvl="1"/>
            <a:r>
              <a:rPr lang="en-GB" dirty="0" smtClean="0"/>
              <a:t>The functional model, represented by use cases and scenarios</a:t>
            </a:r>
          </a:p>
          <a:p>
            <a:pPr lvl="1"/>
            <a:r>
              <a:rPr lang="en-GB" dirty="0" smtClean="0"/>
              <a:t>The analysis object model, represented by class and object diagrams</a:t>
            </a:r>
          </a:p>
          <a:p>
            <a:pPr lvl="1"/>
            <a:r>
              <a:rPr lang="en-GB" dirty="0" smtClean="0"/>
              <a:t>The dynamic model, represented by state machine and sequence diagrams</a:t>
            </a:r>
          </a:p>
          <a:p>
            <a:endParaRPr lang="en-GB" dirty="0" smtClean="0"/>
          </a:p>
          <a:p>
            <a:endParaRPr lang="en-GB" dirty="0"/>
          </a:p>
        </p:txBody>
      </p:sp>
      <p:pic>
        <p:nvPicPr>
          <p:cNvPr id="2050" name="Picture 2"/>
          <p:cNvPicPr>
            <a:picLocks noChangeAspect="1" noChangeArrowheads="1"/>
          </p:cNvPicPr>
          <p:nvPr/>
        </p:nvPicPr>
        <p:blipFill>
          <a:blip r:embed="rId2"/>
          <a:srcRect/>
          <a:stretch>
            <a:fillRect/>
          </a:stretch>
        </p:blipFill>
        <p:spPr bwMode="auto">
          <a:xfrm>
            <a:off x="2162174" y="2914650"/>
            <a:ext cx="8131097" cy="3810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5088"/>
            <a:ext cx="10363200" cy="1143000"/>
          </a:xfrm>
        </p:spPr>
        <p:txBody>
          <a:bodyPr/>
          <a:lstStyle/>
          <a:p>
            <a:r>
              <a:rPr lang="en-GB" b="1" dirty="0" smtClean="0"/>
              <a:t>Analysis Activities: From Use Cases to Objects</a:t>
            </a:r>
            <a:endParaRPr lang="en-GB" dirty="0"/>
          </a:p>
        </p:txBody>
      </p:sp>
      <p:sp>
        <p:nvSpPr>
          <p:cNvPr id="3" name="Content Placeholder 2"/>
          <p:cNvSpPr>
            <a:spLocks noGrp="1"/>
          </p:cNvSpPr>
          <p:nvPr>
            <p:ph sz="quarter" idx="1"/>
          </p:nvPr>
        </p:nvSpPr>
        <p:spPr>
          <a:xfrm>
            <a:off x="1219200" y="1085850"/>
            <a:ext cx="10363200" cy="5429250"/>
          </a:xfrm>
        </p:spPr>
        <p:txBody>
          <a:bodyPr>
            <a:normAutofit lnSpcReduction="10000"/>
          </a:bodyPr>
          <a:lstStyle/>
          <a:p>
            <a:r>
              <a:rPr lang="en-GB" sz="2800" dirty="0" smtClean="0"/>
              <a:t>Analysis activities include:</a:t>
            </a:r>
          </a:p>
          <a:p>
            <a:pPr lvl="1"/>
            <a:r>
              <a:rPr lang="en-GB" sz="2800" dirty="0" smtClean="0"/>
              <a:t>Identifying Entity Objects</a:t>
            </a:r>
          </a:p>
          <a:p>
            <a:pPr lvl="1"/>
            <a:r>
              <a:rPr lang="en-GB" sz="2800" dirty="0" smtClean="0"/>
              <a:t>Identifying Boundary Objects</a:t>
            </a:r>
          </a:p>
          <a:p>
            <a:pPr lvl="1"/>
            <a:r>
              <a:rPr lang="en-GB" sz="2800" dirty="0" smtClean="0"/>
              <a:t>Identifying Control Objects</a:t>
            </a:r>
          </a:p>
          <a:p>
            <a:pPr lvl="1"/>
            <a:r>
              <a:rPr lang="en-GB" sz="2800" dirty="0" smtClean="0"/>
              <a:t>Mapping Use Cases to Objects with Sequence Diagrams</a:t>
            </a:r>
          </a:p>
          <a:p>
            <a:pPr lvl="1"/>
            <a:r>
              <a:rPr lang="en-GB" sz="2800" dirty="0" err="1" smtClean="0"/>
              <a:t>Modeling</a:t>
            </a:r>
            <a:r>
              <a:rPr lang="en-GB" sz="2800" dirty="0" smtClean="0"/>
              <a:t> Interactions among Objects with CRC Cards</a:t>
            </a:r>
          </a:p>
          <a:p>
            <a:pPr lvl="1"/>
            <a:r>
              <a:rPr lang="en-GB" sz="2800" dirty="0" smtClean="0"/>
              <a:t>Identifying Associations</a:t>
            </a:r>
          </a:p>
          <a:p>
            <a:pPr lvl="1"/>
            <a:r>
              <a:rPr lang="en-GB" sz="2800" dirty="0" smtClean="0"/>
              <a:t>Identifying Aggregates</a:t>
            </a:r>
          </a:p>
          <a:p>
            <a:pPr lvl="1"/>
            <a:r>
              <a:rPr lang="en-GB" sz="2800" dirty="0" smtClean="0"/>
              <a:t>Identifying Attributes</a:t>
            </a:r>
          </a:p>
          <a:p>
            <a:pPr lvl="1"/>
            <a:r>
              <a:rPr lang="en-GB" sz="2800" dirty="0" err="1" smtClean="0"/>
              <a:t>Modeling</a:t>
            </a:r>
            <a:r>
              <a:rPr lang="en-GB" sz="2800" dirty="0" smtClean="0"/>
              <a:t> State-Dependent </a:t>
            </a:r>
            <a:r>
              <a:rPr lang="en-GB" sz="2800" dirty="0" err="1" smtClean="0"/>
              <a:t>Behavior</a:t>
            </a:r>
            <a:r>
              <a:rPr lang="en-GB" sz="2800" dirty="0" smtClean="0"/>
              <a:t> of Individual Objects</a:t>
            </a:r>
          </a:p>
          <a:p>
            <a:pPr lvl="1"/>
            <a:r>
              <a:rPr lang="en-GB" sz="2800" dirty="0" err="1" smtClean="0"/>
              <a:t>Modeling</a:t>
            </a:r>
            <a:r>
              <a:rPr lang="en-GB" sz="2800" dirty="0" smtClean="0"/>
              <a:t> Inheritance Relationships</a:t>
            </a:r>
          </a:p>
          <a:p>
            <a:pPr lvl="1"/>
            <a:r>
              <a:rPr lang="en-GB" sz="2800" dirty="0" smtClean="0"/>
              <a:t>Reviewing the Analysis Model</a:t>
            </a:r>
            <a:endParaRPr lang="en-GB"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6905</TotalTime>
  <Words>586</Words>
  <Application>Microsoft Office PowerPoint</Application>
  <PresentationFormat>Widescreen</PresentationFormat>
  <Paragraphs>43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Baskerville Old Face</vt:lpstr>
      <vt:lpstr>Calibri</vt:lpstr>
      <vt:lpstr>Franklin Gothic Book</vt:lpstr>
      <vt:lpstr>Perpetua</vt:lpstr>
      <vt:lpstr>Wingdings 2</vt:lpstr>
      <vt:lpstr>Equity</vt:lpstr>
      <vt:lpstr>Object Oriented Software Engineering</vt:lpstr>
      <vt:lpstr>Analysis</vt:lpstr>
      <vt:lpstr>Analysis</vt:lpstr>
      <vt:lpstr>What Do You See? </vt:lpstr>
      <vt:lpstr>PowerPoint Presentation</vt:lpstr>
      <vt:lpstr>Overview of Analysis</vt:lpstr>
      <vt:lpstr>Overview of Analysis</vt:lpstr>
      <vt:lpstr>Analysis Activities: From Use Cases to Objects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paradigms</dc:title>
  <dc:creator>SAEED</dc:creator>
  <cp:lastModifiedBy>Dell</cp:lastModifiedBy>
  <cp:revision>248</cp:revision>
  <dcterms:created xsi:type="dcterms:W3CDTF">2019-01-27T04:28:38Z</dcterms:created>
  <dcterms:modified xsi:type="dcterms:W3CDTF">2020-08-13T07:51:51Z</dcterms:modified>
</cp:coreProperties>
</file>