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09" r:id="rId3"/>
    <p:sldId id="311" r:id="rId4"/>
    <p:sldId id="312" r:id="rId5"/>
    <p:sldId id="313" r:id="rId6"/>
    <p:sldId id="300" r:id="rId7"/>
    <p:sldId id="310" r:id="rId8"/>
    <p:sldId id="301" r:id="rId9"/>
    <p:sldId id="314" r:id="rId10"/>
    <p:sldId id="315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65" autoAdjust="0"/>
  </p:normalViewPr>
  <p:slideViewPr>
    <p:cSldViewPr snapToGrid="0">
      <p:cViewPr varScale="1">
        <p:scale>
          <a:sx n="65" d="100"/>
          <a:sy n="65" d="100"/>
        </p:scale>
        <p:origin x="133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4812-52CF-4328-9C03-67E84376F8DA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350A3-35A7-4A5A-89BE-591B05B80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50A3-35A7-4A5A-89BE-591B05B809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DA7C0-8A3D-4B79-9A0B-4C38E8629D64}" type="slidenum">
              <a:rPr lang="en-US"/>
              <a:pPr/>
              <a:t>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8AFE72-B1BB-4D6A-928B-3E2CBA6EA66D}" type="slidenum">
              <a:rPr lang="en-US"/>
              <a:pPr/>
              <a:t>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FE938-B90D-488C-A38A-F4369BF608AB}" type="slidenum">
              <a:rPr lang="en-US"/>
              <a:pPr/>
              <a:t>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D52B9-5247-43C4-8575-D78E419B1BE3}" type="slidenum">
              <a:rPr lang="en-US"/>
              <a:pPr/>
              <a:t>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Question: Anything</a:t>
            </a:r>
            <a:r>
              <a:rPr lang="en-US" sz="2400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missing</a:t>
            </a:r>
            <a:r>
              <a:rPr lang="en-US" sz="2400" smtClean="0">
                <a:solidFill>
                  <a:srgbClr val="FF0000"/>
                </a:solidFill>
                <a:latin typeface="Helvetica" charset="0"/>
              </a:rPr>
              <a:t>? Answer: </a:t>
            </a:r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Exceptional cases!</a:t>
            </a:r>
          </a:p>
          <a:p>
            <a:endParaRPr lang="en-US" sz="2800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Times" charset="0"/>
              </a:rPr>
              <a:t>Use cases represent functionality of the system</a:t>
            </a:r>
          </a:p>
          <a:p>
            <a:r>
              <a:rPr lang="en-US" smtClean="0">
                <a:latin typeface="Times" charset="0"/>
              </a:rPr>
              <a:t>All use cases need to be described for the model to be useful</a:t>
            </a:r>
          </a:p>
          <a:p>
            <a:r>
              <a:rPr lang="en-US" smtClean="0">
                <a:latin typeface="Times" charset="0"/>
              </a:rPr>
              <a:t>Use case diagrams are useful as an index into the use cases</a:t>
            </a:r>
          </a:p>
          <a:p>
            <a:r>
              <a:rPr lang="en-US" smtClean="0">
                <a:latin typeface="Times" charset="0"/>
              </a:rPr>
              <a:t>The Textual Use case descriptions provide meat of model, not the use case diagrams.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B446A-03F2-4381-B7AA-EDBF89C079B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545B4-3E04-4091-9E45-E8FA40C5F79D}" type="slidenum">
              <a:rPr lang="en-US"/>
              <a:pPr/>
              <a:t>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9C741-17AA-4F10-9B7A-455245BB45B3}" type="slidenum">
              <a:rPr lang="en-US"/>
              <a:pPr/>
              <a:t>10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C2F22-CAC9-46A5-BA96-F9AF1FA64183}" type="slidenum">
              <a:rPr lang="en-US"/>
              <a:pPr/>
              <a:t>11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66BF21-8935-4512-91A4-D1D2FFCD9040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200399"/>
            <a:ext cx="8534400" cy="24442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Modeling With UML</a:t>
            </a:r>
            <a:endParaRPr lang="en-US" sz="4000" b="1" dirty="0" smtClean="0"/>
          </a:p>
          <a:p>
            <a:r>
              <a:rPr lang="en-US" sz="3200" b="1" dirty="0" err="1" smtClean="0"/>
              <a:t>Sanaa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Jeehan</a:t>
            </a:r>
            <a:endParaRPr lang="en-US" sz="3200" b="1" dirty="0" smtClean="0"/>
          </a:p>
          <a:p>
            <a:r>
              <a:rPr lang="en-US" sz="3200" b="1" dirty="0" smtClean="0"/>
              <a:t>October 27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, 2020</a:t>
            </a:r>
          </a:p>
          <a:p>
            <a:endParaRPr lang="en-US" sz="3200" b="1" dirty="0" smtClean="0"/>
          </a:p>
          <a:p>
            <a:pPr algn="l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12277"/>
            <a:ext cx="10972800" cy="1463680"/>
          </a:xfrm>
        </p:spPr>
        <p:txBody>
          <a:bodyPr>
            <a:normAutofit/>
          </a:bodyPr>
          <a:lstStyle/>
          <a:p>
            <a:r>
              <a:rPr sz="4800" smtClean="0">
                <a:latin typeface="Baskerville Old Face" pitchFamily="18" charset="0"/>
              </a:rPr>
              <a:t>Object Oriented Software Engineering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900738"/>
            <a:ext cx="9144000" cy="412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684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6820" y="46033"/>
            <a:ext cx="103632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&lt;&lt;extends&gt;&gt;</a:t>
            </a:r>
            <a:r>
              <a:rPr lang="en-US" sz="2600" i="1" dirty="0" smtClean="0"/>
              <a:t> </a:t>
            </a:r>
            <a:r>
              <a:rPr lang="en-US" dirty="0" smtClean="0"/>
              <a:t>Relationship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336430"/>
            <a:ext cx="5960533" cy="4321419"/>
          </a:xfrm>
        </p:spPr>
        <p:txBody>
          <a:bodyPr/>
          <a:lstStyle/>
          <a:p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relationships model exceptional or seldom invoked cases</a:t>
            </a:r>
          </a:p>
          <a:p>
            <a:r>
              <a:rPr lang="en-US" sz="2000" dirty="0" smtClean="0"/>
              <a:t>The exceptional event flows are factored out of the main event flow for clarity</a:t>
            </a:r>
          </a:p>
          <a:p>
            <a:r>
              <a:rPr lang="en-US" sz="2000" dirty="0" smtClean="0"/>
              <a:t>The direction of an </a:t>
            </a:r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 is to the extended use case </a:t>
            </a:r>
          </a:p>
          <a:p>
            <a:r>
              <a:rPr lang="en-US" sz="2000" dirty="0" smtClean="0"/>
              <a:t>Use cases representing exceptional flows can extend more than one use case.</a:t>
            </a:r>
          </a:p>
          <a:p>
            <a:endParaRPr lang="en-US" sz="2000" dirty="0" smtClean="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846918" y="1271589"/>
            <a:ext cx="2021417" cy="2359024"/>
            <a:chOff x="945" y="801"/>
            <a:chExt cx="955" cy="148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160" y="801"/>
              <a:ext cx="527" cy="695"/>
              <a:chOff x="1616" y="801"/>
              <a:chExt cx="527" cy="69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863" y="801"/>
                <a:ext cx="280" cy="493"/>
                <a:chOff x="659" y="1833"/>
                <a:chExt cx="299" cy="526"/>
              </a:xfrm>
            </p:grpSpPr>
            <p:sp>
              <p:nvSpPr>
                <p:cNvPr id="16420" name="Freeform 7"/>
                <p:cNvSpPr>
                  <a:spLocks/>
                </p:cNvSpPr>
                <p:nvPr/>
              </p:nvSpPr>
              <p:spPr bwMode="auto">
                <a:xfrm>
                  <a:off x="659" y="1941"/>
                  <a:ext cx="143" cy="418"/>
                </a:xfrm>
                <a:custGeom>
                  <a:avLst/>
                  <a:gdLst>
                    <a:gd name="T0" fmla="*/ 143 w 143"/>
                    <a:gd name="T1" fmla="*/ 0 h 418"/>
                    <a:gd name="T2" fmla="*/ 143 w 143"/>
                    <a:gd name="T3" fmla="*/ 263 h 418"/>
                    <a:gd name="T4" fmla="*/ 0 w 143"/>
                    <a:gd name="T5" fmla="*/ 418 h 418"/>
                    <a:gd name="T6" fmla="*/ 0 60000 65536"/>
                    <a:gd name="T7" fmla="*/ 0 60000 65536"/>
                    <a:gd name="T8" fmla="*/ 0 60000 65536"/>
                    <a:gd name="T9" fmla="*/ 0 w 143"/>
                    <a:gd name="T10" fmla="*/ 0 h 418"/>
                    <a:gd name="T11" fmla="*/ 143 w 143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3" h="418">
                      <a:moveTo>
                        <a:pt x="143" y="0"/>
                      </a:moveTo>
                      <a:lnTo>
                        <a:pt x="143" y="263"/>
                      </a:lnTo>
                      <a:lnTo>
                        <a:pt x="0" y="418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1" name="Line 8"/>
                <p:cNvSpPr>
                  <a:spLocks noChangeShapeType="1"/>
                </p:cNvSpPr>
                <p:nvPr/>
              </p:nvSpPr>
              <p:spPr bwMode="auto">
                <a:xfrm>
                  <a:off x="802" y="2204"/>
                  <a:ext cx="156" cy="1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2" name="Line 9"/>
                <p:cNvSpPr>
                  <a:spLocks noChangeShapeType="1"/>
                </p:cNvSpPr>
                <p:nvPr/>
              </p:nvSpPr>
              <p:spPr bwMode="auto">
                <a:xfrm>
                  <a:off x="659" y="2060"/>
                  <a:ext cx="299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3" name="Oval 10"/>
                <p:cNvSpPr>
                  <a:spLocks noChangeArrowheads="1"/>
                </p:cNvSpPr>
                <p:nvPr/>
              </p:nvSpPr>
              <p:spPr bwMode="auto">
                <a:xfrm>
                  <a:off x="731" y="1833"/>
                  <a:ext cx="155" cy="15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9" name="Rectangle 11"/>
              <p:cNvSpPr>
                <a:spLocks noChangeArrowheads="1"/>
              </p:cNvSpPr>
              <p:nvPr/>
            </p:nvSpPr>
            <p:spPr bwMode="auto">
              <a:xfrm>
                <a:off x="1616" y="1322"/>
                <a:ext cx="52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Passenger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945" y="1795"/>
              <a:ext cx="955" cy="492"/>
              <a:chOff x="1401" y="1795"/>
              <a:chExt cx="955" cy="492"/>
            </a:xfrm>
          </p:grpSpPr>
          <p:sp>
            <p:nvSpPr>
              <p:cNvPr id="16416" name="Oval 13"/>
              <p:cNvSpPr>
                <a:spLocks noChangeArrowheads="1"/>
              </p:cNvSpPr>
              <p:nvPr/>
            </p:nvSpPr>
            <p:spPr bwMode="auto">
              <a:xfrm>
                <a:off x="1650" y="1795"/>
                <a:ext cx="706" cy="301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14"/>
              <p:cNvSpPr>
                <a:spLocks noChangeArrowheads="1"/>
              </p:cNvSpPr>
              <p:nvPr/>
            </p:nvSpPr>
            <p:spPr bwMode="auto">
              <a:xfrm>
                <a:off x="1401" y="2113"/>
                <a:ext cx="74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PurchaseTicket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415" name="Line 15"/>
            <p:cNvSpPr>
              <a:spLocks noChangeShapeType="1"/>
            </p:cNvSpPr>
            <p:nvPr/>
          </p:nvSpPr>
          <p:spPr bwMode="auto">
            <a:xfrm flipH="1">
              <a:off x="1546" y="1543"/>
              <a:ext cx="1" cy="2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979834" y="4900610"/>
            <a:ext cx="1494367" cy="781049"/>
            <a:chOff x="1762" y="2595"/>
            <a:chExt cx="706" cy="492"/>
          </a:xfrm>
        </p:grpSpPr>
        <p:sp>
          <p:nvSpPr>
            <p:cNvPr id="16411" name="Oval 33"/>
            <p:cNvSpPr>
              <a:spLocks noChangeArrowheads="1"/>
            </p:cNvSpPr>
            <p:nvPr/>
          </p:nvSpPr>
          <p:spPr bwMode="auto">
            <a:xfrm>
              <a:off x="1762" y="2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Rectangle 34"/>
            <p:cNvSpPr>
              <a:spLocks noChangeArrowheads="1"/>
            </p:cNvSpPr>
            <p:nvPr/>
          </p:nvSpPr>
          <p:spPr bwMode="auto">
            <a:xfrm>
              <a:off x="1813" y="2913"/>
              <a:ext cx="41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TimeOut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798484" y="3821114"/>
            <a:ext cx="3012016" cy="1463675"/>
            <a:chOff x="2307" y="2351"/>
            <a:chExt cx="1423" cy="922"/>
          </a:xfrm>
        </p:grpSpPr>
        <p:sp>
          <p:nvSpPr>
            <p:cNvPr id="16409" name="Line 43"/>
            <p:cNvSpPr>
              <a:spLocks noChangeShapeType="1"/>
            </p:cNvSpPr>
            <p:nvPr/>
          </p:nvSpPr>
          <p:spPr bwMode="auto">
            <a:xfrm>
              <a:off x="2307" y="2351"/>
              <a:ext cx="1423" cy="7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Text Box 44"/>
            <p:cNvSpPr txBox="1">
              <a:spLocks noChangeArrowheads="1"/>
            </p:cNvSpPr>
            <p:nvPr/>
          </p:nvSpPr>
          <p:spPr bwMode="auto">
            <a:xfrm>
              <a:off x="2810" y="306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5549901" y="5707059"/>
            <a:ext cx="1494367" cy="781049"/>
            <a:chOff x="2550" y="3595"/>
            <a:chExt cx="706" cy="492"/>
          </a:xfrm>
        </p:grpSpPr>
        <p:sp>
          <p:nvSpPr>
            <p:cNvPr id="16407" name="Oval 27"/>
            <p:cNvSpPr>
              <a:spLocks noChangeArrowheads="1"/>
            </p:cNvSpPr>
            <p:nvPr/>
          </p:nvSpPr>
          <p:spPr bwMode="auto">
            <a:xfrm>
              <a:off x="2550" y="3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Rectangle 28"/>
            <p:cNvSpPr>
              <a:spLocks noChangeArrowheads="1"/>
            </p:cNvSpPr>
            <p:nvPr/>
          </p:nvSpPr>
          <p:spPr bwMode="auto">
            <a:xfrm>
              <a:off x="2558" y="3913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NoChange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017434" y="3795714"/>
            <a:ext cx="2099733" cy="1844675"/>
            <a:chOff x="1898" y="2391"/>
            <a:chExt cx="992" cy="1162"/>
          </a:xfrm>
        </p:grpSpPr>
        <p:sp>
          <p:nvSpPr>
            <p:cNvPr id="16405" name="Line 42"/>
            <p:cNvSpPr>
              <a:spLocks noChangeShapeType="1"/>
            </p:cNvSpPr>
            <p:nvPr/>
          </p:nvSpPr>
          <p:spPr bwMode="auto">
            <a:xfrm>
              <a:off x="2091" y="2391"/>
              <a:ext cx="799" cy="1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6" name="Text Box 45"/>
            <p:cNvSpPr txBox="1">
              <a:spLocks noChangeArrowheads="1"/>
            </p:cNvSpPr>
            <p:nvPr/>
          </p:nvSpPr>
          <p:spPr bwMode="auto">
            <a:xfrm>
              <a:off x="1898" y="334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96334" y="4799011"/>
            <a:ext cx="1494366" cy="781049"/>
            <a:chOff x="518" y="2443"/>
            <a:chExt cx="706" cy="492"/>
          </a:xfrm>
        </p:grpSpPr>
        <p:sp>
          <p:nvSpPr>
            <p:cNvPr id="16403" name="Oval 21"/>
            <p:cNvSpPr>
              <a:spLocks noChangeArrowheads="1"/>
            </p:cNvSpPr>
            <p:nvPr/>
          </p:nvSpPr>
          <p:spPr bwMode="auto">
            <a:xfrm>
              <a:off x="518" y="244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Rectangle 22"/>
            <p:cNvSpPr>
              <a:spLocks noChangeArrowheads="1"/>
            </p:cNvSpPr>
            <p:nvPr/>
          </p:nvSpPr>
          <p:spPr bwMode="auto">
            <a:xfrm>
              <a:off x="526" y="2761"/>
              <a:ext cx="5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OutOfOrder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81567" y="3757614"/>
            <a:ext cx="2813051" cy="968375"/>
            <a:chOff x="322" y="2367"/>
            <a:chExt cx="1329" cy="610"/>
          </a:xfrm>
        </p:grpSpPr>
        <p:sp>
          <p:nvSpPr>
            <p:cNvPr id="16401" name="Line 40"/>
            <p:cNvSpPr>
              <a:spLocks noChangeShapeType="1"/>
            </p:cNvSpPr>
            <p:nvPr/>
          </p:nvSpPr>
          <p:spPr bwMode="auto">
            <a:xfrm flipH="1">
              <a:off x="730" y="2367"/>
              <a:ext cx="921" cy="6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2" name="Text Box 46"/>
            <p:cNvSpPr txBox="1">
              <a:spLocks noChangeArrowheads="1"/>
            </p:cNvSpPr>
            <p:nvPr/>
          </p:nvSpPr>
          <p:spPr bwMode="auto">
            <a:xfrm>
              <a:off x="322" y="250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2762251" y="5707060"/>
            <a:ext cx="1494367" cy="781049"/>
            <a:chOff x="724" y="3067"/>
            <a:chExt cx="706" cy="492"/>
          </a:xfrm>
        </p:grpSpPr>
        <p:sp>
          <p:nvSpPr>
            <p:cNvPr id="16399" name="Oval 24"/>
            <p:cNvSpPr>
              <a:spLocks noChangeArrowheads="1"/>
            </p:cNvSpPr>
            <p:nvPr/>
          </p:nvSpPr>
          <p:spPr bwMode="auto">
            <a:xfrm>
              <a:off x="724" y="3067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Rectangle 25"/>
            <p:cNvSpPr>
              <a:spLocks noChangeArrowheads="1"/>
            </p:cNvSpPr>
            <p:nvPr/>
          </p:nvSpPr>
          <p:spPr bwMode="auto">
            <a:xfrm>
              <a:off x="776" y="3385"/>
              <a:ext cx="3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Cancel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008717" y="3783014"/>
            <a:ext cx="1881716" cy="1844675"/>
            <a:chOff x="949" y="2383"/>
            <a:chExt cx="889" cy="1162"/>
          </a:xfrm>
        </p:grpSpPr>
        <p:sp>
          <p:nvSpPr>
            <p:cNvPr id="16397" name="Line 41"/>
            <p:cNvSpPr>
              <a:spLocks noChangeShapeType="1"/>
            </p:cNvSpPr>
            <p:nvPr/>
          </p:nvSpPr>
          <p:spPr bwMode="auto">
            <a:xfrm flipH="1">
              <a:off x="1749" y="2383"/>
              <a:ext cx="89" cy="1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8" name="Text Box 48"/>
            <p:cNvSpPr txBox="1">
              <a:spLocks noChangeArrowheads="1"/>
            </p:cNvSpPr>
            <p:nvPr/>
          </p:nvSpPr>
          <p:spPr bwMode="auto">
            <a:xfrm>
              <a:off x="949" y="2916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i="1" smtClean="0">
                <a:latin typeface="Courier" charset="0"/>
              </a:rPr>
              <a:t>&lt;&lt;include&gt;&gt;</a:t>
            </a:r>
            <a:r>
              <a:rPr lang="en-US" sz="2600" i="1" smtClean="0">
                <a:latin typeface="Courier" charset="0"/>
              </a:rPr>
              <a:t> </a:t>
            </a:r>
            <a:r>
              <a:rPr lang="en-US" smtClean="0"/>
              <a:t>Relationship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04000" y="1951892"/>
            <a:ext cx="5588000" cy="3934558"/>
          </a:xfrm>
        </p:spPr>
        <p:txBody>
          <a:bodyPr/>
          <a:lstStyle/>
          <a:p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relationship represents common functionality needed in more than one use case</a:t>
            </a:r>
          </a:p>
          <a:p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behavior is factored out for reuse, not because it is an exception</a:t>
            </a:r>
          </a:p>
          <a:p>
            <a:r>
              <a:rPr lang="en-US" sz="2000" dirty="0" smtClean="0"/>
              <a:t>The direction of a </a:t>
            </a:r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relationship is to the using use case (unlike  the direction of the </a:t>
            </a:r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relationship).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68402" y="1284290"/>
            <a:ext cx="1115484" cy="1103313"/>
            <a:chOff x="1616" y="801"/>
            <a:chExt cx="527" cy="69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3" y="801"/>
              <a:ext cx="280" cy="493"/>
              <a:chOff x="659" y="1833"/>
              <a:chExt cx="299" cy="526"/>
            </a:xfrm>
          </p:grpSpPr>
          <p:sp>
            <p:nvSpPr>
              <p:cNvPr id="17450" name="Freeform 8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1" name="Line 9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2" name="Line 10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3" name="Oval 11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9" name="Rectangle 12"/>
            <p:cNvSpPr>
              <a:spLocks noChangeArrowheads="1"/>
            </p:cNvSpPr>
            <p:nvPr/>
          </p:nvSpPr>
          <p:spPr bwMode="auto">
            <a:xfrm>
              <a:off x="1616" y="1322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05317" y="2862261"/>
            <a:ext cx="2567517" cy="781049"/>
            <a:chOff x="337" y="1803"/>
            <a:chExt cx="1213" cy="492"/>
          </a:xfrm>
        </p:grpSpPr>
        <p:sp>
          <p:nvSpPr>
            <p:cNvPr id="17446" name="Oval 14"/>
            <p:cNvSpPr>
              <a:spLocks noChangeArrowheads="1"/>
            </p:cNvSpPr>
            <p:nvPr/>
          </p:nvSpPr>
          <p:spPr bwMode="auto">
            <a:xfrm>
              <a:off x="84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Rectangle 15"/>
            <p:cNvSpPr>
              <a:spLocks noChangeArrowheads="1"/>
            </p:cNvSpPr>
            <p:nvPr/>
          </p:nvSpPr>
          <p:spPr bwMode="auto">
            <a:xfrm>
              <a:off x="337" y="2121"/>
              <a:ext cx="105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PurchaseSingleTicket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17414" name="Line 16"/>
          <p:cNvSpPr>
            <a:spLocks noChangeShapeType="1"/>
          </p:cNvSpPr>
          <p:nvPr/>
        </p:nvSpPr>
        <p:spPr bwMode="auto">
          <a:xfrm flipH="1">
            <a:off x="1985434" y="2462214"/>
            <a:ext cx="2117" cy="320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969684" y="2017712"/>
            <a:ext cx="2815166" cy="1168399"/>
            <a:chOff x="1403" y="1271"/>
            <a:chExt cx="1330" cy="736"/>
          </a:xfrm>
        </p:grpSpPr>
        <p:sp>
          <p:nvSpPr>
            <p:cNvPr id="17443" name="Oval 18"/>
            <p:cNvSpPr>
              <a:spLocks noChangeArrowheads="1"/>
            </p:cNvSpPr>
            <p:nvPr/>
          </p:nvSpPr>
          <p:spPr bwMode="auto">
            <a:xfrm>
              <a:off x="2027" y="151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Rectangle 19"/>
            <p:cNvSpPr>
              <a:spLocks noChangeArrowheads="1"/>
            </p:cNvSpPr>
            <p:nvPr/>
          </p:nvSpPr>
          <p:spPr bwMode="auto">
            <a:xfrm>
              <a:off x="1649" y="1833"/>
              <a:ext cx="9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PurchaseMultiCard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1403" y="1271"/>
              <a:ext cx="703" cy="2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254501" y="3236914"/>
            <a:ext cx="1900767" cy="1069975"/>
            <a:chOff x="2010" y="2039"/>
            <a:chExt cx="898" cy="674"/>
          </a:xfrm>
        </p:grpSpPr>
        <p:sp>
          <p:nvSpPr>
            <p:cNvPr id="17441" name="Line 36"/>
            <p:cNvSpPr>
              <a:spLocks noChangeShapeType="1"/>
            </p:cNvSpPr>
            <p:nvPr/>
          </p:nvSpPr>
          <p:spPr bwMode="auto">
            <a:xfrm flipH="1">
              <a:off x="2010" y="2039"/>
              <a:ext cx="329" cy="6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2" name="Text Box 39"/>
            <p:cNvSpPr txBox="1">
              <a:spLocks noChangeArrowheads="1"/>
            </p:cNvSpPr>
            <p:nvPr/>
          </p:nvSpPr>
          <p:spPr bwMode="auto">
            <a:xfrm>
              <a:off x="2288" y="2300"/>
              <a:ext cx="6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&lt;&lt;include&gt;&gt;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2931585" y="4386260"/>
            <a:ext cx="1839383" cy="781049"/>
            <a:chOff x="1337" y="2763"/>
            <a:chExt cx="869" cy="492"/>
          </a:xfrm>
        </p:grpSpPr>
        <p:sp>
          <p:nvSpPr>
            <p:cNvPr id="17439" name="Oval 22"/>
            <p:cNvSpPr>
              <a:spLocks noChangeArrowheads="1"/>
            </p:cNvSpPr>
            <p:nvPr/>
          </p:nvSpPr>
          <p:spPr bwMode="auto">
            <a:xfrm>
              <a:off x="1500" y="276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23"/>
            <p:cNvSpPr>
              <a:spLocks noChangeArrowheads="1"/>
            </p:cNvSpPr>
            <p:nvPr/>
          </p:nvSpPr>
          <p:spPr bwMode="auto">
            <a:xfrm>
              <a:off x="1337" y="3081"/>
              <a:ext cx="6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CollectMoney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181100" y="3706814"/>
            <a:ext cx="2531533" cy="625475"/>
            <a:chOff x="558" y="2335"/>
            <a:chExt cx="1196" cy="394"/>
          </a:xfrm>
        </p:grpSpPr>
        <p:sp>
          <p:nvSpPr>
            <p:cNvPr id="17437" name="Line 35"/>
            <p:cNvSpPr>
              <a:spLocks noChangeShapeType="1"/>
            </p:cNvSpPr>
            <p:nvPr/>
          </p:nvSpPr>
          <p:spPr bwMode="auto">
            <a:xfrm>
              <a:off x="1059" y="2335"/>
              <a:ext cx="695" cy="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38" name="Text Box 40"/>
            <p:cNvSpPr txBox="1">
              <a:spLocks noChangeArrowheads="1"/>
            </p:cNvSpPr>
            <p:nvPr/>
          </p:nvSpPr>
          <p:spPr bwMode="auto">
            <a:xfrm>
              <a:off x="558" y="2508"/>
              <a:ext cx="6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&lt;&lt;include&gt;&gt;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546100" y="5045322"/>
            <a:ext cx="6747934" cy="1385888"/>
            <a:chOff x="258" y="3156"/>
            <a:chExt cx="3188" cy="873"/>
          </a:xfrm>
        </p:grpSpPr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258" y="3156"/>
              <a:ext cx="1017" cy="803"/>
              <a:chOff x="258" y="3156"/>
              <a:chExt cx="1017" cy="803"/>
            </a:xfrm>
          </p:grpSpPr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468" y="3467"/>
                <a:ext cx="706" cy="492"/>
                <a:chOff x="518" y="2443"/>
                <a:chExt cx="706" cy="492"/>
              </a:xfrm>
            </p:grpSpPr>
            <p:sp>
              <p:nvSpPr>
                <p:cNvPr id="17435" name="Oval 25"/>
                <p:cNvSpPr>
                  <a:spLocks noChangeArrowheads="1"/>
                </p:cNvSpPr>
                <p:nvPr/>
              </p:nvSpPr>
              <p:spPr bwMode="auto">
                <a:xfrm>
                  <a:off x="518" y="2443"/>
                  <a:ext cx="706" cy="301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3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6" y="2761"/>
                  <a:ext cx="521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800">
                      <a:solidFill>
                        <a:srgbClr val="000000"/>
                      </a:solidFill>
                      <a:latin typeface="Courier" charset="0"/>
                    </a:rPr>
                    <a:t>NoChange</a:t>
                  </a:r>
                  <a:endParaRPr lang="en-US" sz="18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433" name="Line 30"/>
              <p:cNvSpPr>
                <a:spLocks noChangeShapeType="1"/>
              </p:cNvSpPr>
              <p:nvPr/>
            </p:nvSpPr>
            <p:spPr bwMode="auto">
              <a:xfrm flipH="1">
                <a:off x="970" y="3207"/>
                <a:ext cx="305" cy="1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34" name="Text Box 31"/>
              <p:cNvSpPr txBox="1">
                <a:spLocks noChangeArrowheads="1"/>
              </p:cNvSpPr>
              <p:nvPr/>
            </p:nvSpPr>
            <p:spPr bwMode="auto">
              <a:xfrm>
                <a:off x="258" y="3156"/>
                <a:ext cx="65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Courier" charset="0"/>
                  </a:rPr>
                  <a:t>&lt;&lt;extends&gt;&gt;</a:t>
                </a:r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569" y="3196"/>
              <a:ext cx="877" cy="763"/>
              <a:chOff x="2499" y="3196"/>
              <a:chExt cx="877" cy="763"/>
            </a:xfrm>
          </p:grpSpPr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2586" y="3467"/>
                <a:ext cx="706" cy="492"/>
                <a:chOff x="1762" y="2595"/>
                <a:chExt cx="706" cy="492"/>
              </a:xfrm>
            </p:grpSpPr>
            <p:sp>
              <p:nvSpPr>
                <p:cNvPr id="17430" name="Oval 28"/>
                <p:cNvSpPr>
                  <a:spLocks noChangeArrowheads="1"/>
                </p:cNvSpPr>
                <p:nvPr/>
              </p:nvSpPr>
              <p:spPr bwMode="auto">
                <a:xfrm>
                  <a:off x="1762" y="2595"/>
                  <a:ext cx="706" cy="301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813" y="2913"/>
                  <a:ext cx="339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800">
                      <a:solidFill>
                        <a:srgbClr val="000000"/>
                      </a:solidFill>
                      <a:latin typeface="Courier" charset="0"/>
                    </a:rPr>
                    <a:t>Cancel</a:t>
                  </a:r>
                  <a:endParaRPr lang="en-US" sz="18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428" name="Line 32"/>
              <p:cNvSpPr>
                <a:spLocks noChangeShapeType="1"/>
              </p:cNvSpPr>
              <p:nvPr/>
            </p:nvSpPr>
            <p:spPr bwMode="auto">
              <a:xfrm>
                <a:off x="2499" y="3239"/>
                <a:ext cx="287" cy="1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9" name="Text Box 34"/>
              <p:cNvSpPr txBox="1">
                <a:spLocks noChangeArrowheads="1"/>
              </p:cNvSpPr>
              <p:nvPr/>
            </p:nvSpPr>
            <p:spPr bwMode="auto">
              <a:xfrm>
                <a:off x="2722" y="3196"/>
                <a:ext cx="65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Courier" charset="0"/>
                  </a:rPr>
                  <a:t>&lt;&lt;extends&gt;&gt;</a:t>
                </a:r>
              </a:p>
            </p:txBody>
          </p:sp>
        </p:grp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1494" y="3537"/>
              <a:ext cx="706" cy="492"/>
              <a:chOff x="1762" y="2595"/>
              <a:chExt cx="706" cy="492"/>
            </a:xfrm>
          </p:grpSpPr>
          <p:sp>
            <p:nvSpPr>
              <p:cNvPr id="17425" name="Oval 48"/>
              <p:cNvSpPr>
                <a:spLocks noChangeArrowheads="1"/>
              </p:cNvSpPr>
              <p:nvPr/>
            </p:nvSpPr>
            <p:spPr bwMode="auto">
              <a:xfrm>
                <a:off x="1762" y="2595"/>
                <a:ext cx="706" cy="301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Rectangle 49"/>
              <p:cNvSpPr>
                <a:spLocks noChangeArrowheads="1"/>
              </p:cNvSpPr>
              <p:nvPr/>
            </p:nvSpPr>
            <p:spPr bwMode="auto">
              <a:xfrm>
                <a:off x="1813" y="2913"/>
                <a:ext cx="33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Cancel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423" name="Line 50"/>
            <p:cNvSpPr>
              <a:spLocks noChangeShapeType="1"/>
            </p:cNvSpPr>
            <p:nvPr/>
          </p:nvSpPr>
          <p:spPr bwMode="auto">
            <a:xfrm flipH="1">
              <a:off x="1695" y="3238"/>
              <a:ext cx="85" cy="2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Text Box 51"/>
            <p:cNvSpPr txBox="1">
              <a:spLocks noChangeArrowheads="1"/>
            </p:cNvSpPr>
            <p:nvPr/>
          </p:nvSpPr>
          <p:spPr bwMode="auto">
            <a:xfrm>
              <a:off x="1784" y="328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#1: Use Case Diagrams</a:t>
            </a:r>
            <a:endParaRPr lang="en-US" dirty="0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56606" y="2979748"/>
            <a:ext cx="5971116" cy="804862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represents a role, that is, a type of user of the system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17906" y="2211399"/>
            <a:ext cx="1593850" cy="1589087"/>
            <a:chOff x="517" y="1105"/>
            <a:chExt cx="753" cy="1001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25" y="1105"/>
              <a:ext cx="445" cy="783"/>
              <a:chOff x="659" y="1833"/>
              <a:chExt cx="299" cy="526"/>
            </a:xfrm>
          </p:grpSpPr>
          <p:sp>
            <p:nvSpPr>
              <p:cNvPr id="11279" name="Freeform 6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0" name="Line 7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1" name="Line 8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2" name="Oval 9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517" y="1932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483622" y="3952885"/>
            <a:ext cx="3003550" cy="1708150"/>
            <a:chOff x="1358" y="2283"/>
            <a:chExt cx="1419" cy="1076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468" y="2680"/>
              <a:ext cx="1309" cy="679"/>
              <a:chOff x="2212" y="1949"/>
              <a:chExt cx="880" cy="457"/>
            </a:xfrm>
          </p:grpSpPr>
          <p:sp>
            <p:nvSpPr>
              <p:cNvPr id="11275" name="Oval 12"/>
              <p:cNvSpPr>
                <a:spLocks noChangeArrowheads="1"/>
              </p:cNvSpPr>
              <p:nvPr/>
            </p:nvSpPr>
            <p:spPr bwMode="auto">
              <a:xfrm>
                <a:off x="2339" y="1949"/>
                <a:ext cx="753" cy="322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Rectangle 13"/>
              <p:cNvSpPr>
                <a:spLocks noChangeArrowheads="1"/>
              </p:cNvSpPr>
              <p:nvPr/>
            </p:nvSpPr>
            <p:spPr bwMode="auto">
              <a:xfrm>
                <a:off x="2212" y="2289"/>
                <a:ext cx="502" cy="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>
                    <a:solidFill>
                      <a:srgbClr val="000000"/>
                    </a:solidFill>
                    <a:latin typeface="Courier" charset="0"/>
                  </a:rPr>
                  <a:t>PurchaseTicket</a:t>
                </a:r>
                <a:endParaRPr lang="en-US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274" name="Line 14"/>
            <p:cNvSpPr>
              <a:spLocks noChangeShapeType="1"/>
            </p:cNvSpPr>
            <p:nvPr/>
          </p:nvSpPr>
          <p:spPr bwMode="auto">
            <a:xfrm>
              <a:off x="1358" y="2283"/>
              <a:ext cx="367" cy="3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3566422" y="1392003"/>
            <a:ext cx="8077200" cy="98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Used during requirements elicitation and analysis to represent external behavior (“visible from the outside of the system”)</a:t>
            </a:r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5280922" y="4798779"/>
            <a:ext cx="6548967" cy="186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i="1" dirty="0">
                <a:solidFill>
                  <a:schemeClr val="tx1"/>
                </a:solidFill>
                <a:latin typeface="Verdana" pitchFamily="34" charset="0"/>
              </a:rPr>
              <a:t>Use case model</a:t>
            </a: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:</a:t>
            </a:r>
          </a:p>
          <a:p>
            <a:pPr lvl="1"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The set of all use cases that completely describe the functionality of the  system.</a:t>
            </a:r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5361355" y="3736740"/>
            <a:ext cx="6493933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A </a:t>
            </a:r>
            <a:r>
              <a:rPr lang="en-US" sz="2000" i="1" dirty="0">
                <a:solidFill>
                  <a:schemeClr val="tx1"/>
                </a:solidFill>
                <a:latin typeface="Verdana" pitchFamily="34" charset="0"/>
              </a:rPr>
              <a:t>use case</a:t>
            </a: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 represents a class of functionality provided by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  <p:bldP spid="94229" grpId="0" build="p" autoUpdateAnimBg="0"/>
      <p:bldP spid="94230" grpId="0" build="p" autoUpdateAnimBg="0"/>
      <p:bldP spid="942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4333" y="1109663"/>
            <a:ext cx="8034867" cy="4800600"/>
          </a:xfrm>
        </p:spPr>
        <p:txBody>
          <a:bodyPr/>
          <a:lstStyle/>
          <a:p>
            <a:r>
              <a:rPr lang="en-US" sz="2400" smtClean="0"/>
              <a:t>An actor is a model for an external entity which interacts (communicates) with the system:</a:t>
            </a:r>
          </a:p>
          <a:p>
            <a:pPr lvl="1"/>
            <a:r>
              <a:rPr lang="en-US" sz="2000" smtClean="0">
                <a:ea typeface="ＭＳ Ｐゴシック" charset="-128"/>
              </a:rPr>
              <a:t>User</a:t>
            </a:r>
          </a:p>
          <a:p>
            <a:pPr lvl="1"/>
            <a:r>
              <a:rPr lang="en-US" sz="2000" smtClean="0">
                <a:ea typeface="ＭＳ Ｐゴシック" charset="-128"/>
              </a:rPr>
              <a:t>External system (Another system)</a:t>
            </a:r>
          </a:p>
          <a:p>
            <a:pPr lvl="1"/>
            <a:r>
              <a:rPr lang="en-US" sz="2000" smtClean="0">
                <a:ea typeface="ＭＳ Ｐゴシック" charset="-128"/>
              </a:rPr>
              <a:t>Physical environment (e.g. Weather)</a:t>
            </a:r>
          </a:p>
          <a:p>
            <a:r>
              <a:rPr lang="en-US" sz="2400" smtClean="0"/>
              <a:t>An actor has a unique name and an optional description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Examples:</a:t>
            </a:r>
          </a:p>
          <a:p>
            <a:pPr lvl="1"/>
            <a:r>
              <a:rPr lang="en-US" sz="2000" b="1" smtClean="0">
                <a:ea typeface="ＭＳ Ｐゴシック" charset="-128"/>
              </a:rPr>
              <a:t>Passenger</a:t>
            </a:r>
            <a:r>
              <a:rPr lang="en-US" sz="2000" smtClean="0">
                <a:ea typeface="ＭＳ Ｐゴシック" charset="-128"/>
              </a:rPr>
              <a:t>: A person in the train</a:t>
            </a:r>
          </a:p>
          <a:p>
            <a:pPr lvl="1"/>
            <a:r>
              <a:rPr lang="en-US" sz="2000" b="1" smtClean="0">
                <a:ea typeface="ＭＳ Ｐゴシック" charset="-128"/>
              </a:rPr>
              <a:t>GPS satellite</a:t>
            </a:r>
            <a:r>
              <a:rPr lang="en-US" sz="2000" smtClean="0">
                <a:ea typeface="ＭＳ Ｐゴシック" charset="-128"/>
              </a:rPr>
              <a:t>: An external system that provides the system with  GPS coordinates.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24983" y="2122489"/>
            <a:ext cx="1526116" cy="1590675"/>
            <a:chOff x="1021" y="1337"/>
            <a:chExt cx="721" cy="100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97" y="1337"/>
              <a:ext cx="445" cy="783"/>
              <a:chOff x="659" y="1833"/>
              <a:chExt cx="299" cy="526"/>
            </a:xfrm>
          </p:grpSpPr>
          <p:sp>
            <p:nvSpPr>
              <p:cNvPr id="12297" name="Freeform 7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8" name="Line 8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9" name="Line 9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00" name="Oval 10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6" name="Rectangle 11"/>
            <p:cNvSpPr>
              <a:spLocks noChangeArrowheads="1"/>
            </p:cNvSpPr>
            <p:nvPr/>
          </p:nvSpPr>
          <p:spPr bwMode="auto">
            <a:xfrm>
              <a:off x="1021" y="2165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  <p:sp>
        <p:nvSpPr>
          <p:cNvPr id="97293" name="AutoShape 13"/>
          <p:cNvSpPr>
            <a:spLocks noChangeArrowheads="1"/>
          </p:cNvSpPr>
          <p:nvPr/>
        </p:nvSpPr>
        <p:spPr bwMode="auto">
          <a:xfrm>
            <a:off x="1157818" y="4889501"/>
            <a:ext cx="2226733" cy="633413"/>
          </a:xfrm>
          <a:prstGeom prst="wedgeRoundRectCallout">
            <a:avLst>
              <a:gd name="adj1" fmla="val 92014"/>
              <a:gd name="adj2" fmla="val -5927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Name</a:t>
            </a: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8727018" y="3649664"/>
            <a:ext cx="2990849" cy="846137"/>
          </a:xfrm>
          <a:prstGeom prst="wedgeRoundRectCallout">
            <a:avLst>
              <a:gd name="adj1" fmla="val -91472"/>
              <a:gd name="adj2" fmla="val 6819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Optional </a:t>
            </a:r>
          </a:p>
          <a:p>
            <a:r>
              <a:rPr lang="en-US" sz="2000"/>
              <a:t>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utoUpdateAnimBg="0"/>
      <p:bldP spid="97293" grpId="0" animBg="1"/>
      <p:bldP spid="972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86767" y="808038"/>
            <a:ext cx="7560733" cy="4800600"/>
          </a:xfrm>
        </p:spPr>
        <p:txBody>
          <a:bodyPr/>
          <a:lstStyle/>
          <a:p>
            <a:pPr marL="381000" indent="-381000">
              <a:buFont typeface="Times" charset="0"/>
              <a:buNone/>
            </a:pPr>
            <a:r>
              <a:rPr lang="en-US" sz="2400" smtClean="0"/>
              <a:t>• A use case represents a class of functionality provided by the system </a:t>
            </a:r>
          </a:p>
          <a:p>
            <a:pPr marL="381000" indent="-381000">
              <a:buFont typeface="Times" charset="0"/>
              <a:buNone/>
            </a:pPr>
            <a:r>
              <a:rPr lang="en-US" sz="2400" smtClean="0"/>
              <a:t>• Use cases can be described textually, with a focus on the event flow between actor and system</a:t>
            </a:r>
          </a:p>
          <a:p>
            <a:pPr marL="381000" indent="-381000">
              <a:buFont typeface="Times" charset="0"/>
              <a:buNone/>
            </a:pPr>
            <a:r>
              <a:rPr lang="en-US" sz="2400" smtClean="0"/>
              <a:t>• The textual use case description consists of </a:t>
            </a:r>
            <a:r>
              <a:rPr lang="en-US" sz="2400" u="sng" smtClean="0">
                <a:solidFill>
                  <a:srgbClr val="FF0000"/>
                </a:solidFill>
              </a:rPr>
              <a:t>at least 6 parts</a:t>
            </a:r>
            <a:r>
              <a:rPr lang="en-US" sz="2400" smtClean="0"/>
              <a:t>: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Unique name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Participating actors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Entry conditions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Exit conditions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Flow of events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Special requirements.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3917" y="2505077"/>
            <a:ext cx="2771661" cy="1078705"/>
            <a:chOff x="2212" y="1949"/>
            <a:chExt cx="880" cy="457"/>
          </a:xfrm>
        </p:grpSpPr>
        <p:sp>
          <p:nvSpPr>
            <p:cNvPr id="13317" name="Oval 6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Rectangle 7"/>
            <p:cNvSpPr>
              <a:spLocks noChangeArrowheads="1"/>
            </p:cNvSpPr>
            <p:nvPr/>
          </p:nvSpPr>
          <p:spPr bwMode="auto">
            <a:xfrm>
              <a:off x="2212" y="2289"/>
              <a:ext cx="50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PurchaseTicket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Textual Use Case </a:t>
            </a:r>
            <a:br>
              <a:rPr lang="en-US" smtClean="0"/>
            </a:br>
            <a:r>
              <a:rPr lang="en-US" smtClean="0"/>
              <a:t>Description Example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1" y="1473200"/>
            <a:ext cx="5230284" cy="480060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1. Name:</a:t>
            </a:r>
            <a:r>
              <a:rPr lang="en-US" sz="2200" dirty="0" smtClean="0"/>
              <a:t> Purchase ticket</a:t>
            </a:r>
          </a:p>
          <a:p>
            <a:pPr>
              <a:buFont typeface="Times" charset="0"/>
              <a:buNone/>
            </a:pPr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2. Participating actor:</a:t>
            </a:r>
            <a:r>
              <a:rPr lang="en-US" sz="2200" dirty="0" smtClean="0"/>
              <a:t> Passenger</a:t>
            </a:r>
          </a:p>
          <a:p>
            <a:pPr>
              <a:buFont typeface="Times" charset="0"/>
              <a:buNone/>
            </a:pPr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3. Entry condition: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Passenger stands in front of ticket distributor</a:t>
            </a:r>
          </a:p>
          <a:p>
            <a:r>
              <a:rPr lang="en-US" sz="2200" dirty="0" smtClean="0"/>
              <a:t>Passenger has sufficient money to purchase ticket</a:t>
            </a:r>
          </a:p>
          <a:p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4. Exit condition:</a:t>
            </a:r>
            <a:endParaRPr lang="en-US" sz="2200" dirty="0" smtClean="0"/>
          </a:p>
          <a:p>
            <a:r>
              <a:rPr lang="en-US" sz="2200" dirty="0" smtClean="0"/>
              <a:t>Passenger has ticket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38334" y="1742595"/>
            <a:ext cx="5230284" cy="497205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5. Flow of events:</a:t>
            </a:r>
            <a:endParaRPr lang="en-US" sz="2200" dirty="0" smtClean="0"/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1. Passenger selects the number of zones to be traveled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1. Ticket Distributor displays the amount due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2. Passenger inserts money, at least the amount due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2a</a:t>
            </a:r>
            <a:r>
              <a:rPr lang="en-US" sz="2200" smtClean="0">
                <a:ea typeface="ＭＳ Ｐゴシック" charset="-128"/>
              </a:rPr>
              <a:t>. </a:t>
            </a:r>
            <a:r>
              <a:rPr lang="en-US" sz="2200">
                <a:ea typeface="ＭＳ Ｐゴシック" charset="-128"/>
              </a:rPr>
              <a:t> </a:t>
            </a:r>
            <a:r>
              <a:rPr lang="en-US" sz="2200" smtClean="0">
                <a:ea typeface="ＭＳ Ｐゴシック" charset="-128"/>
              </a:rPr>
              <a:t>   Ticket </a:t>
            </a:r>
            <a:r>
              <a:rPr lang="en-US" sz="2200" dirty="0" smtClean="0">
                <a:ea typeface="ＭＳ Ｐゴシック" charset="-128"/>
              </a:rPr>
              <a:t>Distributor returns change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2b.     Ticket Distributor issues ticket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3. Passenger takes ticket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3.     Ticket Distributor ready for next Passenger</a:t>
            </a:r>
          </a:p>
          <a:p>
            <a:pPr>
              <a:buFont typeface="Times" charset="0"/>
              <a:buNone/>
            </a:pPr>
            <a:r>
              <a:rPr lang="en-US" sz="2200" dirty="0" smtClean="0"/>
              <a:t>6. Special requirements: None.</a:t>
            </a:r>
          </a:p>
          <a:p>
            <a:endParaRPr lang="en-US" sz="2200" dirty="0" smtClean="0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664451" y="525097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7706784" y="595740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 b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90217" y="537684"/>
            <a:ext cx="979874" cy="1181772"/>
            <a:chOff x="1021" y="1337"/>
            <a:chExt cx="749" cy="104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297" y="1337"/>
              <a:ext cx="445" cy="783"/>
              <a:chOff x="659" y="1833"/>
              <a:chExt cx="299" cy="526"/>
            </a:xfrm>
          </p:grpSpPr>
          <p:sp>
            <p:nvSpPr>
              <p:cNvPr id="14353" name="Freeform 9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" name="Line 10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" name="Line 11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" name="Oval 12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Rectangle 13"/>
            <p:cNvSpPr>
              <a:spLocks noChangeArrowheads="1"/>
            </p:cNvSpPr>
            <p:nvPr/>
          </p:nvSpPr>
          <p:spPr bwMode="auto">
            <a:xfrm>
              <a:off x="1021" y="2165"/>
              <a:ext cx="74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sz="16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773585" y="764696"/>
            <a:ext cx="2051605" cy="833576"/>
            <a:chOff x="2212" y="1949"/>
            <a:chExt cx="880" cy="483"/>
          </a:xfrm>
        </p:grpSpPr>
        <p:sp>
          <p:nvSpPr>
            <p:cNvPr id="14349" name="Oval 15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212" y="2289"/>
              <a:ext cx="602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PurchaseTicket</a:t>
              </a:r>
              <a:endParaRPr lang="en-US" sz="1600" b="0">
                <a:solidFill>
                  <a:schemeClr val="tx1"/>
                </a:solidFill>
              </a:endParaRPr>
            </a:p>
          </p:txBody>
        </p:sp>
      </p:grpSp>
      <p:sp>
        <p:nvSpPr>
          <p:cNvPr id="14345" name="Line 17"/>
          <p:cNvSpPr>
            <a:spLocks noChangeShapeType="1"/>
          </p:cNvSpPr>
          <p:nvPr/>
        </p:nvSpPr>
        <p:spPr bwMode="auto">
          <a:xfrm>
            <a:off x="7387167" y="1015520"/>
            <a:ext cx="1693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  <p:bldP spid="98308" grpId="0" build="p" autoUpdateAnimBg="0"/>
      <p:bldP spid="98309" grpId="0" autoUpdateAnimBg="0"/>
      <p:bldP spid="983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1219200" y="28448"/>
            <a:ext cx="103632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Use Case Diagram Example</a:t>
            </a:r>
            <a:endParaRPr lang="de-DE" dirty="0" smtClean="0">
              <a:ea typeface="ＭＳ Ｐゴシック" charset="-128"/>
            </a:endParaRPr>
          </a:p>
        </p:txBody>
      </p:sp>
      <p:pic>
        <p:nvPicPr>
          <p:cNvPr id="23555" name="Inhaltsplatzhalter 7" descr="UseCaseDiagram_1_Course.pd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2800" y="1904520"/>
            <a:ext cx="10261600" cy="3822700"/>
          </a:xfrm>
        </p:spPr>
      </p:pic>
      <p:sp>
        <p:nvSpPr>
          <p:cNvPr id="23556" name="Text Box 44"/>
          <p:cNvSpPr txBox="1">
            <a:spLocks noChangeArrowheads="1"/>
          </p:cNvSpPr>
          <p:nvPr/>
        </p:nvSpPr>
        <p:spPr bwMode="auto">
          <a:xfrm>
            <a:off x="2134611" y="5800976"/>
            <a:ext cx="7554546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Use case diagrams represent the functionality of the </a:t>
            </a:r>
            <a:r>
              <a:rPr lang="en-US" b="0" dirty="0" smtClean="0">
                <a:solidFill>
                  <a:schemeClr val="bg1"/>
                </a:solidFill>
              </a:rPr>
              <a:t>system from </a:t>
            </a:r>
            <a:r>
              <a:rPr lang="en-US" b="0" dirty="0">
                <a:solidFill>
                  <a:schemeClr val="bg1"/>
                </a:solidFill>
              </a:rPr>
              <a:t>user’s point of view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844800" y="3358670"/>
            <a:ext cx="1117600" cy="609600"/>
          </a:xfrm>
          <a:prstGeom prst="wedgeRoundRectCallout">
            <a:avLst>
              <a:gd name="adj1" fmla="val -91319"/>
              <a:gd name="adj2" fmla="val 903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Actor.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8940800" y="1529870"/>
            <a:ext cx="1864784" cy="609600"/>
          </a:xfrm>
          <a:prstGeom prst="wedgeRoundRectCallout">
            <a:avLst>
              <a:gd name="adj1" fmla="val -140806"/>
              <a:gd name="adj2" fmla="val 159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Use Case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9042400" y="4882670"/>
            <a:ext cx="2779184" cy="609600"/>
          </a:xfrm>
          <a:prstGeom prst="wedgeRoundRectCallout">
            <a:avLst>
              <a:gd name="adj1" fmla="val -66880"/>
              <a:gd name="adj2" fmla="val -131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0">
                <a:cs typeface="Helvetica" charset="0"/>
              </a:rPr>
              <a:t>System boundary</a:t>
            </a: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5162551" y="1301270"/>
            <a:ext cx="1866900" cy="533400"/>
          </a:xfrm>
          <a:prstGeom prst="wedgeRoundRectCallout">
            <a:avLst>
              <a:gd name="adj1" fmla="val -47579"/>
              <a:gd name="adj2" fmla="val 896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Classifier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simple watch</a:t>
            </a:r>
          </a:p>
          <a:p>
            <a:pPr lvl="1"/>
            <a:r>
              <a:rPr lang="en-US" dirty="0" smtClean="0"/>
              <a:t>It shows time</a:t>
            </a:r>
          </a:p>
          <a:p>
            <a:pPr lvl="1"/>
            <a:r>
              <a:rPr lang="en-US" dirty="0" smtClean="0"/>
              <a:t>On can set time on it</a:t>
            </a:r>
          </a:p>
          <a:p>
            <a:pPr lvl="1"/>
            <a:r>
              <a:rPr lang="en-US" dirty="0" smtClean="0"/>
              <a:t>When the battery drains out, the watch repair person only can change the batteries.</a:t>
            </a:r>
          </a:p>
          <a:p>
            <a:r>
              <a:rPr lang="en-US" dirty="0" smtClean="0"/>
              <a:t>For making a Use Case Diagram for this scenario:</a:t>
            </a:r>
          </a:p>
          <a:p>
            <a:pPr lvl="1"/>
            <a:r>
              <a:rPr lang="en-US" dirty="0" smtClean="0"/>
              <a:t>Consider the actors</a:t>
            </a:r>
          </a:p>
          <a:p>
            <a:pPr lvl="1"/>
            <a:r>
              <a:rPr lang="en-US" dirty="0" smtClean="0"/>
              <a:t>Come up with Use Cases from User point of view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used packages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241515" y="2811474"/>
            <a:ext cx="3653367" cy="2000250"/>
            <a:chOff x="437" y="1483"/>
            <a:chExt cx="1726" cy="1260"/>
          </a:xfrm>
        </p:grpSpPr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437" y="1993"/>
              <a:ext cx="595" cy="750"/>
              <a:chOff x="437" y="1993"/>
              <a:chExt cx="595" cy="750"/>
            </a:xfrm>
          </p:grpSpPr>
          <p:sp>
            <p:nvSpPr>
              <p:cNvPr id="24613" name="Freeform 13"/>
              <p:cNvSpPr>
                <a:spLocks/>
              </p:cNvSpPr>
              <p:nvPr/>
            </p:nvSpPr>
            <p:spPr bwMode="auto">
              <a:xfrm>
                <a:off x="611" y="210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4" name="Line 14"/>
              <p:cNvSpPr>
                <a:spLocks noChangeShapeType="1"/>
              </p:cNvSpPr>
              <p:nvPr/>
            </p:nvSpPr>
            <p:spPr bwMode="auto">
              <a:xfrm>
                <a:off x="754" y="236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5" name="Line 15"/>
              <p:cNvSpPr>
                <a:spLocks noChangeShapeType="1"/>
              </p:cNvSpPr>
              <p:nvPr/>
            </p:nvSpPr>
            <p:spPr bwMode="auto">
              <a:xfrm>
                <a:off x="611" y="222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6" name="Oval 16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Rectangle 17"/>
              <p:cNvSpPr>
                <a:spLocks noChangeArrowheads="1"/>
              </p:cNvSpPr>
              <p:nvPr/>
            </p:nvSpPr>
            <p:spPr bwMode="auto">
              <a:xfrm>
                <a:off x="437" y="2549"/>
                <a:ext cx="59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>
                    <a:solidFill>
                      <a:srgbClr val="000000"/>
                    </a:solidFill>
                    <a:latin typeface="Courier" charset="0"/>
                  </a:rPr>
                  <a:t>WatchUser</a:t>
                </a: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610" name="Line 30"/>
            <p:cNvSpPr>
              <a:spLocks noChangeShapeType="1"/>
            </p:cNvSpPr>
            <p:nvPr/>
          </p:nvSpPr>
          <p:spPr bwMode="auto">
            <a:xfrm flipV="1">
              <a:off x="883" y="1731"/>
              <a:ext cx="1280" cy="4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1" name="Line 31"/>
            <p:cNvSpPr>
              <a:spLocks noChangeShapeType="1"/>
            </p:cNvSpPr>
            <p:nvPr/>
          </p:nvSpPr>
          <p:spPr bwMode="auto">
            <a:xfrm flipV="1">
              <a:off x="1137" y="2292"/>
              <a:ext cx="991" cy="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AutoShape 5"/>
            <p:cNvSpPr>
              <a:spLocks noChangeArrowheads="1"/>
            </p:cNvSpPr>
            <p:nvPr/>
          </p:nvSpPr>
          <p:spPr bwMode="auto">
            <a:xfrm>
              <a:off x="1090" y="1483"/>
              <a:ext cx="576" cy="384"/>
            </a:xfrm>
            <a:prstGeom prst="wedgeRoundRectCallout">
              <a:avLst>
                <a:gd name="adj1" fmla="val -91319"/>
                <a:gd name="adj2" fmla="val 9036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b="0"/>
                <a:t>Actor</a:t>
              </a:r>
            </a:p>
          </p:txBody>
        </p:sp>
      </p:grpSp>
      <p:sp>
        <p:nvSpPr>
          <p:cNvPr id="24580" name="AutoShape 9"/>
          <p:cNvSpPr>
            <a:spLocks noChangeArrowheads="1"/>
          </p:cNvSpPr>
          <p:nvPr/>
        </p:nvSpPr>
        <p:spPr bwMode="auto">
          <a:xfrm>
            <a:off x="7868797" y="1612910"/>
            <a:ext cx="1864784" cy="609600"/>
          </a:xfrm>
          <a:prstGeom prst="wedgeRoundRectCallout">
            <a:avLst>
              <a:gd name="adj1" fmla="val -140806"/>
              <a:gd name="adj2" fmla="val 159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Use case</a:t>
            </a: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2124163" y="1679585"/>
            <a:ext cx="1803400" cy="609600"/>
          </a:xfrm>
          <a:prstGeom prst="wedgeRoundRectCallout">
            <a:avLst>
              <a:gd name="adj1" fmla="val 65847"/>
              <a:gd name="adj2" fmla="val 7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Package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162515" y="2135199"/>
            <a:ext cx="3778249" cy="3476625"/>
            <a:chOff x="1817" y="1057"/>
            <a:chExt cx="1588" cy="2190"/>
          </a:xfrm>
        </p:grpSpPr>
        <p:sp>
          <p:nvSpPr>
            <p:cNvPr id="24600" name="Rectangle 23"/>
            <p:cNvSpPr>
              <a:spLocks noChangeArrowheads="1"/>
            </p:cNvSpPr>
            <p:nvPr/>
          </p:nvSpPr>
          <p:spPr bwMode="auto">
            <a:xfrm>
              <a:off x="1817" y="1301"/>
              <a:ext cx="1588" cy="19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819" y="1106"/>
              <a:ext cx="1005" cy="183"/>
              <a:chOff x="2722" y="3694"/>
              <a:chExt cx="778" cy="277"/>
            </a:xfrm>
          </p:grpSpPr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2722" y="3694"/>
                <a:ext cx="384" cy="275"/>
                <a:chOff x="2722" y="3694"/>
                <a:chExt cx="384" cy="275"/>
              </a:xfrm>
            </p:grpSpPr>
            <p:sp>
              <p:nvSpPr>
                <p:cNvPr id="24607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722" y="3694"/>
                  <a:ext cx="78" cy="27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8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694"/>
                  <a:ext cx="2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 flipH="1">
                <a:off x="3116" y="3696"/>
                <a:ext cx="384" cy="275"/>
                <a:chOff x="2722" y="3694"/>
                <a:chExt cx="384" cy="275"/>
              </a:xfrm>
            </p:grpSpPr>
            <p:sp>
              <p:nvSpPr>
                <p:cNvPr id="24605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722" y="3694"/>
                  <a:ext cx="78" cy="27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6" name="Line 41"/>
                <p:cNvSpPr>
                  <a:spLocks noChangeShapeType="1"/>
                </p:cNvSpPr>
                <p:nvPr/>
              </p:nvSpPr>
              <p:spPr bwMode="auto">
                <a:xfrm>
                  <a:off x="2808" y="3694"/>
                  <a:ext cx="2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24602" name="Text Box 43"/>
            <p:cNvSpPr txBox="1">
              <a:spLocks noChangeArrowheads="1"/>
            </p:cNvSpPr>
            <p:nvPr/>
          </p:nvSpPr>
          <p:spPr bwMode="auto">
            <a:xfrm>
              <a:off x="1879" y="1057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 Watch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</p:grpSp>
      <p:sp>
        <p:nvSpPr>
          <p:cNvPr id="24583" name="Text Box 44"/>
          <p:cNvSpPr txBox="1">
            <a:spLocks noChangeArrowheads="1"/>
          </p:cNvSpPr>
          <p:nvPr/>
        </p:nvSpPr>
        <p:spPr bwMode="auto">
          <a:xfrm>
            <a:off x="2275291" y="5888900"/>
            <a:ext cx="7255607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Use case diagrams represent the functionality of the </a:t>
            </a:r>
            <a:r>
              <a:rPr lang="en-US" b="0" dirty="0" smtClean="0">
                <a:solidFill>
                  <a:schemeClr val="bg1"/>
                </a:solidFill>
              </a:rPr>
              <a:t>system from </a:t>
            </a:r>
            <a:r>
              <a:rPr lang="en-US" b="0" dirty="0">
                <a:solidFill>
                  <a:schemeClr val="bg1"/>
                </a:solidFill>
              </a:rPr>
              <a:t>user’s point of view</a:t>
            </a: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856781" y="2882911"/>
            <a:ext cx="1758950" cy="2743200"/>
            <a:chOff x="2145" y="1528"/>
            <a:chExt cx="831" cy="1728"/>
          </a:xfrm>
        </p:grpSpPr>
        <p:sp>
          <p:nvSpPr>
            <p:cNvPr id="24593" name="Rectangle 25"/>
            <p:cNvSpPr>
              <a:spLocks noChangeArrowheads="1"/>
            </p:cNvSpPr>
            <p:nvPr/>
          </p:nvSpPr>
          <p:spPr bwMode="auto">
            <a:xfrm>
              <a:off x="2299" y="1868"/>
              <a:ext cx="55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ReadTime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24594" name="Oval 24"/>
            <p:cNvSpPr>
              <a:spLocks noChangeArrowheads="1"/>
            </p:cNvSpPr>
            <p:nvPr/>
          </p:nvSpPr>
          <p:spPr bwMode="auto">
            <a:xfrm>
              <a:off x="2193" y="1528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2223" y="2125"/>
              <a:ext cx="753" cy="534"/>
              <a:chOff x="2223" y="2125"/>
              <a:chExt cx="753" cy="534"/>
            </a:xfrm>
          </p:grpSpPr>
          <p:sp>
            <p:nvSpPr>
              <p:cNvPr id="24598" name="Oval 26"/>
              <p:cNvSpPr>
                <a:spLocks noChangeArrowheads="1"/>
              </p:cNvSpPr>
              <p:nvPr/>
            </p:nvSpPr>
            <p:spPr bwMode="auto">
              <a:xfrm>
                <a:off x="2223" y="2125"/>
                <a:ext cx="753" cy="322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Rectangle 27"/>
              <p:cNvSpPr>
                <a:spLocks noChangeArrowheads="1"/>
              </p:cNvSpPr>
              <p:nvPr/>
            </p:nvSpPr>
            <p:spPr bwMode="auto">
              <a:xfrm>
                <a:off x="2360" y="2465"/>
                <a:ext cx="44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>
                    <a:solidFill>
                      <a:srgbClr val="000000"/>
                    </a:solidFill>
                    <a:latin typeface="Courier" charset="0"/>
                  </a:rPr>
                  <a:t>SetTime</a:t>
                </a: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596" name="Rectangle 29"/>
            <p:cNvSpPr>
              <a:spLocks noChangeArrowheads="1"/>
            </p:cNvSpPr>
            <p:nvPr/>
          </p:nvSpPr>
          <p:spPr bwMode="auto">
            <a:xfrm>
              <a:off x="2145" y="3062"/>
              <a:ext cx="8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ChangeBattery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24597" name="Oval 28"/>
            <p:cNvSpPr>
              <a:spLocks noChangeArrowheads="1"/>
            </p:cNvSpPr>
            <p:nvPr/>
          </p:nvSpPr>
          <p:spPr bwMode="auto">
            <a:xfrm>
              <a:off x="2223" y="2722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5" name="Freeform 18"/>
          <p:cNvSpPr>
            <a:spLocks/>
          </p:cNvSpPr>
          <p:nvPr/>
        </p:nvSpPr>
        <p:spPr bwMode="auto">
          <a:xfrm>
            <a:off x="9951597" y="3792549"/>
            <a:ext cx="302684" cy="663575"/>
          </a:xfrm>
          <a:custGeom>
            <a:avLst/>
            <a:gdLst>
              <a:gd name="T0" fmla="*/ 2147483647 w 143"/>
              <a:gd name="T1" fmla="*/ 0 h 418"/>
              <a:gd name="T2" fmla="*/ 2147483647 w 143"/>
              <a:gd name="T3" fmla="*/ 2147483647 h 418"/>
              <a:gd name="T4" fmla="*/ 0 w 143"/>
              <a:gd name="T5" fmla="*/ 2147483647 h 418"/>
              <a:gd name="T6" fmla="*/ 0 60000 65536"/>
              <a:gd name="T7" fmla="*/ 0 60000 65536"/>
              <a:gd name="T8" fmla="*/ 0 60000 65536"/>
              <a:gd name="T9" fmla="*/ 0 w 143"/>
              <a:gd name="T10" fmla="*/ 0 h 418"/>
              <a:gd name="T11" fmla="*/ 143 w 143"/>
              <a:gd name="T12" fmla="*/ 418 h 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" h="418">
                <a:moveTo>
                  <a:pt x="143" y="0"/>
                </a:moveTo>
                <a:lnTo>
                  <a:pt x="143" y="263"/>
                </a:lnTo>
                <a:lnTo>
                  <a:pt x="0" y="41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6" name="Line 19"/>
          <p:cNvSpPr>
            <a:spLocks noChangeShapeType="1"/>
          </p:cNvSpPr>
          <p:nvPr/>
        </p:nvSpPr>
        <p:spPr bwMode="auto">
          <a:xfrm>
            <a:off x="10254281" y="4210060"/>
            <a:ext cx="328083" cy="246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7" name="Line 20"/>
          <p:cNvSpPr>
            <a:spLocks noChangeShapeType="1"/>
          </p:cNvSpPr>
          <p:nvPr/>
        </p:nvSpPr>
        <p:spPr bwMode="auto">
          <a:xfrm>
            <a:off x="9951597" y="3981460"/>
            <a:ext cx="63076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8" name="Oval 21"/>
          <p:cNvSpPr>
            <a:spLocks noChangeArrowheads="1"/>
          </p:cNvSpPr>
          <p:nvPr/>
        </p:nvSpPr>
        <p:spPr bwMode="auto">
          <a:xfrm>
            <a:off x="10101881" y="3621098"/>
            <a:ext cx="330200" cy="2476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Rectangle 22"/>
          <p:cNvSpPr>
            <a:spLocks noChangeArrowheads="1"/>
          </p:cNvSpPr>
          <p:nvPr/>
        </p:nvSpPr>
        <p:spPr bwMode="auto">
          <a:xfrm>
            <a:off x="8977930" y="4503748"/>
            <a:ext cx="22860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latin typeface="Courier" charset="0"/>
              </a:rPr>
              <a:t>WatchRepairPerson</a:t>
            </a: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24590" name="Line 32"/>
          <p:cNvSpPr>
            <a:spLocks noChangeShapeType="1"/>
          </p:cNvSpPr>
          <p:nvPr/>
        </p:nvSpPr>
        <p:spPr bwMode="auto">
          <a:xfrm flipV="1">
            <a:off x="6605148" y="4286260"/>
            <a:ext cx="3416300" cy="6873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1" name="Line 47"/>
          <p:cNvSpPr>
            <a:spLocks noChangeShapeType="1"/>
          </p:cNvSpPr>
          <p:nvPr/>
        </p:nvSpPr>
        <p:spPr bwMode="auto">
          <a:xfrm>
            <a:off x="6537415" y="3246448"/>
            <a:ext cx="3568700" cy="925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2" name="Line 60"/>
          <p:cNvSpPr>
            <a:spLocks noChangeShapeType="1"/>
          </p:cNvSpPr>
          <p:nvPr/>
        </p:nvSpPr>
        <p:spPr bwMode="auto">
          <a:xfrm>
            <a:off x="6588215" y="4043374"/>
            <a:ext cx="346710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Cases can be related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Extends Relationship</a:t>
            </a:r>
            <a:endParaRPr lang="en-US" smtClean="0"/>
          </a:p>
          <a:p>
            <a:pPr lvl="1"/>
            <a:r>
              <a:rPr lang="en-US" smtClean="0">
                <a:ea typeface="ＭＳ Ｐゴシック" charset="-128"/>
              </a:rPr>
              <a:t>To represent seldom invoked use cases or exceptional functionality --- one use case extending another use case by adding that use cases’ events</a:t>
            </a:r>
          </a:p>
          <a:p>
            <a:r>
              <a:rPr lang="en-US" smtClean="0">
                <a:solidFill>
                  <a:srgbClr val="FF3300"/>
                </a:solidFill>
              </a:rPr>
              <a:t>Includes Relationship</a:t>
            </a:r>
            <a:endParaRPr lang="en-US" smtClean="0"/>
          </a:p>
          <a:p>
            <a:pPr lvl="1"/>
            <a:r>
              <a:rPr lang="en-US" smtClean="0">
                <a:ea typeface="ＭＳ Ｐゴシック" charset="-128"/>
              </a:rPr>
              <a:t>To represent functional behavior common to more than one use case --- i.e. create one use case to describe the common behavior, and then </a:t>
            </a:r>
            <a:r>
              <a:rPr lang="en-US" b="1" smtClean="0">
                <a:solidFill>
                  <a:srgbClr val="FF0000"/>
                </a:solidFill>
                <a:ea typeface="ＭＳ Ｐゴシック" charset="-128"/>
              </a:rPr>
              <a:t>include</a:t>
            </a:r>
            <a:r>
              <a:rPr lang="en-US" smtClean="0">
                <a:ea typeface="ＭＳ Ｐゴシック" charset="-128"/>
              </a:rPr>
              <a:t> it in all other use cases that may need such behavior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2131</TotalTime>
  <Words>735</Words>
  <Application>Microsoft Office PowerPoint</Application>
  <PresentationFormat>Widescreen</PresentationFormat>
  <Paragraphs>134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Baskerville Old Face</vt:lpstr>
      <vt:lpstr>Calibri</vt:lpstr>
      <vt:lpstr>Courier</vt:lpstr>
      <vt:lpstr>Franklin Gothic Book</vt:lpstr>
      <vt:lpstr>Helvetica</vt:lpstr>
      <vt:lpstr>Perpetua</vt:lpstr>
      <vt:lpstr>Times</vt:lpstr>
      <vt:lpstr>Verdana</vt:lpstr>
      <vt:lpstr>Wingdings 2</vt:lpstr>
      <vt:lpstr>Equity</vt:lpstr>
      <vt:lpstr>Object Oriented Software Engineering</vt:lpstr>
      <vt:lpstr>UML Notation #1: Use Case Diagrams</vt:lpstr>
      <vt:lpstr>Actors</vt:lpstr>
      <vt:lpstr>Use Case</vt:lpstr>
      <vt:lpstr>Textual Use Case  Description Example</vt:lpstr>
      <vt:lpstr>Use Case Diagram Example</vt:lpstr>
      <vt:lpstr>Use Case Diagrams</vt:lpstr>
      <vt:lpstr>UML used packages</vt:lpstr>
      <vt:lpstr>Uses Cases can be related</vt:lpstr>
      <vt:lpstr>The &lt;&lt;extends&gt;&gt; Relationship</vt:lpstr>
      <vt:lpstr>The &lt;&lt;include&gt;&gt; Relationship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paradigms</dc:title>
  <dc:creator>SAEED</dc:creator>
  <cp:lastModifiedBy>Dell</cp:lastModifiedBy>
  <cp:revision>156</cp:revision>
  <dcterms:created xsi:type="dcterms:W3CDTF">2019-01-27T04:28:38Z</dcterms:created>
  <dcterms:modified xsi:type="dcterms:W3CDTF">2020-10-14T08:20:51Z</dcterms:modified>
</cp:coreProperties>
</file>