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7"/>
  </p:notesMasterIdLst>
  <p:sldIdLst>
    <p:sldId id="256" r:id="rId2"/>
    <p:sldId id="288" r:id="rId3"/>
    <p:sldId id="292" r:id="rId4"/>
    <p:sldId id="293" r:id="rId5"/>
    <p:sldId id="289" r:id="rId6"/>
    <p:sldId id="290" r:id="rId7"/>
    <p:sldId id="291" r:id="rId8"/>
    <p:sldId id="295" r:id="rId9"/>
    <p:sldId id="296" r:id="rId10"/>
    <p:sldId id="297" r:id="rId11"/>
    <p:sldId id="298" r:id="rId12"/>
    <p:sldId id="299" r:id="rId13"/>
    <p:sldId id="309" r:id="rId14"/>
    <p:sldId id="311" r:id="rId15"/>
    <p:sldId id="312" r:id="rId16"/>
    <p:sldId id="313" r:id="rId17"/>
    <p:sldId id="300" r:id="rId18"/>
    <p:sldId id="310" r:id="rId19"/>
    <p:sldId id="301" r:id="rId20"/>
    <p:sldId id="314" r:id="rId21"/>
    <p:sldId id="315" r:id="rId22"/>
    <p:sldId id="316" r:id="rId23"/>
    <p:sldId id="302" r:id="rId24"/>
    <p:sldId id="317" r:id="rId25"/>
    <p:sldId id="303" r:id="rId26"/>
    <p:sldId id="318" r:id="rId27"/>
    <p:sldId id="304" r:id="rId28"/>
    <p:sldId id="319" r:id="rId29"/>
    <p:sldId id="305" r:id="rId30"/>
    <p:sldId id="320" r:id="rId31"/>
    <p:sldId id="321" r:id="rId32"/>
    <p:sldId id="322" r:id="rId33"/>
    <p:sldId id="323" r:id="rId34"/>
    <p:sldId id="324" r:id="rId35"/>
    <p:sldId id="308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865" autoAdjust="0"/>
  </p:normalViewPr>
  <p:slideViewPr>
    <p:cSldViewPr snapToGrid="0">
      <p:cViewPr varScale="1">
        <p:scale>
          <a:sx n="65" d="100"/>
          <a:sy n="65" d="100"/>
        </p:scale>
        <p:origin x="1330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04812-52CF-4328-9C03-67E84376F8DA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350A3-35A7-4A5A-89BE-591B05B809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081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350A3-35A7-4A5A-89BE-591B05B809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1545B4-3E04-4091-9E45-E8FA40C5F79D}" type="slidenum">
              <a:rPr lang="en-US"/>
              <a:pPr/>
              <a:t>20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anchor="ctr"/>
          <a:lstStyle/>
          <a:p>
            <a:endParaRPr 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79C741-17AA-4F10-9B7A-455245BB45B3}" type="slidenum">
              <a:rPr lang="en-US"/>
              <a:pPr/>
              <a:t>21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anchor="ctr"/>
          <a:lstStyle/>
          <a:p>
            <a:endParaRPr 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EC2F22-CAC9-46A5-BA96-F9AF1FA64183}" type="slidenum">
              <a:rPr lang="en-US"/>
              <a:pPr/>
              <a:t>22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anchor="ctr"/>
          <a:lstStyle/>
          <a:p>
            <a:endParaRPr 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800B8C-55A0-41D5-A905-87E6D3B3924B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anchor="ctr"/>
          <a:lstStyle/>
          <a:p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800B8C-55A0-41D5-A905-87E6D3B3924B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anchor="ctr"/>
          <a:lstStyle/>
          <a:p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88C6D7-584D-4AAF-B808-CD944DFE54EC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anchor="ctr"/>
          <a:lstStyle/>
          <a:p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ECA304-C386-480D-9825-A1BFEE5DABAB}" type="slidenum">
              <a:rPr lang="en-US"/>
              <a:pPr/>
              <a:t>26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mtClean="0">
                <a:latin typeface="Times" charset="0"/>
              </a:rPr>
              <a:t>What is the difference between an </a:t>
            </a:r>
            <a:r>
              <a:rPr lang="en-US" i="1" smtClean="0">
                <a:latin typeface="Times" charset="0"/>
              </a:rPr>
              <a:t>actor</a:t>
            </a:r>
            <a:r>
              <a:rPr lang="en-US" smtClean="0">
                <a:latin typeface="Times" charset="0"/>
              </a:rPr>
              <a:t>,  a </a:t>
            </a:r>
            <a:r>
              <a:rPr lang="en-US" i="1" smtClean="0">
                <a:latin typeface="Times" charset="0"/>
              </a:rPr>
              <a:t>class</a:t>
            </a:r>
            <a:r>
              <a:rPr lang="en-US" smtClean="0">
                <a:latin typeface="Times" charset="0"/>
              </a:rPr>
              <a:t> and an </a:t>
            </a:r>
            <a:r>
              <a:rPr lang="en-US" i="1" smtClean="0">
                <a:latin typeface="Times" charset="0"/>
              </a:rPr>
              <a:t>instance</a:t>
            </a:r>
            <a:r>
              <a:rPr lang="en-US" smtClean="0">
                <a:latin typeface="Times" charset="0"/>
              </a:rPr>
              <a:t>?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BBEA2C-E644-4577-B7CD-B7A782D51C1C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anchor="ctr"/>
          <a:lstStyle/>
          <a:p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BBEA2C-E644-4577-B7CD-B7A782D51C1C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anchor="ctr"/>
          <a:lstStyle/>
          <a:p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DEB1A6-0AD7-47ED-B210-AC97AC21FE13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smtClean="0">
                <a:latin typeface="Helvetica" charset="0"/>
                <a:ea typeface="ＭＳ Ｐゴシック" charset="-128"/>
              </a:rPr>
              <a:t>Represent behavior of single objects  with interesting dynamic behavior in terms of states and transitions</a:t>
            </a:r>
          </a:p>
          <a:p>
            <a:r>
              <a:rPr lang="en-US" sz="2400" smtClean="0">
                <a:latin typeface="Helvetica" charset="0"/>
                <a:ea typeface="ＭＳ Ｐゴシック" charset="-128"/>
              </a:rPr>
              <a:t>The behavior of the single object Watch, for example, has several different interesting states, BlinkHours, BlinkMinutes, BlinkSeconds,</a:t>
            </a:r>
          </a:p>
          <a:p>
            <a:r>
              <a:rPr lang="en-US" sz="2400" smtClean="0">
                <a:latin typeface="Helvetica" charset="0"/>
                <a:ea typeface="ＭＳ Ｐゴシック" charset="-128"/>
              </a:rPr>
              <a:t>Because in each state pressing a button or two yields a different result.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6FFD87-3416-47EC-957C-5B5466E78CC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anchor="ctr"/>
          <a:lstStyle/>
          <a:p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545E9F-901B-4931-9335-F887E8B97D3A}" type="slidenum">
              <a:rPr lang="en-US"/>
              <a:pPr/>
              <a:t>30</a:t>
            </a:fld>
            <a:endParaRPr lang="en-US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mtClean="0">
                <a:latin typeface="Times" charset="0"/>
              </a:rPr>
              <a:t>There are two types of states: </a:t>
            </a:r>
          </a:p>
          <a:p>
            <a:pPr lvl="1"/>
            <a:r>
              <a:rPr lang="en-US" i="1" smtClean="0">
                <a:latin typeface="Times" charset="0"/>
                <a:ea typeface="ＭＳ Ｐゴシック" charset="-128"/>
              </a:rPr>
              <a:t>Action state:</a:t>
            </a:r>
            <a:r>
              <a:rPr lang="en-US" smtClean="0">
                <a:latin typeface="Times" charset="0"/>
                <a:ea typeface="ＭＳ Ｐゴシック" charset="-128"/>
              </a:rPr>
              <a:t> </a:t>
            </a:r>
          </a:p>
          <a:p>
            <a:pPr lvl="2"/>
            <a:r>
              <a:rPr lang="en-US" smtClean="0">
                <a:latin typeface="Times" charset="0"/>
                <a:ea typeface="ＭＳ Ｐゴシック" charset="-128"/>
              </a:rPr>
              <a:t>Cannot be decomposed any further</a:t>
            </a:r>
          </a:p>
          <a:p>
            <a:pPr lvl="2"/>
            <a:r>
              <a:rPr lang="en-US" smtClean="0">
                <a:latin typeface="Times" charset="0"/>
                <a:ea typeface="ＭＳ Ｐゴシック" charset="-128"/>
              </a:rPr>
              <a:t>Happens “instantaneously” with respect to the level of abstraction used in the model</a:t>
            </a:r>
          </a:p>
          <a:p>
            <a:pPr lvl="1"/>
            <a:r>
              <a:rPr lang="en-US" i="1" smtClean="0">
                <a:latin typeface="Times" charset="0"/>
                <a:ea typeface="ＭＳ Ｐゴシック" charset="-128"/>
              </a:rPr>
              <a:t>Activity state:</a:t>
            </a:r>
            <a:r>
              <a:rPr lang="en-US" smtClean="0">
                <a:latin typeface="Times" charset="0"/>
                <a:ea typeface="ＭＳ Ｐゴシック" charset="-128"/>
              </a:rPr>
              <a:t> </a:t>
            </a:r>
          </a:p>
          <a:p>
            <a:pPr lvl="2"/>
            <a:r>
              <a:rPr lang="en-US" smtClean="0">
                <a:latin typeface="Times" charset="0"/>
                <a:ea typeface="ＭＳ Ｐゴシック" charset="-128"/>
              </a:rPr>
              <a:t>Can be decomposed further</a:t>
            </a:r>
          </a:p>
          <a:p>
            <a:pPr lvl="2"/>
            <a:r>
              <a:rPr lang="en-US" smtClean="0">
                <a:latin typeface="Times" charset="0"/>
                <a:ea typeface="ＭＳ Ｐゴシック" charset="-128"/>
              </a:rPr>
              <a:t>The activity is modeled by another activity diagram</a:t>
            </a:r>
          </a:p>
          <a:p>
            <a:endParaRPr 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D3D122-7E18-46DB-BF4B-9F67F893EB2B}" type="slidenum">
              <a:rPr lang="en-US"/>
              <a:pPr/>
              <a:t>31</a:t>
            </a:fld>
            <a:endParaRPr lang="en-US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anchor="ctr"/>
          <a:lstStyle/>
          <a:p>
            <a:endParaRPr 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E34431-A698-4BBA-BE37-A9DD73CA8A9F}" type="slidenum">
              <a:rPr lang="en-US"/>
              <a:pPr/>
              <a:t>32</a:t>
            </a:fld>
            <a:endParaRPr lang="en-U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anchor="ctr"/>
          <a:lstStyle/>
          <a:p>
            <a:endParaRPr 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FE9C92-AD7E-4755-B4C2-51F01BD02884}" type="slidenum">
              <a:rPr lang="en-US"/>
              <a:pPr/>
              <a:t>33</a:t>
            </a:fld>
            <a:endParaRPr lang="en-US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anchor="ctr"/>
          <a:lstStyle/>
          <a:p>
            <a:endParaRPr 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21FB8B-C9CE-42C4-AB71-42D23FFB0322}" type="slidenum">
              <a:rPr lang="en-US"/>
              <a:pPr/>
              <a:t>34</a:t>
            </a:fld>
            <a:endParaRPr lang="en-US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2000" b="1" smtClean="0">
                <a:latin typeface="Helvetica" charset="0"/>
              </a:rPr>
              <a:t>Statechart Diagram for Incident (similar to Mealy Automaton)</a:t>
            </a:r>
          </a:p>
          <a:p>
            <a:r>
              <a:rPr lang="en-US" sz="2000" b="1" smtClean="0">
                <a:latin typeface="Helvetica" charset="0"/>
              </a:rPr>
              <a:t>Activity Diagram for Incident (similar to Moore Automaton)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A2C66A-25F0-414F-AFD5-B828DECD7583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anchor="ctr"/>
          <a:lstStyle/>
          <a:p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7A2C40-30AF-4C75-AC03-F7D4C0B7C4B5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mtClean="0">
                <a:ea typeface="ＭＳ Ｐゴシック" charset="-128"/>
              </a:rPr>
              <a:t>Statechart diagrams</a:t>
            </a:r>
          </a:p>
          <a:p>
            <a:pPr lvl="1"/>
            <a:r>
              <a:rPr lang="en-US" smtClean="0">
                <a:ea typeface="ＭＳ Ｐゴシック" charset="-128"/>
              </a:rPr>
              <a:t>Describe the dynamic behavior of an individual object  (essentially a finite state automaton)</a:t>
            </a:r>
          </a:p>
          <a:p>
            <a:r>
              <a:rPr lang="en-US" smtClean="0">
                <a:ea typeface="ＭＳ Ｐゴシック" charset="-128"/>
              </a:rPr>
              <a:t>Activity Diagrams</a:t>
            </a:r>
          </a:p>
          <a:p>
            <a:pPr lvl="1"/>
            <a:r>
              <a:rPr lang="en-US" smtClean="0">
                <a:ea typeface="ＭＳ Ｐゴシック" charset="-128"/>
              </a:rPr>
              <a:t>Model the dynamic behavior of a system, in particular the  workflow (essentially a flowchart)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2108D9-00C8-4501-A983-CBC8911B0D90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anchor="ctr"/>
          <a:lstStyle/>
          <a:p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CDA7C0-8A3D-4B79-9A0B-4C38E8629D64}" type="slidenum">
              <a:rPr lang="en-US"/>
              <a:pPr/>
              <a:t>13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anchor="ctr"/>
          <a:lstStyle/>
          <a:p>
            <a:endParaRPr 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8AFE72-B1BB-4D6A-928B-3E2CBA6EA66D}" type="slidenum">
              <a:rPr lang="en-US"/>
              <a:pPr/>
              <a:t>14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anchor="ctr"/>
          <a:lstStyle/>
          <a:p>
            <a:endParaRPr 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FFE938-B90D-488C-A38A-F4369BF608AB}" type="slidenum">
              <a:rPr lang="en-US"/>
              <a:pPr/>
              <a:t>15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anchor="ctr"/>
          <a:lstStyle/>
          <a:p>
            <a:endParaRPr 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4D52B9-5247-43C4-8575-D78E419B1BE3}" type="slidenum">
              <a:rPr lang="en-US"/>
              <a:pPr/>
              <a:t>16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smtClean="0">
                <a:solidFill>
                  <a:srgbClr val="FF0000"/>
                </a:solidFill>
                <a:latin typeface="Helvetica" charset="0"/>
              </a:rPr>
              <a:t>Question: Anything</a:t>
            </a:r>
            <a:r>
              <a:rPr lang="en-US" sz="2400" smtClean="0">
                <a:solidFill>
                  <a:srgbClr val="FF0000"/>
                </a:solidFill>
                <a:latin typeface="Helvetica" charset="0"/>
              </a:rPr>
              <a:t> </a:t>
            </a:r>
            <a:r>
              <a:rPr lang="en-US" sz="2800" smtClean="0">
                <a:solidFill>
                  <a:srgbClr val="FF0000"/>
                </a:solidFill>
                <a:latin typeface="Helvetica" charset="0"/>
              </a:rPr>
              <a:t>missing</a:t>
            </a:r>
            <a:r>
              <a:rPr lang="en-US" sz="2400" smtClean="0">
                <a:solidFill>
                  <a:srgbClr val="FF0000"/>
                </a:solidFill>
                <a:latin typeface="Helvetica" charset="0"/>
              </a:rPr>
              <a:t>? Answer: </a:t>
            </a:r>
            <a:r>
              <a:rPr lang="en-US" sz="2800" smtClean="0">
                <a:solidFill>
                  <a:srgbClr val="FF0000"/>
                </a:solidFill>
                <a:latin typeface="Helvetica" charset="0"/>
              </a:rPr>
              <a:t>Exceptional cases!</a:t>
            </a:r>
          </a:p>
          <a:p>
            <a:endParaRPr lang="en-US" sz="2800" smtClean="0">
              <a:solidFill>
                <a:srgbClr val="FF0000"/>
              </a:solidFill>
              <a:latin typeface="Helvetica" charset="0"/>
            </a:endParaRPr>
          </a:p>
          <a:p>
            <a:r>
              <a:rPr lang="en-US" smtClean="0">
                <a:latin typeface="Times" charset="0"/>
              </a:rPr>
              <a:t>Use cases represent functionality of the system</a:t>
            </a:r>
          </a:p>
          <a:p>
            <a:r>
              <a:rPr lang="en-US" smtClean="0">
                <a:latin typeface="Times" charset="0"/>
              </a:rPr>
              <a:t>All use cases need to be described for the model to be useful</a:t>
            </a:r>
          </a:p>
          <a:p>
            <a:r>
              <a:rPr lang="en-US" smtClean="0">
                <a:latin typeface="Times" charset="0"/>
              </a:rPr>
              <a:t>Use case diagrams are useful as an index into the use cases</a:t>
            </a:r>
          </a:p>
          <a:p>
            <a:r>
              <a:rPr lang="en-US" smtClean="0">
                <a:latin typeface="Times" charset="0"/>
              </a:rPr>
              <a:t>The Textual Use case descriptions provide meat of model, not the use case diagrams.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FB446A-03F2-4381-B7AA-EDBF89C079B2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anchor="ctr"/>
          <a:lstStyle/>
          <a:p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6BF21-8935-4512-91A4-D1D2FFCD9040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6BF21-8935-4512-91A4-D1D2FFCD9040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6BF21-8935-4512-91A4-D1D2FFCD9040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6BF21-8935-4512-91A4-D1D2FFCD9040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6BF21-8935-4512-91A4-D1D2FFCD9040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6BF21-8935-4512-91A4-D1D2FFCD9040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6BF21-8935-4512-91A4-D1D2FFCD9040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6BF21-8935-4512-91A4-D1D2FFCD9040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6BF21-8935-4512-91A4-D1D2FFCD9040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6BF21-8935-4512-91A4-D1D2FFCD9040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6BF21-8935-4512-91A4-D1D2FFCD9040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766BF21-8935-4512-91A4-D1D2FFCD9040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phorie.de/hindle_pareto-prinzip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200399"/>
            <a:ext cx="8534400" cy="2444263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Modeling With UML</a:t>
            </a:r>
            <a:endParaRPr lang="en-US" sz="4000" b="1" dirty="0" smtClean="0"/>
          </a:p>
          <a:p>
            <a:r>
              <a:rPr lang="en-US" sz="3200" b="1" dirty="0" err="1" smtClean="0"/>
              <a:t>Sanaa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Jeehan</a:t>
            </a:r>
            <a:endParaRPr lang="en-US" sz="3200" b="1" dirty="0" smtClean="0"/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Week 2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12277"/>
            <a:ext cx="10972800" cy="1463680"/>
          </a:xfrm>
        </p:spPr>
        <p:txBody>
          <a:bodyPr>
            <a:normAutofit/>
          </a:bodyPr>
          <a:lstStyle/>
          <a:p>
            <a:r>
              <a:rPr sz="4800" smtClean="0">
                <a:latin typeface="Baskerville Old Face" pitchFamily="18" charset="0"/>
              </a:rPr>
              <a:t>Object Oriented Software Engineering</a:t>
            </a:r>
            <a:endParaRPr lang="en-US" sz="4800" dirty="0">
              <a:latin typeface="Baskerville Old Face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5900738"/>
            <a:ext cx="9144000" cy="4127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356840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UML: First Pass	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</a:rPr>
              <a:t>You can model 80% of most problems by using about 20% UML</a:t>
            </a:r>
          </a:p>
          <a:p>
            <a:r>
              <a:rPr lang="en-US" dirty="0" smtClean="0">
                <a:ea typeface="ＭＳ Ｐゴシック" charset="-128"/>
              </a:rPr>
              <a:t>We teach you those 20%</a:t>
            </a:r>
          </a:p>
          <a:p>
            <a:endParaRPr lang="en-US" dirty="0" smtClean="0">
              <a:ea typeface="ＭＳ Ｐゴシック" charset="-128"/>
            </a:endParaRPr>
          </a:p>
          <a:p>
            <a:r>
              <a:rPr lang="en-US" dirty="0" smtClean="0">
                <a:ea typeface="ＭＳ Ｐゴシック" charset="-128"/>
              </a:rPr>
              <a:t>80-20 rule: Pareto principle</a:t>
            </a:r>
          </a:p>
          <a:p>
            <a:pPr lvl="1"/>
            <a:r>
              <a:rPr lang="en-US" dirty="0" smtClean="0">
                <a:ea typeface="ＭＳ Ｐゴシック" charset="-128"/>
                <a:hlinkClick r:id="rId3"/>
              </a:rPr>
              <a:t>http://www.ephorie.de/hindle_pareto-prinzip.htm</a:t>
            </a:r>
            <a:endParaRPr lang="en-US" dirty="0" smtClean="0">
              <a:ea typeface="ＭＳ Ｐゴシック" charset="-128"/>
            </a:endParaRPr>
          </a:p>
          <a:p>
            <a:pPr lvl="1"/>
            <a:r>
              <a:rPr lang="en-US" dirty="0" smtClean="0"/>
              <a:t>“For many events, roughly 80% of the effects come from 20% of the causes”</a:t>
            </a:r>
          </a:p>
          <a:p>
            <a:pPr lvl="1"/>
            <a:r>
              <a:rPr lang="en-US" dirty="0" smtClean="0"/>
              <a:t>Microsoft noted that by fixing the top 20% of the most reported bugs, 80% of the errors and crashes would be eliminated.</a:t>
            </a:r>
            <a:endParaRPr lang="en-US" dirty="0" smtClean="0"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</a:rPr>
              <a:t>UML Notations</a:t>
            </a:r>
          </a:p>
        </p:txBody>
      </p:sp>
      <p:sp>
        <p:nvSpPr>
          <p:cNvPr id="2150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74133" y="1351090"/>
            <a:ext cx="10602384" cy="515521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3300"/>
                </a:solidFill>
                <a:ea typeface="ＭＳ Ｐゴシック" charset="-128"/>
              </a:rPr>
              <a:t>Use case diagrams</a:t>
            </a:r>
            <a:endParaRPr lang="en-US" dirty="0" smtClean="0">
              <a:ea typeface="ＭＳ Ｐゴシック" charset="-128"/>
            </a:endParaRPr>
          </a:p>
          <a:p>
            <a:pPr lvl="1"/>
            <a:r>
              <a:rPr lang="en-US" dirty="0" smtClean="0">
                <a:ea typeface="ＭＳ Ｐゴシック" charset="-128"/>
              </a:rPr>
              <a:t>Describe the functional behavior of the system as seen by the user</a:t>
            </a:r>
          </a:p>
          <a:p>
            <a:pPr lvl="1"/>
            <a:r>
              <a:rPr lang="en-US" dirty="0" smtClean="0">
                <a:ea typeface="ＭＳ Ｐゴシック" charset="-128"/>
              </a:rPr>
              <a:t>Used during requirements elicitation</a:t>
            </a:r>
          </a:p>
          <a:p>
            <a:r>
              <a:rPr lang="en-US" dirty="0" smtClean="0">
                <a:solidFill>
                  <a:srgbClr val="FF3300"/>
                </a:solidFill>
                <a:ea typeface="ＭＳ Ｐゴシック" charset="-128"/>
              </a:rPr>
              <a:t>Class diagrams</a:t>
            </a:r>
            <a:endParaRPr lang="en-US" dirty="0" smtClean="0">
              <a:ea typeface="ＭＳ Ｐゴシック" charset="-128"/>
            </a:endParaRPr>
          </a:p>
          <a:p>
            <a:pPr lvl="1"/>
            <a:r>
              <a:rPr lang="en-US" dirty="0" smtClean="0">
                <a:ea typeface="ＭＳ Ｐゴシック" charset="-128"/>
              </a:rPr>
              <a:t>Describe the static structure of the system: Objects, attributes, associations</a:t>
            </a:r>
          </a:p>
          <a:p>
            <a:r>
              <a:rPr lang="en-US" dirty="0" smtClean="0">
                <a:solidFill>
                  <a:srgbClr val="FF3300"/>
                </a:solidFill>
                <a:ea typeface="ＭＳ Ｐゴシック" charset="-128"/>
              </a:rPr>
              <a:t>Interaction diagrams</a:t>
            </a:r>
            <a:endParaRPr lang="en-US" dirty="0" smtClean="0">
              <a:ea typeface="ＭＳ Ｐゴシック" charset="-128"/>
            </a:endParaRPr>
          </a:p>
          <a:p>
            <a:pPr lvl="1"/>
            <a:r>
              <a:rPr lang="en-US" dirty="0" smtClean="0">
                <a:ea typeface="ＭＳ Ｐゴシック" charset="-128"/>
              </a:rPr>
              <a:t>Describe the dynamic behavior between objects of the system</a:t>
            </a:r>
          </a:p>
          <a:p>
            <a:r>
              <a:rPr lang="en-US" dirty="0" smtClean="0">
                <a:solidFill>
                  <a:srgbClr val="FF3300"/>
                </a:solidFill>
                <a:ea typeface="ＭＳ Ｐゴシック" charset="-128"/>
              </a:rPr>
              <a:t>State Machine diagrams</a:t>
            </a:r>
            <a:endParaRPr lang="en-US" dirty="0" smtClean="0">
              <a:ea typeface="ＭＳ Ｐゴシック" charset="-128"/>
            </a:endParaRPr>
          </a:p>
          <a:p>
            <a:pPr lvl="1"/>
            <a:r>
              <a:rPr lang="en-US" dirty="0" smtClean="0">
                <a:ea typeface="ＭＳ Ｐゴシック" charset="-128"/>
              </a:rPr>
              <a:t>Describe the dynamic behavior of an individual object</a:t>
            </a:r>
          </a:p>
          <a:p>
            <a:r>
              <a:rPr lang="en-US" dirty="0" smtClean="0">
                <a:solidFill>
                  <a:srgbClr val="FF3300"/>
                </a:solidFill>
                <a:ea typeface="ＭＳ Ｐゴシック" charset="-128"/>
              </a:rPr>
              <a:t>Activity diagrams</a:t>
            </a:r>
          </a:p>
          <a:p>
            <a:pPr lvl="1"/>
            <a:r>
              <a:rPr lang="en-GB" dirty="0" smtClean="0"/>
              <a:t>An activity diagram describes the behaviour of a system in terms of activities.</a:t>
            </a:r>
            <a:endParaRPr lang="en-US" dirty="0" smtClean="0">
              <a:ea typeface="ＭＳ Ｐゴシック" charset="-128"/>
            </a:endParaRPr>
          </a:p>
          <a:p>
            <a:endParaRPr lang="en-US" dirty="0" smtClean="0"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UML Core Conventions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6600" y="1295400"/>
            <a:ext cx="106680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mtClean="0">
                <a:ea typeface="ＭＳ Ｐゴシック" charset="-128"/>
              </a:rPr>
              <a:t>All UML Diagrams are composed of graphs of nodes and edges</a:t>
            </a:r>
          </a:p>
          <a:p>
            <a:pPr lvl="1">
              <a:lnSpc>
                <a:spcPct val="80000"/>
              </a:lnSpc>
            </a:pPr>
            <a:r>
              <a:rPr lang="en-US" smtClean="0">
                <a:ea typeface="ＭＳ Ｐゴシック" charset="-128"/>
              </a:rPr>
              <a:t>Nodes are entities and drawn as rectangles or ovals</a:t>
            </a:r>
          </a:p>
          <a:p>
            <a:pPr lvl="1">
              <a:lnSpc>
                <a:spcPct val="80000"/>
              </a:lnSpc>
            </a:pPr>
            <a:r>
              <a:rPr lang="en-US" smtClean="0">
                <a:ea typeface="ＭＳ Ｐゴシック" charset="-128"/>
              </a:rPr>
              <a:t>Rectangles  denote classes or instances </a:t>
            </a:r>
          </a:p>
          <a:p>
            <a:pPr lvl="1">
              <a:lnSpc>
                <a:spcPct val="80000"/>
              </a:lnSpc>
            </a:pPr>
            <a:r>
              <a:rPr lang="en-US" smtClean="0">
                <a:ea typeface="ＭＳ Ｐゴシック" charset="-128"/>
              </a:rPr>
              <a:t>Ovals  denote functions 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5754510" y="2007694"/>
            <a:ext cx="1953683" cy="3524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4069839" y="2349674"/>
            <a:ext cx="1250951" cy="3524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889000" y="3124201"/>
            <a:ext cx="10668000" cy="2924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285750" indent="-285750" algn="l">
              <a:lnSpc>
                <a:spcPct val="80000"/>
              </a:lnSpc>
              <a:spcBef>
                <a:spcPct val="30000"/>
              </a:spcBef>
              <a:buClr>
                <a:schemeClr val="tx2"/>
              </a:buClr>
              <a:buFont typeface="Times" charset="0"/>
              <a:buChar char="•"/>
            </a:pPr>
            <a:r>
              <a:rPr lang="en-US" b="0" dirty="0">
                <a:solidFill>
                  <a:schemeClr val="tx1"/>
                </a:solidFill>
                <a:latin typeface="Verdana" pitchFamily="34" charset="0"/>
              </a:rPr>
              <a:t>Names of Classes are not underlined</a:t>
            </a:r>
          </a:p>
          <a:p>
            <a:pPr marL="685800" lvl="1" indent="-228600" algn="l">
              <a:lnSpc>
                <a:spcPct val="80000"/>
              </a:lnSpc>
              <a:spcBef>
                <a:spcPct val="30000"/>
              </a:spcBef>
              <a:buClr>
                <a:schemeClr val="hlink"/>
              </a:buClr>
              <a:buSzPct val="100000"/>
              <a:buFont typeface="Times" charset="0"/>
              <a:buChar char="•"/>
            </a:pPr>
            <a:r>
              <a:rPr lang="en-US" sz="2000" b="0" dirty="0" err="1">
                <a:solidFill>
                  <a:schemeClr val="tx1"/>
                </a:solidFill>
                <a:latin typeface="Courier" charset="0"/>
              </a:rPr>
              <a:t>SimpleWatch</a:t>
            </a:r>
            <a:endParaRPr lang="en-US" sz="2000" b="0" dirty="0">
              <a:solidFill>
                <a:schemeClr val="tx1"/>
              </a:solidFill>
              <a:latin typeface="Verdana" pitchFamily="34" charset="0"/>
            </a:endParaRPr>
          </a:p>
          <a:p>
            <a:pPr marL="685800" lvl="1" indent="-228600" algn="l">
              <a:lnSpc>
                <a:spcPct val="80000"/>
              </a:lnSpc>
              <a:spcBef>
                <a:spcPct val="30000"/>
              </a:spcBef>
              <a:buClr>
                <a:schemeClr val="hlink"/>
              </a:buClr>
              <a:buSzPct val="100000"/>
              <a:buFont typeface="Times" charset="0"/>
              <a:buChar char="•"/>
            </a:pPr>
            <a:r>
              <a:rPr lang="en-US" sz="2000" b="0" dirty="0">
                <a:solidFill>
                  <a:schemeClr val="tx1"/>
                </a:solidFill>
                <a:latin typeface="Courier" charset="0"/>
              </a:rPr>
              <a:t>Firefighter</a:t>
            </a:r>
            <a:r>
              <a:rPr lang="en-US" sz="2000" b="0" dirty="0">
                <a:solidFill>
                  <a:schemeClr val="tx1"/>
                </a:solidFill>
                <a:latin typeface="Verdana" pitchFamily="34" charset="0"/>
              </a:rPr>
              <a:t> 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Clr>
                <a:schemeClr val="tx2"/>
              </a:buClr>
              <a:buFont typeface="Times" charset="0"/>
              <a:buChar char="•"/>
            </a:pPr>
            <a:r>
              <a:rPr lang="en-US" b="0" dirty="0">
                <a:solidFill>
                  <a:schemeClr val="tx1"/>
                </a:solidFill>
                <a:latin typeface="Verdana" pitchFamily="34" charset="0"/>
              </a:rPr>
              <a:t>Names of Instances are underlined</a:t>
            </a:r>
          </a:p>
          <a:p>
            <a:pPr marL="685800" lvl="1" indent="-228600" algn="l">
              <a:lnSpc>
                <a:spcPct val="80000"/>
              </a:lnSpc>
              <a:spcBef>
                <a:spcPct val="30000"/>
              </a:spcBef>
              <a:buClr>
                <a:schemeClr val="hlink"/>
              </a:buClr>
              <a:buSzPct val="100000"/>
              <a:buFont typeface="Times" charset="0"/>
              <a:buChar char="•"/>
            </a:pPr>
            <a:r>
              <a:rPr lang="en-US" sz="2000" b="0" u="sng" dirty="0" err="1">
                <a:solidFill>
                  <a:schemeClr val="tx1"/>
                </a:solidFill>
                <a:latin typeface="Courier" charset="0"/>
              </a:rPr>
              <a:t>myWatch:SimpleWatch</a:t>
            </a:r>
            <a:endParaRPr lang="en-US" sz="2000" b="0" u="sng" dirty="0">
              <a:solidFill>
                <a:schemeClr val="tx1"/>
              </a:solidFill>
              <a:latin typeface="Courier" charset="0"/>
            </a:endParaRPr>
          </a:p>
          <a:p>
            <a:pPr marL="685800" lvl="1" indent="-228600" algn="l">
              <a:lnSpc>
                <a:spcPct val="80000"/>
              </a:lnSpc>
              <a:spcBef>
                <a:spcPct val="30000"/>
              </a:spcBef>
              <a:buClr>
                <a:schemeClr val="hlink"/>
              </a:buClr>
              <a:buSzPct val="100000"/>
              <a:buFont typeface="Times" charset="0"/>
              <a:buChar char="•"/>
            </a:pPr>
            <a:r>
              <a:rPr lang="en-US" sz="2000" b="0" u="sng" dirty="0" err="1">
                <a:solidFill>
                  <a:schemeClr val="tx1"/>
                </a:solidFill>
                <a:latin typeface="Courier" charset="0"/>
              </a:rPr>
              <a:t>Joe:Firefighter</a:t>
            </a:r>
            <a:endParaRPr lang="en-US" sz="2000" b="0" dirty="0">
              <a:solidFill>
                <a:schemeClr val="tx1"/>
              </a:solidFill>
              <a:latin typeface="Courier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Clr>
                <a:schemeClr val="tx2"/>
              </a:buClr>
              <a:buFont typeface="Times" charset="0"/>
              <a:buChar char="•"/>
            </a:pPr>
            <a:r>
              <a:rPr lang="en-US" b="0" dirty="0">
                <a:solidFill>
                  <a:schemeClr val="tx1"/>
                </a:solidFill>
                <a:latin typeface="Verdana" pitchFamily="34" charset="0"/>
              </a:rPr>
              <a:t>An edge between two nodes denotes a relationship between the corresponding entities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</a:rPr>
              <a:t>UML Notation #1: Use Case Diagrams</a:t>
            </a:r>
            <a:endParaRPr lang="en-US" dirty="0" smtClean="0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456606" y="2979748"/>
            <a:ext cx="5971116" cy="804862"/>
          </a:xfrm>
        </p:spPr>
        <p:txBody>
          <a:bodyPr/>
          <a:lstStyle/>
          <a:p>
            <a:pPr>
              <a:buFont typeface="Times" charset="0"/>
              <a:buNone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 </a:t>
            </a:r>
            <a:r>
              <a:rPr lang="en-US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Actor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represents a role, that is, a type of user of the system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617906" y="2211399"/>
            <a:ext cx="1593850" cy="1589087"/>
            <a:chOff x="517" y="1105"/>
            <a:chExt cx="753" cy="1001"/>
          </a:xfrm>
        </p:grpSpPr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825" y="1105"/>
              <a:ext cx="445" cy="783"/>
              <a:chOff x="659" y="1833"/>
              <a:chExt cx="299" cy="526"/>
            </a:xfrm>
          </p:grpSpPr>
          <p:sp>
            <p:nvSpPr>
              <p:cNvPr id="11279" name="Freeform 6"/>
              <p:cNvSpPr>
                <a:spLocks/>
              </p:cNvSpPr>
              <p:nvPr/>
            </p:nvSpPr>
            <p:spPr bwMode="auto">
              <a:xfrm>
                <a:off x="659" y="1941"/>
                <a:ext cx="143" cy="418"/>
              </a:xfrm>
              <a:custGeom>
                <a:avLst/>
                <a:gdLst>
                  <a:gd name="T0" fmla="*/ 143 w 143"/>
                  <a:gd name="T1" fmla="*/ 0 h 418"/>
                  <a:gd name="T2" fmla="*/ 143 w 143"/>
                  <a:gd name="T3" fmla="*/ 263 h 418"/>
                  <a:gd name="T4" fmla="*/ 0 w 143"/>
                  <a:gd name="T5" fmla="*/ 418 h 418"/>
                  <a:gd name="T6" fmla="*/ 0 60000 65536"/>
                  <a:gd name="T7" fmla="*/ 0 60000 65536"/>
                  <a:gd name="T8" fmla="*/ 0 60000 65536"/>
                  <a:gd name="T9" fmla="*/ 0 w 143"/>
                  <a:gd name="T10" fmla="*/ 0 h 418"/>
                  <a:gd name="T11" fmla="*/ 143 w 143"/>
                  <a:gd name="T12" fmla="*/ 418 h 41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3" h="418">
                    <a:moveTo>
                      <a:pt x="143" y="0"/>
                    </a:moveTo>
                    <a:lnTo>
                      <a:pt x="143" y="263"/>
                    </a:lnTo>
                    <a:lnTo>
                      <a:pt x="0" y="418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280" name="Line 7"/>
              <p:cNvSpPr>
                <a:spLocks noChangeShapeType="1"/>
              </p:cNvSpPr>
              <p:nvPr/>
            </p:nvSpPr>
            <p:spPr bwMode="auto">
              <a:xfrm>
                <a:off x="802" y="2204"/>
                <a:ext cx="156" cy="15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281" name="Line 8"/>
              <p:cNvSpPr>
                <a:spLocks noChangeShapeType="1"/>
              </p:cNvSpPr>
              <p:nvPr/>
            </p:nvSpPr>
            <p:spPr bwMode="auto">
              <a:xfrm>
                <a:off x="659" y="2060"/>
                <a:ext cx="299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282" name="Oval 9"/>
              <p:cNvSpPr>
                <a:spLocks noChangeArrowheads="1"/>
              </p:cNvSpPr>
              <p:nvPr/>
            </p:nvSpPr>
            <p:spPr bwMode="auto">
              <a:xfrm>
                <a:off x="731" y="1833"/>
                <a:ext cx="155" cy="156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78" name="Rectangle 10"/>
            <p:cNvSpPr>
              <a:spLocks noChangeArrowheads="1"/>
            </p:cNvSpPr>
            <p:nvPr/>
          </p:nvSpPr>
          <p:spPr bwMode="auto">
            <a:xfrm>
              <a:off x="517" y="1932"/>
              <a:ext cx="521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>
                  <a:solidFill>
                    <a:srgbClr val="000000"/>
                  </a:solidFill>
                  <a:latin typeface="Courier" charset="0"/>
                </a:rPr>
                <a:t>Passenger</a:t>
              </a:r>
              <a:endParaRPr lang="en-US" b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1483622" y="3952885"/>
            <a:ext cx="3003550" cy="1708150"/>
            <a:chOff x="1358" y="2283"/>
            <a:chExt cx="1419" cy="1076"/>
          </a:xfrm>
        </p:grpSpPr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1468" y="2680"/>
              <a:ext cx="1309" cy="679"/>
              <a:chOff x="2212" y="1949"/>
              <a:chExt cx="880" cy="457"/>
            </a:xfrm>
          </p:grpSpPr>
          <p:sp>
            <p:nvSpPr>
              <p:cNvPr id="11275" name="Oval 12"/>
              <p:cNvSpPr>
                <a:spLocks noChangeArrowheads="1"/>
              </p:cNvSpPr>
              <p:nvPr/>
            </p:nvSpPr>
            <p:spPr bwMode="auto">
              <a:xfrm>
                <a:off x="2339" y="1949"/>
                <a:ext cx="753" cy="322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6" name="Rectangle 13"/>
              <p:cNvSpPr>
                <a:spLocks noChangeArrowheads="1"/>
              </p:cNvSpPr>
              <p:nvPr/>
            </p:nvSpPr>
            <p:spPr bwMode="auto">
              <a:xfrm>
                <a:off x="2212" y="2289"/>
                <a:ext cx="502" cy="1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>
                    <a:solidFill>
                      <a:srgbClr val="000000"/>
                    </a:solidFill>
                    <a:latin typeface="Courier" charset="0"/>
                  </a:rPr>
                  <a:t>PurchaseTicket</a:t>
                </a:r>
                <a:endParaRPr lang="en-US" b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274" name="Line 14"/>
            <p:cNvSpPr>
              <a:spLocks noChangeShapeType="1"/>
            </p:cNvSpPr>
            <p:nvPr/>
          </p:nvSpPr>
          <p:spPr bwMode="auto">
            <a:xfrm>
              <a:off x="1358" y="2283"/>
              <a:ext cx="367" cy="32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4229" name="Rectangle 21"/>
          <p:cNvSpPr>
            <a:spLocks noChangeArrowheads="1"/>
          </p:cNvSpPr>
          <p:nvPr/>
        </p:nvSpPr>
        <p:spPr bwMode="auto">
          <a:xfrm>
            <a:off x="3566422" y="1392003"/>
            <a:ext cx="8077200" cy="9826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algn="l">
              <a:buFont typeface="Times" charset="0"/>
              <a:buNone/>
            </a:pPr>
            <a:r>
              <a:rPr lang="en-US" sz="2000" b="0" dirty="0">
                <a:solidFill>
                  <a:schemeClr val="tx1"/>
                </a:solidFill>
                <a:latin typeface="Verdana" pitchFamily="34" charset="0"/>
              </a:rPr>
              <a:t>Used during requirements elicitation and analysis to represent external behavior (“visible from the outside of the system”)</a:t>
            </a:r>
          </a:p>
        </p:txBody>
      </p:sp>
      <p:sp>
        <p:nvSpPr>
          <p:cNvPr id="94230" name="Rectangle 22"/>
          <p:cNvSpPr>
            <a:spLocks noChangeArrowheads="1"/>
          </p:cNvSpPr>
          <p:nvPr/>
        </p:nvSpPr>
        <p:spPr bwMode="auto">
          <a:xfrm>
            <a:off x="5280922" y="4798779"/>
            <a:ext cx="6548967" cy="1863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algn="l">
              <a:buFont typeface="Times" charset="0"/>
              <a:buNone/>
            </a:pPr>
            <a:r>
              <a:rPr lang="en-US" sz="2000" i="1" dirty="0">
                <a:solidFill>
                  <a:schemeClr val="tx1"/>
                </a:solidFill>
                <a:latin typeface="Verdana" pitchFamily="34" charset="0"/>
              </a:rPr>
              <a:t>Use case model</a:t>
            </a:r>
            <a:r>
              <a:rPr lang="en-US" sz="2000" b="0" dirty="0">
                <a:solidFill>
                  <a:schemeClr val="tx1"/>
                </a:solidFill>
                <a:latin typeface="Verdana" pitchFamily="34" charset="0"/>
              </a:rPr>
              <a:t>:</a:t>
            </a:r>
          </a:p>
          <a:p>
            <a:pPr lvl="1" algn="l">
              <a:buFont typeface="Times" charset="0"/>
              <a:buNone/>
            </a:pPr>
            <a:r>
              <a:rPr lang="en-US" sz="2000" b="0" dirty="0">
                <a:solidFill>
                  <a:schemeClr val="tx1"/>
                </a:solidFill>
                <a:latin typeface="Verdana" pitchFamily="34" charset="0"/>
              </a:rPr>
              <a:t>The set of all use cases that completely describe the functionality of the  system.</a:t>
            </a:r>
          </a:p>
        </p:txBody>
      </p:sp>
      <p:sp>
        <p:nvSpPr>
          <p:cNvPr id="94231" name="Rectangle 23"/>
          <p:cNvSpPr>
            <a:spLocks noChangeArrowheads="1"/>
          </p:cNvSpPr>
          <p:nvPr/>
        </p:nvSpPr>
        <p:spPr bwMode="auto">
          <a:xfrm>
            <a:off x="5361355" y="3736740"/>
            <a:ext cx="6493933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algn="l">
              <a:buFont typeface="Times" charset="0"/>
              <a:buNone/>
            </a:pPr>
            <a:r>
              <a:rPr lang="en-US" sz="2000" b="0" dirty="0">
                <a:solidFill>
                  <a:schemeClr val="tx1"/>
                </a:solidFill>
                <a:latin typeface="Verdana" pitchFamily="34" charset="0"/>
              </a:rPr>
              <a:t>A </a:t>
            </a:r>
            <a:r>
              <a:rPr lang="en-US" sz="2000" i="1" dirty="0">
                <a:solidFill>
                  <a:schemeClr val="tx1"/>
                </a:solidFill>
                <a:latin typeface="Verdana" pitchFamily="34" charset="0"/>
              </a:rPr>
              <a:t>use case</a:t>
            </a:r>
            <a:r>
              <a:rPr lang="en-US" sz="2000" b="0" dirty="0">
                <a:solidFill>
                  <a:schemeClr val="tx1"/>
                </a:solidFill>
                <a:latin typeface="Verdana" pitchFamily="34" charset="0"/>
              </a:rPr>
              <a:t> represents a class of functionality provided by the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 build="p" autoUpdateAnimBg="0"/>
      <p:bldP spid="94229" grpId="0" build="p" autoUpdateAnimBg="0"/>
      <p:bldP spid="94230" grpId="0" build="p" autoUpdateAnimBg="0"/>
      <p:bldP spid="9423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Actors</a:t>
            </a: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344333" y="1109663"/>
            <a:ext cx="8034867" cy="4800600"/>
          </a:xfrm>
        </p:spPr>
        <p:txBody>
          <a:bodyPr/>
          <a:lstStyle/>
          <a:p>
            <a:r>
              <a:rPr lang="en-US" sz="2400" smtClean="0"/>
              <a:t>An actor is a model for an external entity which interacts (communicates) with the system:</a:t>
            </a:r>
          </a:p>
          <a:p>
            <a:pPr lvl="1"/>
            <a:r>
              <a:rPr lang="en-US" sz="2000" smtClean="0">
                <a:ea typeface="ＭＳ Ｐゴシック" charset="-128"/>
              </a:rPr>
              <a:t>User</a:t>
            </a:r>
          </a:p>
          <a:p>
            <a:pPr lvl="1"/>
            <a:r>
              <a:rPr lang="en-US" sz="2000" smtClean="0">
                <a:ea typeface="ＭＳ Ｐゴシック" charset="-128"/>
              </a:rPr>
              <a:t>External system (Another system)</a:t>
            </a:r>
          </a:p>
          <a:p>
            <a:pPr lvl="1"/>
            <a:r>
              <a:rPr lang="en-US" sz="2000" smtClean="0">
                <a:ea typeface="ＭＳ Ｐゴシック" charset="-128"/>
              </a:rPr>
              <a:t>Physical environment (e.g. Weather)</a:t>
            </a:r>
          </a:p>
          <a:p>
            <a:r>
              <a:rPr lang="en-US" sz="2400" smtClean="0"/>
              <a:t>An actor has a unique name and an optional description</a:t>
            </a:r>
          </a:p>
          <a:p>
            <a:pPr>
              <a:lnSpc>
                <a:spcPct val="110000"/>
              </a:lnSpc>
            </a:pPr>
            <a:r>
              <a:rPr lang="en-US" sz="2400" smtClean="0"/>
              <a:t>Examples:</a:t>
            </a:r>
          </a:p>
          <a:p>
            <a:pPr lvl="1"/>
            <a:r>
              <a:rPr lang="en-US" sz="2000" b="1" smtClean="0">
                <a:ea typeface="ＭＳ Ｐゴシック" charset="-128"/>
              </a:rPr>
              <a:t>Passenger</a:t>
            </a:r>
            <a:r>
              <a:rPr lang="en-US" sz="2000" smtClean="0">
                <a:ea typeface="ＭＳ Ｐゴシック" charset="-128"/>
              </a:rPr>
              <a:t>: A person in the train</a:t>
            </a:r>
          </a:p>
          <a:p>
            <a:pPr lvl="1"/>
            <a:r>
              <a:rPr lang="en-US" sz="2000" b="1" smtClean="0">
                <a:ea typeface="ＭＳ Ｐゴシック" charset="-128"/>
              </a:rPr>
              <a:t>GPS satellite</a:t>
            </a:r>
            <a:r>
              <a:rPr lang="en-US" sz="2000" smtClean="0">
                <a:ea typeface="ＭＳ Ｐゴシック" charset="-128"/>
              </a:rPr>
              <a:t>: An external system that provides the system with  GPS coordinates.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924983" y="2122489"/>
            <a:ext cx="1526116" cy="1590675"/>
            <a:chOff x="1021" y="1337"/>
            <a:chExt cx="721" cy="1002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297" y="1337"/>
              <a:ext cx="445" cy="783"/>
              <a:chOff x="659" y="1833"/>
              <a:chExt cx="299" cy="526"/>
            </a:xfrm>
          </p:grpSpPr>
          <p:sp>
            <p:nvSpPr>
              <p:cNvPr id="12297" name="Freeform 7"/>
              <p:cNvSpPr>
                <a:spLocks/>
              </p:cNvSpPr>
              <p:nvPr/>
            </p:nvSpPr>
            <p:spPr bwMode="auto">
              <a:xfrm>
                <a:off x="659" y="1941"/>
                <a:ext cx="143" cy="418"/>
              </a:xfrm>
              <a:custGeom>
                <a:avLst/>
                <a:gdLst>
                  <a:gd name="T0" fmla="*/ 143 w 143"/>
                  <a:gd name="T1" fmla="*/ 0 h 418"/>
                  <a:gd name="T2" fmla="*/ 143 w 143"/>
                  <a:gd name="T3" fmla="*/ 263 h 418"/>
                  <a:gd name="T4" fmla="*/ 0 w 143"/>
                  <a:gd name="T5" fmla="*/ 418 h 418"/>
                  <a:gd name="T6" fmla="*/ 0 60000 65536"/>
                  <a:gd name="T7" fmla="*/ 0 60000 65536"/>
                  <a:gd name="T8" fmla="*/ 0 60000 65536"/>
                  <a:gd name="T9" fmla="*/ 0 w 143"/>
                  <a:gd name="T10" fmla="*/ 0 h 418"/>
                  <a:gd name="T11" fmla="*/ 143 w 143"/>
                  <a:gd name="T12" fmla="*/ 418 h 41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3" h="418">
                    <a:moveTo>
                      <a:pt x="143" y="0"/>
                    </a:moveTo>
                    <a:lnTo>
                      <a:pt x="143" y="263"/>
                    </a:lnTo>
                    <a:lnTo>
                      <a:pt x="0" y="418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298" name="Line 8"/>
              <p:cNvSpPr>
                <a:spLocks noChangeShapeType="1"/>
              </p:cNvSpPr>
              <p:nvPr/>
            </p:nvSpPr>
            <p:spPr bwMode="auto">
              <a:xfrm>
                <a:off x="802" y="2204"/>
                <a:ext cx="156" cy="15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299" name="Line 9"/>
              <p:cNvSpPr>
                <a:spLocks noChangeShapeType="1"/>
              </p:cNvSpPr>
              <p:nvPr/>
            </p:nvSpPr>
            <p:spPr bwMode="auto">
              <a:xfrm>
                <a:off x="659" y="2060"/>
                <a:ext cx="299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00" name="Oval 10"/>
              <p:cNvSpPr>
                <a:spLocks noChangeArrowheads="1"/>
              </p:cNvSpPr>
              <p:nvPr/>
            </p:nvSpPr>
            <p:spPr bwMode="auto">
              <a:xfrm>
                <a:off x="731" y="1833"/>
                <a:ext cx="155" cy="156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296" name="Rectangle 11"/>
            <p:cNvSpPr>
              <a:spLocks noChangeArrowheads="1"/>
            </p:cNvSpPr>
            <p:nvPr/>
          </p:nvSpPr>
          <p:spPr bwMode="auto">
            <a:xfrm>
              <a:off x="1021" y="2165"/>
              <a:ext cx="521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>
                  <a:solidFill>
                    <a:srgbClr val="000000"/>
                  </a:solidFill>
                  <a:latin typeface="Courier" charset="0"/>
                </a:rPr>
                <a:t>Passenger</a:t>
              </a:r>
              <a:endParaRPr lang="en-US" b="0">
                <a:solidFill>
                  <a:schemeClr val="tx1"/>
                </a:solidFill>
              </a:endParaRPr>
            </a:p>
          </p:txBody>
        </p:sp>
      </p:grpSp>
      <p:sp>
        <p:nvSpPr>
          <p:cNvPr id="97293" name="AutoShape 13"/>
          <p:cNvSpPr>
            <a:spLocks noChangeArrowheads="1"/>
          </p:cNvSpPr>
          <p:nvPr/>
        </p:nvSpPr>
        <p:spPr bwMode="auto">
          <a:xfrm>
            <a:off x="1157818" y="4889501"/>
            <a:ext cx="2226733" cy="633413"/>
          </a:xfrm>
          <a:prstGeom prst="wedgeRoundRectCallout">
            <a:avLst>
              <a:gd name="adj1" fmla="val 92014"/>
              <a:gd name="adj2" fmla="val -59273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/>
              <a:t>Name</a:t>
            </a:r>
          </a:p>
        </p:txBody>
      </p:sp>
      <p:sp>
        <p:nvSpPr>
          <p:cNvPr id="97294" name="AutoShape 14"/>
          <p:cNvSpPr>
            <a:spLocks noChangeArrowheads="1"/>
          </p:cNvSpPr>
          <p:nvPr/>
        </p:nvSpPr>
        <p:spPr bwMode="auto">
          <a:xfrm>
            <a:off x="8727018" y="3649664"/>
            <a:ext cx="2990849" cy="846137"/>
          </a:xfrm>
          <a:prstGeom prst="wedgeRoundRectCallout">
            <a:avLst>
              <a:gd name="adj1" fmla="val -91472"/>
              <a:gd name="adj2" fmla="val 68199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/>
              <a:t>Optional </a:t>
            </a:r>
          </a:p>
          <a:p>
            <a:r>
              <a:rPr lang="en-US" sz="2000"/>
              <a:t>Description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4" grpId="0" build="p" autoUpdateAnimBg="0"/>
      <p:bldP spid="97293" grpId="0" animBg="1"/>
      <p:bldP spid="9729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 Case</a:t>
            </a: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86767" y="808038"/>
            <a:ext cx="7560733" cy="4800600"/>
          </a:xfrm>
        </p:spPr>
        <p:txBody>
          <a:bodyPr/>
          <a:lstStyle/>
          <a:p>
            <a:pPr marL="381000" indent="-381000">
              <a:buFont typeface="Times" charset="0"/>
              <a:buNone/>
            </a:pPr>
            <a:r>
              <a:rPr lang="en-US" sz="2400" smtClean="0"/>
              <a:t>• A use case represents a class of functionality provided by the system </a:t>
            </a:r>
          </a:p>
          <a:p>
            <a:pPr marL="381000" indent="-381000">
              <a:buFont typeface="Times" charset="0"/>
              <a:buNone/>
            </a:pPr>
            <a:r>
              <a:rPr lang="en-US" sz="2400" smtClean="0"/>
              <a:t>• Use cases can be described textually, with a focus on the event flow between actor and system</a:t>
            </a:r>
          </a:p>
          <a:p>
            <a:pPr marL="381000" indent="-381000">
              <a:buFont typeface="Times" charset="0"/>
              <a:buNone/>
            </a:pPr>
            <a:r>
              <a:rPr lang="en-US" sz="2400" smtClean="0"/>
              <a:t>• The textual use case description consists of </a:t>
            </a:r>
            <a:r>
              <a:rPr lang="en-US" sz="2400" u="sng" smtClean="0">
                <a:solidFill>
                  <a:srgbClr val="FF0000"/>
                </a:solidFill>
              </a:rPr>
              <a:t>at least 6 parts</a:t>
            </a:r>
            <a:r>
              <a:rPr lang="en-US" sz="2400" smtClean="0"/>
              <a:t>:</a:t>
            </a:r>
          </a:p>
          <a:p>
            <a:pPr marL="800100" lvl="1" indent="-342900">
              <a:buFont typeface="Arial" charset="0"/>
              <a:buAutoNum type="arabicPeriod"/>
            </a:pPr>
            <a:r>
              <a:rPr lang="en-US" sz="2000" smtClean="0">
                <a:ea typeface="ＭＳ Ｐゴシック" charset="-128"/>
              </a:rPr>
              <a:t>Unique name</a:t>
            </a:r>
          </a:p>
          <a:p>
            <a:pPr marL="800100" lvl="1" indent="-342900">
              <a:buFont typeface="Arial" charset="0"/>
              <a:buAutoNum type="arabicPeriod"/>
            </a:pPr>
            <a:r>
              <a:rPr lang="en-US" sz="2000" smtClean="0">
                <a:ea typeface="ＭＳ Ｐゴシック" charset="-128"/>
              </a:rPr>
              <a:t>Participating actors</a:t>
            </a:r>
          </a:p>
          <a:p>
            <a:pPr marL="800100" lvl="1" indent="-342900">
              <a:buFont typeface="Arial" charset="0"/>
              <a:buAutoNum type="arabicPeriod"/>
            </a:pPr>
            <a:r>
              <a:rPr lang="en-US" sz="2000" smtClean="0">
                <a:ea typeface="ＭＳ Ｐゴシック" charset="-128"/>
              </a:rPr>
              <a:t>Entry conditions</a:t>
            </a:r>
          </a:p>
          <a:p>
            <a:pPr marL="800100" lvl="1" indent="-342900">
              <a:buFont typeface="Arial" charset="0"/>
              <a:buAutoNum type="arabicPeriod"/>
            </a:pPr>
            <a:r>
              <a:rPr lang="en-US" sz="2000" smtClean="0">
                <a:ea typeface="ＭＳ Ｐゴシック" charset="-128"/>
              </a:rPr>
              <a:t>Exit conditions</a:t>
            </a:r>
          </a:p>
          <a:p>
            <a:pPr marL="800100" lvl="1" indent="-342900">
              <a:buFont typeface="Arial" charset="0"/>
              <a:buAutoNum type="arabicPeriod"/>
            </a:pPr>
            <a:r>
              <a:rPr lang="en-US" sz="2000" smtClean="0">
                <a:ea typeface="ＭＳ Ｐゴシック" charset="-128"/>
              </a:rPr>
              <a:t>Flow of events</a:t>
            </a:r>
          </a:p>
          <a:p>
            <a:pPr marL="800100" lvl="1" indent="-342900">
              <a:buFont typeface="Arial" charset="0"/>
              <a:buAutoNum type="arabicPeriod"/>
            </a:pPr>
            <a:r>
              <a:rPr lang="en-US" sz="2000" smtClean="0">
                <a:ea typeface="ＭＳ Ｐゴシック" charset="-128"/>
              </a:rPr>
              <a:t>Special requirements.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33917" y="2505077"/>
            <a:ext cx="2771661" cy="1078705"/>
            <a:chOff x="2212" y="1949"/>
            <a:chExt cx="880" cy="457"/>
          </a:xfrm>
        </p:grpSpPr>
        <p:sp>
          <p:nvSpPr>
            <p:cNvPr id="13317" name="Oval 6"/>
            <p:cNvSpPr>
              <a:spLocks noChangeArrowheads="1"/>
            </p:cNvSpPr>
            <p:nvPr/>
          </p:nvSpPr>
          <p:spPr bwMode="auto">
            <a:xfrm>
              <a:off x="2339" y="1949"/>
              <a:ext cx="753" cy="322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8" name="Rectangle 7"/>
            <p:cNvSpPr>
              <a:spLocks noChangeArrowheads="1"/>
            </p:cNvSpPr>
            <p:nvPr/>
          </p:nvSpPr>
          <p:spPr bwMode="auto">
            <a:xfrm>
              <a:off x="2212" y="2289"/>
              <a:ext cx="502" cy="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>
                  <a:solidFill>
                    <a:srgbClr val="000000"/>
                  </a:solidFill>
                  <a:latin typeface="Courier" charset="0"/>
                </a:rPr>
                <a:t>PurchaseTicket</a:t>
              </a:r>
              <a:endParaRPr lang="en-US" b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0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Textual Use Case </a:t>
            </a:r>
            <a:br>
              <a:rPr lang="en-US" smtClean="0"/>
            </a:br>
            <a:r>
              <a:rPr lang="en-US" smtClean="0"/>
              <a:t>Description Example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11201" y="1473200"/>
            <a:ext cx="5230284" cy="4800600"/>
          </a:xfrm>
        </p:spPr>
        <p:txBody>
          <a:bodyPr>
            <a:normAutofit/>
          </a:bodyPr>
          <a:lstStyle/>
          <a:p>
            <a:pPr>
              <a:buFont typeface="Times" charset="0"/>
              <a:buNone/>
            </a:pPr>
            <a:r>
              <a:rPr lang="en-US" sz="2200" dirty="0" smtClean="0">
                <a:solidFill>
                  <a:srgbClr val="FF3300"/>
                </a:solidFill>
              </a:rPr>
              <a:t>1. Name:</a:t>
            </a:r>
            <a:r>
              <a:rPr lang="en-US" sz="2200" dirty="0" smtClean="0"/>
              <a:t> Purchase ticket</a:t>
            </a:r>
          </a:p>
          <a:p>
            <a:pPr>
              <a:buFont typeface="Times" charset="0"/>
              <a:buNone/>
            </a:pPr>
            <a:endParaRPr lang="en-US" sz="2200" dirty="0" smtClean="0"/>
          </a:p>
          <a:p>
            <a:pPr>
              <a:buFont typeface="Times" charset="0"/>
              <a:buNone/>
            </a:pPr>
            <a:r>
              <a:rPr lang="en-US" sz="2200" dirty="0" smtClean="0">
                <a:solidFill>
                  <a:srgbClr val="FF3300"/>
                </a:solidFill>
              </a:rPr>
              <a:t>2. Participating actor:</a:t>
            </a:r>
            <a:r>
              <a:rPr lang="en-US" sz="2200" dirty="0" smtClean="0"/>
              <a:t> Passenger</a:t>
            </a:r>
          </a:p>
          <a:p>
            <a:pPr>
              <a:buFont typeface="Times" charset="0"/>
              <a:buNone/>
            </a:pPr>
            <a:endParaRPr lang="en-US" sz="2200" dirty="0" smtClean="0"/>
          </a:p>
          <a:p>
            <a:pPr>
              <a:buFont typeface="Times" charset="0"/>
              <a:buNone/>
            </a:pPr>
            <a:r>
              <a:rPr lang="en-US" sz="2200" dirty="0" smtClean="0">
                <a:solidFill>
                  <a:srgbClr val="FF3300"/>
                </a:solidFill>
              </a:rPr>
              <a:t>3. Entry condition:</a:t>
            </a:r>
            <a:r>
              <a:rPr lang="en-US" sz="2200" dirty="0" smtClean="0"/>
              <a:t> </a:t>
            </a:r>
          </a:p>
          <a:p>
            <a:r>
              <a:rPr lang="en-US" sz="2200" dirty="0" smtClean="0"/>
              <a:t>Passenger stands in front of ticket distributor</a:t>
            </a:r>
          </a:p>
          <a:p>
            <a:r>
              <a:rPr lang="en-US" sz="2200" dirty="0" smtClean="0"/>
              <a:t>Passenger has sufficient money to purchase ticket</a:t>
            </a:r>
          </a:p>
          <a:p>
            <a:endParaRPr lang="en-US" sz="2200" dirty="0" smtClean="0"/>
          </a:p>
          <a:p>
            <a:pPr>
              <a:buFont typeface="Times" charset="0"/>
              <a:buNone/>
            </a:pPr>
            <a:r>
              <a:rPr lang="en-US" sz="2200" dirty="0" smtClean="0">
                <a:solidFill>
                  <a:srgbClr val="FF3300"/>
                </a:solidFill>
              </a:rPr>
              <a:t>4. Exit condition:</a:t>
            </a:r>
            <a:endParaRPr lang="en-US" sz="2200" dirty="0" smtClean="0"/>
          </a:p>
          <a:p>
            <a:r>
              <a:rPr lang="en-US" sz="2200" dirty="0" smtClean="0"/>
              <a:t>Passenger has ticket</a:t>
            </a:r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38334" y="1742595"/>
            <a:ext cx="5230284" cy="4972050"/>
          </a:xfrm>
        </p:spPr>
        <p:txBody>
          <a:bodyPr>
            <a:normAutofit/>
          </a:bodyPr>
          <a:lstStyle/>
          <a:p>
            <a:pPr>
              <a:buFont typeface="Times" charset="0"/>
              <a:buNone/>
            </a:pPr>
            <a:r>
              <a:rPr lang="en-US" sz="2200" dirty="0" smtClean="0">
                <a:solidFill>
                  <a:srgbClr val="FF3300"/>
                </a:solidFill>
              </a:rPr>
              <a:t>5. Flow of events:</a:t>
            </a:r>
            <a:endParaRPr lang="en-US" sz="2200" dirty="0" smtClean="0"/>
          </a:p>
          <a:p>
            <a:pPr lvl="1">
              <a:buFont typeface="Times" charset="0"/>
              <a:buNone/>
            </a:pPr>
            <a:r>
              <a:rPr lang="en-US" sz="2200" dirty="0" smtClean="0">
                <a:ea typeface="ＭＳ Ｐゴシック" charset="-128"/>
              </a:rPr>
              <a:t>1. Passenger selects the number of zones to be traveled</a:t>
            </a:r>
          </a:p>
          <a:p>
            <a:pPr lvl="1">
              <a:buFont typeface="Times" charset="0"/>
              <a:buNone/>
            </a:pPr>
            <a:r>
              <a:rPr lang="en-US" sz="2200" dirty="0" smtClean="0">
                <a:ea typeface="ＭＳ Ｐゴシック" charset="-128"/>
              </a:rPr>
              <a:t>1. Ticket Distributor displays the amount due</a:t>
            </a:r>
          </a:p>
          <a:p>
            <a:pPr lvl="1">
              <a:buFont typeface="Times" charset="0"/>
              <a:buNone/>
            </a:pPr>
            <a:r>
              <a:rPr lang="en-US" sz="2200" dirty="0" smtClean="0">
                <a:ea typeface="ＭＳ Ｐゴシック" charset="-128"/>
              </a:rPr>
              <a:t>2. Passenger inserts money, at least the amount due</a:t>
            </a:r>
          </a:p>
          <a:p>
            <a:pPr lvl="1">
              <a:buFont typeface="Times" charset="0"/>
              <a:buNone/>
            </a:pPr>
            <a:r>
              <a:rPr lang="en-US" sz="2200" dirty="0" smtClean="0">
                <a:ea typeface="ＭＳ Ｐゴシック" charset="-128"/>
              </a:rPr>
              <a:t>2a</a:t>
            </a:r>
            <a:r>
              <a:rPr lang="en-US" sz="2200" smtClean="0">
                <a:ea typeface="ＭＳ Ｐゴシック" charset="-128"/>
              </a:rPr>
              <a:t>. </a:t>
            </a:r>
            <a:r>
              <a:rPr lang="en-US" sz="2200">
                <a:ea typeface="ＭＳ Ｐゴシック" charset="-128"/>
              </a:rPr>
              <a:t> </a:t>
            </a:r>
            <a:r>
              <a:rPr lang="en-US" sz="2200" smtClean="0">
                <a:ea typeface="ＭＳ Ｐゴシック" charset="-128"/>
              </a:rPr>
              <a:t>   Ticket </a:t>
            </a:r>
            <a:r>
              <a:rPr lang="en-US" sz="2200" dirty="0" smtClean="0">
                <a:ea typeface="ＭＳ Ｐゴシック" charset="-128"/>
              </a:rPr>
              <a:t>Distributor returns change</a:t>
            </a:r>
          </a:p>
          <a:p>
            <a:pPr lvl="1">
              <a:buFont typeface="Times" charset="0"/>
              <a:buNone/>
            </a:pPr>
            <a:r>
              <a:rPr lang="en-US" sz="2200" dirty="0" smtClean="0">
                <a:ea typeface="ＭＳ Ｐゴシック" charset="-128"/>
              </a:rPr>
              <a:t>2b.     Ticket Distributor issues ticket</a:t>
            </a:r>
          </a:p>
          <a:p>
            <a:pPr lvl="1">
              <a:buFont typeface="Times" charset="0"/>
              <a:buNone/>
            </a:pPr>
            <a:r>
              <a:rPr lang="en-US" sz="2200" dirty="0" smtClean="0">
                <a:ea typeface="ＭＳ Ｐゴシック" charset="-128"/>
              </a:rPr>
              <a:t>3. Passenger takes ticket</a:t>
            </a:r>
          </a:p>
          <a:p>
            <a:pPr lvl="1">
              <a:buFont typeface="Times" charset="0"/>
              <a:buNone/>
            </a:pPr>
            <a:r>
              <a:rPr lang="en-US" sz="2200" dirty="0" smtClean="0">
                <a:ea typeface="ＭＳ Ｐゴシック" charset="-128"/>
              </a:rPr>
              <a:t>3.     Ticket Distributor ready for next Passenger</a:t>
            </a:r>
          </a:p>
          <a:p>
            <a:pPr>
              <a:buFont typeface="Times" charset="0"/>
              <a:buNone/>
            </a:pPr>
            <a:r>
              <a:rPr lang="en-US" sz="2200" dirty="0" smtClean="0"/>
              <a:t>6. Special requirements: None.</a:t>
            </a:r>
          </a:p>
          <a:p>
            <a:endParaRPr lang="en-US" sz="2200" dirty="0" smtClean="0"/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7664451" y="525097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0"/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7706784" y="5957408"/>
            <a:ext cx="1847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800" b="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390217" y="537684"/>
            <a:ext cx="979874" cy="1181772"/>
            <a:chOff x="1021" y="1337"/>
            <a:chExt cx="749" cy="1046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1297" y="1337"/>
              <a:ext cx="445" cy="783"/>
              <a:chOff x="659" y="1833"/>
              <a:chExt cx="299" cy="526"/>
            </a:xfrm>
          </p:grpSpPr>
          <p:sp>
            <p:nvSpPr>
              <p:cNvPr id="14353" name="Freeform 9"/>
              <p:cNvSpPr>
                <a:spLocks/>
              </p:cNvSpPr>
              <p:nvPr/>
            </p:nvSpPr>
            <p:spPr bwMode="auto">
              <a:xfrm>
                <a:off x="659" y="1941"/>
                <a:ext cx="143" cy="418"/>
              </a:xfrm>
              <a:custGeom>
                <a:avLst/>
                <a:gdLst>
                  <a:gd name="T0" fmla="*/ 143 w 143"/>
                  <a:gd name="T1" fmla="*/ 0 h 418"/>
                  <a:gd name="T2" fmla="*/ 143 w 143"/>
                  <a:gd name="T3" fmla="*/ 263 h 418"/>
                  <a:gd name="T4" fmla="*/ 0 w 143"/>
                  <a:gd name="T5" fmla="*/ 418 h 418"/>
                  <a:gd name="T6" fmla="*/ 0 60000 65536"/>
                  <a:gd name="T7" fmla="*/ 0 60000 65536"/>
                  <a:gd name="T8" fmla="*/ 0 60000 65536"/>
                  <a:gd name="T9" fmla="*/ 0 w 143"/>
                  <a:gd name="T10" fmla="*/ 0 h 418"/>
                  <a:gd name="T11" fmla="*/ 143 w 143"/>
                  <a:gd name="T12" fmla="*/ 418 h 41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3" h="418">
                    <a:moveTo>
                      <a:pt x="143" y="0"/>
                    </a:moveTo>
                    <a:lnTo>
                      <a:pt x="143" y="263"/>
                    </a:lnTo>
                    <a:lnTo>
                      <a:pt x="0" y="418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4" name="Line 10"/>
              <p:cNvSpPr>
                <a:spLocks noChangeShapeType="1"/>
              </p:cNvSpPr>
              <p:nvPr/>
            </p:nvSpPr>
            <p:spPr bwMode="auto">
              <a:xfrm>
                <a:off x="802" y="2204"/>
                <a:ext cx="156" cy="15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5" name="Line 11"/>
              <p:cNvSpPr>
                <a:spLocks noChangeShapeType="1"/>
              </p:cNvSpPr>
              <p:nvPr/>
            </p:nvSpPr>
            <p:spPr bwMode="auto">
              <a:xfrm>
                <a:off x="659" y="2060"/>
                <a:ext cx="299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6" name="Oval 12"/>
              <p:cNvSpPr>
                <a:spLocks noChangeArrowheads="1"/>
              </p:cNvSpPr>
              <p:nvPr/>
            </p:nvSpPr>
            <p:spPr bwMode="auto">
              <a:xfrm>
                <a:off x="731" y="1833"/>
                <a:ext cx="155" cy="156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52" name="Rectangle 13"/>
            <p:cNvSpPr>
              <a:spLocks noChangeArrowheads="1"/>
            </p:cNvSpPr>
            <p:nvPr/>
          </p:nvSpPr>
          <p:spPr bwMode="auto">
            <a:xfrm>
              <a:off x="1021" y="2165"/>
              <a:ext cx="749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600">
                  <a:solidFill>
                    <a:srgbClr val="000000"/>
                  </a:solidFill>
                  <a:latin typeface="Courier" charset="0"/>
                </a:rPr>
                <a:t>Passenger</a:t>
              </a:r>
              <a:endParaRPr lang="en-US" sz="1600" b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8773585" y="764696"/>
            <a:ext cx="2051605" cy="833576"/>
            <a:chOff x="2212" y="1949"/>
            <a:chExt cx="880" cy="483"/>
          </a:xfrm>
        </p:grpSpPr>
        <p:sp>
          <p:nvSpPr>
            <p:cNvPr id="14349" name="Oval 15"/>
            <p:cNvSpPr>
              <a:spLocks noChangeArrowheads="1"/>
            </p:cNvSpPr>
            <p:nvPr/>
          </p:nvSpPr>
          <p:spPr bwMode="auto">
            <a:xfrm>
              <a:off x="2339" y="1949"/>
              <a:ext cx="753" cy="322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Rectangle 16"/>
            <p:cNvSpPr>
              <a:spLocks noChangeArrowheads="1"/>
            </p:cNvSpPr>
            <p:nvPr/>
          </p:nvSpPr>
          <p:spPr bwMode="auto">
            <a:xfrm>
              <a:off x="2212" y="2289"/>
              <a:ext cx="602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600">
                  <a:solidFill>
                    <a:srgbClr val="000000"/>
                  </a:solidFill>
                  <a:latin typeface="Courier" charset="0"/>
                </a:rPr>
                <a:t>PurchaseTicket</a:t>
              </a:r>
              <a:endParaRPr lang="en-US" sz="1600" b="0">
                <a:solidFill>
                  <a:schemeClr val="tx1"/>
                </a:solidFill>
              </a:endParaRPr>
            </a:p>
          </p:txBody>
        </p:sp>
      </p:grpSp>
      <p:sp>
        <p:nvSpPr>
          <p:cNvPr id="14345" name="Line 17"/>
          <p:cNvSpPr>
            <a:spLocks noChangeShapeType="1"/>
          </p:cNvSpPr>
          <p:nvPr/>
        </p:nvSpPr>
        <p:spPr bwMode="auto">
          <a:xfrm>
            <a:off x="7387167" y="1015520"/>
            <a:ext cx="169333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 autoUpdateAnimBg="0"/>
      <p:bldP spid="98308" grpId="0" build="p" autoUpdateAnimBg="0"/>
      <p:bldP spid="98309" grpId="0" autoUpdateAnimBg="0"/>
      <p:bldP spid="9831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el 1"/>
          <p:cNvSpPr>
            <a:spLocks noGrp="1"/>
          </p:cNvSpPr>
          <p:nvPr>
            <p:ph type="title"/>
          </p:nvPr>
        </p:nvSpPr>
        <p:spPr>
          <a:xfrm>
            <a:off x="1219200" y="28448"/>
            <a:ext cx="10363200" cy="1143000"/>
          </a:xfrm>
        </p:spPr>
        <p:txBody>
          <a:bodyPr/>
          <a:lstStyle/>
          <a:p>
            <a:r>
              <a:rPr lang="en-US" dirty="0" smtClean="0">
                <a:ea typeface="ＭＳ Ｐゴシック" charset="-128"/>
              </a:rPr>
              <a:t>Use Case Diagram Example</a:t>
            </a:r>
            <a:endParaRPr lang="de-DE" dirty="0" smtClean="0">
              <a:ea typeface="ＭＳ Ｐゴシック" charset="-128"/>
            </a:endParaRPr>
          </a:p>
        </p:txBody>
      </p:sp>
      <p:pic>
        <p:nvPicPr>
          <p:cNvPr id="23555" name="Inhaltsplatzhalter 7" descr="UseCaseDiagram_1_Course.pd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12800" y="1904520"/>
            <a:ext cx="10261600" cy="3822700"/>
          </a:xfrm>
        </p:spPr>
      </p:pic>
      <p:sp>
        <p:nvSpPr>
          <p:cNvPr id="23556" name="Text Box 44"/>
          <p:cNvSpPr txBox="1">
            <a:spLocks noChangeArrowheads="1"/>
          </p:cNvSpPr>
          <p:nvPr/>
        </p:nvSpPr>
        <p:spPr bwMode="auto">
          <a:xfrm>
            <a:off x="2134611" y="5800976"/>
            <a:ext cx="7554546" cy="369332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chemeClr val="bg1"/>
                </a:solidFill>
              </a:rPr>
              <a:t>Use case diagrams represent the functionality of the </a:t>
            </a:r>
            <a:r>
              <a:rPr lang="en-US" b="0" dirty="0" smtClean="0">
                <a:solidFill>
                  <a:schemeClr val="bg1"/>
                </a:solidFill>
              </a:rPr>
              <a:t>system from </a:t>
            </a:r>
            <a:r>
              <a:rPr lang="en-US" b="0" dirty="0">
                <a:solidFill>
                  <a:schemeClr val="bg1"/>
                </a:solidFill>
              </a:rPr>
              <a:t>user’s point of view</a:t>
            </a:r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2844800" y="3358670"/>
            <a:ext cx="1117600" cy="609600"/>
          </a:xfrm>
          <a:prstGeom prst="wedgeRoundRectCallout">
            <a:avLst>
              <a:gd name="adj1" fmla="val -91319"/>
              <a:gd name="adj2" fmla="val 90366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>
                <a:cs typeface="Helvetica" charset="0"/>
              </a:rPr>
              <a:t>Actor.</a:t>
            </a:r>
          </a:p>
        </p:txBody>
      </p:sp>
      <p:sp>
        <p:nvSpPr>
          <p:cNvPr id="23558" name="AutoShape 9"/>
          <p:cNvSpPr>
            <a:spLocks noChangeArrowheads="1"/>
          </p:cNvSpPr>
          <p:nvPr/>
        </p:nvSpPr>
        <p:spPr bwMode="auto">
          <a:xfrm>
            <a:off x="8940800" y="1529870"/>
            <a:ext cx="1864784" cy="609600"/>
          </a:xfrm>
          <a:prstGeom prst="wedgeRoundRectCallout">
            <a:avLst>
              <a:gd name="adj1" fmla="val -140806"/>
              <a:gd name="adj2" fmla="val 159116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>
                <a:cs typeface="Helvetica" charset="0"/>
              </a:rPr>
              <a:t>Use Case</a:t>
            </a:r>
          </a:p>
        </p:txBody>
      </p:sp>
      <p:sp>
        <p:nvSpPr>
          <p:cNvPr id="23559" name="AutoShape 9"/>
          <p:cNvSpPr>
            <a:spLocks noChangeArrowheads="1"/>
          </p:cNvSpPr>
          <p:nvPr/>
        </p:nvSpPr>
        <p:spPr bwMode="auto">
          <a:xfrm>
            <a:off x="9042400" y="4882670"/>
            <a:ext cx="2779184" cy="609600"/>
          </a:xfrm>
          <a:prstGeom prst="wedgeRoundRectCallout">
            <a:avLst>
              <a:gd name="adj1" fmla="val -66880"/>
              <a:gd name="adj2" fmla="val -13106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b="0">
                <a:cs typeface="Helvetica" charset="0"/>
              </a:rPr>
              <a:t>System boundary</a:t>
            </a:r>
          </a:p>
        </p:txBody>
      </p:sp>
      <p:sp>
        <p:nvSpPr>
          <p:cNvPr id="23560" name="AutoShape 9"/>
          <p:cNvSpPr>
            <a:spLocks noChangeArrowheads="1"/>
          </p:cNvSpPr>
          <p:nvPr/>
        </p:nvSpPr>
        <p:spPr bwMode="auto">
          <a:xfrm>
            <a:off x="5162551" y="1301270"/>
            <a:ext cx="1866900" cy="533400"/>
          </a:xfrm>
          <a:prstGeom prst="wedgeRoundRectCallout">
            <a:avLst>
              <a:gd name="adj1" fmla="val -47579"/>
              <a:gd name="adj2" fmla="val 89671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>
                <a:cs typeface="Helvetica" charset="0"/>
              </a:rPr>
              <a:t>Classifier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Diagrams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a simple watch</a:t>
            </a:r>
          </a:p>
          <a:p>
            <a:pPr lvl="1"/>
            <a:r>
              <a:rPr lang="en-US" dirty="0" smtClean="0"/>
              <a:t>It shows time</a:t>
            </a:r>
          </a:p>
          <a:p>
            <a:pPr lvl="1"/>
            <a:r>
              <a:rPr lang="en-US" dirty="0" smtClean="0"/>
              <a:t>On can set time on it</a:t>
            </a:r>
          </a:p>
          <a:p>
            <a:pPr lvl="1"/>
            <a:r>
              <a:rPr lang="en-US" dirty="0" smtClean="0"/>
              <a:t>When the battery drains out, the watch repair person only can change the batteries.</a:t>
            </a:r>
          </a:p>
          <a:p>
            <a:r>
              <a:rPr lang="en-US" dirty="0" smtClean="0"/>
              <a:t>For making a Use Case Diagram for this scenario:</a:t>
            </a:r>
          </a:p>
          <a:p>
            <a:pPr lvl="1"/>
            <a:r>
              <a:rPr lang="en-US" dirty="0" smtClean="0"/>
              <a:t>Consider the actors</a:t>
            </a:r>
          </a:p>
          <a:p>
            <a:pPr lvl="1"/>
            <a:r>
              <a:rPr lang="en-US" dirty="0" smtClean="0"/>
              <a:t>Come up with Use Cases from User point of view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</a:rPr>
              <a:t>UML used packages</a:t>
            </a:r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1241515" y="2811474"/>
            <a:ext cx="3653367" cy="2000250"/>
            <a:chOff x="437" y="1483"/>
            <a:chExt cx="1726" cy="1260"/>
          </a:xfrm>
        </p:grpSpPr>
        <p:grpSp>
          <p:nvGrpSpPr>
            <p:cNvPr id="3" name="Group 45"/>
            <p:cNvGrpSpPr>
              <a:grpSpLocks/>
            </p:cNvGrpSpPr>
            <p:nvPr/>
          </p:nvGrpSpPr>
          <p:grpSpPr bwMode="auto">
            <a:xfrm>
              <a:off x="437" y="1993"/>
              <a:ext cx="595" cy="750"/>
              <a:chOff x="437" y="1993"/>
              <a:chExt cx="595" cy="750"/>
            </a:xfrm>
          </p:grpSpPr>
          <p:sp>
            <p:nvSpPr>
              <p:cNvPr id="24613" name="Freeform 13"/>
              <p:cNvSpPr>
                <a:spLocks/>
              </p:cNvSpPr>
              <p:nvPr/>
            </p:nvSpPr>
            <p:spPr bwMode="auto">
              <a:xfrm>
                <a:off x="611" y="2101"/>
                <a:ext cx="143" cy="418"/>
              </a:xfrm>
              <a:custGeom>
                <a:avLst/>
                <a:gdLst>
                  <a:gd name="T0" fmla="*/ 143 w 143"/>
                  <a:gd name="T1" fmla="*/ 0 h 418"/>
                  <a:gd name="T2" fmla="*/ 143 w 143"/>
                  <a:gd name="T3" fmla="*/ 263 h 418"/>
                  <a:gd name="T4" fmla="*/ 0 w 143"/>
                  <a:gd name="T5" fmla="*/ 418 h 418"/>
                  <a:gd name="T6" fmla="*/ 0 60000 65536"/>
                  <a:gd name="T7" fmla="*/ 0 60000 65536"/>
                  <a:gd name="T8" fmla="*/ 0 60000 65536"/>
                  <a:gd name="T9" fmla="*/ 0 w 143"/>
                  <a:gd name="T10" fmla="*/ 0 h 418"/>
                  <a:gd name="T11" fmla="*/ 143 w 143"/>
                  <a:gd name="T12" fmla="*/ 418 h 41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3" h="418">
                    <a:moveTo>
                      <a:pt x="143" y="0"/>
                    </a:moveTo>
                    <a:lnTo>
                      <a:pt x="143" y="263"/>
                    </a:lnTo>
                    <a:lnTo>
                      <a:pt x="0" y="418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614" name="Line 14"/>
              <p:cNvSpPr>
                <a:spLocks noChangeShapeType="1"/>
              </p:cNvSpPr>
              <p:nvPr/>
            </p:nvSpPr>
            <p:spPr bwMode="auto">
              <a:xfrm>
                <a:off x="754" y="2364"/>
                <a:ext cx="156" cy="15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615" name="Line 15"/>
              <p:cNvSpPr>
                <a:spLocks noChangeShapeType="1"/>
              </p:cNvSpPr>
              <p:nvPr/>
            </p:nvSpPr>
            <p:spPr bwMode="auto">
              <a:xfrm>
                <a:off x="611" y="2220"/>
                <a:ext cx="299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616" name="Oval 16"/>
              <p:cNvSpPr>
                <a:spLocks noChangeArrowheads="1"/>
              </p:cNvSpPr>
              <p:nvPr/>
            </p:nvSpPr>
            <p:spPr bwMode="auto">
              <a:xfrm>
                <a:off x="683" y="1993"/>
                <a:ext cx="155" cy="156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17" name="Rectangle 17"/>
              <p:cNvSpPr>
                <a:spLocks noChangeArrowheads="1"/>
              </p:cNvSpPr>
              <p:nvPr/>
            </p:nvSpPr>
            <p:spPr bwMode="auto">
              <a:xfrm>
                <a:off x="437" y="2549"/>
                <a:ext cx="595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sz="2000">
                    <a:solidFill>
                      <a:srgbClr val="000000"/>
                    </a:solidFill>
                    <a:latin typeface="Courier" charset="0"/>
                  </a:rPr>
                  <a:t>WatchUser</a:t>
                </a:r>
                <a:endParaRPr lang="en-US" sz="2000" b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4610" name="Line 30"/>
            <p:cNvSpPr>
              <a:spLocks noChangeShapeType="1"/>
            </p:cNvSpPr>
            <p:nvPr/>
          </p:nvSpPr>
          <p:spPr bwMode="auto">
            <a:xfrm flipV="1">
              <a:off x="883" y="1731"/>
              <a:ext cx="1280" cy="47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611" name="Line 31"/>
            <p:cNvSpPr>
              <a:spLocks noChangeShapeType="1"/>
            </p:cNvSpPr>
            <p:nvPr/>
          </p:nvSpPr>
          <p:spPr bwMode="auto">
            <a:xfrm flipV="1">
              <a:off x="1137" y="2292"/>
              <a:ext cx="991" cy="8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612" name="AutoShape 5"/>
            <p:cNvSpPr>
              <a:spLocks noChangeArrowheads="1"/>
            </p:cNvSpPr>
            <p:nvPr/>
          </p:nvSpPr>
          <p:spPr bwMode="auto">
            <a:xfrm>
              <a:off x="1090" y="1483"/>
              <a:ext cx="576" cy="384"/>
            </a:xfrm>
            <a:prstGeom prst="wedgeRoundRectCallout">
              <a:avLst>
                <a:gd name="adj1" fmla="val -91319"/>
                <a:gd name="adj2" fmla="val 90366"/>
                <a:gd name="adj3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000" b="0"/>
                <a:t>Actor</a:t>
              </a:r>
            </a:p>
          </p:txBody>
        </p:sp>
      </p:grpSp>
      <p:sp>
        <p:nvSpPr>
          <p:cNvPr id="24580" name="AutoShape 9"/>
          <p:cNvSpPr>
            <a:spLocks noChangeArrowheads="1"/>
          </p:cNvSpPr>
          <p:nvPr/>
        </p:nvSpPr>
        <p:spPr bwMode="auto">
          <a:xfrm>
            <a:off x="7868797" y="1612910"/>
            <a:ext cx="1864784" cy="609600"/>
          </a:xfrm>
          <a:prstGeom prst="wedgeRoundRectCallout">
            <a:avLst>
              <a:gd name="adj1" fmla="val -140806"/>
              <a:gd name="adj2" fmla="val 159116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Use case</a:t>
            </a:r>
          </a:p>
        </p:txBody>
      </p:sp>
      <p:sp>
        <p:nvSpPr>
          <p:cNvPr id="24581" name="AutoShape 10"/>
          <p:cNvSpPr>
            <a:spLocks noChangeArrowheads="1"/>
          </p:cNvSpPr>
          <p:nvPr/>
        </p:nvSpPr>
        <p:spPr bwMode="auto">
          <a:xfrm>
            <a:off x="2124163" y="1679585"/>
            <a:ext cx="1803400" cy="609600"/>
          </a:xfrm>
          <a:prstGeom prst="wedgeRoundRectCallout">
            <a:avLst>
              <a:gd name="adj1" fmla="val 65847"/>
              <a:gd name="adj2" fmla="val 72134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Package</a:t>
            </a:r>
          </a:p>
        </p:txBody>
      </p:sp>
      <p:grpSp>
        <p:nvGrpSpPr>
          <p:cNvPr id="4" name="Group 52"/>
          <p:cNvGrpSpPr>
            <a:grpSpLocks/>
          </p:cNvGrpSpPr>
          <p:nvPr/>
        </p:nvGrpSpPr>
        <p:grpSpPr bwMode="auto">
          <a:xfrm>
            <a:off x="4162515" y="2135199"/>
            <a:ext cx="3778249" cy="3476625"/>
            <a:chOff x="1817" y="1057"/>
            <a:chExt cx="1588" cy="2190"/>
          </a:xfrm>
        </p:grpSpPr>
        <p:sp>
          <p:nvSpPr>
            <p:cNvPr id="24600" name="Rectangle 23"/>
            <p:cNvSpPr>
              <a:spLocks noChangeArrowheads="1"/>
            </p:cNvSpPr>
            <p:nvPr/>
          </p:nvSpPr>
          <p:spPr bwMode="auto">
            <a:xfrm>
              <a:off x="1817" y="1301"/>
              <a:ext cx="1588" cy="1946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" name="Group 42"/>
            <p:cNvGrpSpPr>
              <a:grpSpLocks/>
            </p:cNvGrpSpPr>
            <p:nvPr/>
          </p:nvGrpSpPr>
          <p:grpSpPr bwMode="auto">
            <a:xfrm>
              <a:off x="1819" y="1106"/>
              <a:ext cx="1005" cy="183"/>
              <a:chOff x="2722" y="3694"/>
              <a:chExt cx="778" cy="277"/>
            </a:xfrm>
          </p:grpSpPr>
          <p:grpSp>
            <p:nvGrpSpPr>
              <p:cNvPr id="6" name="Group 38"/>
              <p:cNvGrpSpPr>
                <a:grpSpLocks/>
              </p:cNvGrpSpPr>
              <p:nvPr/>
            </p:nvGrpSpPr>
            <p:grpSpPr bwMode="auto">
              <a:xfrm>
                <a:off x="2722" y="3694"/>
                <a:ext cx="384" cy="275"/>
                <a:chOff x="2722" y="3694"/>
                <a:chExt cx="384" cy="275"/>
              </a:xfrm>
            </p:grpSpPr>
            <p:sp>
              <p:nvSpPr>
                <p:cNvPr id="24607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2722" y="3694"/>
                  <a:ext cx="78" cy="27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08" name="Line 37"/>
                <p:cNvSpPr>
                  <a:spLocks noChangeShapeType="1"/>
                </p:cNvSpPr>
                <p:nvPr/>
              </p:nvSpPr>
              <p:spPr bwMode="auto">
                <a:xfrm>
                  <a:off x="2808" y="3694"/>
                  <a:ext cx="29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7" name="Group 39"/>
              <p:cNvGrpSpPr>
                <a:grpSpLocks/>
              </p:cNvGrpSpPr>
              <p:nvPr/>
            </p:nvGrpSpPr>
            <p:grpSpPr bwMode="auto">
              <a:xfrm flipH="1">
                <a:off x="3116" y="3696"/>
                <a:ext cx="384" cy="275"/>
                <a:chOff x="2722" y="3694"/>
                <a:chExt cx="384" cy="275"/>
              </a:xfrm>
            </p:grpSpPr>
            <p:sp>
              <p:nvSpPr>
                <p:cNvPr id="24605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2722" y="3694"/>
                  <a:ext cx="78" cy="27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06" name="Line 41"/>
                <p:cNvSpPr>
                  <a:spLocks noChangeShapeType="1"/>
                </p:cNvSpPr>
                <p:nvPr/>
              </p:nvSpPr>
              <p:spPr bwMode="auto">
                <a:xfrm>
                  <a:off x="2808" y="3694"/>
                  <a:ext cx="29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sp>
          <p:nvSpPr>
            <p:cNvPr id="24602" name="Text Box 43"/>
            <p:cNvSpPr txBox="1">
              <a:spLocks noChangeArrowheads="1"/>
            </p:cNvSpPr>
            <p:nvPr/>
          </p:nvSpPr>
          <p:spPr bwMode="auto">
            <a:xfrm>
              <a:off x="1879" y="1057"/>
              <a:ext cx="40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000">
                  <a:solidFill>
                    <a:srgbClr val="000000"/>
                  </a:solidFill>
                  <a:latin typeface="Courier" charset="0"/>
                </a:rPr>
                <a:t> Watch</a:t>
              </a:r>
              <a:endParaRPr lang="en-US" sz="2000" b="0">
                <a:solidFill>
                  <a:schemeClr val="tx1"/>
                </a:solidFill>
              </a:endParaRPr>
            </a:p>
          </p:txBody>
        </p:sp>
      </p:grpSp>
      <p:sp>
        <p:nvSpPr>
          <p:cNvPr id="24583" name="Text Box 44"/>
          <p:cNvSpPr txBox="1">
            <a:spLocks noChangeArrowheads="1"/>
          </p:cNvSpPr>
          <p:nvPr/>
        </p:nvSpPr>
        <p:spPr bwMode="auto">
          <a:xfrm>
            <a:off x="2275291" y="5888900"/>
            <a:ext cx="7255607" cy="369332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chemeClr val="bg1"/>
                </a:solidFill>
              </a:rPr>
              <a:t>Use case diagrams represent the functionality of the </a:t>
            </a:r>
            <a:r>
              <a:rPr lang="en-US" b="0" dirty="0" smtClean="0">
                <a:solidFill>
                  <a:schemeClr val="bg1"/>
                </a:solidFill>
              </a:rPr>
              <a:t>system from </a:t>
            </a:r>
            <a:r>
              <a:rPr lang="en-US" b="0" dirty="0">
                <a:solidFill>
                  <a:schemeClr val="bg1"/>
                </a:solidFill>
              </a:rPr>
              <a:t>user’s point of view</a:t>
            </a:r>
          </a:p>
        </p:txBody>
      </p:sp>
      <p:grpSp>
        <p:nvGrpSpPr>
          <p:cNvPr id="8" name="Group 59"/>
          <p:cNvGrpSpPr>
            <a:grpSpLocks/>
          </p:cNvGrpSpPr>
          <p:nvPr/>
        </p:nvGrpSpPr>
        <p:grpSpPr bwMode="auto">
          <a:xfrm>
            <a:off x="4856781" y="2882911"/>
            <a:ext cx="1758950" cy="2743200"/>
            <a:chOff x="2145" y="1528"/>
            <a:chExt cx="831" cy="1728"/>
          </a:xfrm>
        </p:grpSpPr>
        <p:sp>
          <p:nvSpPr>
            <p:cNvPr id="24593" name="Rectangle 25"/>
            <p:cNvSpPr>
              <a:spLocks noChangeArrowheads="1"/>
            </p:cNvSpPr>
            <p:nvPr/>
          </p:nvSpPr>
          <p:spPr bwMode="auto">
            <a:xfrm>
              <a:off x="2299" y="1868"/>
              <a:ext cx="55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2000">
                  <a:solidFill>
                    <a:srgbClr val="000000"/>
                  </a:solidFill>
                  <a:latin typeface="Courier" charset="0"/>
                </a:rPr>
                <a:t>ReadTime</a:t>
              </a:r>
              <a:endParaRPr lang="en-US" sz="2000" b="0">
                <a:solidFill>
                  <a:schemeClr val="tx1"/>
                </a:solidFill>
              </a:endParaRPr>
            </a:p>
          </p:txBody>
        </p:sp>
        <p:sp>
          <p:nvSpPr>
            <p:cNvPr id="24594" name="Oval 24"/>
            <p:cNvSpPr>
              <a:spLocks noChangeArrowheads="1"/>
            </p:cNvSpPr>
            <p:nvPr/>
          </p:nvSpPr>
          <p:spPr bwMode="auto">
            <a:xfrm>
              <a:off x="2193" y="1528"/>
              <a:ext cx="753" cy="322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46"/>
            <p:cNvGrpSpPr>
              <a:grpSpLocks/>
            </p:cNvGrpSpPr>
            <p:nvPr/>
          </p:nvGrpSpPr>
          <p:grpSpPr bwMode="auto">
            <a:xfrm>
              <a:off x="2223" y="2125"/>
              <a:ext cx="753" cy="534"/>
              <a:chOff x="2223" y="2125"/>
              <a:chExt cx="753" cy="534"/>
            </a:xfrm>
          </p:grpSpPr>
          <p:sp>
            <p:nvSpPr>
              <p:cNvPr id="24598" name="Oval 26"/>
              <p:cNvSpPr>
                <a:spLocks noChangeArrowheads="1"/>
              </p:cNvSpPr>
              <p:nvPr/>
            </p:nvSpPr>
            <p:spPr bwMode="auto">
              <a:xfrm>
                <a:off x="2223" y="2125"/>
                <a:ext cx="753" cy="322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9" name="Rectangle 27"/>
              <p:cNvSpPr>
                <a:spLocks noChangeArrowheads="1"/>
              </p:cNvSpPr>
              <p:nvPr/>
            </p:nvSpPr>
            <p:spPr bwMode="auto">
              <a:xfrm>
                <a:off x="2360" y="2465"/>
                <a:ext cx="447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sz="2000">
                    <a:solidFill>
                      <a:srgbClr val="000000"/>
                    </a:solidFill>
                    <a:latin typeface="Courier" charset="0"/>
                  </a:rPr>
                  <a:t>SetTime</a:t>
                </a:r>
                <a:endParaRPr lang="en-US" sz="2000" b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4596" name="Rectangle 29"/>
            <p:cNvSpPr>
              <a:spLocks noChangeArrowheads="1"/>
            </p:cNvSpPr>
            <p:nvPr/>
          </p:nvSpPr>
          <p:spPr bwMode="auto">
            <a:xfrm>
              <a:off x="2145" y="3062"/>
              <a:ext cx="80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2000">
                  <a:solidFill>
                    <a:srgbClr val="000000"/>
                  </a:solidFill>
                  <a:latin typeface="Courier" charset="0"/>
                </a:rPr>
                <a:t>ChangeBattery</a:t>
              </a:r>
              <a:endParaRPr lang="en-US" sz="2000" b="0">
                <a:solidFill>
                  <a:schemeClr val="tx1"/>
                </a:solidFill>
              </a:endParaRPr>
            </a:p>
          </p:txBody>
        </p:sp>
        <p:sp>
          <p:nvSpPr>
            <p:cNvPr id="24597" name="Oval 28"/>
            <p:cNvSpPr>
              <a:spLocks noChangeArrowheads="1"/>
            </p:cNvSpPr>
            <p:nvPr/>
          </p:nvSpPr>
          <p:spPr bwMode="auto">
            <a:xfrm>
              <a:off x="2223" y="2722"/>
              <a:ext cx="753" cy="322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585" name="Freeform 18"/>
          <p:cNvSpPr>
            <a:spLocks/>
          </p:cNvSpPr>
          <p:nvPr/>
        </p:nvSpPr>
        <p:spPr bwMode="auto">
          <a:xfrm>
            <a:off x="9951597" y="3792549"/>
            <a:ext cx="302684" cy="663575"/>
          </a:xfrm>
          <a:custGeom>
            <a:avLst/>
            <a:gdLst>
              <a:gd name="T0" fmla="*/ 2147483647 w 143"/>
              <a:gd name="T1" fmla="*/ 0 h 418"/>
              <a:gd name="T2" fmla="*/ 2147483647 w 143"/>
              <a:gd name="T3" fmla="*/ 2147483647 h 418"/>
              <a:gd name="T4" fmla="*/ 0 w 143"/>
              <a:gd name="T5" fmla="*/ 2147483647 h 418"/>
              <a:gd name="T6" fmla="*/ 0 60000 65536"/>
              <a:gd name="T7" fmla="*/ 0 60000 65536"/>
              <a:gd name="T8" fmla="*/ 0 60000 65536"/>
              <a:gd name="T9" fmla="*/ 0 w 143"/>
              <a:gd name="T10" fmla="*/ 0 h 418"/>
              <a:gd name="T11" fmla="*/ 143 w 143"/>
              <a:gd name="T12" fmla="*/ 418 h 4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3" h="418">
                <a:moveTo>
                  <a:pt x="143" y="0"/>
                </a:moveTo>
                <a:lnTo>
                  <a:pt x="143" y="263"/>
                </a:lnTo>
                <a:lnTo>
                  <a:pt x="0" y="418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4586" name="Line 19"/>
          <p:cNvSpPr>
            <a:spLocks noChangeShapeType="1"/>
          </p:cNvSpPr>
          <p:nvPr/>
        </p:nvSpPr>
        <p:spPr bwMode="auto">
          <a:xfrm>
            <a:off x="10254281" y="4210060"/>
            <a:ext cx="328083" cy="2460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4587" name="Line 20"/>
          <p:cNvSpPr>
            <a:spLocks noChangeShapeType="1"/>
          </p:cNvSpPr>
          <p:nvPr/>
        </p:nvSpPr>
        <p:spPr bwMode="auto">
          <a:xfrm>
            <a:off x="9951597" y="3981460"/>
            <a:ext cx="630767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4588" name="Oval 21"/>
          <p:cNvSpPr>
            <a:spLocks noChangeArrowheads="1"/>
          </p:cNvSpPr>
          <p:nvPr/>
        </p:nvSpPr>
        <p:spPr bwMode="auto">
          <a:xfrm>
            <a:off x="10101881" y="3621098"/>
            <a:ext cx="330200" cy="24765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9" name="Rectangle 22"/>
          <p:cNvSpPr>
            <a:spLocks noChangeArrowheads="1"/>
          </p:cNvSpPr>
          <p:nvPr/>
        </p:nvSpPr>
        <p:spPr bwMode="auto">
          <a:xfrm>
            <a:off x="8977930" y="4503748"/>
            <a:ext cx="22860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  <a:latin typeface="Courier" charset="0"/>
              </a:rPr>
              <a:t>WatchRepairPerson</a:t>
            </a:r>
            <a:endParaRPr lang="en-US" sz="2000" b="0">
              <a:solidFill>
                <a:schemeClr val="tx1"/>
              </a:solidFill>
            </a:endParaRPr>
          </a:p>
        </p:txBody>
      </p:sp>
      <p:sp>
        <p:nvSpPr>
          <p:cNvPr id="24590" name="Line 32"/>
          <p:cNvSpPr>
            <a:spLocks noChangeShapeType="1"/>
          </p:cNvSpPr>
          <p:nvPr/>
        </p:nvSpPr>
        <p:spPr bwMode="auto">
          <a:xfrm flipV="1">
            <a:off x="6605148" y="4286260"/>
            <a:ext cx="3416300" cy="6873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4591" name="Line 47"/>
          <p:cNvSpPr>
            <a:spLocks noChangeShapeType="1"/>
          </p:cNvSpPr>
          <p:nvPr/>
        </p:nvSpPr>
        <p:spPr bwMode="auto">
          <a:xfrm>
            <a:off x="6537415" y="3246448"/>
            <a:ext cx="3568700" cy="9255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4592" name="Line 60"/>
          <p:cNvSpPr>
            <a:spLocks noChangeShapeType="1"/>
          </p:cNvSpPr>
          <p:nvPr/>
        </p:nvSpPr>
        <p:spPr bwMode="auto">
          <a:xfrm>
            <a:off x="6588215" y="4043374"/>
            <a:ext cx="3467100" cy="1492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575" y="274638"/>
            <a:ext cx="10363200" cy="1143000"/>
          </a:xfrm>
        </p:spPr>
        <p:txBody>
          <a:bodyPr/>
          <a:lstStyle/>
          <a:p>
            <a:r>
              <a:rPr lang="en-US" dirty="0" smtClean="0"/>
              <a:t>Modeling With UML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10896600" cy="4572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Why Modeling?</a:t>
            </a:r>
          </a:p>
          <a:p>
            <a:pPr lvl="1"/>
            <a:r>
              <a:rPr lang="en-US" sz="2800" dirty="0" smtClean="0"/>
              <a:t>Modeling is building an abstraction of reality to develop understanding.</a:t>
            </a:r>
          </a:p>
          <a:p>
            <a:pPr lvl="1"/>
            <a:r>
              <a:rPr lang="en-US" sz="2800" dirty="0" smtClean="0"/>
              <a:t>To understand a system properly and avoid any misconception</a:t>
            </a:r>
          </a:p>
          <a:p>
            <a:pPr lvl="1"/>
            <a:r>
              <a:rPr lang="en-US" sz="2800" dirty="0" smtClean="0"/>
              <a:t>If there is any ambiguity, it must be clarified before developing the system as the system may fail to provide correct functionality even because of a small misunderstanding.</a:t>
            </a:r>
          </a:p>
          <a:p>
            <a:pPr lvl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Uses Cases can be related</a:t>
            </a:r>
          </a:p>
        </p:txBody>
      </p:sp>
      <p:sp>
        <p:nvSpPr>
          <p:cNvPr id="23450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3300"/>
                </a:solidFill>
              </a:rPr>
              <a:t>Extends Relationship</a:t>
            </a:r>
            <a:endParaRPr lang="en-US" smtClean="0"/>
          </a:p>
          <a:p>
            <a:pPr lvl="1"/>
            <a:r>
              <a:rPr lang="en-US" smtClean="0">
                <a:ea typeface="ＭＳ Ｐゴシック" charset="-128"/>
              </a:rPr>
              <a:t>To represent seldom invoked use cases or exceptional functionality --- one use case extending another use case by adding that use cases’ events</a:t>
            </a:r>
          </a:p>
          <a:p>
            <a:r>
              <a:rPr lang="en-US" smtClean="0">
                <a:solidFill>
                  <a:srgbClr val="FF3300"/>
                </a:solidFill>
              </a:rPr>
              <a:t>Includes Relationship</a:t>
            </a:r>
            <a:endParaRPr lang="en-US" smtClean="0"/>
          </a:p>
          <a:p>
            <a:pPr lvl="1"/>
            <a:r>
              <a:rPr lang="en-US" smtClean="0">
                <a:ea typeface="ＭＳ Ｐゴシック" charset="-128"/>
              </a:rPr>
              <a:t>To represent functional behavior common to more than one use case --- i.e. create one use case to describe the common behavior, and then </a:t>
            </a:r>
            <a:r>
              <a:rPr lang="en-US" b="1" smtClean="0">
                <a:solidFill>
                  <a:srgbClr val="FF0000"/>
                </a:solidFill>
                <a:ea typeface="ＭＳ Ｐゴシック" charset="-128"/>
              </a:rPr>
              <a:t>include</a:t>
            </a:r>
            <a:r>
              <a:rPr lang="en-US" smtClean="0">
                <a:ea typeface="ＭＳ Ｐゴシック" charset="-128"/>
              </a:rPr>
              <a:t> it in all other use cases that may need such behavior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5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5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5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502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26820" y="46033"/>
            <a:ext cx="10363200" cy="11430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&lt;&lt;extends&gt;&gt;</a:t>
            </a:r>
            <a:r>
              <a:rPr lang="en-US" sz="2600" i="1" dirty="0" smtClean="0"/>
              <a:t> </a:t>
            </a:r>
            <a:r>
              <a:rPr lang="en-US" dirty="0" smtClean="0"/>
              <a:t>Relationship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0" y="1336430"/>
            <a:ext cx="5960533" cy="4321419"/>
          </a:xfrm>
        </p:spPr>
        <p:txBody>
          <a:bodyPr/>
          <a:lstStyle/>
          <a:p>
            <a:r>
              <a:rPr lang="en-US" sz="2000" dirty="0" smtClean="0">
                <a:latin typeface="Courier" charset="0"/>
              </a:rPr>
              <a:t>&lt;&lt;extends&gt;&gt;</a:t>
            </a:r>
            <a:r>
              <a:rPr lang="en-US" sz="2000" dirty="0" smtClean="0"/>
              <a:t> relationships model exceptional or seldom invoked cases</a:t>
            </a:r>
          </a:p>
          <a:p>
            <a:r>
              <a:rPr lang="en-US" sz="2000" dirty="0" smtClean="0"/>
              <a:t>The exceptional event flows are factored out of the main event flow for clarity</a:t>
            </a:r>
          </a:p>
          <a:p>
            <a:r>
              <a:rPr lang="en-US" sz="2000" dirty="0" smtClean="0"/>
              <a:t>The direction of an </a:t>
            </a:r>
            <a:r>
              <a:rPr lang="en-US" sz="2000" dirty="0" smtClean="0">
                <a:latin typeface="Courier" charset="0"/>
              </a:rPr>
              <a:t>&lt;&lt;extends&gt;&gt;</a:t>
            </a:r>
            <a:r>
              <a:rPr lang="en-US" sz="2000" dirty="0" smtClean="0"/>
              <a:t> relationship is to the extended use case </a:t>
            </a:r>
          </a:p>
          <a:p>
            <a:r>
              <a:rPr lang="en-US" sz="2000" dirty="0" smtClean="0"/>
              <a:t>Use cases representing exceptional flows can extend more than one use case.</a:t>
            </a:r>
          </a:p>
          <a:p>
            <a:endParaRPr lang="en-US" sz="2000" dirty="0" smtClean="0"/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2846918" y="1271589"/>
            <a:ext cx="2021417" cy="2359024"/>
            <a:chOff x="945" y="801"/>
            <a:chExt cx="955" cy="1486"/>
          </a:xfrm>
        </p:grpSpPr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1160" y="801"/>
              <a:ext cx="527" cy="695"/>
              <a:chOff x="1616" y="801"/>
              <a:chExt cx="527" cy="695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1863" y="801"/>
                <a:ext cx="280" cy="493"/>
                <a:chOff x="659" y="1833"/>
                <a:chExt cx="299" cy="526"/>
              </a:xfrm>
            </p:grpSpPr>
            <p:sp>
              <p:nvSpPr>
                <p:cNvPr id="16420" name="Freeform 7"/>
                <p:cNvSpPr>
                  <a:spLocks/>
                </p:cNvSpPr>
                <p:nvPr/>
              </p:nvSpPr>
              <p:spPr bwMode="auto">
                <a:xfrm>
                  <a:off x="659" y="1941"/>
                  <a:ext cx="143" cy="418"/>
                </a:xfrm>
                <a:custGeom>
                  <a:avLst/>
                  <a:gdLst>
                    <a:gd name="T0" fmla="*/ 143 w 143"/>
                    <a:gd name="T1" fmla="*/ 0 h 418"/>
                    <a:gd name="T2" fmla="*/ 143 w 143"/>
                    <a:gd name="T3" fmla="*/ 263 h 418"/>
                    <a:gd name="T4" fmla="*/ 0 w 143"/>
                    <a:gd name="T5" fmla="*/ 418 h 418"/>
                    <a:gd name="T6" fmla="*/ 0 60000 65536"/>
                    <a:gd name="T7" fmla="*/ 0 60000 65536"/>
                    <a:gd name="T8" fmla="*/ 0 60000 65536"/>
                    <a:gd name="T9" fmla="*/ 0 w 143"/>
                    <a:gd name="T10" fmla="*/ 0 h 418"/>
                    <a:gd name="T11" fmla="*/ 143 w 143"/>
                    <a:gd name="T12" fmla="*/ 418 h 4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3" h="418">
                      <a:moveTo>
                        <a:pt x="143" y="0"/>
                      </a:moveTo>
                      <a:lnTo>
                        <a:pt x="143" y="263"/>
                      </a:lnTo>
                      <a:lnTo>
                        <a:pt x="0" y="418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6421" name="Line 8"/>
                <p:cNvSpPr>
                  <a:spLocks noChangeShapeType="1"/>
                </p:cNvSpPr>
                <p:nvPr/>
              </p:nvSpPr>
              <p:spPr bwMode="auto">
                <a:xfrm>
                  <a:off x="802" y="2204"/>
                  <a:ext cx="156" cy="155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6422" name="Line 9"/>
                <p:cNvSpPr>
                  <a:spLocks noChangeShapeType="1"/>
                </p:cNvSpPr>
                <p:nvPr/>
              </p:nvSpPr>
              <p:spPr bwMode="auto">
                <a:xfrm>
                  <a:off x="659" y="2060"/>
                  <a:ext cx="299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6423" name="Oval 10"/>
                <p:cNvSpPr>
                  <a:spLocks noChangeArrowheads="1"/>
                </p:cNvSpPr>
                <p:nvPr/>
              </p:nvSpPr>
              <p:spPr bwMode="auto">
                <a:xfrm>
                  <a:off x="731" y="1833"/>
                  <a:ext cx="155" cy="156"/>
                </a:xfrm>
                <a:prstGeom prst="ellipse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419" name="Rectangle 11"/>
              <p:cNvSpPr>
                <a:spLocks noChangeArrowheads="1"/>
              </p:cNvSpPr>
              <p:nvPr/>
            </p:nvSpPr>
            <p:spPr bwMode="auto">
              <a:xfrm>
                <a:off x="1616" y="1322"/>
                <a:ext cx="521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sz="1800">
                    <a:solidFill>
                      <a:srgbClr val="000000"/>
                    </a:solidFill>
                    <a:latin typeface="Courier" charset="0"/>
                  </a:rPr>
                  <a:t>Passenger</a:t>
                </a:r>
                <a:endParaRPr lang="en-US" sz="1800" b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" name="Group 17"/>
            <p:cNvGrpSpPr>
              <a:grpSpLocks/>
            </p:cNvGrpSpPr>
            <p:nvPr/>
          </p:nvGrpSpPr>
          <p:grpSpPr bwMode="auto">
            <a:xfrm>
              <a:off x="945" y="1795"/>
              <a:ext cx="955" cy="492"/>
              <a:chOff x="1401" y="1795"/>
              <a:chExt cx="955" cy="492"/>
            </a:xfrm>
          </p:grpSpPr>
          <p:sp>
            <p:nvSpPr>
              <p:cNvPr id="16416" name="Oval 13"/>
              <p:cNvSpPr>
                <a:spLocks noChangeArrowheads="1"/>
              </p:cNvSpPr>
              <p:nvPr/>
            </p:nvSpPr>
            <p:spPr bwMode="auto">
              <a:xfrm>
                <a:off x="1650" y="1795"/>
                <a:ext cx="706" cy="301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7" name="Rectangle 14"/>
              <p:cNvSpPr>
                <a:spLocks noChangeArrowheads="1"/>
              </p:cNvSpPr>
              <p:nvPr/>
            </p:nvSpPr>
            <p:spPr bwMode="auto">
              <a:xfrm>
                <a:off x="1401" y="2113"/>
                <a:ext cx="747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sz="1800">
                    <a:solidFill>
                      <a:srgbClr val="000000"/>
                    </a:solidFill>
                    <a:latin typeface="Courier" charset="0"/>
                  </a:rPr>
                  <a:t>PurchaseTicket</a:t>
                </a:r>
                <a:endParaRPr lang="en-US" sz="1800" b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6415" name="Line 15"/>
            <p:cNvSpPr>
              <a:spLocks noChangeShapeType="1"/>
            </p:cNvSpPr>
            <p:nvPr/>
          </p:nvSpPr>
          <p:spPr bwMode="auto">
            <a:xfrm flipH="1">
              <a:off x="1546" y="1543"/>
              <a:ext cx="1" cy="20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7979834" y="4900610"/>
            <a:ext cx="1494367" cy="781049"/>
            <a:chOff x="1762" y="2595"/>
            <a:chExt cx="706" cy="492"/>
          </a:xfrm>
        </p:grpSpPr>
        <p:sp>
          <p:nvSpPr>
            <p:cNvPr id="16411" name="Oval 33"/>
            <p:cNvSpPr>
              <a:spLocks noChangeArrowheads="1"/>
            </p:cNvSpPr>
            <p:nvPr/>
          </p:nvSpPr>
          <p:spPr bwMode="auto">
            <a:xfrm>
              <a:off x="1762" y="2595"/>
              <a:ext cx="706" cy="301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2" name="Rectangle 34"/>
            <p:cNvSpPr>
              <a:spLocks noChangeArrowheads="1"/>
            </p:cNvSpPr>
            <p:nvPr/>
          </p:nvSpPr>
          <p:spPr bwMode="auto">
            <a:xfrm>
              <a:off x="1813" y="2913"/>
              <a:ext cx="41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Courier" charset="0"/>
                </a:rPr>
                <a:t>TimeOut</a:t>
              </a:r>
              <a:endParaRPr lang="en-US" sz="1800" b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59"/>
          <p:cNvGrpSpPr>
            <a:grpSpLocks/>
          </p:cNvGrpSpPr>
          <p:nvPr/>
        </p:nvGrpSpPr>
        <p:grpSpPr bwMode="auto">
          <a:xfrm>
            <a:off x="4798484" y="3821114"/>
            <a:ext cx="3012016" cy="1463675"/>
            <a:chOff x="2307" y="2351"/>
            <a:chExt cx="1423" cy="922"/>
          </a:xfrm>
        </p:grpSpPr>
        <p:sp>
          <p:nvSpPr>
            <p:cNvPr id="16409" name="Line 43"/>
            <p:cNvSpPr>
              <a:spLocks noChangeShapeType="1"/>
            </p:cNvSpPr>
            <p:nvPr/>
          </p:nvSpPr>
          <p:spPr bwMode="auto">
            <a:xfrm>
              <a:off x="2307" y="2351"/>
              <a:ext cx="1423" cy="75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410" name="Text Box 44"/>
            <p:cNvSpPr txBox="1">
              <a:spLocks noChangeArrowheads="1"/>
            </p:cNvSpPr>
            <p:nvPr/>
          </p:nvSpPr>
          <p:spPr bwMode="auto">
            <a:xfrm>
              <a:off x="2810" y="3060"/>
              <a:ext cx="65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ourier" charset="0"/>
                </a:rPr>
                <a:t>&lt;&lt;extends&gt;&gt;</a:t>
              </a:r>
            </a:p>
          </p:txBody>
        </p:sp>
      </p:grpSp>
      <p:grpSp>
        <p:nvGrpSpPr>
          <p:cNvPr id="8" name="Group 53"/>
          <p:cNvGrpSpPr>
            <a:grpSpLocks/>
          </p:cNvGrpSpPr>
          <p:nvPr/>
        </p:nvGrpSpPr>
        <p:grpSpPr bwMode="auto">
          <a:xfrm>
            <a:off x="5549901" y="5707059"/>
            <a:ext cx="1494367" cy="781049"/>
            <a:chOff x="2550" y="3595"/>
            <a:chExt cx="706" cy="492"/>
          </a:xfrm>
        </p:grpSpPr>
        <p:sp>
          <p:nvSpPr>
            <p:cNvPr id="16407" name="Oval 27"/>
            <p:cNvSpPr>
              <a:spLocks noChangeArrowheads="1"/>
            </p:cNvSpPr>
            <p:nvPr/>
          </p:nvSpPr>
          <p:spPr bwMode="auto">
            <a:xfrm>
              <a:off x="2550" y="3595"/>
              <a:ext cx="706" cy="301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8" name="Rectangle 28"/>
            <p:cNvSpPr>
              <a:spLocks noChangeArrowheads="1"/>
            </p:cNvSpPr>
            <p:nvPr/>
          </p:nvSpPr>
          <p:spPr bwMode="auto">
            <a:xfrm>
              <a:off x="2558" y="3913"/>
              <a:ext cx="521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Courier" charset="0"/>
                </a:rPr>
                <a:t>NoChange</a:t>
              </a:r>
              <a:endParaRPr lang="en-US" sz="1800" b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oup 57"/>
          <p:cNvGrpSpPr>
            <a:grpSpLocks/>
          </p:cNvGrpSpPr>
          <p:nvPr/>
        </p:nvGrpSpPr>
        <p:grpSpPr bwMode="auto">
          <a:xfrm>
            <a:off x="4017434" y="3795714"/>
            <a:ext cx="2099733" cy="1844675"/>
            <a:chOff x="1898" y="2391"/>
            <a:chExt cx="992" cy="1162"/>
          </a:xfrm>
        </p:grpSpPr>
        <p:sp>
          <p:nvSpPr>
            <p:cNvPr id="16405" name="Line 42"/>
            <p:cNvSpPr>
              <a:spLocks noChangeShapeType="1"/>
            </p:cNvSpPr>
            <p:nvPr/>
          </p:nvSpPr>
          <p:spPr bwMode="auto">
            <a:xfrm>
              <a:off x="2091" y="2391"/>
              <a:ext cx="799" cy="11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406" name="Text Box 45"/>
            <p:cNvSpPr txBox="1">
              <a:spLocks noChangeArrowheads="1"/>
            </p:cNvSpPr>
            <p:nvPr/>
          </p:nvSpPr>
          <p:spPr bwMode="auto">
            <a:xfrm>
              <a:off x="1898" y="3340"/>
              <a:ext cx="65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ourier" charset="0"/>
                </a:rPr>
                <a:t>&lt;&lt;extends&gt;&gt;</a:t>
              </a:r>
            </a:p>
          </p:txBody>
        </p:sp>
      </p:grpSp>
      <p:grpSp>
        <p:nvGrpSpPr>
          <p:cNvPr id="10" name="Group 35"/>
          <p:cNvGrpSpPr>
            <a:grpSpLocks/>
          </p:cNvGrpSpPr>
          <p:nvPr/>
        </p:nvGrpSpPr>
        <p:grpSpPr bwMode="auto">
          <a:xfrm>
            <a:off x="296334" y="4799011"/>
            <a:ext cx="1494366" cy="781049"/>
            <a:chOff x="518" y="2443"/>
            <a:chExt cx="706" cy="492"/>
          </a:xfrm>
        </p:grpSpPr>
        <p:sp>
          <p:nvSpPr>
            <p:cNvPr id="16403" name="Oval 21"/>
            <p:cNvSpPr>
              <a:spLocks noChangeArrowheads="1"/>
            </p:cNvSpPr>
            <p:nvPr/>
          </p:nvSpPr>
          <p:spPr bwMode="auto">
            <a:xfrm>
              <a:off x="518" y="2443"/>
              <a:ext cx="706" cy="301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4" name="Rectangle 22"/>
            <p:cNvSpPr>
              <a:spLocks noChangeArrowheads="1"/>
            </p:cNvSpPr>
            <p:nvPr/>
          </p:nvSpPr>
          <p:spPr bwMode="auto">
            <a:xfrm>
              <a:off x="526" y="2761"/>
              <a:ext cx="57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Courier" charset="0"/>
                </a:rPr>
                <a:t>OutOfOrder</a:t>
              </a:r>
              <a:endParaRPr lang="en-US" sz="1800" b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55"/>
          <p:cNvGrpSpPr>
            <a:grpSpLocks/>
          </p:cNvGrpSpPr>
          <p:nvPr/>
        </p:nvGrpSpPr>
        <p:grpSpPr bwMode="auto">
          <a:xfrm>
            <a:off x="681567" y="3757614"/>
            <a:ext cx="2813051" cy="968375"/>
            <a:chOff x="322" y="2367"/>
            <a:chExt cx="1329" cy="610"/>
          </a:xfrm>
        </p:grpSpPr>
        <p:sp>
          <p:nvSpPr>
            <p:cNvPr id="16401" name="Line 40"/>
            <p:cNvSpPr>
              <a:spLocks noChangeShapeType="1"/>
            </p:cNvSpPr>
            <p:nvPr/>
          </p:nvSpPr>
          <p:spPr bwMode="auto">
            <a:xfrm flipH="1">
              <a:off x="730" y="2367"/>
              <a:ext cx="921" cy="61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402" name="Text Box 46"/>
            <p:cNvSpPr txBox="1">
              <a:spLocks noChangeArrowheads="1"/>
            </p:cNvSpPr>
            <p:nvPr/>
          </p:nvSpPr>
          <p:spPr bwMode="auto">
            <a:xfrm>
              <a:off x="322" y="2500"/>
              <a:ext cx="65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ourier" charset="0"/>
                </a:rPr>
                <a:t>&lt;&lt;extends&gt;&gt;</a:t>
              </a:r>
            </a:p>
          </p:txBody>
        </p:sp>
      </p:grpSp>
      <p:grpSp>
        <p:nvGrpSpPr>
          <p:cNvPr id="12" name="Group 38"/>
          <p:cNvGrpSpPr>
            <a:grpSpLocks/>
          </p:cNvGrpSpPr>
          <p:nvPr/>
        </p:nvGrpSpPr>
        <p:grpSpPr bwMode="auto">
          <a:xfrm>
            <a:off x="2762251" y="5707060"/>
            <a:ext cx="1494367" cy="781049"/>
            <a:chOff x="724" y="3067"/>
            <a:chExt cx="706" cy="492"/>
          </a:xfrm>
        </p:grpSpPr>
        <p:sp>
          <p:nvSpPr>
            <p:cNvPr id="16399" name="Oval 24"/>
            <p:cNvSpPr>
              <a:spLocks noChangeArrowheads="1"/>
            </p:cNvSpPr>
            <p:nvPr/>
          </p:nvSpPr>
          <p:spPr bwMode="auto">
            <a:xfrm>
              <a:off x="724" y="3067"/>
              <a:ext cx="706" cy="301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0" name="Rectangle 25"/>
            <p:cNvSpPr>
              <a:spLocks noChangeArrowheads="1"/>
            </p:cNvSpPr>
            <p:nvPr/>
          </p:nvSpPr>
          <p:spPr bwMode="auto">
            <a:xfrm>
              <a:off x="776" y="3385"/>
              <a:ext cx="33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Courier" charset="0"/>
                </a:rPr>
                <a:t>Cancel</a:t>
              </a:r>
              <a:endParaRPr lang="en-US" sz="1800" b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56"/>
          <p:cNvGrpSpPr>
            <a:grpSpLocks/>
          </p:cNvGrpSpPr>
          <p:nvPr/>
        </p:nvGrpSpPr>
        <p:grpSpPr bwMode="auto">
          <a:xfrm>
            <a:off x="2008717" y="3783014"/>
            <a:ext cx="1881716" cy="1844675"/>
            <a:chOff x="949" y="2383"/>
            <a:chExt cx="889" cy="1162"/>
          </a:xfrm>
        </p:grpSpPr>
        <p:sp>
          <p:nvSpPr>
            <p:cNvPr id="16397" name="Line 41"/>
            <p:cNvSpPr>
              <a:spLocks noChangeShapeType="1"/>
            </p:cNvSpPr>
            <p:nvPr/>
          </p:nvSpPr>
          <p:spPr bwMode="auto">
            <a:xfrm flipH="1">
              <a:off x="1749" y="2383"/>
              <a:ext cx="89" cy="116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398" name="Text Box 48"/>
            <p:cNvSpPr txBox="1">
              <a:spLocks noChangeArrowheads="1"/>
            </p:cNvSpPr>
            <p:nvPr/>
          </p:nvSpPr>
          <p:spPr bwMode="auto">
            <a:xfrm>
              <a:off x="949" y="2916"/>
              <a:ext cx="65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ourier" charset="0"/>
                </a:rPr>
                <a:t>&lt;&lt;extends&gt;&gt;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2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</a:t>
            </a:r>
            <a:r>
              <a:rPr lang="en-US" i="1" smtClean="0">
                <a:latin typeface="Courier" charset="0"/>
              </a:rPr>
              <a:t>&lt;&lt;include&gt;&gt;</a:t>
            </a:r>
            <a:r>
              <a:rPr lang="en-US" sz="2600" i="1" smtClean="0">
                <a:latin typeface="Courier" charset="0"/>
              </a:rPr>
              <a:t> </a:t>
            </a:r>
            <a:r>
              <a:rPr lang="en-US" smtClean="0"/>
              <a:t>Relationship</a:t>
            </a:r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604000" y="1951892"/>
            <a:ext cx="5588000" cy="3934558"/>
          </a:xfrm>
        </p:spPr>
        <p:txBody>
          <a:bodyPr/>
          <a:lstStyle/>
          <a:p>
            <a:r>
              <a:rPr lang="en-US" sz="2000" dirty="0" smtClean="0">
                <a:latin typeface="Courier" charset="0"/>
              </a:rPr>
              <a:t>&lt;&lt;include&gt;&gt;</a:t>
            </a:r>
            <a:r>
              <a:rPr lang="en-US" sz="2000" dirty="0" smtClean="0"/>
              <a:t> relationship represents common functionality needed in more than one use case</a:t>
            </a:r>
          </a:p>
          <a:p>
            <a:r>
              <a:rPr lang="en-US" sz="2000" dirty="0" smtClean="0">
                <a:latin typeface="Courier" charset="0"/>
              </a:rPr>
              <a:t>&lt;&lt;include&gt;&gt;</a:t>
            </a:r>
            <a:r>
              <a:rPr lang="en-US" sz="2000" dirty="0" smtClean="0"/>
              <a:t> behavior is factored out for reuse, not because it is an exception</a:t>
            </a:r>
          </a:p>
          <a:p>
            <a:r>
              <a:rPr lang="en-US" sz="2000" dirty="0" smtClean="0"/>
              <a:t>The direction of a </a:t>
            </a:r>
            <a:r>
              <a:rPr lang="en-US" sz="2000" dirty="0" smtClean="0">
                <a:latin typeface="Courier" charset="0"/>
              </a:rPr>
              <a:t>&lt;&lt;include&gt;&gt;</a:t>
            </a:r>
            <a:r>
              <a:rPr lang="en-US" sz="2000" dirty="0" smtClean="0"/>
              <a:t> relationship is to the using use case (unlike  the direction of the </a:t>
            </a:r>
            <a:r>
              <a:rPr lang="en-US" sz="2000" dirty="0" smtClean="0">
                <a:latin typeface="Courier" charset="0"/>
              </a:rPr>
              <a:t>&lt;&lt;extends&gt;&gt;</a:t>
            </a:r>
            <a:r>
              <a:rPr lang="en-US" sz="2000" dirty="0" smtClean="0"/>
              <a:t> relationship).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168402" y="1284290"/>
            <a:ext cx="1115484" cy="1103313"/>
            <a:chOff x="1616" y="801"/>
            <a:chExt cx="527" cy="695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863" y="801"/>
              <a:ext cx="280" cy="493"/>
              <a:chOff x="659" y="1833"/>
              <a:chExt cx="299" cy="526"/>
            </a:xfrm>
          </p:grpSpPr>
          <p:sp>
            <p:nvSpPr>
              <p:cNvPr id="17450" name="Freeform 8"/>
              <p:cNvSpPr>
                <a:spLocks/>
              </p:cNvSpPr>
              <p:nvPr/>
            </p:nvSpPr>
            <p:spPr bwMode="auto">
              <a:xfrm>
                <a:off x="659" y="1941"/>
                <a:ext cx="143" cy="418"/>
              </a:xfrm>
              <a:custGeom>
                <a:avLst/>
                <a:gdLst>
                  <a:gd name="T0" fmla="*/ 143 w 143"/>
                  <a:gd name="T1" fmla="*/ 0 h 418"/>
                  <a:gd name="T2" fmla="*/ 143 w 143"/>
                  <a:gd name="T3" fmla="*/ 263 h 418"/>
                  <a:gd name="T4" fmla="*/ 0 w 143"/>
                  <a:gd name="T5" fmla="*/ 418 h 418"/>
                  <a:gd name="T6" fmla="*/ 0 60000 65536"/>
                  <a:gd name="T7" fmla="*/ 0 60000 65536"/>
                  <a:gd name="T8" fmla="*/ 0 60000 65536"/>
                  <a:gd name="T9" fmla="*/ 0 w 143"/>
                  <a:gd name="T10" fmla="*/ 0 h 418"/>
                  <a:gd name="T11" fmla="*/ 143 w 143"/>
                  <a:gd name="T12" fmla="*/ 418 h 41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3" h="418">
                    <a:moveTo>
                      <a:pt x="143" y="0"/>
                    </a:moveTo>
                    <a:lnTo>
                      <a:pt x="143" y="263"/>
                    </a:lnTo>
                    <a:lnTo>
                      <a:pt x="0" y="418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451" name="Line 9"/>
              <p:cNvSpPr>
                <a:spLocks noChangeShapeType="1"/>
              </p:cNvSpPr>
              <p:nvPr/>
            </p:nvSpPr>
            <p:spPr bwMode="auto">
              <a:xfrm>
                <a:off x="802" y="2204"/>
                <a:ext cx="156" cy="15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452" name="Line 10"/>
              <p:cNvSpPr>
                <a:spLocks noChangeShapeType="1"/>
              </p:cNvSpPr>
              <p:nvPr/>
            </p:nvSpPr>
            <p:spPr bwMode="auto">
              <a:xfrm>
                <a:off x="659" y="2060"/>
                <a:ext cx="299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453" name="Oval 11"/>
              <p:cNvSpPr>
                <a:spLocks noChangeArrowheads="1"/>
              </p:cNvSpPr>
              <p:nvPr/>
            </p:nvSpPr>
            <p:spPr bwMode="auto">
              <a:xfrm>
                <a:off x="731" y="1833"/>
                <a:ext cx="155" cy="156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49" name="Rectangle 12"/>
            <p:cNvSpPr>
              <a:spLocks noChangeArrowheads="1"/>
            </p:cNvSpPr>
            <p:nvPr/>
          </p:nvSpPr>
          <p:spPr bwMode="auto">
            <a:xfrm>
              <a:off x="1616" y="1322"/>
              <a:ext cx="521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Courier" charset="0"/>
                </a:rPr>
                <a:t>Passenger</a:t>
              </a:r>
              <a:endParaRPr lang="en-US" sz="1800" b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205317" y="2862261"/>
            <a:ext cx="2567517" cy="781049"/>
            <a:chOff x="337" y="1803"/>
            <a:chExt cx="1213" cy="492"/>
          </a:xfrm>
        </p:grpSpPr>
        <p:sp>
          <p:nvSpPr>
            <p:cNvPr id="17446" name="Oval 14"/>
            <p:cNvSpPr>
              <a:spLocks noChangeArrowheads="1"/>
            </p:cNvSpPr>
            <p:nvPr/>
          </p:nvSpPr>
          <p:spPr bwMode="auto">
            <a:xfrm>
              <a:off x="844" y="1803"/>
              <a:ext cx="706" cy="301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7" name="Rectangle 15"/>
            <p:cNvSpPr>
              <a:spLocks noChangeArrowheads="1"/>
            </p:cNvSpPr>
            <p:nvPr/>
          </p:nvSpPr>
          <p:spPr bwMode="auto">
            <a:xfrm>
              <a:off x="337" y="2121"/>
              <a:ext cx="105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Courier" charset="0"/>
                </a:rPr>
                <a:t>PurchaseSingleTicket</a:t>
              </a:r>
              <a:endParaRPr lang="en-US" sz="1800" b="0">
                <a:solidFill>
                  <a:schemeClr val="tx1"/>
                </a:solidFill>
              </a:endParaRPr>
            </a:p>
          </p:txBody>
        </p:sp>
      </p:grpSp>
      <p:sp>
        <p:nvSpPr>
          <p:cNvPr id="17414" name="Line 16"/>
          <p:cNvSpPr>
            <a:spLocks noChangeShapeType="1"/>
          </p:cNvSpPr>
          <p:nvPr/>
        </p:nvSpPr>
        <p:spPr bwMode="auto">
          <a:xfrm flipH="1">
            <a:off x="1985434" y="2462214"/>
            <a:ext cx="2117" cy="3206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5" name="Group 53"/>
          <p:cNvGrpSpPr>
            <a:grpSpLocks/>
          </p:cNvGrpSpPr>
          <p:nvPr/>
        </p:nvGrpSpPr>
        <p:grpSpPr bwMode="auto">
          <a:xfrm>
            <a:off x="2969684" y="2017712"/>
            <a:ext cx="2815166" cy="1168399"/>
            <a:chOff x="1403" y="1271"/>
            <a:chExt cx="1330" cy="736"/>
          </a:xfrm>
        </p:grpSpPr>
        <p:sp>
          <p:nvSpPr>
            <p:cNvPr id="17443" name="Oval 18"/>
            <p:cNvSpPr>
              <a:spLocks noChangeArrowheads="1"/>
            </p:cNvSpPr>
            <p:nvPr/>
          </p:nvSpPr>
          <p:spPr bwMode="auto">
            <a:xfrm>
              <a:off x="2027" y="1515"/>
              <a:ext cx="706" cy="301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4" name="Rectangle 19"/>
            <p:cNvSpPr>
              <a:spLocks noChangeArrowheads="1"/>
            </p:cNvSpPr>
            <p:nvPr/>
          </p:nvSpPr>
          <p:spPr bwMode="auto">
            <a:xfrm>
              <a:off x="1649" y="1833"/>
              <a:ext cx="92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Courier" charset="0"/>
                </a:rPr>
                <a:t>PurchaseMultiCard</a:t>
              </a:r>
              <a:endParaRPr lang="en-US" sz="1800" b="0">
                <a:solidFill>
                  <a:schemeClr val="tx1"/>
                </a:solidFill>
              </a:endParaRPr>
            </a:p>
          </p:txBody>
        </p:sp>
        <p:sp>
          <p:nvSpPr>
            <p:cNvPr id="17445" name="Line 20"/>
            <p:cNvSpPr>
              <a:spLocks noChangeShapeType="1"/>
            </p:cNvSpPr>
            <p:nvPr/>
          </p:nvSpPr>
          <p:spPr bwMode="auto">
            <a:xfrm>
              <a:off x="1403" y="1271"/>
              <a:ext cx="703" cy="23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4254501" y="3236914"/>
            <a:ext cx="1900767" cy="1069975"/>
            <a:chOff x="2010" y="2039"/>
            <a:chExt cx="898" cy="674"/>
          </a:xfrm>
        </p:grpSpPr>
        <p:sp>
          <p:nvSpPr>
            <p:cNvPr id="17441" name="Line 36"/>
            <p:cNvSpPr>
              <a:spLocks noChangeShapeType="1"/>
            </p:cNvSpPr>
            <p:nvPr/>
          </p:nvSpPr>
          <p:spPr bwMode="auto">
            <a:xfrm flipH="1">
              <a:off x="2010" y="2039"/>
              <a:ext cx="329" cy="67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442" name="Text Box 39"/>
            <p:cNvSpPr txBox="1">
              <a:spLocks noChangeArrowheads="1"/>
            </p:cNvSpPr>
            <p:nvPr/>
          </p:nvSpPr>
          <p:spPr bwMode="auto">
            <a:xfrm>
              <a:off x="2288" y="2300"/>
              <a:ext cx="62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ourier" charset="0"/>
                </a:rPr>
                <a:t>&lt;&lt;include&gt;&gt;</a:t>
              </a:r>
            </a:p>
          </p:txBody>
        </p:sp>
      </p:grp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2931585" y="4386260"/>
            <a:ext cx="1839383" cy="781049"/>
            <a:chOff x="1337" y="2763"/>
            <a:chExt cx="869" cy="492"/>
          </a:xfrm>
        </p:grpSpPr>
        <p:sp>
          <p:nvSpPr>
            <p:cNvPr id="17439" name="Oval 22"/>
            <p:cNvSpPr>
              <a:spLocks noChangeArrowheads="1"/>
            </p:cNvSpPr>
            <p:nvPr/>
          </p:nvSpPr>
          <p:spPr bwMode="auto">
            <a:xfrm>
              <a:off x="1500" y="2763"/>
              <a:ext cx="706" cy="301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Rectangle 23"/>
            <p:cNvSpPr>
              <a:spLocks noChangeArrowheads="1"/>
            </p:cNvSpPr>
            <p:nvPr/>
          </p:nvSpPr>
          <p:spPr bwMode="auto">
            <a:xfrm>
              <a:off x="1337" y="3081"/>
              <a:ext cx="66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Courier" charset="0"/>
                </a:rPr>
                <a:t>CollectMoney</a:t>
              </a:r>
              <a:endParaRPr lang="en-US" sz="1800" b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45"/>
          <p:cNvGrpSpPr>
            <a:grpSpLocks/>
          </p:cNvGrpSpPr>
          <p:nvPr/>
        </p:nvGrpSpPr>
        <p:grpSpPr bwMode="auto">
          <a:xfrm>
            <a:off x="1181100" y="3706814"/>
            <a:ext cx="2531533" cy="625475"/>
            <a:chOff x="558" y="2335"/>
            <a:chExt cx="1196" cy="394"/>
          </a:xfrm>
        </p:grpSpPr>
        <p:sp>
          <p:nvSpPr>
            <p:cNvPr id="17437" name="Line 35"/>
            <p:cNvSpPr>
              <a:spLocks noChangeShapeType="1"/>
            </p:cNvSpPr>
            <p:nvPr/>
          </p:nvSpPr>
          <p:spPr bwMode="auto">
            <a:xfrm>
              <a:off x="1059" y="2335"/>
              <a:ext cx="695" cy="39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438" name="Text Box 40"/>
            <p:cNvSpPr txBox="1">
              <a:spLocks noChangeArrowheads="1"/>
            </p:cNvSpPr>
            <p:nvPr/>
          </p:nvSpPr>
          <p:spPr bwMode="auto">
            <a:xfrm>
              <a:off x="558" y="2508"/>
              <a:ext cx="62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ourier" charset="0"/>
                </a:rPr>
                <a:t>&lt;&lt;include&gt;&gt;</a:t>
              </a:r>
            </a:p>
          </p:txBody>
        </p:sp>
      </p:grpSp>
      <p:grpSp>
        <p:nvGrpSpPr>
          <p:cNvPr id="9" name="Group 52"/>
          <p:cNvGrpSpPr>
            <a:grpSpLocks/>
          </p:cNvGrpSpPr>
          <p:nvPr/>
        </p:nvGrpSpPr>
        <p:grpSpPr bwMode="auto">
          <a:xfrm>
            <a:off x="546100" y="5045322"/>
            <a:ext cx="6747934" cy="1385888"/>
            <a:chOff x="258" y="3156"/>
            <a:chExt cx="3188" cy="873"/>
          </a:xfrm>
        </p:grpSpPr>
        <p:grpSp>
          <p:nvGrpSpPr>
            <p:cNvPr id="10" name="Group 43"/>
            <p:cNvGrpSpPr>
              <a:grpSpLocks/>
            </p:cNvGrpSpPr>
            <p:nvPr/>
          </p:nvGrpSpPr>
          <p:grpSpPr bwMode="auto">
            <a:xfrm>
              <a:off x="258" y="3156"/>
              <a:ext cx="1017" cy="803"/>
              <a:chOff x="258" y="3156"/>
              <a:chExt cx="1017" cy="803"/>
            </a:xfrm>
          </p:grpSpPr>
          <p:grpSp>
            <p:nvGrpSpPr>
              <p:cNvPr id="11" name="Group 24"/>
              <p:cNvGrpSpPr>
                <a:grpSpLocks/>
              </p:cNvGrpSpPr>
              <p:nvPr/>
            </p:nvGrpSpPr>
            <p:grpSpPr bwMode="auto">
              <a:xfrm>
                <a:off x="468" y="3467"/>
                <a:ext cx="706" cy="492"/>
                <a:chOff x="518" y="2443"/>
                <a:chExt cx="706" cy="492"/>
              </a:xfrm>
            </p:grpSpPr>
            <p:sp>
              <p:nvSpPr>
                <p:cNvPr id="17435" name="Oval 25"/>
                <p:cNvSpPr>
                  <a:spLocks noChangeArrowheads="1"/>
                </p:cNvSpPr>
                <p:nvPr/>
              </p:nvSpPr>
              <p:spPr bwMode="auto">
                <a:xfrm>
                  <a:off x="518" y="2443"/>
                  <a:ext cx="706" cy="301"/>
                </a:xfrm>
                <a:prstGeom prst="ellips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436" name="Rectangle 26"/>
                <p:cNvSpPr>
                  <a:spLocks noChangeArrowheads="1"/>
                </p:cNvSpPr>
                <p:nvPr/>
              </p:nvSpPr>
              <p:spPr bwMode="auto">
                <a:xfrm>
                  <a:off x="526" y="2761"/>
                  <a:ext cx="521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en-US" sz="1800">
                      <a:solidFill>
                        <a:srgbClr val="000000"/>
                      </a:solidFill>
                      <a:latin typeface="Courier" charset="0"/>
                    </a:rPr>
                    <a:t>NoChange</a:t>
                  </a:r>
                  <a:endParaRPr lang="en-US" sz="1800" b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7433" name="Line 30"/>
              <p:cNvSpPr>
                <a:spLocks noChangeShapeType="1"/>
              </p:cNvSpPr>
              <p:nvPr/>
            </p:nvSpPr>
            <p:spPr bwMode="auto">
              <a:xfrm flipH="1">
                <a:off x="970" y="3207"/>
                <a:ext cx="305" cy="19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arrow" w="med" len="med"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434" name="Text Box 31"/>
              <p:cNvSpPr txBox="1">
                <a:spLocks noChangeArrowheads="1"/>
              </p:cNvSpPr>
              <p:nvPr/>
            </p:nvSpPr>
            <p:spPr bwMode="auto">
              <a:xfrm>
                <a:off x="258" y="3156"/>
                <a:ext cx="654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1600">
                    <a:solidFill>
                      <a:srgbClr val="000000"/>
                    </a:solidFill>
                    <a:latin typeface="Courier" charset="0"/>
                  </a:rPr>
                  <a:t>&lt;&lt;extends&gt;&gt;</a:t>
                </a:r>
              </a:p>
            </p:txBody>
          </p:sp>
        </p:grpSp>
        <p:grpSp>
          <p:nvGrpSpPr>
            <p:cNvPr id="12" name="Group 44"/>
            <p:cNvGrpSpPr>
              <a:grpSpLocks/>
            </p:cNvGrpSpPr>
            <p:nvPr/>
          </p:nvGrpSpPr>
          <p:grpSpPr bwMode="auto">
            <a:xfrm>
              <a:off x="2569" y="3196"/>
              <a:ext cx="877" cy="763"/>
              <a:chOff x="2499" y="3196"/>
              <a:chExt cx="877" cy="763"/>
            </a:xfrm>
          </p:grpSpPr>
          <p:grpSp>
            <p:nvGrpSpPr>
              <p:cNvPr id="13" name="Group 27"/>
              <p:cNvGrpSpPr>
                <a:grpSpLocks/>
              </p:cNvGrpSpPr>
              <p:nvPr/>
            </p:nvGrpSpPr>
            <p:grpSpPr bwMode="auto">
              <a:xfrm>
                <a:off x="2586" y="3467"/>
                <a:ext cx="706" cy="492"/>
                <a:chOff x="1762" y="2595"/>
                <a:chExt cx="706" cy="492"/>
              </a:xfrm>
            </p:grpSpPr>
            <p:sp>
              <p:nvSpPr>
                <p:cNvPr id="17430" name="Oval 28"/>
                <p:cNvSpPr>
                  <a:spLocks noChangeArrowheads="1"/>
                </p:cNvSpPr>
                <p:nvPr/>
              </p:nvSpPr>
              <p:spPr bwMode="auto">
                <a:xfrm>
                  <a:off x="1762" y="2595"/>
                  <a:ext cx="706" cy="301"/>
                </a:xfrm>
                <a:prstGeom prst="ellips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431" name="Rectangle 29"/>
                <p:cNvSpPr>
                  <a:spLocks noChangeArrowheads="1"/>
                </p:cNvSpPr>
                <p:nvPr/>
              </p:nvSpPr>
              <p:spPr bwMode="auto">
                <a:xfrm>
                  <a:off x="1813" y="2913"/>
                  <a:ext cx="339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en-US" sz="1800">
                      <a:solidFill>
                        <a:srgbClr val="000000"/>
                      </a:solidFill>
                      <a:latin typeface="Courier" charset="0"/>
                    </a:rPr>
                    <a:t>Cancel</a:t>
                  </a:r>
                  <a:endParaRPr lang="en-US" sz="1800" b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7428" name="Line 32"/>
              <p:cNvSpPr>
                <a:spLocks noChangeShapeType="1"/>
              </p:cNvSpPr>
              <p:nvPr/>
            </p:nvSpPr>
            <p:spPr bwMode="auto">
              <a:xfrm>
                <a:off x="2499" y="3239"/>
                <a:ext cx="287" cy="18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arrow" w="med" len="med"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429" name="Text Box 34"/>
              <p:cNvSpPr txBox="1">
                <a:spLocks noChangeArrowheads="1"/>
              </p:cNvSpPr>
              <p:nvPr/>
            </p:nvSpPr>
            <p:spPr bwMode="auto">
              <a:xfrm>
                <a:off x="2722" y="3196"/>
                <a:ext cx="654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1600">
                    <a:solidFill>
                      <a:srgbClr val="000000"/>
                    </a:solidFill>
                    <a:latin typeface="Courier" charset="0"/>
                  </a:rPr>
                  <a:t>&lt;&lt;extends&gt;&gt;</a:t>
                </a:r>
              </a:p>
            </p:txBody>
          </p:sp>
        </p:grpSp>
        <p:grpSp>
          <p:nvGrpSpPr>
            <p:cNvPr id="14" name="Group 47"/>
            <p:cNvGrpSpPr>
              <a:grpSpLocks/>
            </p:cNvGrpSpPr>
            <p:nvPr/>
          </p:nvGrpSpPr>
          <p:grpSpPr bwMode="auto">
            <a:xfrm>
              <a:off x="1494" y="3537"/>
              <a:ext cx="706" cy="492"/>
              <a:chOff x="1762" y="2595"/>
              <a:chExt cx="706" cy="492"/>
            </a:xfrm>
          </p:grpSpPr>
          <p:sp>
            <p:nvSpPr>
              <p:cNvPr id="17425" name="Oval 48"/>
              <p:cNvSpPr>
                <a:spLocks noChangeArrowheads="1"/>
              </p:cNvSpPr>
              <p:nvPr/>
            </p:nvSpPr>
            <p:spPr bwMode="auto">
              <a:xfrm>
                <a:off x="1762" y="2595"/>
                <a:ext cx="706" cy="301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6" name="Rectangle 49"/>
              <p:cNvSpPr>
                <a:spLocks noChangeArrowheads="1"/>
              </p:cNvSpPr>
              <p:nvPr/>
            </p:nvSpPr>
            <p:spPr bwMode="auto">
              <a:xfrm>
                <a:off x="1813" y="2913"/>
                <a:ext cx="339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sz="1800">
                    <a:solidFill>
                      <a:srgbClr val="000000"/>
                    </a:solidFill>
                    <a:latin typeface="Courier" charset="0"/>
                  </a:rPr>
                  <a:t>Cancel</a:t>
                </a:r>
                <a:endParaRPr lang="en-US" sz="1800" b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7423" name="Line 50"/>
            <p:cNvSpPr>
              <a:spLocks noChangeShapeType="1"/>
            </p:cNvSpPr>
            <p:nvPr/>
          </p:nvSpPr>
          <p:spPr bwMode="auto">
            <a:xfrm flipH="1">
              <a:off x="1695" y="3238"/>
              <a:ext cx="85" cy="28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424" name="Text Box 51"/>
            <p:cNvSpPr txBox="1">
              <a:spLocks noChangeArrowheads="1"/>
            </p:cNvSpPr>
            <p:nvPr/>
          </p:nvSpPr>
          <p:spPr bwMode="auto">
            <a:xfrm>
              <a:off x="1784" y="3280"/>
              <a:ext cx="65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ourier" charset="0"/>
                </a:rPr>
                <a:t>&lt;&lt;extends&gt;&gt;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6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</a:rPr>
              <a:t>UML Notation #2: Class diagrams</a:t>
            </a: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>
          <a:xfrm>
            <a:off x="488949" y="1758462"/>
            <a:ext cx="11152066" cy="4572000"/>
          </a:xfrm>
          <a:prstGeom prst="rect">
            <a:avLst/>
          </a:prstGeom>
          <a:noFill/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 diagrams represent the structure of the system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is used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during requirements analysis to model application domain concepts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during system design to model subsystems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during object design to specify the detailed behavior and attributes of classes.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</a:rPr>
              <a:t>UML Notation #2: Class diagrams</a:t>
            </a:r>
          </a:p>
        </p:txBody>
      </p:sp>
      <p:sp>
        <p:nvSpPr>
          <p:cNvPr id="25603" name="AutoShape 35"/>
          <p:cNvSpPr>
            <a:spLocks noChangeArrowheads="1"/>
          </p:cNvSpPr>
          <p:nvPr/>
        </p:nvSpPr>
        <p:spPr bwMode="auto">
          <a:xfrm>
            <a:off x="7386843" y="2271355"/>
            <a:ext cx="1219200" cy="609600"/>
          </a:xfrm>
          <a:prstGeom prst="wedgeRoundRectCallout">
            <a:avLst>
              <a:gd name="adj1" fmla="val -130556"/>
              <a:gd name="adj2" fmla="val 103907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Class</a:t>
            </a:r>
          </a:p>
        </p:txBody>
      </p:sp>
      <p:sp>
        <p:nvSpPr>
          <p:cNvPr id="25604" name="AutoShape 36"/>
          <p:cNvSpPr>
            <a:spLocks noChangeArrowheads="1"/>
          </p:cNvSpPr>
          <p:nvPr/>
        </p:nvSpPr>
        <p:spPr bwMode="auto">
          <a:xfrm>
            <a:off x="1748043" y="1903055"/>
            <a:ext cx="2235200" cy="609600"/>
          </a:xfrm>
          <a:prstGeom prst="wedgeRoundRectCallout">
            <a:avLst>
              <a:gd name="adj1" fmla="val 66287"/>
              <a:gd name="adj2" fmla="val 30025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Association</a:t>
            </a:r>
          </a:p>
        </p:txBody>
      </p:sp>
      <p:sp>
        <p:nvSpPr>
          <p:cNvPr id="25605" name="AutoShape 37"/>
          <p:cNvSpPr>
            <a:spLocks noChangeArrowheads="1"/>
          </p:cNvSpPr>
          <p:nvPr/>
        </p:nvSpPr>
        <p:spPr bwMode="auto">
          <a:xfrm>
            <a:off x="414544" y="3009543"/>
            <a:ext cx="2099733" cy="609600"/>
          </a:xfrm>
          <a:prstGeom prst="wedgeRoundRectCallout">
            <a:avLst>
              <a:gd name="adj1" fmla="val -2519"/>
              <a:gd name="adj2" fmla="val 122917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Multiplicity</a:t>
            </a:r>
          </a:p>
        </p:txBody>
      </p:sp>
      <p:sp>
        <p:nvSpPr>
          <p:cNvPr id="25606" name="Text Box 41"/>
          <p:cNvSpPr txBox="1">
            <a:spLocks noChangeArrowheads="1"/>
          </p:cNvSpPr>
          <p:nvPr/>
        </p:nvSpPr>
        <p:spPr bwMode="auto">
          <a:xfrm>
            <a:off x="3667421" y="5836998"/>
            <a:ext cx="4524444" cy="369332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b="0">
                <a:solidFill>
                  <a:schemeClr val="bg1"/>
                </a:solidFill>
              </a:rPr>
              <a:t>Class diagrams represent the structure of the system</a:t>
            </a:r>
          </a:p>
        </p:txBody>
      </p:sp>
      <p:sp>
        <p:nvSpPr>
          <p:cNvPr id="25607" name="Rectangle 53"/>
          <p:cNvSpPr>
            <a:spLocks noChangeArrowheads="1"/>
          </p:cNvSpPr>
          <p:nvPr/>
        </p:nvSpPr>
        <p:spPr bwMode="auto">
          <a:xfrm>
            <a:off x="1439010" y="4043005"/>
            <a:ext cx="1538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000" b="0">
                <a:solidFill>
                  <a:srgbClr val="000000"/>
                </a:solidFill>
                <a:latin typeface="Lucida Sans Typewriter" pitchFamily="49" charset="0"/>
              </a:rPr>
              <a:t>2</a:t>
            </a:r>
            <a:endParaRPr lang="en-US" sz="2000" b="0">
              <a:solidFill>
                <a:schemeClr val="tx1"/>
              </a:solidFill>
              <a:latin typeface="Lucida Sans Typewriter" pitchFamily="49" charset="0"/>
            </a:endParaRPr>
          </a:p>
        </p:txBody>
      </p:sp>
      <p:sp>
        <p:nvSpPr>
          <p:cNvPr id="25608" name="Freeform 54"/>
          <p:cNvSpPr>
            <a:spLocks/>
          </p:cNvSpPr>
          <p:nvPr/>
        </p:nvSpPr>
        <p:spPr bwMode="auto">
          <a:xfrm>
            <a:off x="1693011" y="3701694"/>
            <a:ext cx="3687233" cy="604837"/>
          </a:xfrm>
          <a:custGeom>
            <a:avLst/>
            <a:gdLst>
              <a:gd name="T0" fmla="*/ 0 w 1742"/>
              <a:gd name="T1" fmla="*/ 2147483647 h 337"/>
              <a:gd name="T2" fmla="*/ 0 w 1742"/>
              <a:gd name="T3" fmla="*/ 2147483647 h 337"/>
              <a:gd name="T4" fmla="*/ 2147483647 w 1742"/>
              <a:gd name="T5" fmla="*/ 2147483647 h 337"/>
              <a:gd name="T6" fmla="*/ 2147483647 w 1742"/>
              <a:gd name="T7" fmla="*/ 0 h 337"/>
              <a:gd name="T8" fmla="*/ 0 60000 65536"/>
              <a:gd name="T9" fmla="*/ 0 60000 65536"/>
              <a:gd name="T10" fmla="*/ 0 60000 65536"/>
              <a:gd name="T11" fmla="*/ 0 60000 65536"/>
              <a:gd name="T12" fmla="*/ 0 w 1742"/>
              <a:gd name="T13" fmla="*/ 0 h 337"/>
              <a:gd name="T14" fmla="*/ 1742 w 1742"/>
              <a:gd name="T15" fmla="*/ 337 h 3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42" h="337">
                <a:moveTo>
                  <a:pt x="0" y="337"/>
                </a:moveTo>
                <a:lnTo>
                  <a:pt x="0" y="197"/>
                </a:lnTo>
                <a:lnTo>
                  <a:pt x="1742" y="197"/>
                </a:lnTo>
                <a:lnTo>
                  <a:pt x="174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5609" name="Rectangle 52"/>
          <p:cNvSpPr>
            <a:spLocks noChangeArrowheads="1"/>
          </p:cNvSpPr>
          <p:nvPr/>
        </p:nvSpPr>
        <p:spPr bwMode="auto">
          <a:xfrm>
            <a:off x="5105077" y="3779480"/>
            <a:ext cx="1538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000" b="0">
                <a:solidFill>
                  <a:srgbClr val="000000"/>
                </a:solidFill>
                <a:latin typeface="Lucida Sans Typewriter" pitchFamily="49" charset="0"/>
              </a:rPr>
              <a:t>1</a:t>
            </a:r>
            <a:endParaRPr lang="en-US" sz="2000" b="0">
              <a:solidFill>
                <a:schemeClr val="tx1"/>
              </a:solidFill>
              <a:latin typeface="Lucida Sans Typewriter" pitchFamily="49" charset="0"/>
            </a:endParaRPr>
          </a:p>
        </p:txBody>
      </p:sp>
      <p:grpSp>
        <p:nvGrpSpPr>
          <p:cNvPr id="2" name="Group 80"/>
          <p:cNvGrpSpPr>
            <a:grpSpLocks/>
          </p:cNvGrpSpPr>
          <p:nvPr/>
        </p:nvGrpSpPr>
        <p:grpSpPr bwMode="auto">
          <a:xfrm>
            <a:off x="4224544" y="3684231"/>
            <a:ext cx="6695017" cy="736600"/>
            <a:chOff x="1946" y="2066"/>
            <a:chExt cx="3163" cy="464"/>
          </a:xfrm>
        </p:grpSpPr>
        <p:sp>
          <p:nvSpPr>
            <p:cNvPr id="25627" name="Freeform 51"/>
            <p:cNvSpPr>
              <a:spLocks/>
            </p:cNvSpPr>
            <p:nvPr/>
          </p:nvSpPr>
          <p:spPr bwMode="auto">
            <a:xfrm>
              <a:off x="2113" y="2069"/>
              <a:ext cx="646" cy="436"/>
            </a:xfrm>
            <a:custGeom>
              <a:avLst/>
              <a:gdLst>
                <a:gd name="T0" fmla="*/ 0 w 646"/>
                <a:gd name="T1" fmla="*/ 20753 h 337"/>
                <a:gd name="T2" fmla="*/ 0 w 646"/>
                <a:gd name="T3" fmla="*/ 15568 h 337"/>
                <a:gd name="T4" fmla="*/ 646 w 646"/>
                <a:gd name="T5" fmla="*/ 15568 h 337"/>
                <a:gd name="T6" fmla="*/ 646 w 646"/>
                <a:gd name="T7" fmla="*/ 0 h 3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46"/>
                <a:gd name="T13" fmla="*/ 0 h 337"/>
                <a:gd name="T14" fmla="*/ 646 w 646"/>
                <a:gd name="T15" fmla="*/ 337 h 3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46" h="337">
                  <a:moveTo>
                    <a:pt x="0" y="337"/>
                  </a:moveTo>
                  <a:lnTo>
                    <a:pt x="0" y="253"/>
                  </a:lnTo>
                  <a:lnTo>
                    <a:pt x="646" y="253"/>
                  </a:lnTo>
                  <a:lnTo>
                    <a:pt x="646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28" name="Rectangle 55"/>
            <p:cNvSpPr>
              <a:spLocks noChangeArrowheads="1"/>
            </p:cNvSpPr>
            <p:nvPr/>
          </p:nvSpPr>
          <p:spPr bwMode="auto">
            <a:xfrm>
              <a:off x="2632" y="2126"/>
              <a:ext cx="73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2000" b="0">
                  <a:solidFill>
                    <a:srgbClr val="000000"/>
                  </a:solidFill>
                  <a:latin typeface="Lucida Sans Typewriter" pitchFamily="49" charset="0"/>
                </a:rPr>
                <a:t>1</a:t>
              </a:r>
              <a:endParaRPr lang="en-US" sz="2000" b="0">
                <a:solidFill>
                  <a:schemeClr val="tx1"/>
                </a:solidFill>
                <a:latin typeface="Lucida Sans Typewriter" pitchFamily="49" charset="0"/>
              </a:endParaRPr>
            </a:p>
          </p:txBody>
        </p:sp>
        <p:sp>
          <p:nvSpPr>
            <p:cNvPr id="25629" name="Rectangle 56"/>
            <p:cNvSpPr>
              <a:spLocks noChangeArrowheads="1"/>
            </p:cNvSpPr>
            <p:nvPr/>
          </p:nvSpPr>
          <p:spPr bwMode="auto">
            <a:xfrm>
              <a:off x="1946" y="2336"/>
              <a:ext cx="73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2000" b="0">
                  <a:solidFill>
                    <a:srgbClr val="000000"/>
                  </a:solidFill>
                  <a:latin typeface="Lucida Sans Typewriter" pitchFamily="49" charset="0"/>
                </a:rPr>
                <a:t>1</a:t>
              </a:r>
              <a:endParaRPr lang="en-US" sz="2000" b="0">
                <a:solidFill>
                  <a:schemeClr val="tx1"/>
                </a:solidFill>
                <a:latin typeface="Lucida Sans Typewriter" pitchFamily="49" charset="0"/>
              </a:endParaRPr>
            </a:p>
          </p:txBody>
        </p:sp>
        <p:sp>
          <p:nvSpPr>
            <p:cNvPr id="25630" name="Freeform 57"/>
            <p:cNvSpPr>
              <a:spLocks/>
            </p:cNvSpPr>
            <p:nvPr/>
          </p:nvSpPr>
          <p:spPr bwMode="auto">
            <a:xfrm>
              <a:off x="2934" y="2069"/>
              <a:ext cx="668" cy="454"/>
            </a:xfrm>
            <a:custGeom>
              <a:avLst/>
              <a:gdLst>
                <a:gd name="T0" fmla="*/ 1105 w 646"/>
                <a:gd name="T1" fmla="*/ 74968 h 323"/>
                <a:gd name="T2" fmla="*/ 1105 w 646"/>
                <a:gd name="T3" fmla="*/ 58757 h 323"/>
                <a:gd name="T4" fmla="*/ 0 w 646"/>
                <a:gd name="T5" fmla="*/ 58757 h 323"/>
                <a:gd name="T6" fmla="*/ 0 w 646"/>
                <a:gd name="T7" fmla="*/ 0 h 3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46"/>
                <a:gd name="T13" fmla="*/ 0 h 323"/>
                <a:gd name="T14" fmla="*/ 646 w 646"/>
                <a:gd name="T15" fmla="*/ 323 h 3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46" h="323">
                  <a:moveTo>
                    <a:pt x="646" y="323"/>
                  </a:moveTo>
                  <a:lnTo>
                    <a:pt x="646" y="253"/>
                  </a:lnTo>
                  <a:lnTo>
                    <a:pt x="0" y="253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31" name="Rectangle 58"/>
            <p:cNvSpPr>
              <a:spLocks noChangeArrowheads="1"/>
            </p:cNvSpPr>
            <p:nvPr/>
          </p:nvSpPr>
          <p:spPr bwMode="auto">
            <a:xfrm>
              <a:off x="3271" y="2126"/>
              <a:ext cx="73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2000" b="0">
                  <a:solidFill>
                    <a:srgbClr val="000000"/>
                  </a:solidFill>
                  <a:latin typeface="Lucida Sans Typewriter" pitchFamily="49" charset="0"/>
                </a:rPr>
                <a:t>1</a:t>
              </a:r>
              <a:endParaRPr lang="en-US" sz="2000" b="0">
                <a:solidFill>
                  <a:schemeClr val="tx1"/>
                </a:solidFill>
                <a:latin typeface="Lucida Sans Typewriter" pitchFamily="49" charset="0"/>
              </a:endParaRPr>
            </a:p>
          </p:txBody>
        </p:sp>
        <p:sp>
          <p:nvSpPr>
            <p:cNvPr id="25632" name="Rectangle 59"/>
            <p:cNvSpPr>
              <a:spLocks noChangeArrowheads="1"/>
            </p:cNvSpPr>
            <p:nvPr/>
          </p:nvSpPr>
          <p:spPr bwMode="auto">
            <a:xfrm>
              <a:off x="5036" y="2325"/>
              <a:ext cx="73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2000" b="0">
                  <a:solidFill>
                    <a:srgbClr val="000000"/>
                  </a:solidFill>
                  <a:latin typeface="Lucida Sans Typewriter" pitchFamily="49" charset="0"/>
                </a:rPr>
                <a:t>1</a:t>
              </a:r>
              <a:endParaRPr lang="en-US" sz="2000" b="0">
                <a:solidFill>
                  <a:schemeClr val="tx1"/>
                </a:solidFill>
                <a:latin typeface="Lucida Sans Typewriter" pitchFamily="49" charset="0"/>
              </a:endParaRPr>
            </a:p>
          </p:txBody>
        </p:sp>
        <p:sp>
          <p:nvSpPr>
            <p:cNvPr id="25633" name="Freeform 60"/>
            <p:cNvSpPr>
              <a:spLocks/>
            </p:cNvSpPr>
            <p:nvPr/>
          </p:nvSpPr>
          <p:spPr bwMode="auto">
            <a:xfrm>
              <a:off x="3237" y="2066"/>
              <a:ext cx="1764" cy="447"/>
            </a:xfrm>
            <a:custGeom>
              <a:avLst/>
              <a:gdLst>
                <a:gd name="T0" fmla="*/ 2130 w 1742"/>
                <a:gd name="T1" fmla="*/ 30965 h 337"/>
                <a:gd name="T2" fmla="*/ 2130 w 1742"/>
                <a:gd name="T3" fmla="*/ 18074 h 337"/>
                <a:gd name="T4" fmla="*/ 0 w 1742"/>
                <a:gd name="T5" fmla="*/ 18074 h 337"/>
                <a:gd name="T6" fmla="*/ 0 w 1742"/>
                <a:gd name="T7" fmla="*/ 0 h 3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42"/>
                <a:gd name="T13" fmla="*/ 0 h 337"/>
                <a:gd name="T14" fmla="*/ 1742 w 1742"/>
                <a:gd name="T15" fmla="*/ 337 h 3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42" h="337">
                  <a:moveTo>
                    <a:pt x="1742" y="337"/>
                  </a:moveTo>
                  <a:lnTo>
                    <a:pt x="1742" y="197"/>
                  </a:lnTo>
                  <a:lnTo>
                    <a:pt x="0" y="197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34" name="Rectangle 61"/>
            <p:cNvSpPr>
              <a:spLocks noChangeArrowheads="1"/>
            </p:cNvSpPr>
            <p:nvPr/>
          </p:nvSpPr>
          <p:spPr bwMode="auto">
            <a:xfrm>
              <a:off x="3002" y="2126"/>
              <a:ext cx="73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2000" b="0">
                  <a:solidFill>
                    <a:srgbClr val="000000"/>
                  </a:solidFill>
                  <a:latin typeface="Lucida Sans Typewriter" pitchFamily="49" charset="0"/>
                </a:rPr>
                <a:t>1</a:t>
              </a:r>
              <a:endParaRPr lang="en-US" sz="2000" b="0">
                <a:solidFill>
                  <a:schemeClr val="tx1"/>
                </a:solidFill>
                <a:latin typeface="Lucida Sans Typewriter" pitchFamily="49" charset="0"/>
              </a:endParaRPr>
            </a:p>
          </p:txBody>
        </p:sp>
        <p:sp>
          <p:nvSpPr>
            <p:cNvPr id="25635" name="Rectangle 62"/>
            <p:cNvSpPr>
              <a:spLocks noChangeArrowheads="1"/>
            </p:cNvSpPr>
            <p:nvPr/>
          </p:nvSpPr>
          <p:spPr bwMode="auto">
            <a:xfrm>
              <a:off x="3665" y="2325"/>
              <a:ext cx="73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2000" b="0">
                  <a:solidFill>
                    <a:srgbClr val="000000"/>
                  </a:solidFill>
                  <a:latin typeface="Lucida Sans Typewriter" pitchFamily="49" charset="0"/>
                </a:rPr>
                <a:t>2</a:t>
              </a:r>
              <a:endParaRPr lang="en-US" sz="2000" b="0">
                <a:solidFill>
                  <a:schemeClr val="tx1"/>
                </a:solidFill>
                <a:latin typeface="Lucida Sans Typewriter" pitchFamily="49" charset="0"/>
              </a:endParaRPr>
            </a:p>
          </p:txBody>
        </p:sp>
      </p:grpSp>
      <p:grpSp>
        <p:nvGrpSpPr>
          <p:cNvPr id="3" name="Group 63"/>
          <p:cNvGrpSpPr>
            <a:grpSpLocks/>
          </p:cNvGrpSpPr>
          <p:nvPr/>
        </p:nvGrpSpPr>
        <p:grpSpPr bwMode="auto">
          <a:xfrm>
            <a:off x="4812977" y="3265130"/>
            <a:ext cx="2662767" cy="458788"/>
            <a:chOff x="2366" y="1725"/>
            <a:chExt cx="1053" cy="267"/>
          </a:xfrm>
        </p:grpSpPr>
        <p:sp>
          <p:nvSpPr>
            <p:cNvPr id="25625" name="Rectangle 64"/>
            <p:cNvSpPr>
              <a:spLocks noChangeArrowheads="1"/>
            </p:cNvSpPr>
            <p:nvPr/>
          </p:nvSpPr>
          <p:spPr bwMode="auto">
            <a:xfrm>
              <a:off x="2366" y="1725"/>
              <a:ext cx="1053" cy="26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6" name="Rectangle 65"/>
            <p:cNvSpPr>
              <a:spLocks noChangeArrowheads="1"/>
            </p:cNvSpPr>
            <p:nvPr/>
          </p:nvSpPr>
          <p:spPr bwMode="auto">
            <a:xfrm>
              <a:off x="2469" y="1782"/>
              <a:ext cx="66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2000" b="0">
                  <a:solidFill>
                    <a:srgbClr val="000000"/>
                  </a:solidFill>
                  <a:latin typeface="Lucida Sans Typewriter" pitchFamily="49" charset="0"/>
                </a:rPr>
                <a:t>SimpleWatch</a:t>
              </a:r>
              <a:endParaRPr lang="en-US" sz="2000" b="0">
                <a:solidFill>
                  <a:schemeClr val="tx1"/>
                </a:solidFill>
                <a:latin typeface="Lucida Sans Typewriter" pitchFamily="49" charset="0"/>
              </a:endParaRPr>
            </a:p>
          </p:txBody>
        </p:sp>
      </p:grpSp>
      <p:grpSp>
        <p:nvGrpSpPr>
          <p:cNvPr id="4" name="Group 78"/>
          <p:cNvGrpSpPr>
            <a:grpSpLocks/>
          </p:cNvGrpSpPr>
          <p:nvPr/>
        </p:nvGrpSpPr>
        <p:grpSpPr bwMode="auto">
          <a:xfrm>
            <a:off x="3502761" y="4398605"/>
            <a:ext cx="8271933" cy="401638"/>
            <a:chOff x="1605" y="2516"/>
            <a:chExt cx="3908" cy="253"/>
          </a:xfrm>
        </p:grpSpPr>
        <p:grpSp>
          <p:nvGrpSpPr>
            <p:cNvPr id="5" name="Group 66"/>
            <p:cNvGrpSpPr>
              <a:grpSpLocks/>
            </p:cNvGrpSpPr>
            <p:nvPr/>
          </p:nvGrpSpPr>
          <p:grpSpPr bwMode="auto">
            <a:xfrm>
              <a:off x="1605" y="2516"/>
              <a:ext cx="1054" cy="253"/>
              <a:chOff x="1649" y="2329"/>
              <a:chExt cx="1054" cy="253"/>
            </a:xfrm>
          </p:grpSpPr>
          <p:sp>
            <p:nvSpPr>
              <p:cNvPr id="25623" name="Rectangle 67"/>
              <p:cNvSpPr>
                <a:spLocks noChangeArrowheads="1"/>
              </p:cNvSpPr>
              <p:nvPr/>
            </p:nvSpPr>
            <p:spPr bwMode="auto">
              <a:xfrm>
                <a:off x="1649" y="2329"/>
                <a:ext cx="1054" cy="253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4" name="Rectangle 68"/>
              <p:cNvSpPr>
                <a:spLocks noChangeArrowheads="1"/>
              </p:cNvSpPr>
              <p:nvPr/>
            </p:nvSpPr>
            <p:spPr bwMode="auto">
              <a:xfrm>
                <a:off x="1907" y="2379"/>
                <a:ext cx="509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sz="2000" b="0">
                    <a:solidFill>
                      <a:srgbClr val="000000"/>
                    </a:solidFill>
                    <a:latin typeface="Lucida Sans Typewriter" pitchFamily="49" charset="0"/>
                  </a:rPr>
                  <a:t>Display</a:t>
                </a:r>
                <a:endParaRPr lang="en-US" sz="2000" b="0">
                  <a:solidFill>
                    <a:schemeClr val="tx1"/>
                  </a:solidFill>
                  <a:latin typeface="Lucida Sans Typewriter" pitchFamily="49" charset="0"/>
                </a:endParaRPr>
              </a:p>
            </p:txBody>
          </p:sp>
        </p:grpSp>
        <p:grpSp>
          <p:nvGrpSpPr>
            <p:cNvPr id="6" name="Group 69"/>
            <p:cNvGrpSpPr>
              <a:grpSpLocks/>
            </p:cNvGrpSpPr>
            <p:nvPr/>
          </p:nvGrpSpPr>
          <p:grpSpPr bwMode="auto">
            <a:xfrm>
              <a:off x="3054" y="2516"/>
              <a:ext cx="1054" cy="253"/>
              <a:chOff x="3054" y="2329"/>
              <a:chExt cx="1054" cy="253"/>
            </a:xfrm>
          </p:grpSpPr>
          <p:sp>
            <p:nvSpPr>
              <p:cNvPr id="25621" name="Rectangle 70"/>
              <p:cNvSpPr>
                <a:spLocks noChangeArrowheads="1"/>
              </p:cNvSpPr>
              <p:nvPr/>
            </p:nvSpPr>
            <p:spPr bwMode="auto">
              <a:xfrm>
                <a:off x="3054" y="2329"/>
                <a:ext cx="1054" cy="253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2" name="Rectangle 71"/>
              <p:cNvSpPr>
                <a:spLocks noChangeArrowheads="1"/>
              </p:cNvSpPr>
              <p:nvPr/>
            </p:nvSpPr>
            <p:spPr bwMode="auto">
              <a:xfrm>
                <a:off x="3312" y="2379"/>
                <a:ext cx="509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sz="2000" b="0">
                    <a:solidFill>
                      <a:srgbClr val="000000"/>
                    </a:solidFill>
                    <a:latin typeface="Lucida Sans Typewriter" pitchFamily="49" charset="0"/>
                  </a:rPr>
                  <a:t>Battery</a:t>
                </a:r>
                <a:endParaRPr lang="en-US" sz="2000" b="0">
                  <a:solidFill>
                    <a:schemeClr val="tx1"/>
                  </a:solidFill>
                  <a:latin typeface="Lucida Sans Typewriter" pitchFamily="49" charset="0"/>
                </a:endParaRPr>
              </a:p>
            </p:txBody>
          </p:sp>
        </p:grpSp>
        <p:grpSp>
          <p:nvGrpSpPr>
            <p:cNvPr id="7" name="Group 72"/>
            <p:cNvGrpSpPr>
              <a:grpSpLocks/>
            </p:cNvGrpSpPr>
            <p:nvPr/>
          </p:nvGrpSpPr>
          <p:grpSpPr bwMode="auto">
            <a:xfrm>
              <a:off x="4445" y="2516"/>
              <a:ext cx="1068" cy="253"/>
              <a:chOff x="4445" y="2329"/>
              <a:chExt cx="1068" cy="253"/>
            </a:xfrm>
          </p:grpSpPr>
          <p:sp>
            <p:nvSpPr>
              <p:cNvPr id="25619" name="Rectangle 73"/>
              <p:cNvSpPr>
                <a:spLocks noChangeArrowheads="1"/>
              </p:cNvSpPr>
              <p:nvPr/>
            </p:nvSpPr>
            <p:spPr bwMode="auto">
              <a:xfrm>
                <a:off x="4445" y="2329"/>
                <a:ext cx="1068" cy="253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0" name="Rectangle 74"/>
              <p:cNvSpPr>
                <a:spLocks noChangeArrowheads="1"/>
              </p:cNvSpPr>
              <p:nvPr/>
            </p:nvSpPr>
            <p:spPr bwMode="auto">
              <a:xfrm>
                <a:off x="4825" y="2379"/>
                <a:ext cx="291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sz="2000" b="0">
                    <a:solidFill>
                      <a:srgbClr val="000000"/>
                    </a:solidFill>
                    <a:latin typeface="Lucida Sans Typewriter" pitchFamily="49" charset="0"/>
                  </a:rPr>
                  <a:t>Time</a:t>
                </a:r>
                <a:endParaRPr lang="en-US" sz="2000" b="0">
                  <a:solidFill>
                    <a:schemeClr val="tx1"/>
                  </a:solidFill>
                  <a:latin typeface="Lucida Sans Typewriter" pitchFamily="49" charset="0"/>
                </a:endParaRPr>
              </a:p>
            </p:txBody>
          </p:sp>
        </p:grpSp>
      </p:grpSp>
      <p:grpSp>
        <p:nvGrpSpPr>
          <p:cNvPr id="8" name="Group 75"/>
          <p:cNvGrpSpPr>
            <a:grpSpLocks/>
          </p:cNvGrpSpPr>
          <p:nvPr/>
        </p:nvGrpSpPr>
        <p:grpSpPr bwMode="auto">
          <a:xfrm>
            <a:off x="552127" y="4363681"/>
            <a:ext cx="2436283" cy="436563"/>
            <a:chOff x="244" y="2329"/>
            <a:chExt cx="1068" cy="253"/>
          </a:xfrm>
        </p:grpSpPr>
        <p:sp>
          <p:nvSpPr>
            <p:cNvPr id="25614" name="Rectangle 76"/>
            <p:cNvSpPr>
              <a:spLocks noChangeArrowheads="1"/>
            </p:cNvSpPr>
            <p:nvPr/>
          </p:nvSpPr>
          <p:spPr bwMode="auto">
            <a:xfrm>
              <a:off x="244" y="2329"/>
              <a:ext cx="1068" cy="25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5" name="Rectangle 77"/>
            <p:cNvSpPr>
              <a:spLocks noChangeArrowheads="1"/>
            </p:cNvSpPr>
            <p:nvPr/>
          </p:nvSpPr>
          <p:spPr bwMode="auto">
            <a:xfrm>
              <a:off x="393" y="2379"/>
              <a:ext cx="675" cy="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2000" b="0">
                  <a:solidFill>
                    <a:srgbClr val="000000"/>
                  </a:solidFill>
                  <a:latin typeface="Lucida Sans Typewriter" pitchFamily="49" charset="0"/>
                </a:rPr>
                <a:t>PushButton</a:t>
              </a:r>
              <a:endParaRPr lang="en-US" sz="2000" b="0">
                <a:solidFill>
                  <a:schemeClr val="tx1"/>
                </a:solidFill>
                <a:latin typeface="Lucida Sans Typewriter" pitchFamily="49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-217742"/>
            <a:ext cx="10363200" cy="1143000"/>
          </a:xfrm>
        </p:spPr>
        <p:txBody>
          <a:bodyPr/>
          <a:lstStyle/>
          <a:p>
            <a:r>
              <a:rPr lang="en-US" dirty="0" smtClean="0">
                <a:ea typeface="ＭＳ Ｐゴシック" charset="-128"/>
              </a:rPr>
              <a:t>Class diagrams</a:t>
            </a: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5060952" y="3165475"/>
            <a:ext cx="1282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Courier" charset="0"/>
              </a:rPr>
              <a:t>1</a:t>
            </a:r>
            <a:endParaRPr lang="en-US" sz="1800" b="0">
              <a:solidFill>
                <a:schemeClr val="tx1"/>
              </a:solidFill>
            </a:endParaRPr>
          </a:p>
        </p:txBody>
      </p:sp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1498601" y="3429000"/>
            <a:ext cx="1282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Courier" charset="0"/>
              </a:rPr>
              <a:t>2</a:t>
            </a:r>
            <a:endParaRPr lang="en-US" sz="1800" b="0">
              <a:solidFill>
                <a:schemeClr val="tx1"/>
              </a:solidFill>
            </a:endParaRPr>
          </a:p>
        </p:txBody>
      </p:sp>
      <p:sp>
        <p:nvSpPr>
          <p:cNvPr id="26629" name="Rectangle 6"/>
          <p:cNvSpPr>
            <a:spLocks noChangeArrowheads="1"/>
          </p:cNvSpPr>
          <p:nvPr/>
        </p:nvSpPr>
        <p:spPr bwMode="auto">
          <a:xfrm>
            <a:off x="698501" y="3662363"/>
            <a:ext cx="2053167" cy="317500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0" name="Rectangle 7"/>
          <p:cNvSpPr>
            <a:spLocks noChangeArrowheads="1"/>
          </p:cNvSpPr>
          <p:nvPr/>
        </p:nvSpPr>
        <p:spPr bwMode="auto">
          <a:xfrm>
            <a:off x="973667" y="4187826"/>
            <a:ext cx="910506" cy="581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10000"/>
              </a:lnSpc>
            </a:pPr>
            <a:endParaRPr lang="en-US" sz="1800">
              <a:solidFill>
                <a:srgbClr val="000000"/>
              </a:solidFill>
              <a:latin typeface="Courier" charset="0"/>
            </a:endParaRPr>
          </a:p>
          <a:p>
            <a:pPr algn="l"/>
            <a:r>
              <a:rPr lang="en-US" sz="1800">
                <a:solidFill>
                  <a:srgbClr val="000000"/>
                </a:solidFill>
                <a:latin typeface="Courier" charset="0"/>
              </a:rPr>
              <a:t>push()</a:t>
            </a:r>
            <a:br>
              <a:rPr lang="en-US" sz="1800">
                <a:solidFill>
                  <a:srgbClr val="000000"/>
                </a:solidFill>
                <a:latin typeface="Courier" charset="0"/>
              </a:rPr>
            </a:br>
            <a:r>
              <a:rPr lang="en-US" sz="1800">
                <a:solidFill>
                  <a:srgbClr val="000000"/>
                </a:solidFill>
                <a:latin typeface="Courier" charset="0"/>
              </a:rPr>
              <a:t>release()</a:t>
            </a:r>
            <a:endParaRPr lang="en-US" sz="1800" b="0">
              <a:solidFill>
                <a:schemeClr val="tx1"/>
              </a:solidFill>
            </a:endParaRPr>
          </a:p>
        </p:txBody>
      </p:sp>
      <p:sp>
        <p:nvSpPr>
          <p:cNvPr id="26631" name="Freeform 8"/>
          <p:cNvSpPr>
            <a:spLocks/>
          </p:cNvSpPr>
          <p:nvPr/>
        </p:nvSpPr>
        <p:spPr bwMode="auto">
          <a:xfrm>
            <a:off x="1824567" y="3113089"/>
            <a:ext cx="3424767" cy="496887"/>
          </a:xfrm>
          <a:custGeom>
            <a:avLst/>
            <a:gdLst>
              <a:gd name="T0" fmla="*/ 0 w 1618"/>
              <a:gd name="T1" fmla="*/ 2147483647 h 313"/>
              <a:gd name="T2" fmla="*/ 0 w 1618"/>
              <a:gd name="T3" fmla="*/ 2147483647 h 313"/>
              <a:gd name="T4" fmla="*/ 2147483647 w 1618"/>
              <a:gd name="T5" fmla="*/ 2147483647 h 313"/>
              <a:gd name="T6" fmla="*/ 2147483647 w 1618"/>
              <a:gd name="T7" fmla="*/ 0 h 313"/>
              <a:gd name="T8" fmla="*/ 0 60000 65536"/>
              <a:gd name="T9" fmla="*/ 0 60000 65536"/>
              <a:gd name="T10" fmla="*/ 0 60000 65536"/>
              <a:gd name="T11" fmla="*/ 0 60000 65536"/>
              <a:gd name="T12" fmla="*/ 0 w 1618"/>
              <a:gd name="T13" fmla="*/ 0 h 313"/>
              <a:gd name="T14" fmla="*/ 1618 w 1618"/>
              <a:gd name="T15" fmla="*/ 313 h 31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18" h="313">
                <a:moveTo>
                  <a:pt x="0" y="313"/>
                </a:moveTo>
                <a:lnTo>
                  <a:pt x="0" y="188"/>
                </a:lnTo>
                <a:lnTo>
                  <a:pt x="1618" y="188"/>
                </a:lnTo>
                <a:lnTo>
                  <a:pt x="1618" y="0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32" name="Rectangle 9"/>
          <p:cNvSpPr>
            <a:spLocks noChangeArrowheads="1"/>
          </p:cNvSpPr>
          <p:nvPr/>
        </p:nvSpPr>
        <p:spPr bwMode="auto">
          <a:xfrm>
            <a:off x="704851" y="3981451"/>
            <a:ext cx="2044700" cy="219075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3" name="Rectangle 10"/>
          <p:cNvSpPr>
            <a:spLocks noChangeArrowheads="1"/>
          </p:cNvSpPr>
          <p:nvPr/>
        </p:nvSpPr>
        <p:spPr bwMode="auto">
          <a:xfrm>
            <a:off x="698501" y="4200525"/>
            <a:ext cx="2055284" cy="622300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956985" y="3130551"/>
            <a:ext cx="3043767" cy="2930525"/>
            <a:chOff x="1694" y="1972"/>
            <a:chExt cx="1036" cy="1280"/>
          </a:xfrm>
        </p:grpSpPr>
        <p:sp>
          <p:nvSpPr>
            <p:cNvPr id="26660" name="Freeform 12"/>
            <p:cNvSpPr>
              <a:spLocks/>
            </p:cNvSpPr>
            <p:nvPr/>
          </p:nvSpPr>
          <p:spPr bwMode="auto">
            <a:xfrm>
              <a:off x="2135" y="1972"/>
              <a:ext cx="595" cy="313"/>
            </a:xfrm>
            <a:custGeom>
              <a:avLst/>
              <a:gdLst>
                <a:gd name="T0" fmla="*/ 0 w 595"/>
                <a:gd name="T1" fmla="*/ 313 h 313"/>
                <a:gd name="T2" fmla="*/ 0 w 595"/>
                <a:gd name="T3" fmla="*/ 240 h 313"/>
                <a:gd name="T4" fmla="*/ 595 w 595"/>
                <a:gd name="T5" fmla="*/ 240 h 313"/>
                <a:gd name="T6" fmla="*/ 595 w 595"/>
                <a:gd name="T7" fmla="*/ 0 h 3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95"/>
                <a:gd name="T13" fmla="*/ 0 h 313"/>
                <a:gd name="T14" fmla="*/ 595 w 595"/>
                <a:gd name="T15" fmla="*/ 313 h 3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95" h="313">
                  <a:moveTo>
                    <a:pt x="0" y="313"/>
                  </a:moveTo>
                  <a:lnTo>
                    <a:pt x="0" y="240"/>
                  </a:lnTo>
                  <a:lnTo>
                    <a:pt x="595" y="240"/>
                  </a:lnTo>
                  <a:lnTo>
                    <a:pt x="595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6661" name="Rectangle 13"/>
            <p:cNvSpPr>
              <a:spLocks noChangeArrowheads="1"/>
            </p:cNvSpPr>
            <p:nvPr/>
          </p:nvSpPr>
          <p:spPr bwMode="auto">
            <a:xfrm>
              <a:off x="2662" y="1994"/>
              <a:ext cx="44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Courier" charset="0"/>
                </a:rPr>
                <a:t>1</a:t>
              </a:r>
              <a:endParaRPr lang="en-US" sz="1800" b="0">
                <a:solidFill>
                  <a:schemeClr val="tx1"/>
                </a:solidFill>
              </a:endParaRPr>
            </a:p>
          </p:txBody>
        </p:sp>
        <p:sp>
          <p:nvSpPr>
            <p:cNvPr id="26662" name="Rectangle 14"/>
            <p:cNvSpPr>
              <a:spLocks noChangeArrowheads="1"/>
            </p:cNvSpPr>
            <p:nvPr/>
          </p:nvSpPr>
          <p:spPr bwMode="auto">
            <a:xfrm>
              <a:off x="2025" y="2182"/>
              <a:ext cx="44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Courier" charset="0"/>
                </a:rPr>
                <a:t>1</a:t>
              </a:r>
              <a:endParaRPr lang="en-US" sz="1800" b="0">
                <a:solidFill>
                  <a:schemeClr val="tx1"/>
                </a:solidFill>
              </a:endParaRPr>
            </a:p>
          </p:txBody>
        </p:sp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1694" y="2285"/>
              <a:ext cx="1008" cy="967"/>
              <a:chOff x="1694" y="2285"/>
              <a:chExt cx="1008" cy="967"/>
            </a:xfrm>
          </p:grpSpPr>
          <p:sp>
            <p:nvSpPr>
              <p:cNvPr id="26664" name="Text Box 16"/>
              <p:cNvSpPr txBox="1">
                <a:spLocks noChangeArrowheads="1"/>
              </p:cNvSpPr>
              <p:nvPr/>
            </p:nvSpPr>
            <p:spPr bwMode="auto">
              <a:xfrm>
                <a:off x="1718" y="2457"/>
                <a:ext cx="984" cy="7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/>
                <a:r>
                  <a:rPr lang="en-US" sz="1800">
                    <a:solidFill>
                      <a:srgbClr val="000000"/>
                    </a:solidFill>
                    <a:latin typeface="Courier" charset="0"/>
                  </a:rPr>
                  <a:t>blinkIdx</a:t>
                </a:r>
              </a:p>
              <a:p>
                <a:pPr algn="l"/>
                <a:r>
                  <a:rPr lang="en-US" sz="1800">
                    <a:solidFill>
                      <a:srgbClr val="000000"/>
                    </a:solidFill>
                    <a:latin typeface="Courier" charset="0"/>
                  </a:rPr>
                  <a:t>blinkSeconds()</a:t>
                </a:r>
              </a:p>
              <a:p>
                <a:pPr algn="l"/>
                <a:r>
                  <a:rPr lang="en-US" sz="1800">
                    <a:solidFill>
                      <a:srgbClr val="000000"/>
                    </a:solidFill>
                    <a:latin typeface="Courier" charset="0"/>
                  </a:rPr>
                  <a:t>blinkMinutes()</a:t>
                </a:r>
              </a:p>
              <a:p>
                <a:pPr algn="l"/>
                <a:r>
                  <a:rPr lang="en-US" sz="1800">
                    <a:solidFill>
                      <a:srgbClr val="000000"/>
                    </a:solidFill>
                    <a:latin typeface="Courier" charset="0"/>
                  </a:rPr>
                  <a:t>blinkHours()</a:t>
                </a:r>
              </a:p>
              <a:p>
                <a:pPr algn="l"/>
                <a:r>
                  <a:rPr lang="en-US" sz="1800">
                    <a:solidFill>
                      <a:srgbClr val="000000"/>
                    </a:solidFill>
                    <a:latin typeface="Courier" charset="0"/>
                  </a:rPr>
                  <a:t>stopBlinking()</a:t>
                </a:r>
              </a:p>
              <a:p>
                <a:pPr algn="l"/>
                <a:r>
                  <a:rPr lang="en-US" sz="1800">
                    <a:solidFill>
                      <a:srgbClr val="000000"/>
                    </a:solidFill>
                    <a:latin typeface="Courier" charset="0"/>
                  </a:rPr>
                  <a:t>referesh()</a:t>
                </a:r>
                <a:endParaRPr lang="en-US" sz="18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665" name="Rectangle 17"/>
              <p:cNvSpPr>
                <a:spLocks noChangeArrowheads="1"/>
              </p:cNvSpPr>
              <p:nvPr/>
            </p:nvSpPr>
            <p:spPr bwMode="auto">
              <a:xfrm>
                <a:off x="1697" y="2285"/>
                <a:ext cx="989" cy="201"/>
              </a:xfrm>
              <a:prstGeom prst="rect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6" name="Rectangle 18"/>
              <p:cNvSpPr>
                <a:spLocks noChangeArrowheads="1"/>
              </p:cNvSpPr>
              <p:nvPr/>
            </p:nvSpPr>
            <p:spPr bwMode="auto">
              <a:xfrm>
                <a:off x="1876" y="2352"/>
                <a:ext cx="415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sz="1800">
                    <a:solidFill>
                      <a:srgbClr val="000000"/>
                    </a:solidFill>
                    <a:latin typeface="Courier" charset="0"/>
                  </a:rPr>
                  <a:t>LCDDisplay</a:t>
                </a:r>
              </a:p>
            </p:txBody>
          </p:sp>
          <p:sp>
            <p:nvSpPr>
              <p:cNvPr id="26667" name="Rectangle 19"/>
              <p:cNvSpPr>
                <a:spLocks noChangeArrowheads="1"/>
              </p:cNvSpPr>
              <p:nvPr/>
            </p:nvSpPr>
            <p:spPr bwMode="auto">
              <a:xfrm>
                <a:off x="1694" y="2488"/>
                <a:ext cx="992" cy="115"/>
              </a:xfrm>
              <a:prstGeom prst="rect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8" name="Rectangle 20"/>
              <p:cNvSpPr>
                <a:spLocks noChangeArrowheads="1"/>
              </p:cNvSpPr>
              <p:nvPr/>
            </p:nvSpPr>
            <p:spPr bwMode="auto">
              <a:xfrm>
                <a:off x="1696" y="2596"/>
                <a:ext cx="992" cy="656"/>
              </a:xfrm>
              <a:prstGeom prst="rect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6176434" y="3130550"/>
            <a:ext cx="2643717" cy="1401456"/>
            <a:chOff x="2918" y="1972"/>
            <a:chExt cx="1077" cy="629"/>
          </a:xfrm>
        </p:grpSpPr>
        <p:sp>
          <p:nvSpPr>
            <p:cNvPr id="26654" name="Rectangle 22"/>
            <p:cNvSpPr>
              <a:spLocks noChangeArrowheads="1"/>
            </p:cNvSpPr>
            <p:nvPr/>
          </p:nvSpPr>
          <p:spPr bwMode="auto">
            <a:xfrm>
              <a:off x="3002" y="2285"/>
              <a:ext cx="993" cy="184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5" name="Rectangle 23"/>
            <p:cNvSpPr>
              <a:spLocks noChangeArrowheads="1"/>
            </p:cNvSpPr>
            <p:nvPr/>
          </p:nvSpPr>
          <p:spPr bwMode="auto">
            <a:xfrm>
              <a:off x="3271" y="2352"/>
              <a:ext cx="298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Courier" charset="0"/>
                </a:rPr>
                <a:t>Battery</a:t>
              </a:r>
            </a:p>
            <a:p>
              <a:pPr algn="l"/>
              <a:r>
                <a:rPr lang="en-US" sz="1800">
                  <a:solidFill>
                    <a:srgbClr val="000000"/>
                  </a:solidFill>
                  <a:latin typeface="Courier" charset="0"/>
                </a:rPr>
                <a:t>Load</a:t>
              </a:r>
              <a:endParaRPr lang="en-US" sz="1800" b="0">
                <a:solidFill>
                  <a:schemeClr val="tx1"/>
                </a:solidFill>
              </a:endParaRPr>
            </a:p>
          </p:txBody>
        </p:sp>
        <p:sp>
          <p:nvSpPr>
            <p:cNvPr id="26656" name="Freeform 24"/>
            <p:cNvSpPr>
              <a:spLocks/>
            </p:cNvSpPr>
            <p:nvPr/>
          </p:nvSpPr>
          <p:spPr bwMode="auto">
            <a:xfrm>
              <a:off x="2918" y="1972"/>
              <a:ext cx="595" cy="302"/>
            </a:xfrm>
            <a:custGeom>
              <a:avLst/>
              <a:gdLst>
                <a:gd name="T0" fmla="*/ 595 w 595"/>
                <a:gd name="T1" fmla="*/ 302 h 302"/>
                <a:gd name="T2" fmla="*/ 595 w 595"/>
                <a:gd name="T3" fmla="*/ 229 h 302"/>
                <a:gd name="T4" fmla="*/ 0 w 595"/>
                <a:gd name="T5" fmla="*/ 229 h 302"/>
                <a:gd name="T6" fmla="*/ 0 w 595"/>
                <a:gd name="T7" fmla="*/ 0 h 30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95"/>
                <a:gd name="T13" fmla="*/ 0 h 302"/>
                <a:gd name="T14" fmla="*/ 595 w 595"/>
                <a:gd name="T15" fmla="*/ 302 h 30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95" h="302">
                  <a:moveTo>
                    <a:pt x="595" y="302"/>
                  </a:moveTo>
                  <a:lnTo>
                    <a:pt x="595" y="229"/>
                  </a:lnTo>
                  <a:lnTo>
                    <a:pt x="0" y="229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6657" name="Rectangle 25"/>
            <p:cNvSpPr>
              <a:spLocks noChangeArrowheads="1"/>
            </p:cNvSpPr>
            <p:nvPr/>
          </p:nvSpPr>
          <p:spPr bwMode="auto">
            <a:xfrm>
              <a:off x="2954" y="1987"/>
              <a:ext cx="52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Courier" charset="0"/>
                </a:rPr>
                <a:t>1</a:t>
              </a:r>
              <a:endParaRPr lang="en-US" sz="1800" b="0">
                <a:solidFill>
                  <a:schemeClr val="tx1"/>
                </a:solidFill>
              </a:endParaRPr>
            </a:p>
          </p:txBody>
        </p:sp>
        <p:sp>
          <p:nvSpPr>
            <p:cNvPr id="26658" name="Rectangle 26"/>
            <p:cNvSpPr>
              <a:spLocks noChangeArrowheads="1"/>
            </p:cNvSpPr>
            <p:nvPr/>
          </p:nvSpPr>
          <p:spPr bwMode="auto">
            <a:xfrm>
              <a:off x="3570" y="2175"/>
              <a:ext cx="52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Courier" charset="0"/>
                </a:rPr>
                <a:t>2</a:t>
              </a:r>
              <a:endParaRPr lang="en-US" sz="1800" b="0">
                <a:solidFill>
                  <a:schemeClr val="tx1"/>
                </a:solidFill>
              </a:endParaRPr>
            </a:p>
          </p:txBody>
        </p:sp>
        <p:sp>
          <p:nvSpPr>
            <p:cNvPr id="26659" name="Rectangle 27"/>
            <p:cNvSpPr>
              <a:spLocks noChangeArrowheads="1"/>
            </p:cNvSpPr>
            <p:nvPr/>
          </p:nvSpPr>
          <p:spPr bwMode="auto">
            <a:xfrm>
              <a:off x="3002" y="2468"/>
              <a:ext cx="992" cy="131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6" name="Rectangle 29"/>
          <p:cNvSpPr>
            <a:spLocks noChangeArrowheads="1"/>
          </p:cNvSpPr>
          <p:nvPr/>
        </p:nvSpPr>
        <p:spPr bwMode="auto">
          <a:xfrm>
            <a:off x="6792385" y="3168650"/>
            <a:ext cx="1282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Courier" charset="0"/>
              </a:rPr>
              <a:t>1</a:t>
            </a:r>
            <a:endParaRPr lang="en-US" sz="1800" b="0">
              <a:solidFill>
                <a:schemeClr val="tx1"/>
              </a:solidFill>
            </a:endParaRPr>
          </a:p>
        </p:txBody>
      </p: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6707718" y="3113089"/>
            <a:ext cx="4946649" cy="1385381"/>
            <a:chOff x="3169" y="1961"/>
            <a:chExt cx="2119" cy="651"/>
          </a:xfrm>
        </p:grpSpPr>
        <p:sp>
          <p:nvSpPr>
            <p:cNvPr id="26648" name="Rectangle 31"/>
            <p:cNvSpPr>
              <a:spLocks noChangeArrowheads="1"/>
            </p:cNvSpPr>
            <p:nvPr/>
          </p:nvSpPr>
          <p:spPr bwMode="auto">
            <a:xfrm>
              <a:off x="4296" y="2285"/>
              <a:ext cx="992" cy="19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" name="Group 32"/>
            <p:cNvGrpSpPr>
              <a:grpSpLocks/>
            </p:cNvGrpSpPr>
            <p:nvPr/>
          </p:nvGrpSpPr>
          <p:grpSpPr bwMode="auto">
            <a:xfrm>
              <a:off x="3169" y="1961"/>
              <a:ext cx="2117" cy="651"/>
              <a:chOff x="3169" y="1961"/>
              <a:chExt cx="2117" cy="651"/>
            </a:xfrm>
          </p:grpSpPr>
          <p:sp>
            <p:nvSpPr>
              <p:cNvPr id="26650" name="Rectangle 33"/>
              <p:cNvSpPr>
                <a:spLocks noChangeArrowheads="1"/>
              </p:cNvSpPr>
              <p:nvPr/>
            </p:nvSpPr>
            <p:spPr bwMode="auto">
              <a:xfrm>
                <a:off x="4666" y="2352"/>
                <a:ext cx="216" cy="2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sz="1800">
                    <a:solidFill>
                      <a:srgbClr val="000000"/>
                    </a:solidFill>
                    <a:latin typeface="Courier" charset="0"/>
                  </a:rPr>
                  <a:t>Time</a:t>
                </a:r>
              </a:p>
              <a:p>
                <a:pPr algn="l"/>
                <a:r>
                  <a:rPr lang="en-US" sz="1800">
                    <a:solidFill>
                      <a:srgbClr val="000000"/>
                    </a:solidFill>
                    <a:latin typeface="Courier" charset="0"/>
                  </a:rPr>
                  <a:t>Now</a:t>
                </a:r>
                <a:endParaRPr lang="en-US" sz="18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651" name="Rectangle 34"/>
              <p:cNvSpPr>
                <a:spLocks noChangeArrowheads="1"/>
              </p:cNvSpPr>
              <p:nvPr/>
            </p:nvSpPr>
            <p:spPr bwMode="auto">
              <a:xfrm>
                <a:off x="4844" y="2175"/>
                <a:ext cx="55" cy="1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sz="1800">
                    <a:solidFill>
                      <a:srgbClr val="000000"/>
                    </a:solidFill>
                    <a:latin typeface="Courier" charset="0"/>
                  </a:rPr>
                  <a:t>1</a:t>
                </a:r>
                <a:endParaRPr lang="en-US" sz="18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652" name="Freeform 35"/>
              <p:cNvSpPr>
                <a:spLocks/>
              </p:cNvSpPr>
              <p:nvPr/>
            </p:nvSpPr>
            <p:spPr bwMode="auto">
              <a:xfrm>
                <a:off x="3169" y="1961"/>
                <a:ext cx="1618" cy="313"/>
              </a:xfrm>
              <a:custGeom>
                <a:avLst/>
                <a:gdLst>
                  <a:gd name="T0" fmla="*/ 1618 w 1618"/>
                  <a:gd name="T1" fmla="*/ 313 h 313"/>
                  <a:gd name="T2" fmla="*/ 1618 w 1618"/>
                  <a:gd name="T3" fmla="*/ 188 h 313"/>
                  <a:gd name="T4" fmla="*/ 0 w 1618"/>
                  <a:gd name="T5" fmla="*/ 188 h 313"/>
                  <a:gd name="T6" fmla="*/ 0 w 1618"/>
                  <a:gd name="T7" fmla="*/ 0 h 3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18"/>
                  <a:gd name="T13" fmla="*/ 0 h 313"/>
                  <a:gd name="T14" fmla="*/ 1618 w 1618"/>
                  <a:gd name="T15" fmla="*/ 313 h 3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18" h="313">
                    <a:moveTo>
                      <a:pt x="1618" y="313"/>
                    </a:moveTo>
                    <a:lnTo>
                      <a:pt x="1618" y="188"/>
                    </a:lnTo>
                    <a:lnTo>
                      <a:pt x="0" y="188"/>
                    </a:lnTo>
                    <a:lnTo>
                      <a:pt x="0" y="0"/>
                    </a:ln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53" name="Rectangle 36"/>
              <p:cNvSpPr>
                <a:spLocks noChangeArrowheads="1"/>
              </p:cNvSpPr>
              <p:nvPr/>
            </p:nvSpPr>
            <p:spPr bwMode="auto">
              <a:xfrm>
                <a:off x="4294" y="2480"/>
                <a:ext cx="992" cy="115"/>
              </a:xfrm>
              <a:prstGeom prst="rect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638" name="Rectangle 37"/>
          <p:cNvSpPr>
            <a:spLocks noChangeArrowheads="1"/>
          </p:cNvSpPr>
          <p:nvPr/>
        </p:nvSpPr>
        <p:spPr bwMode="auto">
          <a:xfrm>
            <a:off x="4984751" y="2747964"/>
            <a:ext cx="2097616" cy="382587"/>
          </a:xfrm>
          <a:prstGeom prst="rect">
            <a:avLst/>
          </a:prstGeom>
          <a:solidFill>
            <a:schemeClr val="bg1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9" name="Rectangle 38"/>
          <p:cNvSpPr>
            <a:spLocks noChangeArrowheads="1"/>
          </p:cNvSpPr>
          <p:nvPr/>
        </p:nvSpPr>
        <p:spPr bwMode="auto">
          <a:xfrm>
            <a:off x="5613400" y="2840039"/>
            <a:ext cx="64543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Courier" charset="0"/>
              </a:rPr>
              <a:t>Watch</a:t>
            </a:r>
            <a:endParaRPr lang="en-US" sz="1800" b="0">
              <a:solidFill>
                <a:schemeClr val="tx1"/>
              </a:solidFill>
            </a:endParaRPr>
          </a:p>
        </p:txBody>
      </p:sp>
      <p:sp>
        <p:nvSpPr>
          <p:cNvPr id="26640" name="AutoShape 42"/>
          <p:cNvSpPr>
            <a:spLocks noChangeArrowheads="1"/>
          </p:cNvSpPr>
          <p:nvPr/>
        </p:nvSpPr>
        <p:spPr bwMode="auto">
          <a:xfrm>
            <a:off x="8769351" y="5356225"/>
            <a:ext cx="2099733" cy="609600"/>
          </a:xfrm>
          <a:prstGeom prst="wedgeRoundRectCallout">
            <a:avLst>
              <a:gd name="adj1" fmla="val -192542"/>
              <a:gd name="adj2" fmla="val -139583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Operations</a:t>
            </a:r>
          </a:p>
        </p:txBody>
      </p:sp>
      <p:sp>
        <p:nvSpPr>
          <p:cNvPr id="26641" name="Rectangle 43"/>
          <p:cNvSpPr>
            <a:spLocks noChangeArrowheads="1"/>
          </p:cNvSpPr>
          <p:nvPr/>
        </p:nvSpPr>
        <p:spPr bwMode="auto">
          <a:xfrm>
            <a:off x="990600" y="3984625"/>
            <a:ext cx="5001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Courier" charset="0"/>
              </a:rPr>
              <a:t>state</a:t>
            </a:r>
          </a:p>
        </p:txBody>
      </p:sp>
      <p:sp>
        <p:nvSpPr>
          <p:cNvPr id="26642" name="Rectangle 44"/>
          <p:cNvSpPr>
            <a:spLocks noChangeArrowheads="1"/>
          </p:cNvSpPr>
          <p:nvPr/>
        </p:nvSpPr>
        <p:spPr bwMode="auto">
          <a:xfrm>
            <a:off x="861484" y="3743325"/>
            <a:ext cx="11926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Courier" charset="0"/>
              </a:rPr>
              <a:t>PushButton</a:t>
            </a:r>
          </a:p>
        </p:txBody>
      </p:sp>
      <p:sp>
        <p:nvSpPr>
          <p:cNvPr id="26643" name="AutoShape 45"/>
          <p:cNvSpPr>
            <a:spLocks noChangeArrowheads="1"/>
          </p:cNvSpPr>
          <p:nvPr/>
        </p:nvSpPr>
        <p:spPr bwMode="auto">
          <a:xfrm>
            <a:off x="563034" y="5513388"/>
            <a:ext cx="1845733" cy="609600"/>
          </a:xfrm>
          <a:prstGeom prst="wedgeRoundRectCallout">
            <a:avLst>
              <a:gd name="adj1" fmla="val 85894"/>
              <a:gd name="adj2" fmla="val -22500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Attribute</a:t>
            </a:r>
          </a:p>
        </p:txBody>
      </p:sp>
      <p:sp>
        <p:nvSpPr>
          <p:cNvPr id="26644" name="Text Box 47"/>
          <p:cNvSpPr txBox="1">
            <a:spLocks noChangeArrowheads="1"/>
          </p:cNvSpPr>
          <p:nvPr/>
        </p:nvSpPr>
        <p:spPr bwMode="auto">
          <a:xfrm>
            <a:off x="2508604" y="914400"/>
            <a:ext cx="69340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 dirty="0" smtClean="0">
                <a:solidFill>
                  <a:schemeClr val="tx1"/>
                </a:solidFill>
              </a:rPr>
              <a:t>Class </a:t>
            </a:r>
            <a:r>
              <a:rPr lang="en-US" sz="2800" b="0" dirty="0">
                <a:solidFill>
                  <a:schemeClr val="tx1"/>
                </a:solidFill>
              </a:rPr>
              <a:t>diagrams represent the structure of the system</a:t>
            </a:r>
          </a:p>
        </p:txBody>
      </p:sp>
      <p:sp>
        <p:nvSpPr>
          <p:cNvPr id="26645" name="AutoShape 49"/>
          <p:cNvSpPr>
            <a:spLocks noChangeArrowheads="1"/>
          </p:cNvSpPr>
          <p:nvPr/>
        </p:nvSpPr>
        <p:spPr bwMode="auto">
          <a:xfrm>
            <a:off x="7281333" y="1866900"/>
            <a:ext cx="1219200" cy="609600"/>
          </a:xfrm>
          <a:prstGeom prst="wedgeRoundRectCallout">
            <a:avLst>
              <a:gd name="adj1" fmla="val -130556"/>
              <a:gd name="adj2" fmla="val 103907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Class</a:t>
            </a:r>
          </a:p>
        </p:txBody>
      </p:sp>
      <p:sp>
        <p:nvSpPr>
          <p:cNvPr id="26646" name="AutoShape 50"/>
          <p:cNvSpPr>
            <a:spLocks noChangeArrowheads="1"/>
          </p:cNvSpPr>
          <p:nvPr/>
        </p:nvSpPr>
        <p:spPr bwMode="auto">
          <a:xfrm>
            <a:off x="1642533" y="1498600"/>
            <a:ext cx="2235200" cy="609600"/>
          </a:xfrm>
          <a:prstGeom prst="wedgeRoundRectCallout">
            <a:avLst>
              <a:gd name="adj1" fmla="val 66287"/>
              <a:gd name="adj2" fmla="val 30025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Association</a:t>
            </a:r>
          </a:p>
        </p:txBody>
      </p:sp>
      <p:sp>
        <p:nvSpPr>
          <p:cNvPr id="26647" name="AutoShape 51"/>
          <p:cNvSpPr>
            <a:spLocks noChangeArrowheads="1"/>
          </p:cNvSpPr>
          <p:nvPr/>
        </p:nvSpPr>
        <p:spPr bwMode="auto">
          <a:xfrm>
            <a:off x="412751" y="2560638"/>
            <a:ext cx="2099733" cy="609600"/>
          </a:xfrm>
          <a:prstGeom prst="wedgeRoundRectCallout">
            <a:avLst>
              <a:gd name="adj1" fmla="val -2519"/>
              <a:gd name="adj2" fmla="val 122917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Multiplicity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Actor vs Class vs Object</a:t>
            </a:r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b="1" smtClean="0">
                <a:solidFill>
                  <a:srgbClr val="FF3300"/>
                </a:solidFill>
              </a:rPr>
              <a:t>Actor</a:t>
            </a:r>
            <a:r>
              <a:rPr lang="en-US" b="1" smtClean="0"/>
              <a:t> </a:t>
            </a:r>
          </a:p>
          <a:p>
            <a:pPr lvl="1"/>
            <a:r>
              <a:rPr lang="en-US" smtClean="0">
                <a:ea typeface="ＭＳ Ｐゴシック" charset="-128"/>
              </a:rPr>
              <a:t>An entity outside the system to be modeled, interacting with the system (“Passenger”)</a:t>
            </a:r>
          </a:p>
          <a:p>
            <a:r>
              <a:rPr lang="en-US" b="1" smtClean="0">
                <a:solidFill>
                  <a:srgbClr val="FF3300"/>
                </a:solidFill>
              </a:rPr>
              <a:t>Class</a:t>
            </a:r>
            <a:endParaRPr lang="en-US" b="1" smtClean="0"/>
          </a:p>
          <a:p>
            <a:pPr lvl="1"/>
            <a:r>
              <a:rPr lang="en-US" smtClean="0">
                <a:ea typeface="ＭＳ Ｐゴシック" charset="-128"/>
              </a:rPr>
              <a:t>An abstraction modeling an entity in the application or solution domain</a:t>
            </a:r>
          </a:p>
          <a:p>
            <a:pPr lvl="1"/>
            <a:r>
              <a:rPr lang="en-US" smtClean="0">
                <a:ea typeface="ＭＳ Ｐゴシック" charset="-128"/>
              </a:rPr>
              <a:t>The class is part of the system model (“User”, “Ticket distributor”, “Server”)</a:t>
            </a:r>
          </a:p>
          <a:p>
            <a:r>
              <a:rPr lang="en-US" b="1" smtClean="0">
                <a:solidFill>
                  <a:srgbClr val="FF3300"/>
                </a:solidFill>
              </a:rPr>
              <a:t>Object</a:t>
            </a:r>
            <a:endParaRPr lang="en-US" b="1" smtClean="0"/>
          </a:p>
          <a:p>
            <a:pPr lvl="1"/>
            <a:r>
              <a:rPr lang="en-US" smtClean="0">
                <a:ea typeface="ＭＳ Ｐゴシック" charset="-128"/>
              </a:rPr>
              <a:t>A specific instance of a class (“Joe, the passenger who is purchasing a ticket from the ticket distributor”).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8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8448"/>
            <a:ext cx="10363200" cy="1143000"/>
          </a:xfrm>
        </p:spPr>
        <p:txBody>
          <a:bodyPr/>
          <a:lstStyle/>
          <a:p>
            <a:r>
              <a:rPr lang="en-US" dirty="0" smtClean="0">
                <a:ea typeface="ＭＳ Ｐゴシック" charset="-128"/>
              </a:rPr>
              <a:t>UML Notation #3: Sequence diagram</a:t>
            </a:r>
          </a:p>
        </p:txBody>
      </p:sp>
      <p:sp>
        <p:nvSpPr>
          <p:cNvPr id="175" name="Rectangle 3"/>
          <p:cNvSpPr txBox="1">
            <a:spLocks noChangeArrowheads="1"/>
          </p:cNvSpPr>
          <p:nvPr/>
        </p:nvSpPr>
        <p:spPr>
          <a:xfrm>
            <a:off x="533400" y="1617784"/>
            <a:ext cx="11248292" cy="447821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UML sequence diagram represent </a:t>
            </a:r>
            <a:r>
              <a:rPr kumimoji="0" lang="en-US" sz="3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behavior in terms of interactions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Useful to identify or find missing objects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Time consuming to build, but worth the investment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Complement the class diagrams (which represent structure).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89"/>
          <p:cNvGrpSpPr>
            <a:grpSpLocks/>
          </p:cNvGrpSpPr>
          <p:nvPr/>
        </p:nvGrpSpPr>
        <p:grpSpPr bwMode="auto">
          <a:xfrm>
            <a:off x="1748367" y="1906588"/>
            <a:ext cx="3088217" cy="4049712"/>
            <a:chOff x="826" y="1201"/>
            <a:chExt cx="1459" cy="2551"/>
          </a:xfrm>
        </p:grpSpPr>
        <p:grpSp>
          <p:nvGrpSpPr>
            <p:cNvPr id="3" name="Group 159"/>
            <p:cNvGrpSpPr>
              <a:grpSpLocks/>
            </p:cNvGrpSpPr>
            <p:nvPr/>
          </p:nvGrpSpPr>
          <p:grpSpPr bwMode="auto">
            <a:xfrm>
              <a:off x="2284" y="1245"/>
              <a:ext cx="1" cy="2507"/>
              <a:chOff x="4650" y="1322"/>
              <a:chExt cx="1" cy="2507"/>
            </a:xfrm>
          </p:grpSpPr>
          <p:sp>
            <p:nvSpPr>
              <p:cNvPr id="27805" name="Line 56"/>
              <p:cNvSpPr>
                <a:spLocks noChangeShapeType="1"/>
              </p:cNvSpPr>
              <p:nvPr/>
            </p:nvSpPr>
            <p:spPr bwMode="auto">
              <a:xfrm>
                <a:off x="4650" y="1322"/>
                <a:ext cx="1" cy="4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806" name="Line 57"/>
              <p:cNvSpPr>
                <a:spLocks noChangeShapeType="1"/>
              </p:cNvSpPr>
              <p:nvPr/>
            </p:nvSpPr>
            <p:spPr bwMode="auto">
              <a:xfrm>
                <a:off x="4650" y="1430"/>
                <a:ext cx="1" cy="75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807" name="Line 58"/>
              <p:cNvSpPr>
                <a:spLocks noChangeShapeType="1"/>
              </p:cNvSpPr>
              <p:nvPr/>
            </p:nvSpPr>
            <p:spPr bwMode="auto">
              <a:xfrm>
                <a:off x="4650" y="1581"/>
                <a:ext cx="1" cy="75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808" name="Line 59"/>
              <p:cNvSpPr>
                <a:spLocks noChangeShapeType="1"/>
              </p:cNvSpPr>
              <p:nvPr/>
            </p:nvSpPr>
            <p:spPr bwMode="auto">
              <a:xfrm>
                <a:off x="4650" y="1721"/>
                <a:ext cx="1" cy="86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809" name="Line 60"/>
              <p:cNvSpPr>
                <a:spLocks noChangeShapeType="1"/>
              </p:cNvSpPr>
              <p:nvPr/>
            </p:nvSpPr>
            <p:spPr bwMode="auto">
              <a:xfrm>
                <a:off x="4650" y="1871"/>
                <a:ext cx="1" cy="75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810" name="Line 61"/>
              <p:cNvSpPr>
                <a:spLocks noChangeShapeType="1"/>
              </p:cNvSpPr>
              <p:nvPr/>
            </p:nvSpPr>
            <p:spPr bwMode="auto">
              <a:xfrm>
                <a:off x="4650" y="2022"/>
                <a:ext cx="1" cy="75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811" name="Line 62"/>
              <p:cNvSpPr>
                <a:spLocks noChangeShapeType="1"/>
              </p:cNvSpPr>
              <p:nvPr/>
            </p:nvSpPr>
            <p:spPr bwMode="auto">
              <a:xfrm>
                <a:off x="4650" y="2172"/>
                <a:ext cx="1" cy="76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812" name="Line 63"/>
              <p:cNvSpPr>
                <a:spLocks noChangeShapeType="1"/>
              </p:cNvSpPr>
              <p:nvPr/>
            </p:nvSpPr>
            <p:spPr bwMode="auto">
              <a:xfrm>
                <a:off x="4650" y="2312"/>
                <a:ext cx="1" cy="86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813" name="Line 64"/>
              <p:cNvSpPr>
                <a:spLocks noChangeShapeType="1"/>
              </p:cNvSpPr>
              <p:nvPr/>
            </p:nvSpPr>
            <p:spPr bwMode="auto">
              <a:xfrm>
                <a:off x="4650" y="2463"/>
                <a:ext cx="1" cy="75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814" name="Line 65"/>
              <p:cNvSpPr>
                <a:spLocks noChangeShapeType="1"/>
              </p:cNvSpPr>
              <p:nvPr/>
            </p:nvSpPr>
            <p:spPr bwMode="auto">
              <a:xfrm>
                <a:off x="4650" y="2614"/>
                <a:ext cx="1" cy="75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815" name="Line 66"/>
              <p:cNvSpPr>
                <a:spLocks noChangeShapeType="1"/>
              </p:cNvSpPr>
              <p:nvPr/>
            </p:nvSpPr>
            <p:spPr bwMode="auto">
              <a:xfrm>
                <a:off x="4650" y="2785"/>
                <a:ext cx="1" cy="86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816" name="Line 67"/>
              <p:cNvSpPr>
                <a:spLocks noChangeShapeType="1"/>
              </p:cNvSpPr>
              <p:nvPr/>
            </p:nvSpPr>
            <p:spPr bwMode="auto">
              <a:xfrm>
                <a:off x="4650" y="2904"/>
                <a:ext cx="1" cy="75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817" name="Line 68"/>
              <p:cNvSpPr>
                <a:spLocks noChangeShapeType="1"/>
              </p:cNvSpPr>
              <p:nvPr/>
            </p:nvSpPr>
            <p:spPr bwMode="auto">
              <a:xfrm>
                <a:off x="4650" y="3055"/>
                <a:ext cx="1" cy="75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818" name="Line 69"/>
              <p:cNvSpPr>
                <a:spLocks noChangeShapeType="1"/>
              </p:cNvSpPr>
              <p:nvPr/>
            </p:nvSpPr>
            <p:spPr bwMode="auto">
              <a:xfrm>
                <a:off x="4650" y="3194"/>
                <a:ext cx="1" cy="87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819" name="Line 70"/>
              <p:cNvSpPr>
                <a:spLocks noChangeShapeType="1"/>
              </p:cNvSpPr>
              <p:nvPr/>
            </p:nvSpPr>
            <p:spPr bwMode="auto">
              <a:xfrm>
                <a:off x="4650" y="3345"/>
                <a:ext cx="1" cy="75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820" name="Line 71"/>
              <p:cNvSpPr>
                <a:spLocks noChangeShapeType="1"/>
              </p:cNvSpPr>
              <p:nvPr/>
            </p:nvSpPr>
            <p:spPr bwMode="auto">
              <a:xfrm>
                <a:off x="4650" y="3496"/>
                <a:ext cx="1" cy="75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821" name="Line 72"/>
              <p:cNvSpPr>
                <a:spLocks noChangeShapeType="1"/>
              </p:cNvSpPr>
              <p:nvPr/>
            </p:nvSpPr>
            <p:spPr bwMode="auto">
              <a:xfrm>
                <a:off x="4650" y="3636"/>
                <a:ext cx="1" cy="86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822" name="Line 73"/>
              <p:cNvSpPr>
                <a:spLocks noChangeShapeType="1"/>
              </p:cNvSpPr>
              <p:nvPr/>
            </p:nvSpPr>
            <p:spPr bwMode="auto">
              <a:xfrm>
                <a:off x="4650" y="3786"/>
                <a:ext cx="1" cy="43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" name="Group 270"/>
            <p:cNvGrpSpPr>
              <a:grpSpLocks/>
            </p:cNvGrpSpPr>
            <p:nvPr/>
          </p:nvGrpSpPr>
          <p:grpSpPr bwMode="auto">
            <a:xfrm>
              <a:off x="826" y="1201"/>
              <a:ext cx="1" cy="2507"/>
              <a:chOff x="4650" y="1322"/>
              <a:chExt cx="1" cy="2507"/>
            </a:xfrm>
          </p:grpSpPr>
          <p:sp>
            <p:nvSpPr>
              <p:cNvPr id="27787" name="Line 271"/>
              <p:cNvSpPr>
                <a:spLocks noChangeShapeType="1"/>
              </p:cNvSpPr>
              <p:nvPr/>
            </p:nvSpPr>
            <p:spPr bwMode="auto">
              <a:xfrm>
                <a:off x="4650" y="1322"/>
                <a:ext cx="1" cy="4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788" name="Line 272"/>
              <p:cNvSpPr>
                <a:spLocks noChangeShapeType="1"/>
              </p:cNvSpPr>
              <p:nvPr/>
            </p:nvSpPr>
            <p:spPr bwMode="auto">
              <a:xfrm>
                <a:off x="4650" y="1430"/>
                <a:ext cx="1" cy="75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789" name="Line 273"/>
              <p:cNvSpPr>
                <a:spLocks noChangeShapeType="1"/>
              </p:cNvSpPr>
              <p:nvPr/>
            </p:nvSpPr>
            <p:spPr bwMode="auto">
              <a:xfrm>
                <a:off x="4650" y="1581"/>
                <a:ext cx="1" cy="75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790" name="Line 274"/>
              <p:cNvSpPr>
                <a:spLocks noChangeShapeType="1"/>
              </p:cNvSpPr>
              <p:nvPr/>
            </p:nvSpPr>
            <p:spPr bwMode="auto">
              <a:xfrm>
                <a:off x="4650" y="1721"/>
                <a:ext cx="1" cy="86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791" name="Line 275"/>
              <p:cNvSpPr>
                <a:spLocks noChangeShapeType="1"/>
              </p:cNvSpPr>
              <p:nvPr/>
            </p:nvSpPr>
            <p:spPr bwMode="auto">
              <a:xfrm>
                <a:off x="4650" y="1871"/>
                <a:ext cx="1" cy="75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792" name="Line 276"/>
              <p:cNvSpPr>
                <a:spLocks noChangeShapeType="1"/>
              </p:cNvSpPr>
              <p:nvPr/>
            </p:nvSpPr>
            <p:spPr bwMode="auto">
              <a:xfrm>
                <a:off x="4650" y="2022"/>
                <a:ext cx="1" cy="75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793" name="Line 277"/>
              <p:cNvSpPr>
                <a:spLocks noChangeShapeType="1"/>
              </p:cNvSpPr>
              <p:nvPr/>
            </p:nvSpPr>
            <p:spPr bwMode="auto">
              <a:xfrm>
                <a:off x="4650" y="2172"/>
                <a:ext cx="1" cy="76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794" name="Line 278"/>
              <p:cNvSpPr>
                <a:spLocks noChangeShapeType="1"/>
              </p:cNvSpPr>
              <p:nvPr/>
            </p:nvSpPr>
            <p:spPr bwMode="auto">
              <a:xfrm>
                <a:off x="4650" y="2312"/>
                <a:ext cx="1" cy="86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795" name="Line 279"/>
              <p:cNvSpPr>
                <a:spLocks noChangeShapeType="1"/>
              </p:cNvSpPr>
              <p:nvPr/>
            </p:nvSpPr>
            <p:spPr bwMode="auto">
              <a:xfrm>
                <a:off x="4650" y="2463"/>
                <a:ext cx="1" cy="75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796" name="Line 280"/>
              <p:cNvSpPr>
                <a:spLocks noChangeShapeType="1"/>
              </p:cNvSpPr>
              <p:nvPr/>
            </p:nvSpPr>
            <p:spPr bwMode="auto">
              <a:xfrm>
                <a:off x="4650" y="2614"/>
                <a:ext cx="1" cy="75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797" name="Line 281"/>
              <p:cNvSpPr>
                <a:spLocks noChangeShapeType="1"/>
              </p:cNvSpPr>
              <p:nvPr/>
            </p:nvSpPr>
            <p:spPr bwMode="auto">
              <a:xfrm>
                <a:off x="4650" y="2785"/>
                <a:ext cx="1" cy="86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798" name="Line 282"/>
              <p:cNvSpPr>
                <a:spLocks noChangeShapeType="1"/>
              </p:cNvSpPr>
              <p:nvPr/>
            </p:nvSpPr>
            <p:spPr bwMode="auto">
              <a:xfrm>
                <a:off x="4650" y="2904"/>
                <a:ext cx="1" cy="75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799" name="Line 283"/>
              <p:cNvSpPr>
                <a:spLocks noChangeShapeType="1"/>
              </p:cNvSpPr>
              <p:nvPr/>
            </p:nvSpPr>
            <p:spPr bwMode="auto">
              <a:xfrm>
                <a:off x="4650" y="3055"/>
                <a:ext cx="1" cy="75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800" name="Line 284"/>
              <p:cNvSpPr>
                <a:spLocks noChangeShapeType="1"/>
              </p:cNvSpPr>
              <p:nvPr/>
            </p:nvSpPr>
            <p:spPr bwMode="auto">
              <a:xfrm>
                <a:off x="4650" y="3194"/>
                <a:ext cx="1" cy="87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801" name="Line 285"/>
              <p:cNvSpPr>
                <a:spLocks noChangeShapeType="1"/>
              </p:cNvSpPr>
              <p:nvPr/>
            </p:nvSpPr>
            <p:spPr bwMode="auto">
              <a:xfrm>
                <a:off x="4650" y="3345"/>
                <a:ext cx="1" cy="75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802" name="Line 286"/>
              <p:cNvSpPr>
                <a:spLocks noChangeShapeType="1"/>
              </p:cNvSpPr>
              <p:nvPr/>
            </p:nvSpPr>
            <p:spPr bwMode="auto">
              <a:xfrm>
                <a:off x="4650" y="3496"/>
                <a:ext cx="1" cy="75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803" name="Line 287"/>
              <p:cNvSpPr>
                <a:spLocks noChangeShapeType="1"/>
              </p:cNvSpPr>
              <p:nvPr/>
            </p:nvSpPr>
            <p:spPr bwMode="auto">
              <a:xfrm>
                <a:off x="4650" y="3636"/>
                <a:ext cx="1" cy="86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804" name="Line 288"/>
              <p:cNvSpPr>
                <a:spLocks noChangeShapeType="1"/>
              </p:cNvSpPr>
              <p:nvPr/>
            </p:nvSpPr>
            <p:spPr bwMode="auto">
              <a:xfrm>
                <a:off x="4650" y="3786"/>
                <a:ext cx="1" cy="43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27651" name="AutoShape 6"/>
          <p:cNvSpPr>
            <a:spLocks noChangeArrowheads="1"/>
          </p:cNvSpPr>
          <p:nvPr/>
        </p:nvSpPr>
        <p:spPr bwMode="auto">
          <a:xfrm>
            <a:off x="2374901" y="1081089"/>
            <a:ext cx="1657351" cy="396875"/>
          </a:xfrm>
          <a:prstGeom prst="wedgeRoundRectCallout">
            <a:avLst>
              <a:gd name="adj1" fmla="val -6194"/>
              <a:gd name="adj2" fmla="val 246398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Message</a:t>
            </a:r>
          </a:p>
        </p:txBody>
      </p:sp>
      <p:sp>
        <p:nvSpPr>
          <p:cNvPr id="27652" name="Line 201"/>
          <p:cNvSpPr>
            <a:spLocks noChangeShapeType="1"/>
          </p:cNvSpPr>
          <p:nvPr/>
        </p:nvSpPr>
        <p:spPr bwMode="auto">
          <a:xfrm>
            <a:off x="8053918" y="5702301"/>
            <a:ext cx="2116" cy="13652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653" name="Line 202"/>
          <p:cNvSpPr>
            <a:spLocks noChangeShapeType="1"/>
          </p:cNvSpPr>
          <p:nvPr/>
        </p:nvSpPr>
        <p:spPr bwMode="auto">
          <a:xfrm>
            <a:off x="8053918" y="5940426"/>
            <a:ext cx="2116" cy="682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6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-129817"/>
            <a:ext cx="10363200" cy="1143000"/>
          </a:xfrm>
        </p:spPr>
        <p:txBody>
          <a:bodyPr/>
          <a:lstStyle/>
          <a:p>
            <a:r>
              <a:rPr lang="en-US" dirty="0" smtClean="0">
                <a:ea typeface="ＭＳ Ｐゴシック" charset="-128"/>
              </a:rPr>
              <a:t>UML Notation #3: Sequence diagram</a:t>
            </a:r>
          </a:p>
        </p:txBody>
      </p:sp>
      <p:sp>
        <p:nvSpPr>
          <p:cNvPr id="27655" name="Rectangle 82"/>
          <p:cNvSpPr>
            <a:spLocks noChangeArrowheads="1"/>
          </p:cNvSpPr>
          <p:nvPr/>
        </p:nvSpPr>
        <p:spPr bwMode="auto">
          <a:xfrm>
            <a:off x="7907867" y="2538413"/>
            <a:ext cx="251884" cy="2222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261"/>
          <p:cNvGrpSpPr>
            <a:grpSpLocks/>
          </p:cNvGrpSpPr>
          <p:nvPr/>
        </p:nvGrpSpPr>
        <p:grpSpPr bwMode="auto">
          <a:xfrm>
            <a:off x="9980084" y="1651000"/>
            <a:ext cx="1310216" cy="4165600"/>
            <a:chOff x="4715" y="1040"/>
            <a:chExt cx="619" cy="2624"/>
          </a:xfrm>
        </p:grpSpPr>
        <p:grpSp>
          <p:nvGrpSpPr>
            <p:cNvPr id="6" name="Group 154"/>
            <p:cNvGrpSpPr>
              <a:grpSpLocks/>
            </p:cNvGrpSpPr>
            <p:nvPr/>
          </p:nvGrpSpPr>
          <p:grpSpPr bwMode="auto">
            <a:xfrm>
              <a:off x="4977" y="1168"/>
              <a:ext cx="111" cy="2496"/>
              <a:chOff x="2079" y="1322"/>
              <a:chExt cx="118" cy="2496"/>
            </a:xfrm>
          </p:grpSpPr>
          <p:sp>
            <p:nvSpPr>
              <p:cNvPr id="27763" name="Line 20"/>
              <p:cNvSpPr>
                <a:spLocks noChangeShapeType="1"/>
              </p:cNvSpPr>
              <p:nvPr/>
            </p:nvSpPr>
            <p:spPr bwMode="auto">
              <a:xfrm>
                <a:off x="2143" y="1322"/>
                <a:ext cx="1" cy="4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7" name="Group 153"/>
              <p:cNvGrpSpPr>
                <a:grpSpLocks/>
              </p:cNvGrpSpPr>
              <p:nvPr/>
            </p:nvGrpSpPr>
            <p:grpSpPr bwMode="auto">
              <a:xfrm>
                <a:off x="2079" y="1430"/>
                <a:ext cx="118" cy="2388"/>
                <a:chOff x="2079" y="1430"/>
                <a:chExt cx="118" cy="2388"/>
              </a:xfrm>
            </p:grpSpPr>
            <p:sp>
              <p:nvSpPr>
                <p:cNvPr id="27765" name="Line 21"/>
                <p:cNvSpPr>
                  <a:spLocks noChangeShapeType="1"/>
                </p:cNvSpPr>
                <p:nvPr/>
              </p:nvSpPr>
              <p:spPr bwMode="auto">
                <a:xfrm>
                  <a:off x="2143" y="1430"/>
                  <a:ext cx="1" cy="75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766" name="Line 22"/>
                <p:cNvSpPr>
                  <a:spLocks noChangeShapeType="1"/>
                </p:cNvSpPr>
                <p:nvPr/>
              </p:nvSpPr>
              <p:spPr bwMode="auto">
                <a:xfrm>
                  <a:off x="2143" y="1581"/>
                  <a:ext cx="1" cy="75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767" name="Line 23"/>
                <p:cNvSpPr>
                  <a:spLocks noChangeShapeType="1"/>
                </p:cNvSpPr>
                <p:nvPr/>
              </p:nvSpPr>
              <p:spPr bwMode="auto">
                <a:xfrm>
                  <a:off x="2143" y="1721"/>
                  <a:ext cx="1" cy="86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768" name="Line 24"/>
                <p:cNvSpPr>
                  <a:spLocks noChangeShapeType="1"/>
                </p:cNvSpPr>
                <p:nvPr/>
              </p:nvSpPr>
              <p:spPr bwMode="auto">
                <a:xfrm>
                  <a:off x="2143" y="1871"/>
                  <a:ext cx="1" cy="75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769" name="Line 25"/>
                <p:cNvSpPr>
                  <a:spLocks noChangeShapeType="1"/>
                </p:cNvSpPr>
                <p:nvPr/>
              </p:nvSpPr>
              <p:spPr bwMode="auto">
                <a:xfrm>
                  <a:off x="2143" y="2022"/>
                  <a:ext cx="1" cy="75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770" name="Line 26"/>
                <p:cNvSpPr>
                  <a:spLocks noChangeShapeType="1"/>
                </p:cNvSpPr>
                <p:nvPr/>
              </p:nvSpPr>
              <p:spPr bwMode="auto">
                <a:xfrm>
                  <a:off x="2143" y="2162"/>
                  <a:ext cx="1" cy="75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771" name="Line 27"/>
                <p:cNvSpPr>
                  <a:spLocks noChangeShapeType="1"/>
                </p:cNvSpPr>
                <p:nvPr/>
              </p:nvSpPr>
              <p:spPr bwMode="auto">
                <a:xfrm>
                  <a:off x="2143" y="2312"/>
                  <a:ext cx="1" cy="76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772" name="Line 28"/>
                <p:cNvSpPr>
                  <a:spLocks noChangeShapeType="1"/>
                </p:cNvSpPr>
                <p:nvPr/>
              </p:nvSpPr>
              <p:spPr bwMode="auto">
                <a:xfrm>
                  <a:off x="2143" y="2452"/>
                  <a:ext cx="1" cy="86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773" name="Line 29"/>
                <p:cNvSpPr>
                  <a:spLocks noChangeShapeType="1"/>
                </p:cNvSpPr>
                <p:nvPr/>
              </p:nvSpPr>
              <p:spPr bwMode="auto">
                <a:xfrm>
                  <a:off x="2143" y="2603"/>
                  <a:ext cx="1" cy="75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774" name="Line 30"/>
                <p:cNvSpPr>
                  <a:spLocks noChangeShapeType="1"/>
                </p:cNvSpPr>
                <p:nvPr/>
              </p:nvSpPr>
              <p:spPr bwMode="auto">
                <a:xfrm>
                  <a:off x="2143" y="2753"/>
                  <a:ext cx="1" cy="76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775" name="Line 31"/>
                <p:cNvSpPr>
                  <a:spLocks noChangeShapeType="1"/>
                </p:cNvSpPr>
                <p:nvPr/>
              </p:nvSpPr>
              <p:spPr bwMode="auto">
                <a:xfrm>
                  <a:off x="2143" y="2893"/>
                  <a:ext cx="1" cy="86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776" name="Line 32"/>
                <p:cNvSpPr>
                  <a:spLocks noChangeShapeType="1"/>
                </p:cNvSpPr>
                <p:nvPr/>
              </p:nvSpPr>
              <p:spPr bwMode="auto">
                <a:xfrm>
                  <a:off x="2143" y="3044"/>
                  <a:ext cx="1" cy="75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777" name="Line 33"/>
                <p:cNvSpPr>
                  <a:spLocks noChangeShapeType="1"/>
                </p:cNvSpPr>
                <p:nvPr/>
              </p:nvSpPr>
              <p:spPr bwMode="auto">
                <a:xfrm>
                  <a:off x="2143" y="3194"/>
                  <a:ext cx="1" cy="76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778" name="Line 34"/>
                <p:cNvSpPr>
                  <a:spLocks noChangeShapeType="1"/>
                </p:cNvSpPr>
                <p:nvPr/>
              </p:nvSpPr>
              <p:spPr bwMode="auto">
                <a:xfrm>
                  <a:off x="2143" y="3334"/>
                  <a:ext cx="1" cy="86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779" name="Line 35"/>
                <p:cNvSpPr>
                  <a:spLocks noChangeShapeType="1"/>
                </p:cNvSpPr>
                <p:nvPr/>
              </p:nvSpPr>
              <p:spPr bwMode="auto">
                <a:xfrm>
                  <a:off x="2143" y="3485"/>
                  <a:ext cx="1" cy="75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780" name="Line 36"/>
                <p:cNvSpPr>
                  <a:spLocks noChangeShapeType="1"/>
                </p:cNvSpPr>
                <p:nvPr/>
              </p:nvSpPr>
              <p:spPr bwMode="auto">
                <a:xfrm>
                  <a:off x="2143" y="3636"/>
                  <a:ext cx="1" cy="75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781" name="Line 37"/>
                <p:cNvSpPr>
                  <a:spLocks noChangeShapeType="1"/>
                </p:cNvSpPr>
                <p:nvPr/>
              </p:nvSpPr>
              <p:spPr bwMode="auto">
                <a:xfrm>
                  <a:off x="2143" y="3775"/>
                  <a:ext cx="1" cy="43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782" name="Rectangle 84"/>
                <p:cNvSpPr>
                  <a:spLocks noChangeArrowheads="1"/>
                </p:cNvSpPr>
                <p:nvPr/>
              </p:nvSpPr>
              <p:spPr bwMode="auto">
                <a:xfrm>
                  <a:off x="2079" y="1839"/>
                  <a:ext cx="118" cy="1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83" name="Rectangle 91"/>
                <p:cNvSpPr>
                  <a:spLocks noChangeArrowheads="1"/>
                </p:cNvSpPr>
                <p:nvPr/>
              </p:nvSpPr>
              <p:spPr bwMode="auto">
                <a:xfrm>
                  <a:off x="2079" y="2151"/>
                  <a:ext cx="118" cy="1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84" name="Rectangle 106"/>
                <p:cNvSpPr>
                  <a:spLocks noChangeArrowheads="1"/>
                </p:cNvSpPr>
                <p:nvPr/>
              </p:nvSpPr>
              <p:spPr bwMode="auto">
                <a:xfrm>
                  <a:off x="2079" y="2603"/>
                  <a:ext cx="118" cy="43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7762" name="Rectangle 14"/>
            <p:cNvSpPr>
              <a:spLocks noChangeArrowheads="1"/>
            </p:cNvSpPr>
            <p:nvPr/>
          </p:nvSpPr>
          <p:spPr bwMode="auto">
            <a:xfrm>
              <a:off x="4715" y="1040"/>
              <a:ext cx="619" cy="247"/>
            </a:xfrm>
            <a:prstGeom prst="rect">
              <a:avLst/>
            </a:prstGeom>
            <a:solidFill>
              <a:schemeClr val="bg1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57" name="Rectangle 15"/>
          <p:cNvSpPr>
            <a:spLocks noChangeArrowheads="1"/>
          </p:cNvSpPr>
          <p:nvPr/>
        </p:nvSpPr>
        <p:spPr bwMode="auto">
          <a:xfrm>
            <a:off x="10231967" y="1722439"/>
            <a:ext cx="56848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u="sng">
                <a:solidFill>
                  <a:srgbClr val="000000"/>
                </a:solidFill>
                <a:latin typeface="Courier" charset="0"/>
              </a:rPr>
              <a:t>:Time</a:t>
            </a:r>
            <a:endParaRPr lang="en-US" sz="1800" b="0">
              <a:solidFill>
                <a:schemeClr val="tx1"/>
              </a:solidFill>
            </a:endParaRPr>
          </a:p>
        </p:txBody>
      </p:sp>
      <p:grpSp>
        <p:nvGrpSpPr>
          <p:cNvPr id="8" name="Group 268"/>
          <p:cNvGrpSpPr>
            <a:grpSpLocks/>
          </p:cNvGrpSpPr>
          <p:nvPr/>
        </p:nvGrpSpPr>
        <p:grpSpPr bwMode="auto">
          <a:xfrm>
            <a:off x="840317" y="1020764"/>
            <a:ext cx="4699000" cy="1025524"/>
            <a:chOff x="397" y="643"/>
            <a:chExt cx="2220" cy="646"/>
          </a:xfrm>
        </p:grpSpPr>
        <p:sp>
          <p:nvSpPr>
            <p:cNvPr id="27751" name="Rectangle 11"/>
            <p:cNvSpPr>
              <a:spLocks noChangeArrowheads="1"/>
            </p:cNvSpPr>
            <p:nvPr/>
          </p:nvSpPr>
          <p:spPr bwMode="auto">
            <a:xfrm>
              <a:off x="1977" y="1040"/>
              <a:ext cx="640" cy="247"/>
            </a:xfrm>
            <a:prstGeom prst="rect">
              <a:avLst/>
            </a:prstGeom>
            <a:solidFill>
              <a:schemeClr val="bg1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267"/>
            <p:cNvGrpSpPr>
              <a:grpSpLocks/>
            </p:cNvGrpSpPr>
            <p:nvPr/>
          </p:nvGrpSpPr>
          <p:grpSpPr bwMode="auto">
            <a:xfrm>
              <a:off x="397" y="643"/>
              <a:ext cx="1917" cy="646"/>
              <a:chOff x="397" y="643"/>
              <a:chExt cx="1917" cy="646"/>
            </a:xfrm>
          </p:grpSpPr>
          <p:grpSp>
            <p:nvGrpSpPr>
              <p:cNvPr id="10" name="Group 266"/>
              <p:cNvGrpSpPr>
                <a:grpSpLocks/>
              </p:cNvGrpSpPr>
              <p:nvPr/>
            </p:nvGrpSpPr>
            <p:grpSpPr bwMode="auto">
              <a:xfrm>
                <a:off x="697" y="643"/>
                <a:ext cx="1617" cy="623"/>
                <a:chOff x="697" y="643"/>
                <a:chExt cx="1617" cy="623"/>
              </a:xfrm>
            </p:grpSpPr>
            <p:sp>
              <p:nvSpPr>
                <p:cNvPr id="27755" name="Rectangle 12"/>
                <p:cNvSpPr>
                  <a:spLocks noChangeArrowheads="1"/>
                </p:cNvSpPr>
                <p:nvPr/>
              </p:nvSpPr>
              <p:spPr bwMode="auto">
                <a:xfrm>
                  <a:off x="1948" y="1092"/>
                  <a:ext cx="366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/>
                  <a:r>
                    <a:rPr lang="en-US" sz="1800">
                      <a:solidFill>
                        <a:srgbClr val="000000"/>
                      </a:solidFill>
                      <a:latin typeface="Courier" charset="0"/>
                    </a:rPr>
                    <a:t> </a:t>
                  </a:r>
                  <a:r>
                    <a:rPr lang="en-US" sz="1800" u="sng">
                      <a:solidFill>
                        <a:srgbClr val="000000"/>
                      </a:solidFill>
                      <a:latin typeface="Courier" charset="0"/>
                    </a:rPr>
                    <a:t>:Watch</a:t>
                  </a:r>
                  <a:endParaRPr lang="en-US" sz="1800" b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1" name="Group 265"/>
                <p:cNvGrpSpPr>
                  <a:grpSpLocks/>
                </p:cNvGrpSpPr>
                <p:nvPr/>
              </p:nvGrpSpPr>
              <p:grpSpPr bwMode="auto">
                <a:xfrm>
                  <a:off x="697" y="643"/>
                  <a:ext cx="269" cy="473"/>
                  <a:chOff x="697" y="643"/>
                  <a:chExt cx="269" cy="473"/>
                </a:xfrm>
              </p:grpSpPr>
              <p:sp>
                <p:nvSpPr>
                  <p:cNvPr id="27757" name="Freeform 124"/>
                  <p:cNvSpPr>
                    <a:spLocks/>
                  </p:cNvSpPr>
                  <p:nvPr/>
                </p:nvSpPr>
                <p:spPr bwMode="auto">
                  <a:xfrm>
                    <a:off x="697" y="740"/>
                    <a:ext cx="129" cy="376"/>
                  </a:xfrm>
                  <a:custGeom>
                    <a:avLst/>
                    <a:gdLst>
                      <a:gd name="T0" fmla="*/ 129 w 129"/>
                      <a:gd name="T1" fmla="*/ 0 h 376"/>
                      <a:gd name="T2" fmla="*/ 129 w 129"/>
                      <a:gd name="T3" fmla="*/ 237 h 376"/>
                      <a:gd name="T4" fmla="*/ 0 w 129"/>
                      <a:gd name="T5" fmla="*/ 376 h 376"/>
                      <a:gd name="T6" fmla="*/ 0 60000 65536"/>
                      <a:gd name="T7" fmla="*/ 0 60000 65536"/>
                      <a:gd name="T8" fmla="*/ 0 60000 65536"/>
                      <a:gd name="T9" fmla="*/ 0 w 129"/>
                      <a:gd name="T10" fmla="*/ 0 h 376"/>
                      <a:gd name="T11" fmla="*/ 129 w 129"/>
                      <a:gd name="T12" fmla="*/ 376 h 37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9" h="376">
                        <a:moveTo>
                          <a:pt x="129" y="0"/>
                        </a:moveTo>
                        <a:lnTo>
                          <a:pt x="129" y="237"/>
                        </a:lnTo>
                        <a:lnTo>
                          <a:pt x="0" y="376"/>
                        </a:lnTo>
                      </a:path>
                    </a:pathLst>
                  </a:custGeom>
                  <a:noFill/>
                  <a:ln w="1746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7758" name="Line 125"/>
                  <p:cNvSpPr>
                    <a:spLocks noChangeShapeType="1"/>
                  </p:cNvSpPr>
                  <p:nvPr/>
                </p:nvSpPr>
                <p:spPr bwMode="auto">
                  <a:xfrm>
                    <a:off x="826" y="977"/>
                    <a:ext cx="140" cy="139"/>
                  </a:xfrm>
                  <a:prstGeom prst="line">
                    <a:avLst/>
                  </a:prstGeom>
                  <a:noFill/>
                  <a:ln w="1746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7759" name="Line 126"/>
                  <p:cNvSpPr>
                    <a:spLocks noChangeShapeType="1"/>
                  </p:cNvSpPr>
                  <p:nvPr/>
                </p:nvSpPr>
                <p:spPr bwMode="auto">
                  <a:xfrm>
                    <a:off x="697" y="847"/>
                    <a:ext cx="269" cy="1"/>
                  </a:xfrm>
                  <a:prstGeom prst="line">
                    <a:avLst/>
                  </a:prstGeom>
                  <a:noFill/>
                  <a:ln w="1746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7760" name="Oval 127"/>
                  <p:cNvSpPr>
                    <a:spLocks noChangeArrowheads="1"/>
                  </p:cNvSpPr>
                  <p:nvPr/>
                </p:nvSpPr>
                <p:spPr bwMode="auto">
                  <a:xfrm>
                    <a:off x="761" y="643"/>
                    <a:ext cx="140" cy="14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1746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754" name="Rectangle 128"/>
              <p:cNvSpPr>
                <a:spLocks noChangeArrowheads="1"/>
              </p:cNvSpPr>
              <p:nvPr/>
            </p:nvSpPr>
            <p:spPr bwMode="auto">
              <a:xfrm>
                <a:off x="397" y="1115"/>
                <a:ext cx="565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sz="1800" u="sng">
                    <a:solidFill>
                      <a:srgbClr val="000000"/>
                    </a:solidFill>
                    <a:latin typeface="Courier" charset="0"/>
                  </a:rPr>
                  <a:t>:WatchUser</a:t>
                </a:r>
                <a:endParaRPr lang="en-US" sz="1800" b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7659" name="AutoShape 5"/>
          <p:cNvSpPr>
            <a:spLocks noChangeArrowheads="1"/>
          </p:cNvSpPr>
          <p:nvPr/>
        </p:nvSpPr>
        <p:spPr bwMode="auto">
          <a:xfrm>
            <a:off x="4665134" y="1103313"/>
            <a:ext cx="1401233" cy="374650"/>
          </a:xfrm>
          <a:prstGeom prst="wedgeRoundRectCallout">
            <a:avLst>
              <a:gd name="adj1" fmla="val -45620"/>
              <a:gd name="adj2" fmla="val 85593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Object</a:t>
            </a:r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27660" name="AutoShape 7"/>
          <p:cNvSpPr>
            <a:spLocks noChangeArrowheads="1"/>
          </p:cNvSpPr>
          <p:nvPr/>
        </p:nvSpPr>
        <p:spPr bwMode="auto">
          <a:xfrm>
            <a:off x="2499784" y="4913314"/>
            <a:ext cx="1835149" cy="396875"/>
          </a:xfrm>
          <a:prstGeom prst="wedgeRoundRectCallout">
            <a:avLst>
              <a:gd name="adj1" fmla="val -82065"/>
              <a:gd name="adj2" fmla="val -150398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Activation</a:t>
            </a:r>
          </a:p>
        </p:txBody>
      </p:sp>
      <p:sp>
        <p:nvSpPr>
          <p:cNvPr id="27661" name="Text Box 8"/>
          <p:cNvSpPr txBox="1">
            <a:spLocks noChangeArrowheads="1"/>
          </p:cNvSpPr>
          <p:nvPr/>
        </p:nvSpPr>
        <p:spPr bwMode="auto">
          <a:xfrm>
            <a:off x="1670883" y="5958746"/>
            <a:ext cx="8967829" cy="369332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b="0" dirty="0">
                <a:solidFill>
                  <a:schemeClr val="bg1"/>
                </a:solidFill>
              </a:rPr>
              <a:t>Sequence diagrams represent the behavior of a </a:t>
            </a:r>
            <a:r>
              <a:rPr lang="en-US" b="0" dirty="0" smtClean="0">
                <a:solidFill>
                  <a:schemeClr val="bg1"/>
                </a:solidFill>
              </a:rPr>
              <a:t>system as </a:t>
            </a:r>
            <a:r>
              <a:rPr lang="en-US" b="0" dirty="0">
                <a:solidFill>
                  <a:schemeClr val="bg1"/>
                </a:solidFill>
              </a:rPr>
              <a:t>messages (“interactions”) between</a:t>
            </a:r>
            <a:r>
              <a:rPr lang="en-US" b="0" i="1" dirty="0">
                <a:solidFill>
                  <a:schemeClr val="bg1"/>
                </a:solidFill>
              </a:rPr>
              <a:t> different objects</a:t>
            </a:r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27662" name="AutoShape 133"/>
          <p:cNvSpPr>
            <a:spLocks noChangeArrowheads="1"/>
          </p:cNvSpPr>
          <p:nvPr/>
        </p:nvSpPr>
        <p:spPr bwMode="auto">
          <a:xfrm>
            <a:off x="228601" y="1081089"/>
            <a:ext cx="1104900" cy="396875"/>
          </a:xfrm>
          <a:prstGeom prst="wedgeRoundRectCallout">
            <a:avLst>
              <a:gd name="adj1" fmla="val 46361"/>
              <a:gd name="adj2" fmla="val 12400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Actor</a:t>
            </a:r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27663" name="Rectangle 74"/>
          <p:cNvSpPr>
            <a:spLocks noChangeArrowheads="1"/>
          </p:cNvSpPr>
          <p:nvPr/>
        </p:nvSpPr>
        <p:spPr bwMode="auto">
          <a:xfrm>
            <a:off x="4696885" y="2487613"/>
            <a:ext cx="249767" cy="2222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2" name="Group 260"/>
          <p:cNvGrpSpPr>
            <a:grpSpLocks/>
          </p:cNvGrpSpPr>
          <p:nvPr/>
        </p:nvGrpSpPr>
        <p:grpSpPr bwMode="auto">
          <a:xfrm>
            <a:off x="1849967" y="2163764"/>
            <a:ext cx="2861733" cy="301625"/>
            <a:chOff x="874" y="1363"/>
            <a:chExt cx="1352" cy="190"/>
          </a:xfrm>
        </p:grpSpPr>
        <p:sp>
          <p:nvSpPr>
            <p:cNvPr id="27749" name="Line 77"/>
            <p:cNvSpPr>
              <a:spLocks noChangeShapeType="1"/>
            </p:cNvSpPr>
            <p:nvPr/>
          </p:nvSpPr>
          <p:spPr bwMode="auto">
            <a:xfrm flipV="1">
              <a:off x="874" y="1547"/>
              <a:ext cx="1352" cy="6"/>
            </a:xfrm>
            <a:prstGeom prst="line">
              <a:avLst/>
            </a:prstGeom>
            <a:noFill/>
            <a:ln w="17526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750" name="Rectangle 78"/>
            <p:cNvSpPr>
              <a:spLocks noChangeArrowheads="1"/>
            </p:cNvSpPr>
            <p:nvPr/>
          </p:nvSpPr>
          <p:spPr bwMode="auto">
            <a:xfrm>
              <a:off x="979" y="1363"/>
              <a:ext cx="715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Courier" charset="0"/>
                </a:rPr>
                <a:t>pressButton1()</a:t>
              </a:r>
              <a:endParaRPr lang="en-US" sz="1800" b="0">
                <a:solidFill>
                  <a:schemeClr val="tx1"/>
                </a:solidFill>
              </a:endParaRPr>
            </a:p>
          </p:txBody>
        </p:sp>
      </p:grpSp>
      <p:sp>
        <p:nvSpPr>
          <p:cNvPr id="27665" name="AutoShape 161"/>
          <p:cNvSpPr>
            <a:spLocks noChangeArrowheads="1"/>
          </p:cNvSpPr>
          <p:nvPr/>
        </p:nvSpPr>
        <p:spPr bwMode="auto">
          <a:xfrm>
            <a:off x="6669617" y="1098551"/>
            <a:ext cx="1835149" cy="352425"/>
          </a:xfrm>
          <a:prstGeom prst="wedgeRoundRectCallout">
            <a:avLst>
              <a:gd name="adj1" fmla="val -148731"/>
              <a:gd name="adj2" fmla="val 28963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Lifeline</a:t>
            </a:r>
          </a:p>
        </p:txBody>
      </p:sp>
      <p:grpSp>
        <p:nvGrpSpPr>
          <p:cNvPr id="13" name="Group 243"/>
          <p:cNvGrpSpPr>
            <a:grpSpLocks/>
          </p:cNvGrpSpPr>
          <p:nvPr/>
        </p:nvGrpSpPr>
        <p:grpSpPr bwMode="auto">
          <a:xfrm>
            <a:off x="4963585" y="2254254"/>
            <a:ext cx="2923116" cy="276226"/>
            <a:chOff x="2345" y="1420"/>
            <a:chExt cx="1381" cy="174"/>
          </a:xfrm>
        </p:grpSpPr>
        <p:sp>
          <p:nvSpPr>
            <p:cNvPr id="27747" name="Rectangle 81"/>
            <p:cNvSpPr>
              <a:spLocks noChangeArrowheads="1"/>
            </p:cNvSpPr>
            <p:nvPr/>
          </p:nvSpPr>
          <p:spPr bwMode="auto">
            <a:xfrm>
              <a:off x="2456" y="1420"/>
              <a:ext cx="58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Courier" charset="0"/>
                </a:rPr>
                <a:t>blinkHours()</a:t>
              </a:r>
              <a:endParaRPr lang="en-US" sz="1800" b="0">
                <a:solidFill>
                  <a:schemeClr val="tx1"/>
                </a:solidFill>
              </a:endParaRPr>
            </a:p>
          </p:txBody>
        </p:sp>
        <p:sp>
          <p:nvSpPr>
            <p:cNvPr id="27748" name="Line 164"/>
            <p:cNvSpPr>
              <a:spLocks noChangeShapeType="1"/>
            </p:cNvSpPr>
            <p:nvPr/>
          </p:nvSpPr>
          <p:spPr bwMode="auto">
            <a:xfrm>
              <a:off x="2345" y="1586"/>
              <a:ext cx="1381" cy="1"/>
            </a:xfrm>
            <a:prstGeom prst="line">
              <a:avLst/>
            </a:prstGeom>
            <a:noFill/>
            <a:ln w="17526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9163" name="Rectangle 75"/>
          <p:cNvSpPr>
            <a:spLocks noChangeArrowheads="1"/>
          </p:cNvSpPr>
          <p:nvPr/>
        </p:nvSpPr>
        <p:spPr bwMode="auto">
          <a:xfrm>
            <a:off x="4711700" y="2420938"/>
            <a:ext cx="273051" cy="239712"/>
          </a:xfrm>
          <a:prstGeom prst="rect">
            <a:avLst/>
          </a:prstGeom>
          <a:solidFill>
            <a:schemeClr val="bg1"/>
          </a:solidFill>
          <a:ln w="17463">
            <a:solidFill>
              <a:srgbClr val="000000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4" name="Group 253"/>
          <p:cNvGrpSpPr>
            <a:grpSpLocks/>
          </p:cNvGrpSpPr>
          <p:nvPr/>
        </p:nvGrpSpPr>
        <p:grpSpPr bwMode="auto">
          <a:xfrm>
            <a:off x="1642534" y="3179763"/>
            <a:ext cx="9135533" cy="1090612"/>
            <a:chOff x="776" y="2003"/>
            <a:chExt cx="4316" cy="687"/>
          </a:xfrm>
        </p:grpSpPr>
        <p:sp>
          <p:nvSpPr>
            <p:cNvPr id="27740" name="Line 191"/>
            <p:cNvSpPr>
              <a:spLocks noChangeShapeType="1"/>
            </p:cNvSpPr>
            <p:nvPr/>
          </p:nvSpPr>
          <p:spPr bwMode="auto">
            <a:xfrm>
              <a:off x="3805" y="2128"/>
              <a:ext cx="1" cy="76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9180" name="Rectangle 92"/>
            <p:cNvSpPr>
              <a:spLocks noChangeArrowheads="1"/>
            </p:cNvSpPr>
            <p:nvPr/>
          </p:nvSpPr>
          <p:spPr bwMode="auto">
            <a:xfrm>
              <a:off x="2219" y="2151"/>
              <a:ext cx="129" cy="151"/>
            </a:xfrm>
            <a:prstGeom prst="rect">
              <a:avLst/>
            </a:prstGeom>
            <a:solidFill>
              <a:schemeClr val="bg1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190" name="Rectangle 102"/>
            <p:cNvSpPr>
              <a:spLocks noChangeArrowheads="1"/>
            </p:cNvSpPr>
            <p:nvPr/>
          </p:nvSpPr>
          <p:spPr bwMode="auto">
            <a:xfrm>
              <a:off x="4963" y="2281"/>
              <a:ext cx="129" cy="409"/>
            </a:xfrm>
            <a:prstGeom prst="rect">
              <a:avLst/>
            </a:prstGeom>
            <a:solidFill>
              <a:schemeClr val="bg1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743" name="Rectangle 167"/>
            <p:cNvSpPr>
              <a:spLocks noChangeArrowheads="1"/>
            </p:cNvSpPr>
            <p:nvPr/>
          </p:nvSpPr>
          <p:spPr bwMode="auto">
            <a:xfrm>
              <a:off x="937" y="2003"/>
              <a:ext cx="715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Courier" charset="0"/>
                </a:rPr>
                <a:t>pressButton2()</a:t>
              </a:r>
              <a:endParaRPr lang="en-US" sz="1800" b="0">
                <a:solidFill>
                  <a:schemeClr val="tx1"/>
                </a:solidFill>
              </a:endParaRPr>
            </a:p>
          </p:txBody>
        </p:sp>
        <p:sp>
          <p:nvSpPr>
            <p:cNvPr id="27744" name="Line 168"/>
            <p:cNvSpPr>
              <a:spLocks noChangeShapeType="1"/>
            </p:cNvSpPr>
            <p:nvPr/>
          </p:nvSpPr>
          <p:spPr bwMode="auto">
            <a:xfrm>
              <a:off x="776" y="2179"/>
              <a:ext cx="1437" cy="15"/>
            </a:xfrm>
            <a:prstGeom prst="line">
              <a:avLst/>
            </a:prstGeom>
            <a:noFill/>
            <a:ln w="17526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745" name="Line 179"/>
            <p:cNvSpPr>
              <a:spLocks noChangeShapeType="1"/>
            </p:cNvSpPr>
            <p:nvPr/>
          </p:nvSpPr>
          <p:spPr bwMode="auto">
            <a:xfrm>
              <a:off x="2360" y="2282"/>
              <a:ext cx="2595" cy="22"/>
            </a:xfrm>
            <a:prstGeom prst="line">
              <a:avLst/>
            </a:prstGeom>
            <a:noFill/>
            <a:ln w="17526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746" name="Rectangle 98"/>
            <p:cNvSpPr>
              <a:spLocks noChangeArrowheads="1"/>
            </p:cNvSpPr>
            <p:nvPr/>
          </p:nvSpPr>
          <p:spPr bwMode="auto">
            <a:xfrm>
              <a:off x="2383" y="2101"/>
              <a:ext cx="933" cy="17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Courier" charset="0"/>
                </a:rPr>
                <a:t>incrementMinutes()</a:t>
              </a:r>
              <a:endParaRPr lang="en-US" sz="1800" b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203"/>
          <p:cNvGrpSpPr>
            <a:grpSpLocks/>
          </p:cNvGrpSpPr>
          <p:nvPr/>
        </p:nvGrpSpPr>
        <p:grpSpPr bwMode="auto">
          <a:xfrm>
            <a:off x="1737785" y="1971676"/>
            <a:ext cx="2116" cy="3979863"/>
            <a:chOff x="4650" y="1322"/>
            <a:chExt cx="1" cy="2507"/>
          </a:xfrm>
        </p:grpSpPr>
        <p:sp>
          <p:nvSpPr>
            <p:cNvPr id="27722" name="Line 204"/>
            <p:cNvSpPr>
              <a:spLocks noChangeShapeType="1"/>
            </p:cNvSpPr>
            <p:nvPr/>
          </p:nvSpPr>
          <p:spPr bwMode="auto">
            <a:xfrm>
              <a:off x="4650" y="1322"/>
              <a:ext cx="1" cy="4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723" name="Line 205"/>
            <p:cNvSpPr>
              <a:spLocks noChangeShapeType="1"/>
            </p:cNvSpPr>
            <p:nvPr/>
          </p:nvSpPr>
          <p:spPr bwMode="auto">
            <a:xfrm>
              <a:off x="4650" y="1430"/>
              <a:ext cx="1" cy="75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724" name="Line 206"/>
            <p:cNvSpPr>
              <a:spLocks noChangeShapeType="1"/>
            </p:cNvSpPr>
            <p:nvPr/>
          </p:nvSpPr>
          <p:spPr bwMode="auto">
            <a:xfrm>
              <a:off x="4650" y="1581"/>
              <a:ext cx="1" cy="75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725" name="Line 207"/>
            <p:cNvSpPr>
              <a:spLocks noChangeShapeType="1"/>
            </p:cNvSpPr>
            <p:nvPr/>
          </p:nvSpPr>
          <p:spPr bwMode="auto">
            <a:xfrm>
              <a:off x="4650" y="1721"/>
              <a:ext cx="1" cy="86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726" name="Line 208"/>
            <p:cNvSpPr>
              <a:spLocks noChangeShapeType="1"/>
            </p:cNvSpPr>
            <p:nvPr/>
          </p:nvSpPr>
          <p:spPr bwMode="auto">
            <a:xfrm>
              <a:off x="4650" y="1871"/>
              <a:ext cx="1" cy="75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727" name="Line 209"/>
            <p:cNvSpPr>
              <a:spLocks noChangeShapeType="1"/>
            </p:cNvSpPr>
            <p:nvPr/>
          </p:nvSpPr>
          <p:spPr bwMode="auto">
            <a:xfrm>
              <a:off x="4650" y="2022"/>
              <a:ext cx="1" cy="75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728" name="Line 210"/>
            <p:cNvSpPr>
              <a:spLocks noChangeShapeType="1"/>
            </p:cNvSpPr>
            <p:nvPr/>
          </p:nvSpPr>
          <p:spPr bwMode="auto">
            <a:xfrm>
              <a:off x="4650" y="2172"/>
              <a:ext cx="1" cy="76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729" name="Line 211"/>
            <p:cNvSpPr>
              <a:spLocks noChangeShapeType="1"/>
            </p:cNvSpPr>
            <p:nvPr/>
          </p:nvSpPr>
          <p:spPr bwMode="auto">
            <a:xfrm>
              <a:off x="4650" y="2312"/>
              <a:ext cx="1" cy="86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730" name="Line 212"/>
            <p:cNvSpPr>
              <a:spLocks noChangeShapeType="1"/>
            </p:cNvSpPr>
            <p:nvPr/>
          </p:nvSpPr>
          <p:spPr bwMode="auto">
            <a:xfrm>
              <a:off x="4650" y="2463"/>
              <a:ext cx="1" cy="75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731" name="Line 213"/>
            <p:cNvSpPr>
              <a:spLocks noChangeShapeType="1"/>
            </p:cNvSpPr>
            <p:nvPr/>
          </p:nvSpPr>
          <p:spPr bwMode="auto">
            <a:xfrm>
              <a:off x="4650" y="2614"/>
              <a:ext cx="1" cy="75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732" name="Line 214"/>
            <p:cNvSpPr>
              <a:spLocks noChangeShapeType="1"/>
            </p:cNvSpPr>
            <p:nvPr/>
          </p:nvSpPr>
          <p:spPr bwMode="auto">
            <a:xfrm>
              <a:off x="4650" y="2785"/>
              <a:ext cx="1" cy="86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733" name="Line 215"/>
            <p:cNvSpPr>
              <a:spLocks noChangeShapeType="1"/>
            </p:cNvSpPr>
            <p:nvPr/>
          </p:nvSpPr>
          <p:spPr bwMode="auto">
            <a:xfrm>
              <a:off x="4650" y="2904"/>
              <a:ext cx="1" cy="75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734" name="Line 216"/>
            <p:cNvSpPr>
              <a:spLocks noChangeShapeType="1"/>
            </p:cNvSpPr>
            <p:nvPr/>
          </p:nvSpPr>
          <p:spPr bwMode="auto">
            <a:xfrm>
              <a:off x="4650" y="3055"/>
              <a:ext cx="1" cy="75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735" name="Line 217"/>
            <p:cNvSpPr>
              <a:spLocks noChangeShapeType="1"/>
            </p:cNvSpPr>
            <p:nvPr/>
          </p:nvSpPr>
          <p:spPr bwMode="auto">
            <a:xfrm>
              <a:off x="4650" y="3194"/>
              <a:ext cx="1" cy="8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736" name="Line 218"/>
            <p:cNvSpPr>
              <a:spLocks noChangeShapeType="1"/>
            </p:cNvSpPr>
            <p:nvPr/>
          </p:nvSpPr>
          <p:spPr bwMode="auto">
            <a:xfrm>
              <a:off x="4650" y="3345"/>
              <a:ext cx="1" cy="75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737" name="Line 219"/>
            <p:cNvSpPr>
              <a:spLocks noChangeShapeType="1"/>
            </p:cNvSpPr>
            <p:nvPr/>
          </p:nvSpPr>
          <p:spPr bwMode="auto">
            <a:xfrm>
              <a:off x="4650" y="3496"/>
              <a:ext cx="1" cy="75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738" name="Line 220"/>
            <p:cNvSpPr>
              <a:spLocks noChangeShapeType="1"/>
            </p:cNvSpPr>
            <p:nvPr/>
          </p:nvSpPr>
          <p:spPr bwMode="auto">
            <a:xfrm>
              <a:off x="4650" y="3636"/>
              <a:ext cx="1" cy="86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739" name="Line 221"/>
            <p:cNvSpPr>
              <a:spLocks noChangeShapeType="1"/>
            </p:cNvSpPr>
            <p:nvPr/>
          </p:nvSpPr>
          <p:spPr bwMode="auto">
            <a:xfrm>
              <a:off x="4650" y="3786"/>
              <a:ext cx="1" cy="4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6" name="Group 250"/>
          <p:cNvGrpSpPr>
            <a:grpSpLocks/>
          </p:cNvGrpSpPr>
          <p:nvPr/>
        </p:nvGrpSpPr>
        <p:grpSpPr bwMode="auto">
          <a:xfrm>
            <a:off x="6838951" y="1651001"/>
            <a:ext cx="2228849" cy="4379913"/>
            <a:chOff x="3231" y="1040"/>
            <a:chExt cx="1053" cy="2759"/>
          </a:xfrm>
        </p:grpSpPr>
        <p:sp>
          <p:nvSpPr>
            <p:cNvPr id="27700" name="Rectangle 17"/>
            <p:cNvSpPr>
              <a:spLocks noChangeArrowheads="1"/>
            </p:cNvSpPr>
            <p:nvPr/>
          </p:nvSpPr>
          <p:spPr bwMode="auto">
            <a:xfrm>
              <a:off x="3231" y="1040"/>
              <a:ext cx="1053" cy="247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" name="Group 249"/>
            <p:cNvGrpSpPr>
              <a:grpSpLocks/>
            </p:cNvGrpSpPr>
            <p:nvPr/>
          </p:nvGrpSpPr>
          <p:grpSpPr bwMode="auto">
            <a:xfrm>
              <a:off x="3275" y="1092"/>
              <a:ext cx="606" cy="2707"/>
              <a:chOff x="3275" y="1092"/>
              <a:chExt cx="606" cy="2707"/>
            </a:xfrm>
          </p:grpSpPr>
          <p:sp>
            <p:nvSpPr>
              <p:cNvPr id="27702" name="Rectangle 18"/>
              <p:cNvSpPr>
                <a:spLocks noChangeArrowheads="1"/>
              </p:cNvSpPr>
              <p:nvPr/>
            </p:nvSpPr>
            <p:spPr bwMode="auto">
              <a:xfrm>
                <a:off x="3275" y="1092"/>
                <a:ext cx="606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sz="1800" u="sng">
                    <a:solidFill>
                      <a:srgbClr val="000000"/>
                    </a:solidFill>
                    <a:latin typeface="Courier" charset="0"/>
                  </a:rPr>
                  <a:t>:LCDDisplay</a:t>
                </a:r>
                <a:endParaRPr lang="en-US" sz="1800" b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8" name="Group 222"/>
              <p:cNvGrpSpPr>
                <a:grpSpLocks/>
              </p:cNvGrpSpPr>
              <p:nvPr/>
            </p:nvGrpSpPr>
            <p:grpSpPr bwMode="auto">
              <a:xfrm>
                <a:off x="3812" y="1292"/>
                <a:ext cx="1" cy="2507"/>
                <a:chOff x="4650" y="1322"/>
                <a:chExt cx="1" cy="2507"/>
              </a:xfrm>
            </p:grpSpPr>
            <p:sp>
              <p:nvSpPr>
                <p:cNvPr id="27704" name="Line 223"/>
                <p:cNvSpPr>
                  <a:spLocks noChangeShapeType="1"/>
                </p:cNvSpPr>
                <p:nvPr/>
              </p:nvSpPr>
              <p:spPr bwMode="auto">
                <a:xfrm>
                  <a:off x="4650" y="1322"/>
                  <a:ext cx="1" cy="4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705" name="Line 224"/>
                <p:cNvSpPr>
                  <a:spLocks noChangeShapeType="1"/>
                </p:cNvSpPr>
                <p:nvPr/>
              </p:nvSpPr>
              <p:spPr bwMode="auto">
                <a:xfrm>
                  <a:off x="4650" y="1430"/>
                  <a:ext cx="1" cy="75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706" name="Line 225"/>
                <p:cNvSpPr>
                  <a:spLocks noChangeShapeType="1"/>
                </p:cNvSpPr>
                <p:nvPr/>
              </p:nvSpPr>
              <p:spPr bwMode="auto">
                <a:xfrm>
                  <a:off x="4650" y="1581"/>
                  <a:ext cx="1" cy="75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707" name="Line 226"/>
                <p:cNvSpPr>
                  <a:spLocks noChangeShapeType="1"/>
                </p:cNvSpPr>
                <p:nvPr/>
              </p:nvSpPr>
              <p:spPr bwMode="auto">
                <a:xfrm>
                  <a:off x="4650" y="1721"/>
                  <a:ext cx="1" cy="86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708" name="Line 227"/>
                <p:cNvSpPr>
                  <a:spLocks noChangeShapeType="1"/>
                </p:cNvSpPr>
                <p:nvPr/>
              </p:nvSpPr>
              <p:spPr bwMode="auto">
                <a:xfrm>
                  <a:off x="4650" y="1871"/>
                  <a:ext cx="1" cy="75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709" name="Line 228"/>
                <p:cNvSpPr>
                  <a:spLocks noChangeShapeType="1"/>
                </p:cNvSpPr>
                <p:nvPr/>
              </p:nvSpPr>
              <p:spPr bwMode="auto">
                <a:xfrm>
                  <a:off x="4650" y="2022"/>
                  <a:ext cx="1" cy="75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710" name="Line 229"/>
                <p:cNvSpPr>
                  <a:spLocks noChangeShapeType="1"/>
                </p:cNvSpPr>
                <p:nvPr/>
              </p:nvSpPr>
              <p:spPr bwMode="auto">
                <a:xfrm>
                  <a:off x="4650" y="2172"/>
                  <a:ext cx="1" cy="76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711" name="Line 230"/>
                <p:cNvSpPr>
                  <a:spLocks noChangeShapeType="1"/>
                </p:cNvSpPr>
                <p:nvPr/>
              </p:nvSpPr>
              <p:spPr bwMode="auto">
                <a:xfrm>
                  <a:off x="4650" y="2312"/>
                  <a:ext cx="1" cy="86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712" name="Line 231"/>
                <p:cNvSpPr>
                  <a:spLocks noChangeShapeType="1"/>
                </p:cNvSpPr>
                <p:nvPr/>
              </p:nvSpPr>
              <p:spPr bwMode="auto">
                <a:xfrm>
                  <a:off x="4650" y="2463"/>
                  <a:ext cx="1" cy="75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713" name="Line 232"/>
                <p:cNvSpPr>
                  <a:spLocks noChangeShapeType="1"/>
                </p:cNvSpPr>
                <p:nvPr/>
              </p:nvSpPr>
              <p:spPr bwMode="auto">
                <a:xfrm>
                  <a:off x="4650" y="2614"/>
                  <a:ext cx="1" cy="75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714" name="Line 233"/>
                <p:cNvSpPr>
                  <a:spLocks noChangeShapeType="1"/>
                </p:cNvSpPr>
                <p:nvPr/>
              </p:nvSpPr>
              <p:spPr bwMode="auto">
                <a:xfrm>
                  <a:off x="4650" y="2785"/>
                  <a:ext cx="1" cy="86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715" name="Line 234"/>
                <p:cNvSpPr>
                  <a:spLocks noChangeShapeType="1"/>
                </p:cNvSpPr>
                <p:nvPr/>
              </p:nvSpPr>
              <p:spPr bwMode="auto">
                <a:xfrm>
                  <a:off x="4650" y="2904"/>
                  <a:ext cx="1" cy="75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716" name="Line 235"/>
                <p:cNvSpPr>
                  <a:spLocks noChangeShapeType="1"/>
                </p:cNvSpPr>
                <p:nvPr/>
              </p:nvSpPr>
              <p:spPr bwMode="auto">
                <a:xfrm>
                  <a:off x="4650" y="3055"/>
                  <a:ext cx="1" cy="75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717" name="Line 236"/>
                <p:cNvSpPr>
                  <a:spLocks noChangeShapeType="1"/>
                </p:cNvSpPr>
                <p:nvPr/>
              </p:nvSpPr>
              <p:spPr bwMode="auto">
                <a:xfrm>
                  <a:off x="4650" y="3194"/>
                  <a:ext cx="1" cy="87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718" name="Line 237"/>
                <p:cNvSpPr>
                  <a:spLocks noChangeShapeType="1"/>
                </p:cNvSpPr>
                <p:nvPr/>
              </p:nvSpPr>
              <p:spPr bwMode="auto">
                <a:xfrm>
                  <a:off x="4650" y="3345"/>
                  <a:ext cx="1" cy="75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719" name="Line 238"/>
                <p:cNvSpPr>
                  <a:spLocks noChangeShapeType="1"/>
                </p:cNvSpPr>
                <p:nvPr/>
              </p:nvSpPr>
              <p:spPr bwMode="auto">
                <a:xfrm>
                  <a:off x="4650" y="3496"/>
                  <a:ext cx="1" cy="75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720" name="Line 239"/>
                <p:cNvSpPr>
                  <a:spLocks noChangeShapeType="1"/>
                </p:cNvSpPr>
                <p:nvPr/>
              </p:nvSpPr>
              <p:spPr bwMode="auto">
                <a:xfrm>
                  <a:off x="4650" y="3636"/>
                  <a:ext cx="1" cy="86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721" name="Line 240"/>
                <p:cNvSpPr>
                  <a:spLocks noChangeShapeType="1"/>
                </p:cNvSpPr>
                <p:nvPr/>
              </p:nvSpPr>
              <p:spPr bwMode="auto">
                <a:xfrm>
                  <a:off x="4650" y="3786"/>
                  <a:ext cx="1" cy="43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grpSp>
        <p:nvGrpSpPr>
          <p:cNvPr id="19" name="Group 263"/>
          <p:cNvGrpSpPr>
            <a:grpSpLocks/>
          </p:cNvGrpSpPr>
          <p:nvPr/>
        </p:nvGrpSpPr>
        <p:grpSpPr bwMode="auto">
          <a:xfrm>
            <a:off x="1538817" y="4021139"/>
            <a:ext cx="9254067" cy="1411287"/>
            <a:chOff x="727" y="2533"/>
            <a:chExt cx="4372" cy="889"/>
          </a:xfrm>
        </p:grpSpPr>
        <p:sp>
          <p:nvSpPr>
            <p:cNvPr id="27693" name="Rectangle 116"/>
            <p:cNvSpPr>
              <a:spLocks noChangeArrowheads="1"/>
            </p:cNvSpPr>
            <p:nvPr/>
          </p:nvSpPr>
          <p:spPr bwMode="auto">
            <a:xfrm>
              <a:off x="4970" y="2705"/>
              <a:ext cx="118" cy="1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205" name="Rectangle 117"/>
            <p:cNvSpPr>
              <a:spLocks noChangeArrowheads="1"/>
            </p:cNvSpPr>
            <p:nvPr/>
          </p:nvSpPr>
          <p:spPr bwMode="auto">
            <a:xfrm>
              <a:off x="4970" y="2894"/>
              <a:ext cx="129" cy="151"/>
            </a:xfrm>
            <a:prstGeom prst="rect">
              <a:avLst/>
            </a:prstGeom>
            <a:solidFill>
              <a:schemeClr val="bg1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695" name="Rectangle 171"/>
            <p:cNvSpPr>
              <a:spLocks noChangeArrowheads="1"/>
            </p:cNvSpPr>
            <p:nvPr/>
          </p:nvSpPr>
          <p:spPr bwMode="auto">
            <a:xfrm>
              <a:off x="930" y="2533"/>
              <a:ext cx="957" cy="17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Courier" charset="0"/>
                </a:rPr>
                <a:t>pressButton1and2()</a:t>
              </a:r>
              <a:endParaRPr lang="en-US" sz="1800" b="0">
                <a:solidFill>
                  <a:schemeClr val="tx1"/>
                </a:solidFill>
              </a:endParaRPr>
            </a:p>
          </p:txBody>
        </p:sp>
        <p:sp>
          <p:nvSpPr>
            <p:cNvPr id="27696" name="Line 172"/>
            <p:cNvSpPr>
              <a:spLocks noChangeShapeType="1"/>
            </p:cNvSpPr>
            <p:nvPr/>
          </p:nvSpPr>
          <p:spPr bwMode="auto">
            <a:xfrm>
              <a:off x="727" y="2723"/>
              <a:ext cx="1493" cy="1"/>
            </a:xfrm>
            <a:prstGeom prst="line">
              <a:avLst/>
            </a:prstGeom>
            <a:noFill/>
            <a:ln w="17526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697" name="Line 180"/>
            <p:cNvSpPr>
              <a:spLocks noChangeShapeType="1"/>
            </p:cNvSpPr>
            <p:nvPr/>
          </p:nvSpPr>
          <p:spPr bwMode="auto">
            <a:xfrm>
              <a:off x="2393" y="2903"/>
              <a:ext cx="2574" cy="22"/>
            </a:xfrm>
            <a:prstGeom prst="line">
              <a:avLst/>
            </a:prstGeom>
            <a:noFill/>
            <a:ln w="17526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698" name="Rectangle 181"/>
            <p:cNvSpPr>
              <a:spLocks noChangeArrowheads="1"/>
            </p:cNvSpPr>
            <p:nvPr/>
          </p:nvSpPr>
          <p:spPr bwMode="auto">
            <a:xfrm>
              <a:off x="2423" y="2715"/>
              <a:ext cx="880" cy="17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Courier" charset="0"/>
                </a:rPr>
                <a:t>commitNewTime()</a:t>
              </a:r>
              <a:endParaRPr lang="en-US" sz="1800" b="0">
                <a:solidFill>
                  <a:schemeClr val="tx1"/>
                </a:solidFill>
              </a:endParaRPr>
            </a:p>
          </p:txBody>
        </p:sp>
        <p:sp>
          <p:nvSpPr>
            <p:cNvPr id="89195" name="Rectangle 107"/>
            <p:cNvSpPr>
              <a:spLocks noChangeArrowheads="1"/>
            </p:cNvSpPr>
            <p:nvPr/>
          </p:nvSpPr>
          <p:spPr bwMode="auto">
            <a:xfrm>
              <a:off x="2219" y="2715"/>
              <a:ext cx="136" cy="707"/>
            </a:xfrm>
            <a:prstGeom prst="rect">
              <a:avLst/>
            </a:prstGeom>
            <a:solidFill>
              <a:schemeClr val="bg1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0" name="Group 264"/>
          <p:cNvGrpSpPr>
            <a:grpSpLocks/>
          </p:cNvGrpSpPr>
          <p:nvPr/>
        </p:nvGrpSpPr>
        <p:grpSpPr bwMode="auto">
          <a:xfrm>
            <a:off x="4995333" y="4765676"/>
            <a:ext cx="3200400" cy="512763"/>
            <a:chOff x="2360" y="3002"/>
            <a:chExt cx="1512" cy="323"/>
          </a:xfrm>
        </p:grpSpPr>
        <p:sp>
          <p:nvSpPr>
            <p:cNvPr id="27689" name="Line 197"/>
            <p:cNvSpPr>
              <a:spLocks noChangeShapeType="1"/>
            </p:cNvSpPr>
            <p:nvPr/>
          </p:nvSpPr>
          <p:spPr bwMode="auto">
            <a:xfrm>
              <a:off x="3805" y="3172"/>
              <a:ext cx="1" cy="75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690" name="Rectangle 120"/>
            <p:cNvSpPr>
              <a:spLocks noChangeArrowheads="1"/>
            </p:cNvSpPr>
            <p:nvPr/>
          </p:nvSpPr>
          <p:spPr bwMode="auto">
            <a:xfrm>
              <a:off x="2395" y="3002"/>
              <a:ext cx="66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Courier" charset="0"/>
                </a:rPr>
                <a:t>stopBlinking()</a:t>
              </a:r>
              <a:endParaRPr lang="en-US" sz="1800" b="0">
                <a:solidFill>
                  <a:schemeClr val="tx1"/>
                </a:solidFill>
              </a:endParaRPr>
            </a:p>
          </p:txBody>
        </p:sp>
        <p:sp>
          <p:nvSpPr>
            <p:cNvPr id="27691" name="Line 177"/>
            <p:cNvSpPr>
              <a:spLocks noChangeShapeType="1"/>
            </p:cNvSpPr>
            <p:nvPr/>
          </p:nvSpPr>
          <p:spPr bwMode="auto">
            <a:xfrm>
              <a:off x="2360" y="3197"/>
              <a:ext cx="1367" cy="1"/>
            </a:xfrm>
            <a:prstGeom prst="line">
              <a:avLst/>
            </a:prstGeom>
            <a:noFill/>
            <a:ln w="17526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692" name="Rectangle 115"/>
            <p:cNvSpPr>
              <a:spLocks noChangeArrowheads="1"/>
            </p:cNvSpPr>
            <p:nvPr/>
          </p:nvSpPr>
          <p:spPr bwMode="auto">
            <a:xfrm>
              <a:off x="3743" y="3174"/>
              <a:ext cx="129" cy="151"/>
            </a:xfrm>
            <a:prstGeom prst="rect">
              <a:avLst/>
            </a:prstGeom>
            <a:solidFill>
              <a:schemeClr val="bg1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" name="Group 255"/>
          <p:cNvGrpSpPr>
            <a:grpSpLocks/>
          </p:cNvGrpSpPr>
          <p:nvPr/>
        </p:nvGrpSpPr>
        <p:grpSpPr bwMode="auto">
          <a:xfrm>
            <a:off x="7907867" y="3692526"/>
            <a:ext cx="2586567" cy="512763"/>
            <a:chOff x="3736" y="2326"/>
            <a:chExt cx="1222" cy="323"/>
          </a:xfrm>
        </p:grpSpPr>
        <p:sp>
          <p:nvSpPr>
            <p:cNvPr id="27685" name="Line 194"/>
            <p:cNvSpPr>
              <a:spLocks noChangeShapeType="1"/>
            </p:cNvSpPr>
            <p:nvPr/>
          </p:nvSpPr>
          <p:spPr bwMode="auto">
            <a:xfrm>
              <a:off x="3805" y="2570"/>
              <a:ext cx="1" cy="75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9188" name="Rectangle 100"/>
            <p:cNvSpPr>
              <a:spLocks noChangeArrowheads="1"/>
            </p:cNvSpPr>
            <p:nvPr/>
          </p:nvSpPr>
          <p:spPr bwMode="auto">
            <a:xfrm>
              <a:off x="3736" y="2499"/>
              <a:ext cx="129" cy="150"/>
            </a:xfrm>
            <a:prstGeom prst="rect">
              <a:avLst/>
            </a:prstGeom>
            <a:solidFill>
              <a:schemeClr val="bg1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687" name="Rectangle 105"/>
            <p:cNvSpPr>
              <a:spLocks noChangeArrowheads="1"/>
            </p:cNvSpPr>
            <p:nvPr/>
          </p:nvSpPr>
          <p:spPr bwMode="auto">
            <a:xfrm>
              <a:off x="4116" y="2326"/>
              <a:ext cx="412" cy="17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Courier" charset="0"/>
                </a:rPr>
                <a:t>refresh()</a:t>
              </a:r>
              <a:endParaRPr lang="en-US" sz="1800" b="0">
                <a:solidFill>
                  <a:schemeClr val="tx1"/>
                </a:solidFill>
              </a:endParaRPr>
            </a:p>
          </p:txBody>
        </p:sp>
        <p:sp>
          <p:nvSpPr>
            <p:cNvPr id="27688" name="Line 183"/>
            <p:cNvSpPr>
              <a:spLocks noChangeShapeType="1"/>
            </p:cNvSpPr>
            <p:nvPr/>
          </p:nvSpPr>
          <p:spPr bwMode="auto">
            <a:xfrm flipH="1">
              <a:off x="3871" y="2521"/>
              <a:ext cx="1087" cy="1"/>
            </a:xfrm>
            <a:prstGeom prst="line">
              <a:avLst/>
            </a:prstGeom>
            <a:noFill/>
            <a:ln w="17526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2" name="Group 259"/>
          <p:cNvGrpSpPr>
            <a:grpSpLocks/>
          </p:cNvGrpSpPr>
          <p:nvPr/>
        </p:nvGrpSpPr>
        <p:grpSpPr bwMode="auto">
          <a:xfrm>
            <a:off x="1818218" y="2627313"/>
            <a:ext cx="6392333" cy="660400"/>
            <a:chOff x="859" y="1655"/>
            <a:chExt cx="3020" cy="416"/>
          </a:xfrm>
        </p:grpSpPr>
        <p:sp>
          <p:nvSpPr>
            <p:cNvPr id="27677" name="Line 190"/>
            <p:cNvSpPr>
              <a:spLocks noChangeShapeType="1"/>
            </p:cNvSpPr>
            <p:nvPr/>
          </p:nvSpPr>
          <p:spPr bwMode="auto">
            <a:xfrm>
              <a:off x="3819" y="1978"/>
              <a:ext cx="1" cy="75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678" name="Rectangle 89"/>
            <p:cNvSpPr>
              <a:spLocks noChangeArrowheads="1"/>
            </p:cNvSpPr>
            <p:nvPr/>
          </p:nvSpPr>
          <p:spPr bwMode="auto">
            <a:xfrm>
              <a:off x="3750" y="1920"/>
              <a:ext cx="119" cy="14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178" name="Rectangle 90"/>
            <p:cNvSpPr>
              <a:spLocks noChangeArrowheads="1"/>
            </p:cNvSpPr>
            <p:nvPr/>
          </p:nvSpPr>
          <p:spPr bwMode="auto">
            <a:xfrm>
              <a:off x="3750" y="1920"/>
              <a:ext cx="129" cy="151"/>
            </a:xfrm>
            <a:prstGeom prst="rect">
              <a:avLst/>
            </a:prstGeom>
            <a:solidFill>
              <a:schemeClr val="bg1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173" name="Rectangle 85"/>
            <p:cNvSpPr>
              <a:spLocks noChangeArrowheads="1"/>
            </p:cNvSpPr>
            <p:nvPr/>
          </p:nvSpPr>
          <p:spPr bwMode="auto">
            <a:xfrm>
              <a:off x="2226" y="1832"/>
              <a:ext cx="129" cy="151"/>
            </a:xfrm>
            <a:prstGeom prst="rect">
              <a:avLst/>
            </a:prstGeom>
            <a:solidFill>
              <a:schemeClr val="bg1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681" name="Line 165"/>
            <p:cNvSpPr>
              <a:spLocks noChangeShapeType="1"/>
            </p:cNvSpPr>
            <p:nvPr/>
          </p:nvSpPr>
          <p:spPr bwMode="auto">
            <a:xfrm>
              <a:off x="859" y="1852"/>
              <a:ext cx="1354" cy="8"/>
            </a:xfrm>
            <a:prstGeom prst="line">
              <a:avLst/>
            </a:prstGeom>
            <a:noFill/>
            <a:ln w="17526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682" name="Rectangle 166"/>
            <p:cNvSpPr>
              <a:spLocks noChangeArrowheads="1"/>
            </p:cNvSpPr>
            <p:nvPr/>
          </p:nvSpPr>
          <p:spPr bwMode="auto">
            <a:xfrm>
              <a:off x="972" y="1655"/>
              <a:ext cx="715" cy="17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Courier" charset="0"/>
                </a:rPr>
                <a:t>pressButton1()</a:t>
              </a:r>
              <a:endParaRPr lang="en-US" sz="1800" b="0">
                <a:solidFill>
                  <a:schemeClr val="tx1"/>
                </a:solidFill>
              </a:endParaRPr>
            </a:p>
          </p:txBody>
        </p:sp>
        <p:sp>
          <p:nvSpPr>
            <p:cNvPr id="27683" name="Line 175"/>
            <p:cNvSpPr>
              <a:spLocks noChangeShapeType="1"/>
            </p:cNvSpPr>
            <p:nvPr/>
          </p:nvSpPr>
          <p:spPr bwMode="auto">
            <a:xfrm flipV="1">
              <a:off x="2364" y="1956"/>
              <a:ext cx="1382" cy="6"/>
            </a:xfrm>
            <a:prstGeom prst="line">
              <a:avLst/>
            </a:prstGeom>
            <a:noFill/>
            <a:ln w="17526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684" name="Rectangle 174"/>
            <p:cNvSpPr>
              <a:spLocks noChangeArrowheads="1"/>
            </p:cNvSpPr>
            <p:nvPr/>
          </p:nvSpPr>
          <p:spPr bwMode="auto">
            <a:xfrm>
              <a:off x="2440" y="1747"/>
              <a:ext cx="679" cy="17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Courier" charset="0"/>
                </a:rPr>
                <a:t>blinkMinutes()</a:t>
              </a:r>
              <a:endParaRPr lang="en-US" sz="1800" b="0">
                <a:solidFill>
                  <a:schemeClr val="tx1"/>
                </a:solidFill>
              </a:endParaRPr>
            </a:p>
          </p:txBody>
        </p:sp>
      </p:grpSp>
      <p:sp>
        <p:nvSpPr>
          <p:cNvPr id="89171" name="Rectangle 83"/>
          <p:cNvSpPr>
            <a:spLocks noChangeArrowheads="1"/>
          </p:cNvSpPr>
          <p:nvPr/>
        </p:nvSpPr>
        <p:spPr bwMode="auto">
          <a:xfrm>
            <a:off x="7907867" y="2482851"/>
            <a:ext cx="273051" cy="239713"/>
          </a:xfrm>
          <a:prstGeom prst="rect">
            <a:avLst/>
          </a:prstGeom>
          <a:solidFill>
            <a:schemeClr val="bg1"/>
          </a:solidFill>
          <a:ln w="17463">
            <a:solidFill>
              <a:srgbClr val="000000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9098" name="Rectangle 10"/>
          <p:cNvSpPr>
            <a:spLocks noChangeArrowheads="1"/>
          </p:cNvSpPr>
          <p:nvPr/>
        </p:nvSpPr>
        <p:spPr bwMode="auto">
          <a:xfrm>
            <a:off x="1509185" y="2020888"/>
            <a:ext cx="391583" cy="3554412"/>
          </a:xfrm>
          <a:prstGeom prst="rect">
            <a:avLst/>
          </a:prstGeom>
          <a:solidFill>
            <a:schemeClr val="bg1"/>
          </a:solidFill>
          <a:ln w="17463">
            <a:solidFill>
              <a:srgbClr val="000000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20650"/>
            <a:ext cx="10363200" cy="762000"/>
          </a:xfrm>
        </p:spPr>
        <p:txBody>
          <a:bodyPr/>
          <a:lstStyle/>
          <a:p>
            <a:r>
              <a:rPr lang="en-US" dirty="0" smtClean="0">
                <a:ea typeface="ＭＳ Ｐゴシック" charset="-128"/>
              </a:rPr>
              <a:t>UML Notation #4: State Machine diagrams</a:t>
            </a:r>
          </a:p>
        </p:txBody>
      </p:sp>
      <p:sp>
        <p:nvSpPr>
          <p:cNvPr id="28675" name="AutoShape 5"/>
          <p:cNvSpPr>
            <a:spLocks noChangeArrowheads="1"/>
          </p:cNvSpPr>
          <p:nvPr/>
        </p:nvSpPr>
        <p:spPr bwMode="auto">
          <a:xfrm>
            <a:off x="101600" y="3505083"/>
            <a:ext cx="1219200" cy="609600"/>
          </a:xfrm>
          <a:prstGeom prst="wedgeRoundRectCallout">
            <a:avLst>
              <a:gd name="adj1" fmla="val 56597"/>
              <a:gd name="adj2" fmla="val 182032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State</a:t>
            </a:r>
          </a:p>
        </p:txBody>
      </p:sp>
      <p:sp>
        <p:nvSpPr>
          <p:cNvPr id="28676" name="AutoShape 6"/>
          <p:cNvSpPr>
            <a:spLocks noChangeArrowheads="1"/>
          </p:cNvSpPr>
          <p:nvPr/>
        </p:nvSpPr>
        <p:spPr bwMode="auto">
          <a:xfrm>
            <a:off x="5977467" y="857133"/>
            <a:ext cx="2032000" cy="609600"/>
          </a:xfrm>
          <a:prstGeom prst="wedgeRoundRectCallout">
            <a:avLst>
              <a:gd name="adj1" fmla="val -81250"/>
              <a:gd name="adj2" fmla="val 11718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Initial state</a:t>
            </a:r>
          </a:p>
        </p:txBody>
      </p:sp>
      <p:sp>
        <p:nvSpPr>
          <p:cNvPr id="28677" name="AutoShape 7"/>
          <p:cNvSpPr>
            <a:spLocks noChangeArrowheads="1"/>
          </p:cNvSpPr>
          <p:nvPr/>
        </p:nvSpPr>
        <p:spPr bwMode="auto">
          <a:xfrm>
            <a:off x="3306233" y="5456120"/>
            <a:ext cx="2133600" cy="609600"/>
          </a:xfrm>
          <a:prstGeom prst="wedgeRoundRectCallout">
            <a:avLst>
              <a:gd name="adj1" fmla="val -104662"/>
              <a:gd name="adj2" fmla="val 51824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Final state</a:t>
            </a:r>
          </a:p>
        </p:txBody>
      </p:sp>
      <p:sp>
        <p:nvSpPr>
          <p:cNvPr id="28678" name="AutoShape 8"/>
          <p:cNvSpPr>
            <a:spLocks noChangeArrowheads="1"/>
          </p:cNvSpPr>
          <p:nvPr/>
        </p:nvSpPr>
        <p:spPr bwMode="auto">
          <a:xfrm>
            <a:off x="2624667" y="2292233"/>
            <a:ext cx="1811867" cy="609600"/>
          </a:xfrm>
          <a:prstGeom prst="wedgeRoundRectCallout">
            <a:avLst>
              <a:gd name="adj1" fmla="val -111213"/>
              <a:gd name="adj2" fmla="val 9634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Transition</a:t>
            </a:r>
          </a:p>
        </p:txBody>
      </p:sp>
      <p:sp>
        <p:nvSpPr>
          <p:cNvPr id="28679" name="AutoShape 9"/>
          <p:cNvSpPr>
            <a:spLocks noChangeArrowheads="1"/>
          </p:cNvSpPr>
          <p:nvPr/>
        </p:nvSpPr>
        <p:spPr bwMode="auto">
          <a:xfrm>
            <a:off x="609600" y="949208"/>
            <a:ext cx="1219200" cy="609600"/>
          </a:xfrm>
          <a:prstGeom prst="wedgeRoundRectCallout">
            <a:avLst>
              <a:gd name="adj1" fmla="val 121009"/>
              <a:gd name="adj2" fmla="val 62241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Event</a:t>
            </a:r>
          </a:p>
        </p:txBody>
      </p:sp>
      <p:sp>
        <p:nvSpPr>
          <p:cNvPr id="28680" name="Text Box 10"/>
          <p:cNvSpPr txBox="1">
            <a:spLocks noChangeArrowheads="1"/>
          </p:cNvSpPr>
          <p:nvPr/>
        </p:nvSpPr>
        <p:spPr bwMode="auto">
          <a:xfrm>
            <a:off x="3061898" y="6315816"/>
            <a:ext cx="6046990" cy="383924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b="0">
                <a:solidFill>
                  <a:schemeClr val="bg1"/>
                </a:solidFill>
              </a:rPr>
              <a:t>Represent behavior of </a:t>
            </a:r>
            <a:r>
              <a:rPr lang="en-US" b="0" i="1">
                <a:solidFill>
                  <a:schemeClr val="bg1"/>
                </a:solidFill>
              </a:rPr>
              <a:t>a single object</a:t>
            </a:r>
            <a:r>
              <a:rPr lang="en-US" b="0">
                <a:solidFill>
                  <a:schemeClr val="bg1"/>
                </a:solidFill>
              </a:rPr>
              <a:t> with interesting dynamic behavior.</a:t>
            </a:r>
          </a:p>
        </p:txBody>
      </p:sp>
      <p:grpSp>
        <p:nvGrpSpPr>
          <p:cNvPr id="2" name="Group 67"/>
          <p:cNvGrpSpPr>
            <a:grpSpLocks/>
          </p:cNvGrpSpPr>
          <p:nvPr/>
        </p:nvGrpSpPr>
        <p:grpSpPr bwMode="auto">
          <a:xfrm>
            <a:off x="965201" y="1065095"/>
            <a:ext cx="10259484" cy="5189538"/>
            <a:chOff x="456" y="622"/>
            <a:chExt cx="4847" cy="3269"/>
          </a:xfrm>
        </p:grpSpPr>
        <p:sp>
          <p:nvSpPr>
            <p:cNvPr id="28682" name="Oval 12"/>
            <p:cNvSpPr>
              <a:spLocks noChangeArrowheads="1"/>
            </p:cNvSpPr>
            <p:nvPr/>
          </p:nvSpPr>
          <p:spPr bwMode="auto">
            <a:xfrm>
              <a:off x="2432" y="622"/>
              <a:ext cx="98" cy="98"/>
            </a:xfrm>
            <a:prstGeom prst="ellipse">
              <a:avLst/>
            </a:prstGeom>
            <a:solidFill>
              <a:srgbClr val="000000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2439" y="678"/>
              <a:ext cx="84" cy="223"/>
              <a:chOff x="2411" y="290"/>
              <a:chExt cx="84" cy="223"/>
            </a:xfrm>
          </p:grpSpPr>
          <p:sp>
            <p:nvSpPr>
              <p:cNvPr id="28732" name="Line 14"/>
              <p:cNvSpPr>
                <a:spLocks noChangeShapeType="1"/>
              </p:cNvSpPr>
              <p:nvPr/>
            </p:nvSpPr>
            <p:spPr bwMode="auto">
              <a:xfrm>
                <a:off x="2453" y="374"/>
                <a:ext cx="1" cy="139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733" name="Freeform 15"/>
              <p:cNvSpPr>
                <a:spLocks/>
              </p:cNvSpPr>
              <p:nvPr/>
            </p:nvSpPr>
            <p:spPr bwMode="auto">
              <a:xfrm>
                <a:off x="2411" y="374"/>
                <a:ext cx="84" cy="139"/>
              </a:xfrm>
              <a:custGeom>
                <a:avLst/>
                <a:gdLst>
                  <a:gd name="T0" fmla="*/ 84 w 84"/>
                  <a:gd name="T1" fmla="*/ 0 h 139"/>
                  <a:gd name="T2" fmla="*/ 42 w 84"/>
                  <a:gd name="T3" fmla="*/ 139 h 139"/>
                  <a:gd name="T4" fmla="*/ 0 w 84"/>
                  <a:gd name="T5" fmla="*/ 0 h 139"/>
                  <a:gd name="T6" fmla="*/ 0 60000 65536"/>
                  <a:gd name="T7" fmla="*/ 0 60000 65536"/>
                  <a:gd name="T8" fmla="*/ 0 60000 65536"/>
                  <a:gd name="T9" fmla="*/ 0 w 84"/>
                  <a:gd name="T10" fmla="*/ 0 h 139"/>
                  <a:gd name="T11" fmla="*/ 84 w 84"/>
                  <a:gd name="T12" fmla="*/ 139 h 13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4" h="139">
                    <a:moveTo>
                      <a:pt x="84" y="0"/>
                    </a:moveTo>
                    <a:lnTo>
                      <a:pt x="42" y="139"/>
                    </a:lnTo>
                    <a:lnTo>
                      <a:pt x="0" y="0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734" name="Line 16"/>
              <p:cNvSpPr>
                <a:spLocks noChangeShapeType="1"/>
              </p:cNvSpPr>
              <p:nvPr/>
            </p:nvSpPr>
            <p:spPr bwMode="auto">
              <a:xfrm>
                <a:off x="2453" y="290"/>
                <a:ext cx="1" cy="84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8684" name="Line 17"/>
            <p:cNvSpPr>
              <a:spLocks noChangeShapeType="1"/>
            </p:cNvSpPr>
            <p:nvPr/>
          </p:nvSpPr>
          <p:spPr bwMode="auto">
            <a:xfrm>
              <a:off x="2956" y="1083"/>
              <a:ext cx="1355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685" name="Rectangle 18"/>
            <p:cNvSpPr>
              <a:spLocks noChangeArrowheads="1"/>
            </p:cNvSpPr>
            <p:nvPr/>
          </p:nvSpPr>
          <p:spPr bwMode="auto">
            <a:xfrm>
              <a:off x="686" y="964"/>
              <a:ext cx="93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600" b="0">
                  <a:solidFill>
                    <a:srgbClr val="000000"/>
                  </a:solidFill>
                  <a:latin typeface="Lucida Sans Typewriter" pitchFamily="49" charset="0"/>
                </a:rPr>
                <a:t>button1&amp;2Pressed</a:t>
              </a:r>
              <a:endParaRPr lang="en-US" sz="1600" b="0">
                <a:solidFill>
                  <a:schemeClr val="tx1"/>
                </a:solidFill>
                <a:latin typeface="Lucida Sans Typewriter" pitchFamily="49" charset="0"/>
              </a:endParaRPr>
            </a:p>
          </p:txBody>
        </p:sp>
        <p:sp>
          <p:nvSpPr>
            <p:cNvPr id="28686" name="Line 19"/>
            <p:cNvSpPr>
              <a:spLocks noChangeShapeType="1"/>
            </p:cNvSpPr>
            <p:nvPr/>
          </p:nvSpPr>
          <p:spPr bwMode="auto">
            <a:xfrm>
              <a:off x="2467" y="1348"/>
              <a:ext cx="1" cy="62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687" name="Line 20"/>
            <p:cNvSpPr>
              <a:spLocks noChangeShapeType="1"/>
            </p:cNvSpPr>
            <p:nvPr/>
          </p:nvSpPr>
          <p:spPr bwMode="auto">
            <a:xfrm>
              <a:off x="2467" y="2410"/>
              <a:ext cx="1" cy="61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688" name="Rectangle 21"/>
            <p:cNvSpPr>
              <a:spLocks noChangeArrowheads="1"/>
            </p:cNvSpPr>
            <p:nvPr/>
          </p:nvSpPr>
          <p:spPr bwMode="auto">
            <a:xfrm>
              <a:off x="2521" y="1536"/>
              <a:ext cx="81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600" b="0">
                  <a:solidFill>
                    <a:srgbClr val="000000"/>
                  </a:solidFill>
                  <a:latin typeface="Lucida Sans Typewriter" pitchFamily="49" charset="0"/>
                </a:rPr>
                <a:t>button1Pressed</a:t>
              </a:r>
              <a:endParaRPr lang="en-US" sz="1600" b="0">
                <a:solidFill>
                  <a:schemeClr val="tx1"/>
                </a:solidFill>
                <a:latin typeface="Lucida Sans Typewriter" pitchFamily="49" charset="0"/>
              </a:endParaRPr>
            </a:p>
          </p:txBody>
        </p:sp>
        <p:sp>
          <p:nvSpPr>
            <p:cNvPr id="28689" name="Rectangle 22"/>
            <p:cNvSpPr>
              <a:spLocks noChangeArrowheads="1"/>
            </p:cNvSpPr>
            <p:nvPr/>
          </p:nvSpPr>
          <p:spPr bwMode="auto">
            <a:xfrm>
              <a:off x="3045" y="908"/>
              <a:ext cx="81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600" b="0">
                  <a:solidFill>
                    <a:srgbClr val="000000"/>
                  </a:solidFill>
                  <a:latin typeface="Lucida Sans Typewriter" pitchFamily="49" charset="0"/>
                </a:rPr>
                <a:t>button2Pressed</a:t>
              </a:r>
              <a:endParaRPr lang="en-US" sz="1600" b="0">
                <a:solidFill>
                  <a:schemeClr val="tx1"/>
                </a:solidFill>
                <a:latin typeface="Lucida Sans Typewriter" pitchFamily="49" charset="0"/>
              </a:endParaRPr>
            </a:p>
          </p:txBody>
        </p:sp>
        <p:sp>
          <p:nvSpPr>
            <p:cNvPr id="28690" name="Line 23"/>
            <p:cNvSpPr>
              <a:spLocks noChangeShapeType="1"/>
            </p:cNvSpPr>
            <p:nvPr/>
          </p:nvSpPr>
          <p:spPr bwMode="auto">
            <a:xfrm flipH="1">
              <a:off x="2970" y="1209"/>
              <a:ext cx="1355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691" name="Line 24"/>
            <p:cNvSpPr>
              <a:spLocks noChangeShapeType="1"/>
            </p:cNvSpPr>
            <p:nvPr/>
          </p:nvSpPr>
          <p:spPr bwMode="auto">
            <a:xfrm>
              <a:off x="2956" y="2159"/>
              <a:ext cx="1355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692" name="Rectangle 25"/>
            <p:cNvSpPr>
              <a:spLocks noChangeArrowheads="1"/>
            </p:cNvSpPr>
            <p:nvPr/>
          </p:nvSpPr>
          <p:spPr bwMode="auto">
            <a:xfrm>
              <a:off x="3034" y="1983"/>
              <a:ext cx="81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600" b="0">
                  <a:solidFill>
                    <a:srgbClr val="000000"/>
                  </a:solidFill>
                  <a:latin typeface="Lucida Sans Typewriter" pitchFamily="49" charset="0"/>
                </a:rPr>
                <a:t>button2Pressed</a:t>
              </a:r>
              <a:endParaRPr lang="en-US" sz="1600" b="0">
                <a:solidFill>
                  <a:schemeClr val="tx1"/>
                </a:solidFill>
                <a:latin typeface="Lucida Sans Typewriter" pitchFamily="49" charset="0"/>
              </a:endParaRPr>
            </a:p>
          </p:txBody>
        </p:sp>
        <p:sp>
          <p:nvSpPr>
            <p:cNvPr id="28693" name="Line 26"/>
            <p:cNvSpPr>
              <a:spLocks noChangeShapeType="1"/>
            </p:cNvSpPr>
            <p:nvPr/>
          </p:nvSpPr>
          <p:spPr bwMode="auto">
            <a:xfrm flipH="1">
              <a:off x="2984" y="2270"/>
              <a:ext cx="1355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694" name="Line 27"/>
            <p:cNvSpPr>
              <a:spLocks noChangeShapeType="1"/>
            </p:cNvSpPr>
            <p:nvPr/>
          </p:nvSpPr>
          <p:spPr bwMode="auto">
            <a:xfrm>
              <a:off x="2942" y="3179"/>
              <a:ext cx="1369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695" name="Rectangle 28"/>
            <p:cNvSpPr>
              <a:spLocks noChangeArrowheads="1"/>
            </p:cNvSpPr>
            <p:nvPr/>
          </p:nvSpPr>
          <p:spPr bwMode="auto">
            <a:xfrm>
              <a:off x="3045" y="3003"/>
              <a:ext cx="81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600" b="0">
                  <a:solidFill>
                    <a:srgbClr val="000000"/>
                  </a:solidFill>
                  <a:latin typeface="Lucida Sans Typewriter" pitchFamily="49" charset="0"/>
                </a:rPr>
                <a:t>button2Pressed</a:t>
              </a:r>
              <a:endParaRPr lang="en-US" sz="1600" b="0">
                <a:solidFill>
                  <a:schemeClr val="tx1"/>
                </a:solidFill>
                <a:latin typeface="Lucida Sans Typewriter" pitchFamily="49" charset="0"/>
              </a:endParaRPr>
            </a:p>
          </p:txBody>
        </p:sp>
        <p:sp>
          <p:nvSpPr>
            <p:cNvPr id="28696" name="Line 29"/>
            <p:cNvSpPr>
              <a:spLocks noChangeShapeType="1"/>
            </p:cNvSpPr>
            <p:nvPr/>
          </p:nvSpPr>
          <p:spPr bwMode="auto">
            <a:xfrm flipH="1">
              <a:off x="2984" y="3290"/>
              <a:ext cx="1327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697" name="Rectangle 30"/>
            <p:cNvSpPr>
              <a:spLocks noChangeArrowheads="1"/>
            </p:cNvSpPr>
            <p:nvPr/>
          </p:nvSpPr>
          <p:spPr bwMode="auto">
            <a:xfrm>
              <a:off x="2521" y="2640"/>
              <a:ext cx="81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600" b="0">
                  <a:solidFill>
                    <a:srgbClr val="000000"/>
                  </a:solidFill>
                  <a:latin typeface="Lucida Sans Typewriter" pitchFamily="49" charset="0"/>
                </a:rPr>
                <a:t>button1Pressed</a:t>
              </a:r>
              <a:endParaRPr lang="en-US" sz="1600" b="0">
                <a:solidFill>
                  <a:schemeClr val="tx1"/>
                </a:solidFill>
                <a:latin typeface="Lucida Sans Typewriter" pitchFamily="49" charset="0"/>
              </a:endParaRPr>
            </a:p>
          </p:txBody>
        </p:sp>
        <p:sp>
          <p:nvSpPr>
            <p:cNvPr id="28698" name="Rectangle 31"/>
            <p:cNvSpPr>
              <a:spLocks noChangeArrowheads="1"/>
            </p:cNvSpPr>
            <p:nvPr/>
          </p:nvSpPr>
          <p:spPr bwMode="auto">
            <a:xfrm>
              <a:off x="757" y="2025"/>
              <a:ext cx="93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600" b="0">
                  <a:solidFill>
                    <a:srgbClr val="000000"/>
                  </a:solidFill>
                  <a:latin typeface="Lucida Sans Typewriter" pitchFamily="49" charset="0"/>
                </a:rPr>
                <a:t>button1&amp;2Pressed</a:t>
              </a:r>
              <a:endParaRPr lang="en-US" sz="1600" b="0">
                <a:solidFill>
                  <a:schemeClr val="tx1"/>
                </a:solidFill>
                <a:latin typeface="Lucida Sans Typewriter" pitchFamily="49" charset="0"/>
              </a:endParaRPr>
            </a:p>
          </p:txBody>
        </p:sp>
        <p:sp>
          <p:nvSpPr>
            <p:cNvPr id="28699" name="Freeform 32"/>
            <p:cNvSpPr>
              <a:spLocks/>
            </p:cNvSpPr>
            <p:nvPr/>
          </p:nvSpPr>
          <p:spPr bwMode="auto">
            <a:xfrm>
              <a:off x="679" y="1125"/>
              <a:ext cx="1313" cy="1903"/>
            </a:xfrm>
            <a:custGeom>
              <a:avLst/>
              <a:gdLst>
                <a:gd name="T0" fmla="*/ 1313 w 1313"/>
                <a:gd name="T1" fmla="*/ 0 h 1903"/>
                <a:gd name="T2" fmla="*/ 0 w 1313"/>
                <a:gd name="T3" fmla="*/ 0 h 1903"/>
                <a:gd name="T4" fmla="*/ 4 w 1313"/>
                <a:gd name="T5" fmla="*/ 1903 h 1903"/>
                <a:gd name="T6" fmla="*/ 0 60000 65536"/>
                <a:gd name="T7" fmla="*/ 0 60000 65536"/>
                <a:gd name="T8" fmla="*/ 0 60000 65536"/>
                <a:gd name="T9" fmla="*/ 0 w 1313"/>
                <a:gd name="T10" fmla="*/ 0 h 1903"/>
                <a:gd name="T11" fmla="*/ 1313 w 1313"/>
                <a:gd name="T12" fmla="*/ 1903 h 190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13" h="1903">
                  <a:moveTo>
                    <a:pt x="1313" y="0"/>
                  </a:moveTo>
                  <a:lnTo>
                    <a:pt x="0" y="0"/>
                  </a:lnTo>
                  <a:lnTo>
                    <a:pt x="4" y="1903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00" name="Freeform 33"/>
            <p:cNvSpPr>
              <a:spLocks/>
            </p:cNvSpPr>
            <p:nvPr/>
          </p:nvSpPr>
          <p:spPr bwMode="auto">
            <a:xfrm>
              <a:off x="937" y="2187"/>
              <a:ext cx="1041" cy="841"/>
            </a:xfrm>
            <a:custGeom>
              <a:avLst/>
              <a:gdLst>
                <a:gd name="T0" fmla="*/ 1041 w 1041"/>
                <a:gd name="T1" fmla="*/ 0 h 841"/>
                <a:gd name="T2" fmla="*/ 7 w 1041"/>
                <a:gd name="T3" fmla="*/ 0 h 841"/>
                <a:gd name="T4" fmla="*/ 0 w 1041"/>
                <a:gd name="T5" fmla="*/ 841 h 841"/>
                <a:gd name="T6" fmla="*/ 0 60000 65536"/>
                <a:gd name="T7" fmla="*/ 0 60000 65536"/>
                <a:gd name="T8" fmla="*/ 0 60000 65536"/>
                <a:gd name="T9" fmla="*/ 0 w 1041"/>
                <a:gd name="T10" fmla="*/ 0 h 841"/>
                <a:gd name="T11" fmla="*/ 1041 w 1041"/>
                <a:gd name="T12" fmla="*/ 841 h 84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41" h="841">
                  <a:moveTo>
                    <a:pt x="1041" y="0"/>
                  </a:moveTo>
                  <a:lnTo>
                    <a:pt x="7" y="0"/>
                  </a:lnTo>
                  <a:lnTo>
                    <a:pt x="0" y="841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4" name="Group 35"/>
            <p:cNvGrpSpPr>
              <a:grpSpLocks/>
            </p:cNvGrpSpPr>
            <p:nvPr/>
          </p:nvGrpSpPr>
          <p:grpSpPr bwMode="auto">
            <a:xfrm>
              <a:off x="895" y="3472"/>
              <a:ext cx="84" cy="251"/>
              <a:chOff x="902" y="3084"/>
              <a:chExt cx="84" cy="251"/>
            </a:xfrm>
          </p:grpSpPr>
          <p:sp>
            <p:nvSpPr>
              <p:cNvPr id="28729" name="Line 36"/>
              <p:cNvSpPr>
                <a:spLocks noChangeShapeType="1"/>
              </p:cNvSpPr>
              <p:nvPr/>
            </p:nvSpPr>
            <p:spPr bwMode="auto">
              <a:xfrm>
                <a:off x="944" y="3182"/>
                <a:ext cx="1" cy="153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730" name="Freeform 37"/>
              <p:cNvSpPr>
                <a:spLocks/>
              </p:cNvSpPr>
              <p:nvPr/>
            </p:nvSpPr>
            <p:spPr bwMode="auto">
              <a:xfrm>
                <a:off x="902" y="3196"/>
                <a:ext cx="84" cy="139"/>
              </a:xfrm>
              <a:custGeom>
                <a:avLst/>
                <a:gdLst>
                  <a:gd name="T0" fmla="*/ 84 w 84"/>
                  <a:gd name="T1" fmla="*/ 0 h 139"/>
                  <a:gd name="T2" fmla="*/ 42 w 84"/>
                  <a:gd name="T3" fmla="*/ 139 h 139"/>
                  <a:gd name="T4" fmla="*/ 0 w 84"/>
                  <a:gd name="T5" fmla="*/ 0 h 139"/>
                  <a:gd name="T6" fmla="*/ 0 60000 65536"/>
                  <a:gd name="T7" fmla="*/ 0 60000 65536"/>
                  <a:gd name="T8" fmla="*/ 0 60000 65536"/>
                  <a:gd name="T9" fmla="*/ 0 w 84"/>
                  <a:gd name="T10" fmla="*/ 0 h 139"/>
                  <a:gd name="T11" fmla="*/ 84 w 84"/>
                  <a:gd name="T12" fmla="*/ 139 h 13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4" h="139">
                    <a:moveTo>
                      <a:pt x="84" y="0"/>
                    </a:moveTo>
                    <a:lnTo>
                      <a:pt x="42" y="139"/>
                    </a:lnTo>
                    <a:lnTo>
                      <a:pt x="0" y="0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731" name="Line 38"/>
              <p:cNvSpPr>
                <a:spLocks noChangeShapeType="1"/>
              </p:cNvSpPr>
              <p:nvPr/>
            </p:nvSpPr>
            <p:spPr bwMode="auto">
              <a:xfrm flipV="1">
                <a:off x="944" y="3084"/>
                <a:ext cx="1" cy="98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8702" name="Oval 39"/>
            <p:cNvSpPr>
              <a:spLocks noChangeArrowheads="1"/>
            </p:cNvSpPr>
            <p:nvPr/>
          </p:nvSpPr>
          <p:spPr bwMode="auto">
            <a:xfrm>
              <a:off x="860" y="3723"/>
              <a:ext cx="154" cy="168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3" name="AutoShape 40"/>
            <p:cNvSpPr>
              <a:spLocks noChangeArrowheads="1"/>
            </p:cNvSpPr>
            <p:nvPr/>
          </p:nvSpPr>
          <p:spPr bwMode="auto">
            <a:xfrm>
              <a:off x="4325" y="1977"/>
              <a:ext cx="978" cy="447"/>
            </a:xfrm>
            <a:prstGeom prst="roundRect">
              <a:avLst>
                <a:gd name="adj" fmla="val 48435"/>
              </a:avLst>
            </a:prstGeom>
            <a:solidFill>
              <a:schemeClr val="bg1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" name="Group 41"/>
            <p:cNvGrpSpPr>
              <a:grpSpLocks/>
            </p:cNvGrpSpPr>
            <p:nvPr/>
          </p:nvGrpSpPr>
          <p:grpSpPr bwMode="auto">
            <a:xfrm>
              <a:off x="4468" y="2068"/>
              <a:ext cx="525" cy="267"/>
              <a:chOff x="4468" y="1707"/>
              <a:chExt cx="525" cy="267"/>
            </a:xfrm>
          </p:grpSpPr>
          <p:sp>
            <p:nvSpPr>
              <p:cNvPr id="28727" name="Rectangle 42"/>
              <p:cNvSpPr>
                <a:spLocks noChangeArrowheads="1"/>
              </p:cNvSpPr>
              <p:nvPr/>
            </p:nvSpPr>
            <p:spPr bwMode="auto">
              <a:xfrm>
                <a:off x="4468" y="1707"/>
                <a:ext cx="525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sz="1600" b="0">
                    <a:solidFill>
                      <a:srgbClr val="000000"/>
                    </a:solidFill>
                    <a:latin typeface="Lucida Sans Typewriter" pitchFamily="49" charset="0"/>
                  </a:rPr>
                  <a:t>Increment</a:t>
                </a:r>
                <a:endParaRPr lang="en-US" sz="1600" b="0">
                  <a:solidFill>
                    <a:schemeClr val="tx1"/>
                  </a:solidFill>
                  <a:latin typeface="Lucida Sans Typewriter" pitchFamily="49" charset="0"/>
                </a:endParaRPr>
              </a:p>
            </p:txBody>
          </p:sp>
          <p:sp>
            <p:nvSpPr>
              <p:cNvPr id="28728" name="Rectangle 43"/>
              <p:cNvSpPr>
                <a:spLocks noChangeArrowheads="1"/>
              </p:cNvSpPr>
              <p:nvPr/>
            </p:nvSpPr>
            <p:spPr bwMode="auto">
              <a:xfrm>
                <a:off x="4545" y="1819"/>
                <a:ext cx="408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sz="1600" b="0">
                    <a:solidFill>
                      <a:srgbClr val="000000"/>
                    </a:solidFill>
                    <a:latin typeface="Lucida Sans Typewriter" pitchFamily="49" charset="0"/>
                  </a:rPr>
                  <a:t>Minutes</a:t>
                </a:r>
                <a:endParaRPr lang="en-US" sz="1600" b="0">
                  <a:solidFill>
                    <a:schemeClr val="tx1"/>
                  </a:solidFill>
                  <a:latin typeface="Lucida Sans Typewriter" pitchFamily="49" charset="0"/>
                </a:endParaRPr>
              </a:p>
            </p:txBody>
          </p:sp>
        </p:grpSp>
        <p:sp>
          <p:nvSpPr>
            <p:cNvPr id="28705" name="Line 44"/>
            <p:cNvSpPr>
              <a:spLocks noChangeShapeType="1"/>
            </p:cNvSpPr>
            <p:nvPr/>
          </p:nvSpPr>
          <p:spPr bwMode="auto">
            <a:xfrm flipH="1">
              <a:off x="1434" y="3248"/>
              <a:ext cx="558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06" name="AutoShape 45"/>
            <p:cNvSpPr>
              <a:spLocks noChangeArrowheads="1"/>
            </p:cNvSpPr>
            <p:nvPr/>
          </p:nvSpPr>
          <p:spPr bwMode="auto">
            <a:xfrm>
              <a:off x="4325" y="915"/>
              <a:ext cx="978" cy="447"/>
            </a:xfrm>
            <a:prstGeom prst="roundRect">
              <a:avLst>
                <a:gd name="adj" fmla="val 48435"/>
              </a:avLst>
            </a:prstGeom>
            <a:solidFill>
              <a:schemeClr val="bg1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" name="Group 46"/>
            <p:cNvGrpSpPr>
              <a:grpSpLocks/>
            </p:cNvGrpSpPr>
            <p:nvPr/>
          </p:nvGrpSpPr>
          <p:grpSpPr bwMode="auto">
            <a:xfrm>
              <a:off x="4468" y="1006"/>
              <a:ext cx="525" cy="267"/>
              <a:chOff x="4510" y="645"/>
              <a:chExt cx="525" cy="267"/>
            </a:xfrm>
          </p:grpSpPr>
          <p:sp>
            <p:nvSpPr>
              <p:cNvPr id="28725" name="Rectangle 47"/>
              <p:cNvSpPr>
                <a:spLocks noChangeArrowheads="1"/>
              </p:cNvSpPr>
              <p:nvPr/>
            </p:nvSpPr>
            <p:spPr bwMode="auto">
              <a:xfrm>
                <a:off x="4510" y="645"/>
                <a:ext cx="525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sz="1600" b="0">
                    <a:solidFill>
                      <a:srgbClr val="000000"/>
                    </a:solidFill>
                    <a:latin typeface="Lucida Sans Typewriter" pitchFamily="49" charset="0"/>
                  </a:rPr>
                  <a:t>Increment</a:t>
                </a:r>
                <a:endParaRPr lang="en-US" sz="1600" b="0">
                  <a:solidFill>
                    <a:schemeClr val="tx1"/>
                  </a:solidFill>
                  <a:latin typeface="Lucida Sans Typewriter" pitchFamily="49" charset="0"/>
                </a:endParaRPr>
              </a:p>
            </p:txBody>
          </p:sp>
          <p:sp>
            <p:nvSpPr>
              <p:cNvPr id="28726" name="Rectangle 48"/>
              <p:cNvSpPr>
                <a:spLocks noChangeArrowheads="1"/>
              </p:cNvSpPr>
              <p:nvPr/>
            </p:nvSpPr>
            <p:spPr bwMode="auto">
              <a:xfrm>
                <a:off x="4644" y="757"/>
                <a:ext cx="292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sz="1600" b="0">
                    <a:solidFill>
                      <a:srgbClr val="000000"/>
                    </a:solidFill>
                    <a:latin typeface="Lucida Sans Typewriter" pitchFamily="49" charset="0"/>
                  </a:rPr>
                  <a:t>Hours</a:t>
                </a:r>
                <a:endParaRPr lang="en-US" sz="1600" b="0">
                  <a:solidFill>
                    <a:schemeClr val="tx1"/>
                  </a:solidFill>
                  <a:latin typeface="Lucida Sans Typewriter" pitchFamily="49" charset="0"/>
                </a:endParaRPr>
              </a:p>
            </p:txBody>
          </p:sp>
        </p:grpSp>
        <p:sp>
          <p:nvSpPr>
            <p:cNvPr id="28708" name="AutoShape 49"/>
            <p:cNvSpPr>
              <a:spLocks noChangeArrowheads="1"/>
            </p:cNvSpPr>
            <p:nvPr/>
          </p:nvSpPr>
          <p:spPr bwMode="auto">
            <a:xfrm>
              <a:off x="1992" y="916"/>
              <a:ext cx="978" cy="447"/>
            </a:xfrm>
            <a:prstGeom prst="roundRect">
              <a:avLst>
                <a:gd name="adj" fmla="val 48435"/>
              </a:avLst>
            </a:prstGeom>
            <a:solidFill>
              <a:schemeClr val="bg1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9" name="Rectangle 50"/>
            <p:cNvSpPr>
              <a:spLocks noChangeArrowheads="1"/>
            </p:cNvSpPr>
            <p:nvPr/>
          </p:nvSpPr>
          <p:spPr bwMode="auto">
            <a:xfrm>
              <a:off x="2288" y="1007"/>
              <a:ext cx="29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Lucida Sans Typewriter" pitchFamily="49" charset="0"/>
                </a:rPr>
                <a:t>Blink</a:t>
              </a:r>
              <a:endParaRPr lang="en-US" sz="1600" b="0">
                <a:solidFill>
                  <a:schemeClr val="tx1"/>
                </a:solidFill>
                <a:latin typeface="Lucida Sans Typewriter" pitchFamily="49" charset="0"/>
              </a:endParaRPr>
            </a:p>
          </p:txBody>
        </p:sp>
        <p:sp>
          <p:nvSpPr>
            <p:cNvPr id="28710" name="Rectangle 51"/>
            <p:cNvSpPr>
              <a:spLocks noChangeArrowheads="1"/>
            </p:cNvSpPr>
            <p:nvPr/>
          </p:nvSpPr>
          <p:spPr bwMode="auto">
            <a:xfrm>
              <a:off x="2288" y="1119"/>
              <a:ext cx="29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Lucida Sans Typewriter" pitchFamily="49" charset="0"/>
                </a:rPr>
                <a:t>Hours</a:t>
              </a:r>
              <a:endParaRPr lang="en-US" sz="1600" b="0">
                <a:solidFill>
                  <a:schemeClr val="tx1"/>
                </a:solidFill>
                <a:latin typeface="Lucida Sans Typewriter" pitchFamily="49" charset="0"/>
              </a:endParaRPr>
            </a:p>
          </p:txBody>
        </p:sp>
        <p:sp>
          <p:nvSpPr>
            <p:cNvPr id="28711" name="AutoShape 52"/>
            <p:cNvSpPr>
              <a:spLocks noChangeArrowheads="1"/>
            </p:cNvSpPr>
            <p:nvPr/>
          </p:nvSpPr>
          <p:spPr bwMode="auto">
            <a:xfrm>
              <a:off x="2006" y="3024"/>
              <a:ext cx="978" cy="447"/>
            </a:xfrm>
            <a:prstGeom prst="roundRect">
              <a:avLst>
                <a:gd name="adj" fmla="val 48435"/>
              </a:avLst>
            </a:prstGeom>
            <a:solidFill>
              <a:schemeClr val="bg1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12" name="Rectangle 53"/>
            <p:cNvSpPr>
              <a:spLocks noChangeArrowheads="1"/>
            </p:cNvSpPr>
            <p:nvPr/>
          </p:nvSpPr>
          <p:spPr bwMode="auto">
            <a:xfrm>
              <a:off x="2302" y="3115"/>
              <a:ext cx="29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Lucida Sans Typewriter" pitchFamily="49" charset="0"/>
                </a:rPr>
                <a:t>Blink</a:t>
              </a:r>
              <a:endParaRPr lang="en-US" sz="1600" b="0">
                <a:solidFill>
                  <a:schemeClr val="tx1"/>
                </a:solidFill>
                <a:latin typeface="Lucida Sans Typewriter" pitchFamily="49" charset="0"/>
              </a:endParaRPr>
            </a:p>
          </p:txBody>
        </p:sp>
        <p:sp>
          <p:nvSpPr>
            <p:cNvPr id="28713" name="Rectangle 54"/>
            <p:cNvSpPr>
              <a:spLocks noChangeArrowheads="1"/>
            </p:cNvSpPr>
            <p:nvPr/>
          </p:nvSpPr>
          <p:spPr bwMode="auto">
            <a:xfrm>
              <a:off x="2228" y="3227"/>
              <a:ext cx="4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Lucida Sans Typewriter" pitchFamily="49" charset="0"/>
                </a:rPr>
                <a:t>Seconds</a:t>
              </a:r>
              <a:endParaRPr lang="en-US" sz="1600" b="0">
                <a:solidFill>
                  <a:schemeClr val="tx1"/>
                </a:solidFill>
                <a:latin typeface="Lucida Sans Typewriter" pitchFamily="49" charset="0"/>
              </a:endParaRPr>
            </a:p>
          </p:txBody>
        </p:sp>
        <p:sp>
          <p:nvSpPr>
            <p:cNvPr id="28714" name="AutoShape 55"/>
            <p:cNvSpPr>
              <a:spLocks noChangeArrowheads="1"/>
            </p:cNvSpPr>
            <p:nvPr/>
          </p:nvSpPr>
          <p:spPr bwMode="auto">
            <a:xfrm>
              <a:off x="2006" y="1977"/>
              <a:ext cx="978" cy="447"/>
            </a:xfrm>
            <a:prstGeom prst="roundRect">
              <a:avLst>
                <a:gd name="adj" fmla="val 48435"/>
              </a:avLst>
            </a:prstGeom>
            <a:solidFill>
              <a:schemeClr val="bg1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15" name="Rectangle 56"/>
            <p:cNvSpPr>
              <a:spLocks noChangeArrowheads="1"/>
            </p:cNvSpPr>
            <p:nvPr/>
          </p:nvSpPr>
          <p:spPr bwMode="auto">
            <a:xfrm>
              <a:off x="2302" y="2068"/>
              <a:ext cx="29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Lucida Sans Typewriter" pitchFamily="49" charset="0"/>
                </a:rPr>
                <a:t>Blink</a:t>
              </a:r>
              <a:endParaRPr lang="en-US" sz="1600" b="0">
                <a:solidFill>
                  <a:schemeClr val="tx1"/>
                </a:solidFill>
                <a:latin typeface="Lucida Sans Typewriter" pitchFamily="49" charset="0"/>
              </a:endParaRPr>
            </a:p>
          </p:txBody>
        </p:sp>
        <p:sp>
          <p:nvSpPr>
            <p:cNvPr id="28716" name="Rectangle 57"/>
            <p:cNvSpPr>
              <a:spLocks noChangeArrowheads="1"/>
            </p:cNvSpPr>
            <p:nvPr/>
          </p:nvSpPr>
          <p:spPr bwMode="auto">
            <a:xfrm>
              <a:off x="2228" y="2180"/>
              <a:ext cx="4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Lucida Sans Typewriter" pitchFamily="49" charset="0"/>
                </a:rPr>
                <a:t>Minutes</a:t>
              </a:r>
              <a:endParaRPr lang="en-US" sz="1600" b="0">
                <a:solidFill>
                  <a:schemeClr val="tx1"/>
                </a:solidFill>
                <a:latin typeface="Lucida Sans Typewriter" pitchFamily="49" charset="0"/>
              </a:endParaRPr>
            </a:p>
          </p:txBody>
        </p:sp>
        <p:sp>
          <p:nvSpPr>
            <p:cNvPr id="28717" name="AutoShape 58"/>
            <p:cNvSpPr>
              <a:spLocks noChangeArrowheads="1"/>
            </p:cNvSpPr>
            <p:nvPr/>
          </p:nvSpPr>
          <p:spPr bwMode="auto">
            <a:xfrm>
              <a:off x="4325" y="3025"/>
              <a:ext cx="978" cy="447"/>
            </a:xfrm>
            <a:prstGeom prst="roundRect">
              <a:avLst>
                <a:gd name="adj" fmla="val 48435"/>
              </a:avLst>
            </a:prstGeom>
            <a:solidFill>
              <a:schemeClr val="bg1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59"/>
            <p:cNvGrpSpPr>
              <a:grpSpLocks/>
            </p:cNvGrpSpPr>
            <p:nvPr/>
          </p:nvGrpSpPr>
          <p:grpSpPr bwMode="auto">
            <a:xfrm>
              <a:off x="4467" y="3116"/>
              <a:ext cx="525" cy="267"/>
              <a:chOff x="4509" y="2769"/>
              <a:chExt cx="525" cy="267"/>
            </a:xfrm>
          </p:grpSpPr>
          <p:sp>
            <p:nvSpPr>
              <p:cNvPr id="28723" name="Rectangle 60"/>
              <p:cNvSpPr>
                <a:spLocks noChangeArrowheads="1"/>
              </p:cNvSpPr>
              <p:nvPr/>
            </p:nvSpPr>
            <p:spPr bwMode="auto">
              <a:xfrm>
                <a:off x="4509" y="2769"/>
                <a:ext cx="525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  <a:latin typeface="Lucida Sans Typewriter" pitchFamily="49" charset="0"/>
                  </a:rPr>
                  <a:t>Increment</a:t>
                </a:r>
                <a:endParaRPr lang="en-US" sz="1600" b="0">
                  <a:solidFill>
                    <a:schemeClr val="tx1"/>
                  </a:solidFill>
                  <a:latin typeface="Lucida Sans Typewriter" pitchFamily="49" charset="0"/>
                </a:endParaRPr>
              </a:p>
            </p:txBody>
          </p:sp>
          <p:sp>
            <p:nvSpPr>
              <p:cNvPr id="28724" name="Rectangle 61"/>
              <p:cNvSpPr>
                <a:spLocks noChangeArrowheads="1"/>
              </p:cNvSpPr>
              <p:nvPr/>
            </p:nvSpPr>
            <p:spPr bwMode="auto">
              <a:xfrm>
                <a:off x="4587" y="2881"/>
                <a:ext cx="408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  <a:latin typeface="Lucida Sans Typewriter" pitchFamily="49" charset="0"/>
                  </a:rPr>
                  <a:t>Seconds</a:t>
                </a:r>
                <a:endParaRPr lang="en-US" sz="1600" b="0">
                  <a:solidFill>
                    <a:schemeClr val="tx1"/>
                  </a:solidFill>
                  <a:latin typeface="Lucida Sans Typewriter" pitchFamily="49" charset="0"/>
                </a:endParaRPr>
              </a:p>
            </p:txBody>
          </p:sp>
        </p:grpSp>
        <p:sp>
          <p:nvSpPr>
            <p:cNvPr id="28719" name="AutoShape 62"/>
            <p:cNvSpPr>
              <a:spLocks noChangeArrowheads="1"/>
            </p:cNvSpPr>
            <p:nvPr/>
          </p:nvSpPr>
          <p:spPr bwMode="auto">
            <a:xfrm>
              <a:off x="456" y="3025"/>
              <a:ext cx="978" cy="447"/>
            </a:xfrm>
            <a:prstGeom prst="roundRect">
              <a:avLst>
                <a:gd name="adj" fmla="val 48435"/>
              </a:avLst>
            </a:prstGeom>
            <a:solidFill>
              <a:schemeClr val="bg1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20" name="Rectangle 63"/>
            <p:cNvSpPr>
              <a:spLocks noChangeArrowheads="1"/>
            </p:cNvSpPr>
            <p:nvPr/>
          </p:nvSpPr>
          <p:spPr bwMode="auto">
            <a:xfrm>
              <a:off x="796" y="3116"/>
              <a:ext cx="23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Lucida Sans Typewriter" pitchFamily="49" charset="0"/>
                </a:rPr>
                <a:t>Stop</a:t>
              </a:r>
              <a:endParaRPr lang="en-US" sz="1600" b="0">
                <a:solidFill>
                  <a:schemeClr val="tx1"/>
                </a:solidFill>
                <a:latin typeface="Lucida Sans Typewriter" pitchFamily="49" charset="0"/>
              </a:endParaRPr>
            </a:p>
          </p:txBody>
        </p:sp>
        <p:sp>
          <p:nvSpPr>
            <p:cNvPr id="28721" name="Rectangle 64"/>
            <p:cNvSpPr>
              <a:spLocks noChangeArrowheads="1"/>
            </p:cNvSpPr>
            <p:nvPr/>
          </p:nvSpPr>
          <p:spPr bwMode="auto">
            <a:xfrm>
              <a:off x="640" y="3228"/>
              <a:ext cx="46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Lucida Sans Typewriter" pitchFamily="49" charset="0"/>
                </a:rPr>
                <a:t>Blinking</a:t>
              </a:r>
              <a:endParaRPr lang="en-US" sz="1600" b="0">
                <a:solidFill>
                  <a:schemeClr val="tx1"/>
                </a:solidFill>
                <a:latin typeface="Lucida Sans Typewriter" pitchFamily="49" charset="0"/>
              </a:endParaRPr>
            </a:p>
          </p:txBody>
        </p:sp>
        <p:sp>
          <p:nvSpPr>
            <p:cNvPr id="28722" name="Oval 65"/>
            <p:cNvSpPr>
              <a:spLocks noChangeArrowheads="1"/>
            </p:cNvSpPr>
            <p:nvPr/>
          </p:nvSpPr>
          <p:spPr bwMode="auto">
            <a:xfrm>
              <a:off x="888" y="3765"/>
              <a:ext cx="98" cy="98"/>
            </a:xfrm>
            <a:prstGeom prst="ellipse">
              <a:avLst/>
            </a:prstGeom>
            <a:solidFill>
              <a:srgbClr val="000000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endParaRPr lang="en-GB" dirty="0"/>
          </a:p>
        </p:txBody>
      </p:sp>
      <p:pic>
        <p:nvPicPr>
          <p:cNvPr id="2050" name="Picture 2" descr="Image result for a simple street map mode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1815" y="1516429"/>
            <a:ext cx="5837002" cy="48492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2330" y="46033"/>
            <a:ext cx="10363200" cy="1143000"/>
          </a:xfrm>
        </p:spPr>
        <p:txBody>
          <a:bodyPr/>
          <a:lstStyle/>
          <a:p>
            <a:r>
              <a:rPr lang="en-US" dirty="0" smtClean="0"/>
              <a:t>Activity Diagrams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4133" y="1155700"/>
            <a:ext cx="11006667" cy="4800600"/>
          </a:xfrm>
        </p:spPr>
        <p:txBody>
          <a:bodyPr/>
          <a:lstStyle/>
          <a:p>
            <a:r>
              <a:rPr lang="en-US" smtClean="0"/>
              <a:t>An activity diagram is a special case of a state chart diagram </a:t>
            </a:r>
          </a:p>
          <a:p>
            <a:r>
              <a:rPr lang="en-US" smtClean="0"/>
              <a:t>The states are activities (“functions”) </a:t>
            </a:r>
          </a:p>
          <a:p>
            <a:r>
              <a:rPr lang="en-US" smtClean="0"/>
              <a:t>An activity diagram is useful to depict the workflow in a system</a:t>
            </a:r>
          </a:p>
        </p:txBody>
      </p:sp>
      <p:pic>
        <p:nvPicPr>
          <p:cNvPr id="45060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4667" y="4141788"/>
            <a:ext cx="10176933" cy="811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709248" y="133969"/>
            <a:ext cx="10363200" cy="1143000"/>
          </a:xfrm>
        </p:spPr>
        <p:txBody>
          <a:bodyPr/>
          <a:lstStyle/>
          <a:p>
            <a:r>
              <a:rPr lang="en-US" dirty="0" smtClean="0"/>
              <a:t>Activity Diagrams allow to model Decisions</a:t>
            </a:r>
          </a:p>
        </p:txBody>
      </p:sp>
      <p:pic>
        <p:nvPicPr>
          <p:cNvPr id="4608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3967" y="2500940"/>
            <a:ext cx="10932584" cy="3473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71017" name="AutoShape 9"/>
          <p:cNvSpPr>
            <a:spLocks noChangeArrowheads="1"/>
          </p:cNvSpPr>
          <p:nvPr/>
        </p:nvSpPr>
        <p:spPr bwMode="auto">
          <a:xfrm>
            <a:off x="4955118" y="1621465"/>
            <a:ext cx="3467100" cy="611188"/>
          </a:xfrm>
          <a:prstGeom prst="wedgeRoundRectCallout">
            <a:avLst>
              <a:gd name="adj1" fmla="val -60319"/>
              <a:gd name="adj2" fmla="val 144806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Decision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7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6"/>
          <p:cNvSpPr>
            <a:spLocks noGrp="1" noChangeArrowheads="1"/>
          </p:cNvSpPr>
          <p:nvPr>
            <p:ph type="title"/>
          </p:nvPr>
        </p:nvSpPr>
        <p:spPr>
          <a:xfrm>
            <a:off x="558800" y="222250"/>
            <a:ext cx="11633200" cy="863600"/>
          </a:xfrm>
        </p:spPr>
        <p:txBody>
          <a:bodyPr/>
          <a:lstStyle/>
          <a:p>
            <a:r>
              <a:rPr lang="en-US" smtClean="0"/>
              <a:t>Activity Diagrams can model Concurrency</a:t>
            </a:r>
          </a:p>
        </p:txBody>
      </p:sp>
      <p:sp>
        <p:nvSpPr>
          <p:cNvPr id="471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43467" y="1352550"/>
            <a:ext cx="11006667" cy="4800600"/>
          </a:xfrm>
        </p:spPr>
        <p:txBody>
          <a:bodyPr/>
          <a:lstStyle/>
          <a:p>
            <a:r>
              <a:rPr lang="en-US" smtClean="0"/>
              <a:t>Synchronization of multiple activities </a:t>
            </a:r>
          </a:p>
          <a:p>
            <a:r>
              <a:rPr lang="en-US" smtClean="0"/>
              <a:t>Splitting the flow of control into multiple threads</a:t>
            </a:r>
          </a:p>
        </p:txBody>
      </p:sp>
      <p:pic>
        <p:nvPicPr>
          <p:cNvPr id="47108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2882901"/>
            <a:ext cx="10947400" cy="3165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47109" name="AutoShape 9"/>
          <p:cNvSpPr>
            <a:spLocks noChangeArrowheads="1"/>
          </p:cNvSpPr>
          <p:nvPr/>
        </p:nvSpPr>
        <p:spPr bwMode="auto">
          <a:xfrm>
            <a:off x="8602134" y="3022600"/>
            <a:ext cx="3217333" cy="762000"/>
          </a:xfrm>
          <a:prstGeom prst="cloudCallout">
            <a:avLst>
              <a:gd name="adj1" fmla="val -47630"/>
              <a:gd name="adj2" fmla="val 122083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/>
              <a:t>Synchronization</a:t>
            </a:r>
          </a:p>
        </p:txBody>
      </p:sp>
      <p:sp>
        <p:nvSpPr>
          <p:cNvPr id="47110" name="AutoShape 10"/>
          <p:cNvSpPr>
            <a:spLocks noChangeArrowheads="1"/>
          </p:cNvSpPr>
          <p:nvPr/>
        </p:nvSpPr>
        <p:spPr bwMode="auto">
          <a:xfrm>
            <a:off x="846667" y="2946400"/>
            <a:ext cx="3251200" cy="698500"/>
          </a:xfrm>
          <a:prstGeom prst="cloudCallout">
            <a:avLst>
              <a:gd name="adj1" fmla="val 37370"/>
              <a:gd name="adj2" fmla="val 161593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/>
              <a:t>Splitting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Activity Diagrams: Grouping of Activities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Activities may be grouped into </a:t>
            </a:r>
            <a:r>
              <a:rPr lang="en-US" dirty="0" err="1" smtClean="0">
                <a:solidFill>
                  <a:srgbClr val="FF3300"/>
                </a:solidFill>
              </a:rPr>
              <a:t>swimlanes</a:t>
            </a:r>
            <a:r>
              <a:rPr lang="en-US" dirty="0" smtClean="0"/>
              <a:t> to denote the object or subsystem that implements the activities.</a:t>
            </a:r>
          </a:p>
          <a:p>
            <a:endParaRPr lang="en-US" dirty="0" smtClean="0"/>
          </a:p>
        </p:txBody>
      </p:sp>
      <p:sp>
        <p:nvSpPr>
          <p:cNvPr id="48132" name="AutoShape 6"/>
          <p:cNvSpPr>
            <a:spLocks noChangeArrowheads="1"/>
          </p:cNvSpPr>
          <p:nvPr/>
        </p:nvSpPr>
        <p:spPr bwMode="auto">
          <a:xfrm>
            <a:off x="569384" y="3776663"/>
            <a:ext cx="2326216" cy="792162"/>
          </a:xfrm>
          <a:prstGeom prst="roundRect">
            <a:avLst>
              <a:gd name="adj" fmla="val 44991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3" name="Rectangle 7"/>
          <p:cNvSpPr>
            <a:spLocks noChangeArrowheads="1"/>
          </p:cNvSpPr>
          <p:nvPr/>
        </p:nvSpPr>
        <p:spPr bwMode="auto">
          <a:xfrm>
            <a:off x="1483784" y="3965575"/>
            <a:ext cx="50174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ourier" charset="0"/>
              </a:rPr>
              <a:t>Open</a:t>
            </a:r>
            <a:endParaRPr lang="en-US"/>
          </a:p>
        </p:txBody>
      </p:sp>
      <p:sp>
        <p:nvSpPr>
          <p:cNvPr id="48134" name="Rectangle 8"/>
          <p:cNvSpPr>
            <a:spLocks noChangeArrowheads="1"/>
          </p:cNvSpPr>
          <p:nvPr/>
        </p:nvSpPr>
        <p:spPr bwMode="auto">
          <a:xfrm>
            <a:off x="1176867" y="4162426"/>
            <a:ext cx="71814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ourier" charset="0"/>
              </a:rPr>
              <a:t>Incident</a:t>
            </a:r>
            <a:endParaRPr lang="en-US"/>
          </a:p>
        </p:txBody>
      </p:sp>
      <p:sp>
        <p:nvSpPr>
          <p:cNvPr id="48135" name="AutoShape 9"/>
          <p:cNvSpPr>
            <a:spLocks noChangeArrowheads="1"/>
          </p:cNvSpPr>
          <p:nvPr/>
        </p:nvSpPr>
        <p:spPr bwMode="auto">
          <a:xfrm>
            <a:off x="5035551" y="2606675"/>
            <a:ext cx="2298700" cy="793750"/>
          </a:xfrm>
          <a:prstGeom prst="roundRect">
            <a:avLst>
              <a:gd name="adj" fmla="val 44898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6" name="Rectangle 10"/>
          <p:cNvSpPr>
            <a:spLocks noChangeArrowheads="1"/>
          </p:cNvSpPr>
          <p:nvPr/>
        </p:nvSpPr>
        <p:spPr bwMode="auto">
          <a:xfrm>
            <a:off x="5630334" y="2774951"/>
            <a:ext cx="7277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ourier" charset="0"/>
              </a:rPr>
              <a:t>Allocate</a:t>
            </a:r>
            <a:endParaRPr lang="en-US"/>
          </a:p>
        </p:txBody>
      </p:sp>
      <p:sp>
        <p:nvSpPr>
          <p:cNvPr id="48137" name="Rectangle 11"/>
          <p:cNvSpPr>
            <a:spLocks noChangeArrowheads="1"/>
          </p:cNvSpPr>
          <p:nvPr/>
        </p:nvSpPr>
        <p:spPr bwMode="auto">
          <a:xfrm>
            <a:off x="5532967" y="2973389"/>
            <a:ext cx="97943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ourier" charset="0"/>
              </a:rPr>
              <a:t>Resources</a:t>
            </a:r>
            <a:endParaRPr lang="en-US"/>
          </a:p>
        </p:txBody>
      </p:sp>
      <p:sp>
        <p:nvSpPr>
          <p:cNvPr id="48138" name="AutoShape 12"/>
          <p:cNvSpPr>
            <a:spLocks noChangeArrowheads="1"/>
          </p:cNvSpPr>
          <p:nvPr/>
        </p:nvSpPr>
        <p:spPr bwMode="auto">
          <a:xfrm>
            <a:off x="5035551" y="3776663"/>
            <a:ext cx="2298700" cy="792162"/>
          </a:xfrm>
          <a:prstGeom prst="roundRect">
            <a:avLst>
              <a:gd name="adj" fmla="val 44991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9" name="Rectangle 13"/>
          <p:cNvSpPr>
            <a:spLocks noChangeArrowheads="1"/>
          </p:cNvSpPr>
          <p:nvPr/>
        </p:nvSpPr>
        <p:spPr bwMode="auto">
          <a:xfrm>
            <a:off x="5450417" y="3965575"/>
            <a:ext cx="100187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ourier" charset="0"/>
              </a:rPr>
              <a:t>Coordinate</a:t>
            </a:r>
            <a:endParaRPr lang="en-US"/>
          </a:p>
        </p:txBody>
      </p:sp>
      <p:sp>
        <p:nvSpPr>
          <p:cNvPr id="48140" name="Rectangle 14"/>
          <p:cNvSpPr>
            <a:spLocks noChangeArrowheads="1"/>
          </p:cNvSpPr>
          <p:nvPr/>
        </p:nvSpPr>
        <p:spPr bwMode="auto">
          <a:xfrm>
            <a:off x="5532967" y="4162426"/>
            <a:ext cx="97943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ourier" charset="0"/>
              </a:rPr>
              <a:t>Resources</a:t>
            </a:r>
            <a:endParaRPr lang="en-US"/>
          </a:p>
        </p:txBody>
      </p:sp>
      <p:sp>
        <p:nvSpPr>
          <p:cNvPr id="48141" name="AutoShape 15"/>
          <p:cNvSpPr>
            <a:spLocks noChangeArrowheads="1"/>
          </p:cNvSpPr>
          <p:nvPr/>
        </p:nvSpPr>
        <p:spPr bwMode="auto">
          <a:xfrm>
            <a:off x="5035551" y="4965700"/>
            <a:ext cx="2298700" cy="793750"/>
          </a:xfrm>
          <a:prstGeom prst="roundRect">
            <a:avLst>
              <a:gd name="adj" fmla="val 44898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42" name="Rectangle 16"/>
          <p:cNvSpPr>
            <a:spLocks noChangeArrowheads="1"/>
          </p:cNvSpPr>
          <p:nvPr/>
        </p:nvSpPr>
        <p:spPr bwMode="auto">
          <a:xfrm>
            <a:off x="5630334" y="5133976"/>
            <a:ext cx="93455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ourier" charset="0"/>
              </a:rPr>
              <a:t>Document</a:t>
            </a:r>
            <a:endParaRPr lang="en-US"/>
          </a:p>
        </p:txBody>
      </p:sp>
      <p:sp>
        <p:nvSpPr>
          <p:cNvPr id="48143" name="Rectangle 17"/>
          <p:cNvSpPr>
            <a:spLocks noChangeArrowheads="1"/>
          </p:cNvSpPr>
          <p:nvPr/>
        </p:nvSpPr>
        <p:spPr bwMode="auto">
          <a:xfrm>
            <a:off x="5630334" y="5332414"/>
            <a:ext cx="71814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ourier" charset="0"/>
              </a:rPr>
              <a:t>Incident</a:t>
            </a:r>
            <a:endParaRPr lang="en-US"/>
          </a:p>
        </p:txBody>
      </p:sp>
      <p:sp>
        <p:nvSpPr>
          <p:cNvPr id="48144" name="AutoShape 18"/>
          <p:cNvSpPr>
            <a:spLocks noChangeArrowheads="1"/>
          </p:cNvSpPr>
          <p:nvPr/>
        </p:nvSpPr>
        <p:spPr bwMode="auto">
          <a:xfrm>
            <a:off x="9211734" y="3776663"/>
            <a:ext cx="2326217" cy="792162"/>
          </a:xfrm>
          <a:prstGeom prst="roundRect">
            <a:avLst>
              <a:gd name="adj" fmla="val 44991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45" name="Rectangle 19"/>
          <p:cNvSpPr>
            <a:spLocks noChangeArrowheads="1"/>
          </p:cNvSpPr>
          <p:nvPr/>
        </p:nvSpPr>
        <p:spPr bwMode="auto">
          <a:xfrm>
            <a:off x="9884834" y="3965575"/>
            <a:ext cx="68287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ourier" charset="0"/>
              </a:rPr>
              <a:t>Archive</a:t>
            </a:r>
            <a:endParaRPr lang="en-US"/>
          </a:p>
        </p:txBody>
      </p:sp>
      <p:sp>
        <p:nvSpPr>
          <p:cNvPr id="48146" name="Rectangle 20"/>
          <p:cNvSpPr>
            <a:spLocks noChangeArrowheads="1"/>
          </p:cNvSpPr>
          <p:nvPr/>
        </p:nvSpPr>
        <p:spPr bwMode="auto">
          <a:xfrm>
            <a:off x="9821334" y="4162426"/>
            <a:ext cx="71814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ourier" charset="0"/>
              </a:rPr>
              <a:t>Incident</a:t>
            </a:r>
            <a:endParaRPr lang="en-US"/>
          </a:p>
        </p:txBody>
      </p:sp>
      <p:sp>
        <p:nvSpPr>
          <p:cNvPr id="48147" name="Rectangle 21"/>
          <p:cNvSpPr>
            <a:spLocks noChangeArrowheads="1"/>
          </p:cNvSpPr>
          <p:nvPr/>
        </p:nvSpPr>
        <p:spPr bwMode="auto">
          <a:xfrm>
            <a:off x="3556001" y="3797300"/>
            <a:ext cx="105833" cy="7318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48" name="Rectangle 22"/>
          <p:cNvSpPr>
            <a:spLocks noChangeArrowheads="1"/>
          </p:cNvSpPr>
          <p:nvPr/>
        </p:nvSpPr>
        <p:spPr bwMode="auto">
          <a:xfrm>
            <a:off x="3539068" y="3797301"/>
            <a:ext cx="131233" cy="75247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49" name="Rectangle 23"/>
          <p:cNvSpPr>
            <a:spLocks noChangeArrowheads="1"/>
          </p:cNvSpPr>
          <p:nvPr/>
        </p:nvSpPr>
        <p:spPr bwMode="auto">
          <a:xfrm>
            <a:off x="8417985" y="3797300"/>
            <a:ext cx="105833" cy="7318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50" name="Rectangle 24"/>
          <p:cNvSpPr>
            <a:spLocks noChangeArrowheads="1"/>
          </p:cNvSpPr>
          <p:nvPr/>
        </p:nvSpPr>
        <p:spPr bwMode="auto">
          <a:xfrm>
            <a:off x="8401051" y="3797301"/>
            <a:ext cx="133349" cy="75247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51" name="Line 25"/>
          <p:cNvSpPr>
            <a:spLocks noChangeShapeType="1"/>
          </p:cNvSpPr>
          <p:nvPr/>
        </p:nvSpPr>
        <p:spPr bwMode="auto">
          <a:xfrm>
            <a:off x="4745567" y="4152900"/>
            <a:ext cx="289984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8152" name="Freeform 26"/>
          <p:cNvSpPr>
            <a:spLocks/>
          </p:cNvSpPr>
          <p:nvPr/>
        </p:nvSpPr>
        <p:spPr bwMode="auto">
          <a:xfrm>
            <a:off x="4770967" y="4094163"/>
            <a:ext cx="264584" cy="119062"/>
          </a:xfrm>
          <a:custGeom>
            <a:avLst/>
            <a:gdLst>
              <a:gd name="T0" fmla="*/ 0 w 125"/>
              <a:gd name="T1" fmla="*/ 0 h 75"/>
              <a:gd name="T2" fmla="*/ 2147483647 w 125"/>
              <a:gd name="T3" fmla="*/ 2147483647 h 75"/>
              <a:gd name="T4" fmla="*/ 0 w 125"/>
              <a:gd name="T5" fmla="*/ 2147483647 h 75"/>
              <a:gd name="T6" fmla="*/ 0 60000 65536"/>
              <a:gd name="T7" fmla="*/ 0 60000 65536"/>
              <a:gd name="T8" fmla="*/ 0 60000 65536"/>
              <a:gd name="T9" fmla="*/ 0 w 125"/>
              <a:gd name="T10" fmla="*/ 0 h 75"/>
              <a:gd name="T11" fmla="*/ 125 w 125"/>
              <a:gd name="T12" fmla="*/ 75 h 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" h="75">
                <a:moveTo>
                  <a:pt x="0" y="0"/>
                </a:moveTo>
                <a:lnTo>
                  <a:pt x="125" y="37"/>
                </a:lnTo>
                <a:lnTo>
                  <a:pt x="0" y="75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8153" name="Line 27"/>
          <p:cNvSpPr>
            <a:spLocks noChangeShapeType="1"/>
          </p:cNvSpPr>
          <p:nvPr/>
        </p:nvSpPr>
        <p:spPr bwMode="auto">
          <a:xfrm>
            <a:off x="3687234" y="4152900"/>
            <a:ext cx="105833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8154" name="Line 28"/>
          <p:cNvSpPr>
            <a:spLocks noChangeShapeType="1"/>
          </p:cNvSpPr>
          <p:nvPr/>
        </p:nvSpPr>
        <p:spPr bwMode="auto">
          <a:xfrm>
            <a:off x="8128000" y="4173539"/>
            <a:ext cx="289984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8155" name="Freeform 29"/>
          <p:cNvSpPr>
            <a:spLocks/>
          </p:cNvSpPr>
          <p:nvPr/>
        </p:nvSpPr>
        <p:spPr bwMode="auto">
          <a:xfrm>
            <a:off x="8153400" y="4113213"/>
            <a:ext cx="264584" cy="119062"/>
          </a:xfrm>
          <a:custGeom>
            <a:avLst/>
            <a:gdLst>
              <a:gd name="T0" fmla="*/ 0 w 125"/>
              <a:gd name="T1" fmla="*/ 0 h 75"/>
              <a:gd name="T2" fmla="*/ 2147483647 w 125"/>
              <a:gd name="T3" fmla="*/ 2147483647 h 75"/>
              <a:gd name="T4" fmla="*/ 0 w 125"/>
              <a:gd name="T5" fmla="*/ 2147483647 h 75"/>
              <a:gd name="T6" fmla="*/ 0 60000 65536"/>
              <a:gd name="T7" fmla="*/ 0 60000 65536"/>
              <a:gd name="T8" fmla="*/ 0 60000 65536"/>
              <a:gd name="T9" fmla="*/ 0 w 125"/>
              <a:gd name="T10" fmla="*/ 0 h 75"/>
              <a:gd name="T11" fmla="*/ 125 w 125"/>
              <a:gd name="T12" fmla="*/ 75 h 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" h="75">
                <a:moveTo>
                  <a:pt x="0" y="0"/>
                </a:moveTo>
                <a:lnTo>
                  <a:pt x="125" y="38"/>
                </a:lnTo>
                <a:lnTo>
                  <a:pt x="0" y="75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8156" name="Line 30"/>
          <p:cNvSpPr>
            <a:spLocks noChangeShapeType="1"/>
          </p:cNvSpPr>
          <p:nvPr/>
        </p:nvSpPr>
        <p:spPr bwMode="auto">
          <a:xfrm>
            <a:off x="7387167" y="4173539"/>
            <a:ext cx="740833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8157" name="Line 31"/>
          <p:cNvSpPr>
            <a:spLocks noChangeShapeType="1"/>
          </p:cNvSpPr>
          <p:nvPr/>
        </p:nvSpPr>
        <p:spPr bwMode="auto">
          <a:xfrm>
            <a:off x="3238500" y="4152900"/>
            <a:ext cx="289984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8158" name="Freeform 32"/>
          <p:cNvSpPr>
            <a:spLocks/>
          </p:cNvSpPr>
          <p:nvPr/>
        </p:nvSpPr>
        <p:spPr bwMode="auto">
          <a:xfrm>
            <a:off x="3263900" y="4094163"/>
            <a:ext cx="264584" cy="119062"/>
          </a:xfrm>
          <a:custGeom>
            <a:avLst/>
            <a:gdLst>
              <a:gd name="T0" fmla="*/ 0 w 125"/>
              <a:gd name="T1" fmla="*/ 0 h 75"/>
              <a:gd name="T2" fmla="*/ 2147483647 w 125"/>
              <a:gd name="T3" fmla="*/ 2147483647 h 75"/>
              <a:gd name="T4" fmla="*/ 0 w 125"/>
              <a:gd name="T5" fmla="*/ 2147483647 h 75"/>
              <a:gd name="T6" fmla="*/ 0 60000 65536"/>
              <a:gd name="T7" fmla="*/ 0 60000 65536"/>
              <a:gd name="T8" fmla="*/ 0 60000 65536"/>
              <a:gd name="T9" fmla="*/ 0 w 125"/>
              <a:gd name="T10" fmla="*/ 0 h 75"/>
              <a:gd name="T11" fmla="*/ 125 w 125"/>
              <a:gd name="T12" fmla="*/ 75 h 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" h="75">
                <a:moveTo>
                  <a:pt x="0" y="0"/>
                </a:moveTo>
                <a:lnTo>
                  <a:pt x="125" y="37"/>
                </a:lnTo>
                <a:lnTo>
                  <a:pt x="0" y="75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8159" name="Line 33"/>
          <p:cNvSpPr>
            <a:spLocks noChangeShapeType="1"/>
          </p:cNvSpPr>
          <p:nvPr/>
        </p:nvSpPr>
        <p:spPr bwMode="auto">
          <a:xfrm>
            <a:off x="2868084" y="4152900"/>
            <a:ext cx="370416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8160" name="Line 34"/>
          <p:cNvSpPr>
            <a:spLocks noChangeShapeType="1"/>
          </p:cNvSpPr>
          <p:nvPr/>
        </p:nvSpPr>
        <p:spPr bwMode="auto">
          <a:xfrm>
            <a:off x="8894233" y="4173539"/>
            <a:ext cx="289984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8161" name="Freeform 35"/>
          <p:cNvSpPr>
            <a:spLocks/>
          </p:cNvSpPr>
          <p:nvPr/>
        </p:nvSpPr>
        <p:spPr bwMode="auto">
          <a:xfrm>
            <a:off x="8921751" y="4113213"/>
            <a:ext cx="262467" cy="119062"/>
          </a:xfrm>
          <a:custGeom>
            <a:avLst/>
            <a:gdLst>
              <a:gd name="T0" fmla="*/ 0 w 124"/>
              <a:gd name="T1" fmla="*/ 0 h 75"/>
              <a:gd name="T2" fmla="*/ 2147483647 w 124"/>
              <a:gd name="T3" fmla="*/ 2147483647 h 75"/>
              <a:gd name="T4" fmla="*/ 0 w 124"/>
              <a:gd name="T5" fmla="*/ 2147483647 h 75"/>
              <a:gd name="T6" fmla="*/ 0 60000 65536"/>
              <a:gd name="T7" fmla="*/ 0 60000 65536"/>
              <a:gd name="T8" fmla="*/ 0 60000 65536"/>
              <a:gd name="T9" fmla="*/ 0 w 124"/>
              <a:gd name="T10" fmla="*/ 0 h 75"/>
              <a:gd name="T11" fmla="*/ 124 w 124"/>
              <a:gd name="T12" fmla="*/ 75 h 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4" h="75">
                <a:moveTo>
                  <a:pt x="0" y="0"/>
                </a:moveTo>
                <a:lnTo>
                  <a:pt x="124" y="38"/>
                </a:lnTo>
                <a:lnTo>
                  <a:pt x="0" y="75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8162" name="Line 36"/>
          <p:cNvSpPr>
            <a:spLocks noChangeShapeType="1"/>
          </p:cNvSpPr>
          <p:nvPr/>
        </p:nvSpPr>
        <p:spPr bwMode="auto">
          <a:xfrm>
            <a:off x="8498417" y="4173539"/>
            <a:ext cx="395816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8163" name="Line 37"/>
          <p:cNvSpPr>
            <a:spLocks noChangeShapeType="1"/>
          </p:cNvSpPr>
          <p:nvPr/>
        </p:nvSpPr>
        <p:spPr bwMode="auto">
          <a:xfrm>
            <a:off x="4718051" y="2984500"/>
            <a:ext cx="29210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8164" name="Freeform 38"/>
          <p:cNvSpPr>
            <a:spLocks/>
          </p:cNvSpPr>
          <p:nvPr/>
        </p:nvSpPr>
        <p:spPr bwMode="auto">
          <a:xfrm>
            <a:off x="4745567" y="2924176"/>
            <a:ext cx="264584" cy="119063"/>
          </a:xfrm>
          <a:custGeom>
            <a:avLst/>
            <a:gdLst>
              <a:gd name="T0" fmla="*/ 0 w 125"/>
              <a:gd name="T1" fmla="*/ 0 h 75"/>
              <a:gd name="T2" fmla="*/ 2147483647 w 125"/>
              <a:gd name="T3" fmla="*/ 2147483647 h 75"/>
              <a:gd name="T4" fmla="*/ 0 w 125"/>
              <a:gd name="T5" fmla="*/ 2147483647 h 75"/>
              <a:gd name="T6" fmla="*/ 0 60000 65536"/>
              <a:gd name="T7" fmla="*/ 0 60000 65536"/>
              <a:gd name="T8" fmla="*/ 0 60000 65536"/>
              <a:gd name="T9" fmla="*/ 0 w 125"/>
              <a:gd name="T10" fmla="*/ 0 h 75"/>
              <a:gd name="T11" fmla="*/ 125 w 125"/>
              <a:gd name="T12" fmla="*/ 75 h 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" h="75">
                <a:moveTo>
                  <a:pt x="0" y="0"/>
                </a:moveTo>
                <a:lnTo>
                  <a:pt x="125" y="38"/>
                </a:lnTo>
                <a:lnTo>
                  <a:pt x="0" y="75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8165" name="Freeform 39"/>
          <p:cNvSpPr>
            <a:spLocks/>
          </p:cNvSpPr>
          <p:nvPr/>
        </p:nvSpPr>
        <p:spPr bwMode="auto">
          <a:xfrm>
            <a:off x="4718051" y="5283201"/>
            <a:ext cx="264583" cy="119063"/>
          </a:xfrm>
          <a:custGeom>
            <a:avLst/>
            <a:gdLst>
              <a:gd name="T0" fmla="*/ 0 w 125"/>
              <a:gd name="T1" fmla="*/ 0 h 75"/>
              <a:gd name="T2" fmla="*/ 2147483647 w 125"/>
              <a:gd name="T3" fmla="*/ 2147483647 h 75"/>
              <a:gd name="T4" fmla="*/ 0 w 125"/>
              <a:gd name="T5" fmla="*/ 2147483647 h 75"/>
              <a:gd name="T6" fmla="*/ 0 60000 65536"/>
              <a:gd name="T7" fmla="*/ 0 60000 65536"/>
              <a:gd name="T8" fmla="*/ 0 60000 65536"/>
              <a:gd name="T9" fmla="*/ 0 w 125"/>
              <a:gd name="T10" fmla="*/ 0 h 75"/>
              <a:gd name="T11" fmla="*/ 125 w 125"/>
              <a:gd name="T12" fmla="*/ 75 h 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" h="75">
                <a:moveTo>
                  <a:pt x="0" y="0"/>
                </a:moveTo>
                <a:lnTo>
                  <a:pt x="125" y="37"/>
                </a:lnTo>
                <a:lnTo>
                  <a:pt x="0" y="75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8166" name="Freeform 40"/>
          <p:cNvSpPr>
            <a:spLocks/>
          </p:cNvSpPr>
          <p:nvPr/>
        </p:nvSpPr>
        <p:spPr bwMode="auto">
          <a:xfrm>
            <a:off x="4375151" y="2984500"/>
            <a:ext cx="342900" cy="2357438"/>
          </a:xfrm>
          <a:custGeom>
            <a:avLst/>
            <a:gdLst>
              <a:gd name="T0" fmla="*/ 2147483647 w 162"/>
              <a:gd name="T1" fmla="*/ 0 h 1485"/>
              <a:gd name="T2" fmla="*/ 0 w 162"/>
              <a:gd name="T3" fmla="*/ 0 h 1485"/>
              <a:gd name="T4" fmla="*/ 0 w 162"/>
              <a:gd name="T5" fmla="*/ 2147483647 h 1485"/>
              <a:gd name="T6" fmla="*/ 2147483647 w 162"/>
              <a:gd name="T7" fmla="*/ 2147483647 h 1485"/>
              <a:gd name="T8" fmla="*/ 0 60000 65536"/>
              <a:gd name="T9" fmla="*/ 0 60000 65536"/>
              <a:gd name="T10" fmla="*/ 0 60000 65536"/>
              <a:gd name="T11" fmla="*/ 0 60000 65536"/>
              <a:gd name="T12" fmla="*/ 0 w 162"/>
              <a:gd name="T13" fmla="*/ 0 h 1485"/>
              <a:gd name="T14" fmla="*/ 162 w 162"/>
              <a:gd name="T15" fmla="*/ 1485 h 148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2" h="1485">
                <a:moveTo>
                  <a:pt x="162" y="0"/>
                </a:moveTo>
                <a:lnTo>
                  <a:pt x="0" y="0"/>
                </a:lnTo>
                <a:lnTo>
                  <a:pt x="0" y="1485"/>
                </a:lnTo>
                <a:lnTo>
                  <a:pt x="150" y="1485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8167" name="Freeform 41"/>
          <p:cNvSpPr>
            <a:spLocks/>
          </p:cNvSpPr>
          <p:nvPr/>
        </p:nvSpPr>
        <p:spPr bwMode="auto">
          <a:xfrm>
            <a:off x="7308851" y="2963863"/>
            <a:ext cx="476249" cy="2378075"/>
          </a:xfrm>
          <a:custGeom>
            <a:avLst/>
            <a:gdLst>
              <a:gd name="T0" fmla="*/ 0 w 225"/>
              <a:gd name="T1" fmla="*/ 0 h 1498"/>
              <a:gd name="T2" fmla="*/ 2147483647 w 225"/>
              <a:gd name="T3" fmla="*/ 0 h 1498"/>
              <a:gd name="T4" fmla="*/ 2147483647 w 225"/>
              <a:gd name="T5" fmla="*/ 2147483647 h 1498"/>
              <a:gd name="T6" fmla="*/ 2147483647 w 225"/>
              <a:gd name="T7" fmla="*/ 2147483647 h 1498"/>
              <a:gd name="T8" fmla="*/ 0 60000 65536"/>
              <a:gd name="T9" fmla="*/ 0 60000 65536"/>
              <a:gd name="T10" fmla="*/ 0 60000 65536"/>
              <a:gd name="T11" fmla="*/ 0 60000 65536"/>
              <a:gd name="T12" fmla="*/ 0 w 225"/>
              <a:gd name="T13" fmla="*/ 0 h 1498"/>
              <a:gd name="T14" fmla="*/ 225 w 225"/>
              <a:gd name="T15" fmla="*/ 1498 h 149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5" h="1498">
                <a:moveTo>
                  <a:pt x="0" y="0"/>
                </a:moveTo>
                <a:lnTo>
                  <a:pt x="225" y="0"/>
                </a:lnTo>
                <a:lnTo>
                  <a:pt x="225" y="1498"/>
                </a:lnTo>
                <a:lnTo>
                  <a:pt x="12" y="1498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8168" name="Line 42"/>
          <p:cNvSpPr>
            <a:spLocks noChangeShapeType="1"/>
          </p:cNvSpPr>
          <p:nvPr/>
        </p:nvSpPr>
        <p:spPr bwMode="auto">
          <a:xfrm>
            <a:off x="4692651" y="5341939"/>
            <a:ext cx="289983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8169" name="Rectangle 43"/>
          <p:cNvSpPr>
            <a:spLocks noChangeArrowheads="1"/>
          </p:cNvSpPr>
          <p:nvPr/>
        </p:nvSpPr>
        <p:spPr bwMode="auto">
          <a:xfrm>
            <a:off x="304801" y="2495551"/>
            <a:ext cx="11628967" cy="221932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70" name="Rectangle 44"/>
          <p:cNvSpPr>
            <a:spLocks noChangeArrowheads="1"/>
          </p:cNvSpPr>
          <p:nvPr/>
        </p:nvSpPr>
        <p:spPr bwMode="auto">
          <a:xfrm>
            <a:off x="304801" y="4708525"/>
            <a:ext cx="11628967" cy="11493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71" name="Rectangle 45"/>
          <p:cNvSpPr>
            <a:spLocks noChangeArrowheads="1"/>
          </p:cNvSpPr>
          <p:nvPr/>
        </p:nvSpPr>
        <p:spPr bwMode="auto">
          <a:xfrm>
            <a:off x="9916584" y="2676526"/>
            <a:ext cx="97943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ourier" charset="0"/>
              </a:rPr>
              <a:t>Dispatcher</a:t>
            </a:r>
            <a:endParaRPr lang="en-US"/>
          </a:p>
        </p:txBody>
      </p:sp>
      <p:sp>
        <p:nvSpPr>
          <p:cNvPr id="48172" name="Rectangle 46"/>
          <p:cNvSpPr>
            <a:spLocks noChangeArrowheads="1"/>
          </p:cNvSpPr>
          <p:nvPr/>
        </p:nvSpPr>
        <p:spPr bwMode="auto">
          <a:xfrm>
            <a:off x="9939867" y="4837114"/>
            <a:ext cx="104464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ourier" charset="0"/>
              </a:rPr>
              <a:t>FieldOfficer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66445" y="28448"/>
            <a:ext cx="10363200" cy="1143000"/>
          </a:xfrm>
        </p:spPr>
        <p:txBody>
          <a:bodyPr/>
          <a:lstStyle/>
          <a:p>
            <a:r>
              <a:rPr lang="en-US" dirty="0" smtClean="0"/>
              <a:t>Activity Diagram vs. State Machine Diagram</a:t>
            </a:r>
          </a:p>
        </p:txBody>
      </p:sp>
      <p:pic>
        <p:nvPicPr>
          <p:cNvPr id="49155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456267" y="4560888"/>
            <a:ext cx="10176933" cy="811212"/>
          </a:xfrm>
          <a:noFill/>
        </p:spPr>
      </p:pic>
      <p:sp>
        <p:nvSpPr>
          <p:cNvPr id="49156" name="AutoShape 12"/>
          <p:cNvSpPr>
            <a:spLocks noChangeArrowheads="1"/>
          </p:cNvSpPr>
          <p:nvPr/>
        </p:nvSpPr>
        <p:spPr bwMode="auto">
          <a:xfrm>
            <a:off x="1492252" y="2420938"/>
            <a:ext cx="1416049" cy="628650"/>
          </a:xfrm>
          <a:prstGeom prst="roundRect">
            <a:avLst>
              <a:gd name="adj" fmla="val 44949"/>
            </a:avLst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57" name="Rectangle 13"/>
          <p:cNvSpPr>
            <a:spLocks noChangeArrowheads="1"/>
          </p:cNvSpPr>
          <p:nvPr/>
        </p:nvSpPr>
        <p:spPr bwMode="auto">
          <a:xfrm>
            <a:off x="1786467" y="2663825"/>
            <a:ext cx="52418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Courier" charset="0"/>
              </a:rPr>
              <a:t>Active</a:t>
            </a:r>
            <a:endParaRPr lang="en-US" sz="2800"/>
          </a:p>
        </p:txBody>
      </p:sp>
      <p:sp>
        <p:nvSpPr>
          <p:cNvPr id="49158" name="AutoShape 14"/>
          <p:cNvSpPr>
            <a:spLocks noChangeArrowheads="1"/>
          </p:cNvSpPr>
          <p:nvPr/>
        </p:nvSpPr>
        <p:spPr bwMode="auto">
          <a:xfrm>
            <a:off x="4519084" y="2420938"/>
            <a:ext cx="1261533" cy="628650"/>
          </a:xfrm>
          <a:prstGeom prst="roundRect">
            <a:avLst>
              <a:gd name="adj" fmla="val 44949"/>
            </a:avLst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59" name="Rectangle 15"/>
          <p:cNvSpPr>
            <a:spLocks noChangeArrowheads="1"/>
          </p:cNvSpPr>
          <p:nvPr/>
        </p:nvSpPr>
        <p:spPr bwMode="auto">
          <a:xfrm>
            <a:off x="4584700" y="2663825"/>
            <a:ext cx="66364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Courier" charset="0"/>
              </a:rPr>
              <a:t>Inactive</a:t>
            </a:r>
            <a:endParaRPr lang="en-US" sz="2800"/>
          </a:p>
        </p:txBody>
      </p:sp>
      <p:sp>
        <p:nvSpPr>
          <p:cNvPr id="49160" name="AutoShape 16"/>
          <p:cNvSpPr>
            <a:spLocks noChangeArrowheads="1"/>
          </p:cNvSpPr>
          <p:nvPr/>
        </p:nvSpPr>
        <p:spPr bwMode="auto">
          <a:xfrm>
            <a:off x="7482417" y="2420938"/>
            <a:ext cx="1295400" cy="628650"/>
          </a:xfrm>
          <a:prstGeom prst="roundRect">
            <a:avLst>
              <a:gd name="adj" fmla="val 44949"/>
            </a:avLst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1" name="Rectangle 17"/>
          <p:cNvSpPr>
            <a:spLocks noChangeArrowheads="1"/>
          </p:cNvSpPr>
          <p:nvPr/>
        </p:nvSpPr>
        <p:spPr bwMode="auto">
          <a:xfrm>
            <a:off x="7683500" y="2638425"/>
            <a:ext cx="60112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Courier" charset="0"/>
              </a:rPr>
              <a:t>Closed</a:t>
            </a:r>
            <a:endParaRPr lang="en-US" sz="2800"/>
          </a:p>
        </p:txBody>
      </p:sp>
      <p:sp>
        <p:nvSpPr>
          <p:cNvPr id="49162" name="AutoShape 18"/>
          <p:cNvSpPr>
            <a:spLocks noChangeArrowheads="1"/>
          </p:cNvSpPr>
          <p:nvPr/>
        </p:nvSpPr>
        <p:spPr bwMode="auto">
          <a:xfrm>
            <a:off x="10541000" y="2395538"/>
            <a:ext cx="1297517" cy="628650"/>
          </a:xfrm>
          <a:prstGeom prst="roundRect">
            <a:avLst>
              <a:gd name="adj" fmla="val 44949"/>
            </a:avLst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3" name="Rectangle 19"/>
          <p:cNvSpPr>
            <a:spLocks noChangeArrowheads="1"/>
          </p:cNvSpPr>
          <p:nvPr/>
        </p:nvSpPr>
        <p:spPr bwMode="auto">
          <a:xfrm>
            <a:off x="10566400" y="2663825"/>
            <a:ext cx="75020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Courier" charset="0"/>
              </a:rPr>
              <a:t>Archived</a:t>
            </a:r>
            <a:endParaRPr lang="en-US" sz="2800"/>
          </a:p>
        </p:txBody>
      </p:sp>
      <p:sp>
        <p:nvSpPr>
          <p:cNvPr id="49164" name="Line 20"/>
          <p:cNvSpPr>
            <a:spLocks noChangeShapeType="1"/>
          </p:cNvSpPr>
          <p:nvPr/>
        </p:nvSpPr>
        <p:spPr bwMode="auto">
          <a:xfrm>
            <a:off x="3962400" y="2751139"/>
            <a:ext cx="416984" cy="317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9165" name="Freeform 21"/>
          <p:cNvSpPr>
            <a:spLocks/>
          </p:cNvSpPr>
          <p:nvPr/>
        </p:nvSpPr>
        <p:spPr bwMode="auto">
          <a:xfrm>
            <a:off x="4322234" y="2716213"/>
            <a:ext cx="209551" cy="93662"/>
          </a:xfrm>
          <a:custGeom>
            <a:avLst/>
            <a:gdLst>
              <a:gd name="T0" fmla="*/ 0 w 99"/>
              <a:gd name="T1" fmla="*/ 0 h 59"/>
              <a:gd name="T2" fmla="*/ 2147483647 w 99"/>
              <a:gd name="T3" fmla="*/ 2147483647 h 59"/>
              <a:gd name="T4" fmla="*/ 0 w 99"/>
              <a:gd name="T5" fmla="*/ 2147483647 h 59"/>
              <a:gd name="T6" fmla="*/ 0 60000 65536"/>
              <a:gd name="T7" fmla="*/ 0 60000 65536"/>
              <a:gd name="T8" fmla="*/ 0 60000 65536"/>
              <a:gd name="T9" fmla="*/ 0 w 99"/>
              <a:gd name="T10" fmla="*/ 0 h 59"/>
              <a:gd name="T11" fmla="*/ 99 w 99"/>
              <a:gd name="T12" fmla="*/ 59 h 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9" h="59">
                <a:moveTo>
                  <a:pt x="0" y="0"/>
                </a:moveTo>
                <a:lnTo>
                  <a:pt x="99" y="30"/>
                </a:lnTo>
                <a:lnTo>
                  <a:pt x="0" y="59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9166" name="Line 22"/>
          <p:cNvSpPr>
            <a:spLocks noChangeShapeType="1"/>
          </p:cNvSpPr>
          <p:nvPr/>
        </p:nvSpPr>
        <p:spPr bwMode="auto">
          <a:xfrm>
            <a:off x="2891368" y="2749551"/>
            <a:ext cx="1071033" cy="317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9167" name="Line 23"/>
          <p:cNvSpPr>
            <a:spLocks noChangeShapeType="1"/>
          </p:cNvSpPr>
          <p:nvPr/>
        </p:nvSpPr>
        <p:spPr bwMode="auto">
          <a:xfrm>
            <a:off x="7281333" y="2703514"/>
            <a:ext cx="230717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9168" name="Freeform 24"/>
          <p:cNvSpPr>
            <a:spLocks/>
          </p:cNvSpPr>
          <p:nvPr/>
        </p:nvSpPr>
        <p:spPr bwMode="auto">
          <a:xfrm>
            <a:off x="7302500" y="2655888"/>
            <a:ext cx="209551" cy="95250"/>
          </a:xfrm>
          <a:custGeom>
            <a:avLst/>
            <a:gdLst>
              <a:gd name="T0" fmla="*/ 0 w 99"/>
              <a:gd name="T1" fmla="*/ 0 h 60"/>
              <a:gd name="T2" fmla="*/ 2147483647 w 99"/>
              <a:gd name="T3" fmla="*/ 2147483647 h 60"/>
              <a:gd name="T4" fmla="*/ 0 w 99"/>
              <a:gd name="T5" fmla="*/ 2147483647 h 60"/>
              <a:gd name="T6" fmla="*/ 0 60000 65536"/>
              <a:gd name="T7" fmla="*/ 0 60000 65536"/>
              <a:gd name="T8" fmla="*/ 0 60000 65536"/>
              <a:gd name="T9" fmla="*/ 0 w 99"/>
              <a:gd name="T10" fmla="*/ 0 h 60"/>
              <a:gd name="T11" fmla="*/ 99 w 99"/>
              <a:gd name="T12" fmla="*/ 60 h 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9" h="60">
                <a:moveTo>
                  <a:pt x="0" y="0"/>
                </a:moveTo>
                <a:lnTo>
                  <a:pt x="99" y="30"/>
                </a:lnTo>
                <a:lnTo>
                  <a:pt x="0" y="60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9169" name="Line 25"/>
          <p:cNvSpPr>
            <a:spLocks noChangeShapeType="1"/>
          </p:cNvSpPr>
          <p:nvPr/>
        </p:nvSpPr>
        <p:spPr bwMode="auto">
          <a:xfrm>
            <a:off x="5801784" y="2701926"/>
            <a:ext cx="1598083" cy="317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9170" name="Rectangle 29"/>
          <p:cNvSpPr>
            <a:spLocks noChangeArrowheads="1"/>
          </p:cNvSpPr>
          <p:nvPr/>
        </p:nvSpPr>
        <p:spPr bwMode="auto">
          <a:xfrm>
            <a:off x="2959100" y="2932113"/>
            <a:ext cx="7389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Courier" charset="0"/>
              </a:rPr>
              <a:t>Incident-</a:t>
            </a:r>
          </a:p>
          <a:p>
            <a:r>
              <a:rPr lang="en-US" sz="1500">
                <a:solidFill>
                  <a:srgbClr val="000000"/>
                </a:solidFill>
                <a:latin typeface="Courier" charset="0"/>
              </a:rPr>
              <a:t>Handled</a:t>
            </a:r>
            <a:endParaRPr lang="en-US" sz="2800"/>
          </a:p>
        </p:txBody>
      </p:sp>
      <p:sp>
        <p:nvSpPr>
          <p:cNvPr id="49171" name="Rectangle 30"/>
          <p:cNvSpPr>
            <a:spLocks noChangeArrowheads="1"/>
          </p:cNvSpPr>
          <p:nvPr/>
        </p:nvSpPr>
        <p:spPr bwMode="auto">
          <a:xfrm>
            <a:off x="5852584" y="2855913"/>
            <a:ext cx="10932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Courier" charset="0"/>
              </a:rPr>
              <a:t>Incident-</a:t>
            </a:r>
          </a:p>
          <a:p>
            <a:r>
              <a:rPr lang="en-US" sz="1500">
                <a:solidFill>
                  <a:srgbClr val="000000"/>
                </a:solidFill>
                <a:latin typeface="Courier" charset="0"/>
              </a:rPr>
              <a:t>Documented</a:t>
            </a:r>
            <a:endParaRPr lang="en-US" sz="2800"/>
          </a:p>
        </p:txBody>
      </p:sp>
      <p:sp>
        <p:nvSpPr>
          <p:cNvPr id="49172" name="Rectangle 31"/>
          <p:cNvSpPr>
            <a:spLocks noChangeArrowheads="1"/>
          </p:cNvSpPr>
          <p:nvPr/>
        </p:nvSpPr>
        <p:spPr bwMode="auto">
          <a:xfrm>
            <a:off x="9010651" y="2919413"/>
            <a:ext cx="7502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Courier" charset="0"/>
              </a:rPr>
              <a:t>Incident-</a:t>
            </a:r>
          </a:p>
          <a:p>
            <a:r>
              <a:rPr lang="en-US" sz="1500">
                <a:solidFill>
                  <a:srgbClr val="000000"/>
                </a:solidFill>
                <a:latin typeface="Courier" charset="0"/>
              </a:rPr>
              <a:t>Archived</a:t>
            </a:r>
            <a:endParaRPr lang="en-US" sz="2800"/>
          </a:p>
        </p:txBody>
      </p:sp>
      <p:sp>
        <p:nvSpPr>
          <p:cNvPr id="49173" name="Oval 32"/>
          <p:cNvSpPr>
            <a:spLocks noChangeArrowheads="1"/>
          </p:cNvSpPr>
          <p:nvPr/>
        </p:nvSpPr>
        <p:spPr bwMode="auto">
          <a:xfrm>
            <a:off x="2351618" y="1949450"/>
            <a:ext cx="188383" cy="141288"/>
          </a:xfrm>
          <a:prstGeom prst="ellipse">
            <a:avLst/>
          </a:prstGeom>
          <a:solidFill>
            <a:srgbClr val="000000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74" name="Line 33"/>
          <p:cNvSpPr>
            <a:spLocks noChangeShapeType="1"/>
          </p:cNvSpPr>
          <p:nvPr/>
        </p:nvSpPr>
        <p:spPr bwMode="auto">
          <a:xfrm>
            <a:off x="2434167" y="2247900"/>
            <a:ext cx="2117" cy="17303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9175" name="Freeform 34"/>
          <p:cNvSpPr>
            <a:spLocks/>
          </p:cNvSpPr>
          <p:nvPr/>
        </p:nvSpPr>
        <p:spPr bwMode="auto">
          <a:xfrm>
            <a:off x="2370667" y="2247900"/>
            <a:ext cx="127000" cy="173038"/>
          </a:xfrm>
          <a:custGeom>
            <a:avLst/>
            <a:gdLst>
              <a:gd name="T0" fmla="*/ 2147483647 w 60"/>
              <a:gd name="T1" fmla="*/ 0 h 109"/>
              <a:gd name="T2" fmla="*/ 2147483647 w 60"/>
              <a:gd name="T3" fmla="*/ 2147483647 h 109"/>
              <a:gd name="T4" fmla="*/ 0 w 60"/>
              <a:gd name="T5" fmla="*/ 0 h 109"/>
              <a:gd name="T6" fmla="*/ 0 60000 65536"/>
              <a:gd name="T7" fmla="*/ 0 60000 65536"/>
              <a:gd name="T8" fmla="*/ 0 60000 65536"/>
              <a:gd name="T9" fmla="*/ 0 w 60"/>
              <a:gd name="T10" fmla="*/ 0 h 109"/>
              <a:gd name="T11" fmla="*/ 60 w 60"/>
              <a:gd name="T12" fmla="*/ 109 h 1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0" h="109">
                <a:moveTo>
                  <a:pt x="60" y="0"/>
                </a:moveTo>
                <a:lnTo>
                  <a:pt x="30" y="109"/>
                </a:lnTo>
                <a:lnTo>
                  <a:pt x="0" y="0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9176" name="Line 35"/>
          <p:cNvSpPr>
            <a:spLocks noChangeShapeType="1"/>
          </p:cNvSpPr>
          <p:nvPr/>
        </p:nvSpPr>
        <p:spPr bwMode="auto">
          <a:xfrm>
            <a:off x="2434167" y="2090738"/>
            <a:ext cx="2117" cy="157162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9177" name="Oval 36"/>
          <p:cNvSpPr>
            <a:spLocks noChangeArrowheads="1"/>
          </p:cNvSpPr>
          <p:nvPr/>
        </p:nvSpPr>
        <p:spPr bwMode="auto">
          <a:xfrm>
            <a:off x="10960100" y="3409950"/>
            <a:ext cx="188384" cy="141288"/>
          </a:xfrm>
          <a:prstGeom prst="ellipse">
            <a:avLst/>
          </a:prstGeom>
          <a:solidFill>
            <a:srgbClr val="000000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78" name="Line 37"/>
          <p:cNvSpPr>
            <a:spLocks noChangeShapeType="1"/>
          </p:cNvSpPr>
          <p:nvPr/>
        </p:nvSpPr>
        <p:spPr bwMode="auto">
          <a:xfrm>
            <a:off x="11063818" y="3205164"/>
            <a:ext cx="2116" cy="17303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9179" name="Freeform 38"/>
          <p:cNvSpPr>
            <a:spLocks/>
          </p:cNvSpPr>
          <p:nvPr/>
        </p:nvSpPr>
        <p:spPr bwMode="auto">
          <a:xfrm>
            <a:off x="11000317" y="3205164"/>
            <a:ext cx="127000" cy="173037"/>
          </a:xfrm>
          <a:custGeom>
            <a:avLst/>
            <a:gdLst>
              <a:gd name="T0" fmla="*/ 2147483647 w 60"/>
              <a:gd name="T1" fmla="*/ 0 h 109"/>
              <a:gd name="T2" fmla="*/ 2147483647 w 60"/>
              <a:gd name="T3" fmla="*/ 2147483647 h 109"/>
              <a:gd name="T4" fmla="*/ 0 w 60"/>
              <a:gd name="T5" fmla="*/ 0 h 109"/>
              <a:gd name="T6" fmla="*/ 0 60000 65536"/>
              <a:gd name="T7" fmla="*/ 0 60000 65536"/>
              <a:gd name="T8" fmla="*/ 0 60000 65536"/>
              <a:gd name="T9" fmla="*/ 0 w 60"/>
              <a:gd name="T10" fmla="*/ 0 h 109"/>
              <a:gd name="T11" fmla="*/ 60 w 60"/>
              <a:gd name="T12" fmla="*/ 109 h 1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0" h="109">
                <a:moveTo>
                  <a:pt x="60" y="0"/>
                </a:moveTo>
                <a:lnTo>
                  <a:pt x="30" y="109"/>
                </a:lnTo>
                <a:lnTo>
                  <a:pt x="0" y="0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9180" name="Line 39"/>
          <p:cNvSpPr>
            <a:spLocks noChangeShapeType="1"/>
          </p:cNvSpPr>
          <p:nvPr/>
        </p:nvSpPr>
        <p:spPr bwMode="auto">
          <a:xfrm flipV="1">
            <a:off x="11063818" y="3049589"/>
            <a:ext cx="2116" cy="15557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9181" name="Oval 40"/>
          <p:cNvSpPr>
            <a:spLocks noChangeArrowheads="1"/>
          </p:cNvSpPr>
          <p:nvPr/>
        </p:nvSpPr>
        <p:spPr bwMode="auto">
          <a:xfrm>
            <a:off x="10896601" y="3362325"/>
            <a:ext cx="334433" cy="236538"/>
          </a:xfrm>
          <a:prstGeom prst="ellips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82" name="Text Box 6"/>
          <p:cNvSpPr txBox="1">
            <a:spLocks noChangeArrowheads="1"/>
          </p:cNvSpPr>
          <p:nvPr/>
        </p:nvSpPr>
        <p:spPr bwMode="auto">
          <a:xfrm>
            <a:off x="389467" y="1096964"/>
            <a:ext cx="1189990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State </a:t>
            </a:r>
            <a:r>
              <a:rPr lang="en-US" sz="2000" dirty="0" err="1" smtClean="0">
                <a:solidFill>
                  <a:schemeClr val="tx1"/>
                </a:solidFill>
              </a:rPr>
              <a:t>Machinet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Diagram for Incident</a:t>
            </a:r>
          </a:p>
          <a:p>
            <a:pPr algn="l"/>
            <a:r>
              <a:rPr lang="en-US" sz="2000" dirty="0">
                <a:solidFill>
                  <a:srgbClr val="0033CC"/>
                </a:solidFill>
              </a:rPr>
              <a:t>Focus on the set of attributes of a single abstraction (object, system)</a:t>
            </a:r>
          </a:p>
        </p:txBody>
      </p:sp>
      <p:sp>
        <p:nvSpPr>
          <p:cNvPr id="49183" name="Text Box 7"/>
          <p:cNvSpPr txBox="1">
            <a:spLocks noChangeArrowheads="1"/>
          </p:cNvSpPr>
          <p:nvPr/>
        </p:nvSpPr>
        <p:spPr bwMode="auto">
          <a:xfrm>
            <a:off x="391584" y="3700464"/>
            <a:ext cx="10030883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</a:rPr>
              <a:t>Activity Diagram for Incident </a:t>
            </a:r>
          </a:p>
          <a:p>
            <a:pPr algn="l"/>
            <a:r>
              <a:rPr lang="en-US" sz="2000" dirty="0">
                <a:solidFill>
                  <a:srgbClr val="0033CC"/>
                </a:solidFill>
              </a:rPr>
              <a:t>(Focus on dataflow in a system)</a:t>
            </a:r>
            <a:r>
              <a:rPr lang="en-US" dirty="0"/>
              <a:t> </a:t>
            </a:r>
          </a:p>
        </p:txBody>
      </p:sp>
      <p:sp>
        <p:nvSpPr>
          <p:cNvPr id="175114" name="AutoShape 10"/>
          <p:cNvSpPr>
            <a:spLocks noChangeArrowheads="1"/>
          </p:cNvSpPr>
          <p:nvPr/>
        </p:nvSpPr>
        <p:spPr bwMode="auto">
          <a:xfrm>
            <a:off x="8367184" y="5595938"/>
            <a:ext cx="1674283" cy="563562"/>
          </a:xfrm>
          <a:prstGeom prst="wedgeRoundRectCallout">
            <a:avLst>
              <a:gd name="adj1" fmla="val -55690"/>
              <a:gd name="adj2" fmla="val -160421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 b="0"/>
              <a:t>Triggerless</a:t>
            </a:r>
          </a:p>
          <a:p>
            <a:r>
              <a:rPr lang="en-US" sz="1800" b="0"/>
              <a:t>transition</a:t>
            </a:r>
            <a:endParaRPr lang="en-US" b="0"/>
          </a:p>
        </p:txBody>
      </p:sp>
      <p:sp>
        <p:nvSpPr>
          <p:cNvPr id="175115" name="AutoShape 11"/>
          <p:cNvSpPr>
            <a:spLocks noChangeArrowheads="1"/>
          </p:cNvSpPr>
          <p:nvPr/>
        </p:nvSpPr>
        <p:spPr bwMode="auto">
          <a:xfrm>
            <a:off x="2516718" y="5672138"/>
            <a:ext cx="3663949" cy="741362"/>
          </a:xfrm>
          <a:prstGeom prst="wedgeRoundRectCallout">
            <a:avLst>
              <a:gd name="adj1" fmla="val 60398"/>
              <a:gd name="adj2" fmla="val -9282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 b="0"/>
              <a:t>Completion of activity </a:t>
            </a:r>
          </a:p>
          <a:p>
            <a:r>
              <a:rPr lang="en-US" sz="1800" b="0"/>
              <a:t>causes state transition</a:t>
            </a:r>
            <a:endParaRPr lang="en-US" b="0"/>
          </a:p>
        </p:txBody>
      </p:sp>
      <p:sp>
        <p:nvSpPr>
          <p:cNvPr id="175145" name="AutoShape 41"/>
          <p:cNvSpPr>
            <a:spLocks noChangeArrowheads="1"/>
          </p:cNvSpPr>
          <p:nvPr/>
        </p:nvSpPr>
        <p:spPr bwMode="auto">
          <a:xfrm>
            <a:off x="7704667" y="1739900"/>
            <a:ext cx="2218267" cy="495300"/>
          </a:xfrm>
          <a:prstGeom prst="wedgeRoundRectCallout">
            <a:avLst>
              <a:gd name="adj1" fmla="val -117556"/>
              <a:gd name="adj2" fmla="val 136218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 b="0"/>
              <a:t>Event causes</a:t>
            </a:r>
          </a:p>
          <a:p>
            <a:r>
              <a:rPr lang="en-US" sz="1800" b="0"/>
              <a:t>state transition</a:t>
            </a:r>
            <a:endParaRPr lang="en-US" b="0"/>
          </a:p>
        </p:txBody>
      </p:sp>
      <p:sp>
        <p:nvSpPr>
          <p:cNvPr id="49187" name="Line 42"/>
          <p:cNvSpPr>
            <a:spLocks noChangeShapeType="1"/>
          </p:cNvSpPr>
          <p:nvPr/>
        </p:nvSpPr>
        <p:spPr bwMode="auto">
          <a:xfrm>
            <a:off x="8771467" y="2730500"/>
            <a:ext cx="179493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14" grpId="0" animBg="1" autoUpdateAnimBg="0"/>
      <p:bldP spid="175115" grpId="0" animBg="1" autoUpdateAnimBg="0"/>
      <p:bldP spid="175145" grpId="0" animBg="1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9334" y="222250"/>
            <a:ext cx="12132733" cy="863600"/>
          </a:xfrm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What should be done first? Coding or Modeling?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1239838"/>
            <a:ext cx="10668000" cy="4800600"/>
          </a:xfrm>
        </p:spPr>
        <p:txBody>
          <a:bodyPr>
            <a:normAutofit lnSpcReduction="10000"/>
          </a:bodyPr>
          <a:lstStyle/>
          <a:p>
            <a:r>
              <a:rPr lang="en-US" smtClean="0">
                <a:ea typeface="ＭＳ Ｐゴシック" charset="-128"/>
              </a:rPr>
              <a:t>It all depends….</a:t>
            </a:r>
          </a:p>
          <a:p>
            <a:r>
              <a:rPr lang="en-US" smtClean="0">
                <a:solidFill>
                  <a:srgbClr val="FF3300"/>
                </a:solidFill>
                <a:ea typeface="ＭＳ Ｐゴシック" charset="-128"/>
              </a:rPr>
              <a:t>Forward Engineering</a:t>
            </a:r>
            <a:endParaRPr lang="en-US" smtClean="0">
              <a:ea typeface="ＭＳ Ｐゴシック" charset="-128"/>
            </a:endParaRPr>
          </a:p>
          <a:p>
            <a:pPr lvl="1"/>
            <a:r>
              <a:rPr lang="en-US" smtClean="0">
                <a:ea typeface="ＭＳ Ｐゴシック" charset="-128"/>
              </a:rPr>
              <a:t>Creation of code from a model</a:t>
            </a:r>
          </a:p>
          <a:p>
            <a:pPr lvl="1"/>
            <a:r>
              <a:rPr lang="en-US" smtClean="0">
                <a:ea typeface="ＭＳ Ｐゴシック" charset="-128"/>
              </a:rPr>
              <a:t>Start with modeling</a:t>
            </a:r>
          </a:p>
          <a:p>
            <a:pPr lvl="1"/>
            <a:r>
              <a:rPr lang="en-US" smtClean="0">
                <a:ea typeface="ＭＳ Ｐゴシック" charset="-128"/>
              </a:rPr>
              <a:t>Greenfield projects</a:t>
            </a:r>
          </a:p>
          <a:p>
            <a:r>
              <a:rPr lang="en-US" smtClean="0">
                <a:solidFill>
                  <a:srgbClr val="FF3300"/>
                </a:solidFill>
                <a:ea typeface="ＭＳ Ｐゴシック" charset="-128"/>
              </a:rPr>
              <a:t>Reverse Engineering</a:t>
            </a:r>
            <a:endParaRPr lang="en-US" smtClean="0">
              <a:ea typeface="ＭＳ Ｐゴシック" charset="-128"/>
            </a:endParaRPr>
          </a:p>
          <a:p>
            <a:pPr lvl="1"/>
            <a:r>
              <a:rPr lang="en-US" smtClean="0">
                <a:ea typeface="ＭＳ Ｐゴシック" charset="-128"/>
              </a:rPr>
              <a:t>Creation of a model from existing code</a:t>
            </a:r>
          </a:p>
          <a:p>
            <a:pPr lvl="1"/>
            <a:r>
              <a:rPr lang="en-US" smtClean="0">
                <a:ea typeface="ＭＳ Ｐゴシック" charset="-128"/>
              </a:rPr>
              <a:t>Interface or reengineering projects</a:t>
            </a:r>
          </a:p>
          <a:p>
            <a:r>
              <a:rPr lang="en-US" smtClean="0">
                <a:solidFill>
                  <a:srgbClr val="FF3300"/>
                </a:solidFill>
                <a:ea typeface="ＭＳ Ｐゴシック" charset="-128"/>
              </a:rPr>
              <a:t>Roundtrip Engineering</a:t>
            </a:r>
            <a:endParaRPr lang="en-US" smtClean="0">
              <a:ea typeface="ＭＳ Ｐゴシック" charset="-128"/>
            </a:endParaRPr>
          </a:p>
          <a:p>
            <a:pPr lvl="1"/>
            <a:r>
              <a:rPr lang="en-US" smtClean="0">
                <a:ea typeface="ＭＳ Ｐゴシック" charset="-128"/>
              </a:rPr>
              <a:t>Move constantly between forward and reverse engineering</a:t>
            </a:r>
          </a:p>
          <a:p>
            <a:pPr lvl="1"/>
            <a:r>
              <a:rPr lang="en-US" smtClean="0">
                <a:ea typeface="ＭＳ Ｐゴシック" charset="-128"/>
              </a:rPr>
              <a:t>Reengineering projects</a:t>
            </a:r>
          </a:p>
          <a:p>
            <a:pPr lvl="1"/>
            <a:r>
              <a:rPr lang="en-US" smtClean="0">
                <a:ea typeface="ＭＳ Ｐゴシック" charset="-128"/>
              </a:rPr>
              <a:t>Useful when requirements, technology and schedule are changing frequently.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model Software?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8215" y="1447800"/>
            <a:ext cx="10914185" cy="457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Software is getting increasingly more complex</a:t>
            </a:r>
          </a:p>
          <a:p>
            <a:pPr lvl="1"/>
            <a:r>
              <a:rPr lang="en-US" sz="3200" dirty="0" smtClean="0"/>
              <a:t>Windows OS &gt; 50 million lines of code, Google has roughly 2 billion</a:t>
            </a:r>
          </a:p>
          <a:p>
            <a:pPr lvl="1"/>
            <a:r>
              <a:rPr lang="en-US" sz="3200" dirty="0" smtClean="0"/>
              <a:t>A single programmer cannot manage this amount of code in its entirety.</a:t>
            </a:r>
          </a:p>
          <a:p>
            <a:r>
              <a:rPr lang="en-US" sz="3200" dirty="0" smtClean="0"/>
              <a:t>Code is not easily understandable by developers who did not write it</a:t>
            </a:r>
          </a:p>
          <a:p>
            <a:r>
              <a:rPr lang="en-US" sz="3200" dirty="0" smtClean="0"/>
              <a:t>We need simpler representations for complex systems</a:t>
            </a:r>
          </a:p>
          <a:p>
            <a:pPr lvl="1"/>
            <a:r>
              <a:rPr lang="en-US" sz="3200" dirty="0" smtClean="0"/>
              <a:t>Modeling is a means for dealing with complexity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UML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Why UML?</a:t>
            </a:r>
          </a:p>
          <a:p>
            <a:pPr lvl="1"/>
            <a:r>
              <a:rPr lang="en-US" sz="2800" dirty="0" smtClean="0"/>
              <a:t>It is a standard notation in Software industry.</a:t>
            </a:r>
          </a:p>
          <a:p>
            <a:pPr lvl="1"/>
            <a:r>
              <a:rPr lang="en-US" sz="2800" dirty="0" smtClean="0"/>
              <a:t>It has a vast spectrum of notations for representing different aspects of a system</a:t>
            </a:r>
            <a:endParaRPr lang="en-GB" dirty="0" smtClean="0"/>
          </a:p>
          <a:p>
            <a:r>
              <a:rPr lang="en-GB" dirty="0" smtClean="0"/>
              <a:t>UML is a notation that resulted from the unification of OMT (Object Modelling Technique, </a:t>
            </a:r>
            <a:r>
              <a:rPr lang="en-GB" dirty="0" err="1" smtClean="0"/>
              <a:t>Booch</a:t>
            </a:r>
            <a:r>
              <a:rPr lang="en-GB" dirty="0" smtClean="0"/>
              <a:t> and OOSE (Object-Oriented Software Engineering.</a:t>
            </a:r>
          </a:p>
          <a:p>
            <a:r>
              <a:rPr lang="en-GB" dirty="0" smtClean="0"/>
              <a:t>The goal of UML is to provide a standard notation that can be used by all object-oriented methods and to select and integrate the best elements of precursor notations.</a:t>
            </a:r>
          </a:p>
          <a:p>
            <a:r>
              <a:rPr lang="en-GB" dirty="0" smtClean="0"/>
              <a:t>It is designed for a broad range of applications, hence it can be used to represent a broad range of systems and activities, e.g., distributed systems, analysis, system design, deployment, etc.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Development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developing a system, one has to take into account the following  three models:</a:t>
            </a:r>
          </a:p>
          <a:p>
            <a:pPr lvl="1"/>
            <a:r>
              <a:rPr lang="en-GB" b="1" dirty="0" smtClean="0"/>
              <a:t>Functional model: </a:t>
            </a:r>
            <a:r>
              <a:rPr lang="en-GB" dirty="0" smtClean="0"/>
              <a:t>Represented in UML with </a:t>
            </a:r>
            <a:r>
              <a:rPr lang="en-GB" u="sng" dirty="0" smtClean="0"/>
              <a:t>Use Case Diagrams</a:t>
            </a:r>
            <a:r>
              <a:rPr lang="en-GB" dirty="0" smtClean="0"/>
              <a:t>. Functional Model describes the functionality of the system from the user’s point of view.</a:t>
            </a:r>
          </a:p>
          <a:p>
            <a:pPr lvl="1"/>
            <a:r>
              <a:rPr lang="en-GB" b="1" dirty="0" smtClean="0"/>
              <a:t>Object model: </a:t>
            </a:r>
            <a:r>
              <a:rPr lang="en-GB" dirty="0" smtClean="0"/>
              <a:t>Represented in UML with </a:t>
            </a:r>
            <a:r>
              <a:rPr lang="en-GB" u="sng" dirty="0" smtClean="0"/>
              <a:t>Class Diagrams</a:t>
            </a:r>
            <a:r>
              <a:rPr lang="en-GB" dirty="0" smtClean="0"/>
              <a:t>. Object Model describes the structure of </a:t>
            </a:r>
            <a:r>
              <a:rPr lang="en-GB" sz="2800" dirty="0" smtClean="0"/>
              <a:t>the system in terms of objects, attributes, associations, and operations.</a:t>
            </a:r>
          </a:p>
          <a:p>
            <a:pPr lvl="1"/>
            <a:r>
              <a:rPr lang="en-GB" b="1" dirty="0" smtClean="0"/>
              <a:t>Dynamic model: </a:t>
            </a:r>
            <a:r>
              <a:rPr lang="en-GB" dirty="0" smtClean="0"/>
              <a:t>Represented in UML with </a:t>
            </a:r>
            <a:r>
              <a:rPr lang="en-GB" u="sng" dirty="0" smtClean="0"/>
              <a:t>Interaction Diagrams</a:t>
            </a:r>
            <a:r>
              <a:rPr lang="en-GB" dirty="0" smtClean="0"/>
              <a:t>. It states machine </a:t>
            </a:r>
            <a:r>
              <a:rPr lang="en-GB" sz="2800" dirty="0" smtClean="0"/>
              <a:t>diagrams, and activity diagrams and describes the internal </a:t>
            </a:r>
            <a:r>
              <a:rPr lang="en-GB" sz="2800" dirty="0" err="1" smtClean="0"/>
              <a:t>behavior</a:t>
            </a:r>
            <a:r>
              <a:rPr lang="en-GB" sz="2800" dirty="0" smtClean="0"/>
              <a:t> of the system.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Development using UML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When Modeling with UML, one has to make Systems, Models and Views according to UML.</a:t>
            </a:r>
          </a:p>
          <a:p>
            <a:r>
              <a:rPr lang="en-US" dirty="0" smtClean="0"/>
              <a:t>A </a:t>
            </a:r>
            <a:r>
              <a:rPr lang="en-US" b="1" i="1" dirty="0" smtClean="0"/>
              <a:t>model</a:t>
            </a:r>
            <a:r>
              <a:rPr lang="en-US" dirty="0" smtClean="0"/>
              <a:t> is an abstraction describing a subset of a system</a:t>
            </a:r>
          </a:p>
          <a:p>
            <a:r>
              <a:rPr lang="en-US" dirty="0" smtClean="0"/>
              <a:t>A </a:t>
            </a:r>
            <a:r>
              <a:rPr lang="en-US" b="1" i="1" dirty="0" smtClean="0"/>
              <a:t>view</a:t>
            </a:r>
            <a:r>
              <a:rPr lang="en-US" dirty="0" smtClean="0"/>
              <a:t> depicts selected aspects of a model</a:t>
            </a:r>
          </a:p>
          <a:p>
            <a:r>
              <a:rPr lang="en-US" dirty="0" smtClean="0"/>
              <a:t>A </a:t>
            </a:r>
            <a:r>
              <a:rPr lang="en-US" b="1" i="1" dirty="0" smtClean="0"/>
              <a:t>notation</a:t>
            </a:r>
            <a:r>
              <a:rPr lang="en-US" dirty="0" smtClean="0"/>
              <a:t> is a set of graphical or textual rules for depicting views</a:t>
            </a:r>
          </a:p>
          <a:p>
            <a:r>
              <a:rPr lang="en-US" dirty="0" smtClean="0"/>
              <a:t>Views and models of a single system may overlap each other</a:t>
            </a:r>
          </a:p>
          <a:p>
            <a:endParaRPr lang="en-US" dirty="0" smtClean="0"/>
          </a:p>
          <a:p>
            <a:pPr>
              <a:buFont typeface="Symbol" pitchFamily="18" charset="2"/>
              <a:buNone/>
            </a:pPr>
            <a:r>
              <a:rPr lang="en-US" dirty="0" smtClean="0"/>
              <a:t>Example:</a:t>
            </a:r>
          </a:p>
          <a:p>
            <a:r>
              <a:rPr lang="en-US" dirty="0" smtClean="0"/>
              <a:t>System: Aircraft</a:t>
            </a:r>
          </a:p>
          <a:p>
            <a:r>
              <a:rPr lang="en-US" dirty="0" smtClean="0"/>
              <a:t>Models: Flight simulator, scale model</a:t>
            </a:r>
          </a:p>
          <a:p>
            <a:r>
              <a:rPr lang="en-US" dirty="0" smtClean="0"/>
              <a:t>Views: All blueprints, electrical wiring, fuel system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Systems, Models and Views</a:t>
            </a:r>
          </a:p>
        </p:txBody>
      </p:sp>
      <p:pic>
        <p:nvPicPr>
          <p:cNvPr id="10243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4984" y="1428750"/>
            <a:ext cx="10843683" cy="3898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40295" name="AutoShape 7"/>
          <p:cNvSpPr>
            <a:spLocks noChangeArrowheads="1"/>
          </p:cNvSpPr>
          <p:nvPr/>
        </p:nvSpPr>
        <p:spPr bwMode="auto">
          <a:xfrm>
            <a:off x="1710267" y="1562100"/>
            <a:ext cx="2218267" cy="1524000"/>
          </a:xfrm>
          <a:prstGeom prst="cloudCallout">
            <a:avLst>
              <a:gd name="adj1" fmla="val -25856"/>
              <a:gd name="adj2" fmla="val 7000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0"/>
              <a:t>Aircraft</a:t>
            </a:r>
          </a:p>
        </p:txBody>
      </p:sp>
      <p:sp>
        <p:nvSpPr>
          <p:cNvPr id="140296" name="AutoShape 8"/>
          <p:cNvSpPr>
            <a:spLocks noChangeArrowheads="1"/>
          </p:cNvSpPr>
          <p:nvPr/>
        </p:nvSpPr>
        <p:spPr bwMode="auto">
          <a:xfrm>
            <a:off x="6976533" y="736600"/>
            <a:ext cx="3132667" cy="1498600"/>
          </a:xfrm>
          <a:prstGeom prst="cloudCallout">
            <a:avLst>
              <a:gd name="adj1" fmla="val -44796"/>
              <a:gd name="adj2" fmla="val 7288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/>
          </a:p>
          <a:p>
            <a:r>
              <a:rPr lang="en-US" b="0"/>
              <a:t>  Flightsimulator</a:t>
            </a:r>
          </a:p>
          <a:p>
            <a:endParaRPr lang="en-US" b="0"/>
          </a:p>
        </p:txBody>
      </p:sp>
      <p:sp>
        <p:nvSpPr>
          <p:cNvPr id="140297" name="AutoShape 9"/>
          <p:cNvSpPr>
            <a:spLocks noChangeArrowheads="1"/>
          </p:cNvSpPr>
          <p:nvPr/>
        </p:nvSpPr>
        <p:spPr bwMode="auto">
          <a:xfrm flipV="1">
            <a:off x="5147733" y="4787900"/>
            <a:ext cx="3505200" cy="1498600"/>
          </a:xfrm>
          <a:prstGeom prst="cloudCallout">
            <a:avLst>
              <a:gd name="adj1" fmla="val -45352"/>
              <a:gd name="adj2" fmla="val 7288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r>
              <a:rPr lang="en-US" b="0"/>
              <a:t>Scale Model</a:t>
            </a:r>
          </a:p>
          <a:p>
            <a:endParaRPr lang="de-DE" b="0"/>
          </a:p>
        </p:txBody>
      </p:sp>
      <p:sp>
        <p:nvSpPr>
          <p:cNvPr id="10247" name="Text Box 12"/>
          <p:cNvSpPr txBox="1">
            <a:spLocks noChangeArrowheads="1"/>
          </p:cNvSpPr>
          <p:nvPr/>
        </p:nvSpPr>
        <p:spPr bwMode="auto">
          <a:xfrm>
            <a:off x="4787900" y="6235700"/>
            <a:ext cx="18473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 b="0"/>
          </a:p>
        </p:txBody>
      </p:sp>
      <p:sp>
        <p:nvSpPr>
          <p:cNvPr id="140303" name="AutoShape 15"/>
          <p:cNvSpPr>
            <a:spLocks noChangeArrowheads="1"/>
          </p:cNvSpPr>
          <p:nvPr/>
        </p:nvSpPr>
        <p:spPr bwMode="auto">
          <a:xfrm>
            <a:off x="4250267" y="1117600"/>
            <a:ext cx="2218267" cy="1524000"/>
          </a:xfrm>
          <a:prstGeom prst="cloudCallout">
            <a:avLst>
              <a:gd name="adj1" fmla="val -25856"/>
              <a:gd name="adj2" fmla="val 7000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0"/>
              <a:t>Blueprints</a:t>
            </a:r>
          </a:p>
        </p:txBody>
      </p:sp>
      <p:sp>
        <p:nvSpPr>
          <p:cNvPr id="140304" name="AutoShape 16"/>
          <p:cNvSpPr>
            <a:spLocks noChangeArrowheads="1"/>
          </p:cNvSpPr>
          <p:nvPr/>
        </p:nvSpPr>
        <p:spPr bwMode="auto">
          <a:xfrm flipV="1">
            <a:off x="8280400" y="4191000"/>
            <a:ext cx="3505200" cy="1498600"/>
          </a:xfrm>
          <a:prstGeom prst="cloudCallout">
            <a:avLst>
              <a:gd name="adj1" fmla="val -45352"/>
              <a:gd name="adj2" fmla="val 7288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r>
              <a:rPr lang="en-US" b="0"/>
              <a:t>Electrical </a:t>
            </a:r>
          </a:p>
          <a:p>
            <a:r>
              <a:rPr lang="en-US" b="0"/>
              <a:t>Wiring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5" grpId="0" animBg="1" autoUpdateAnimBg="0"/>
      <p:bldP spid="140296" grpId="0" animBg="1" autoUpdateAnimBg="0"/>
      <p:bldP spid="140297" grpId="0" animBg="1" autoUpdateAnimBg="0"/>
      <p:bldP spid="140303" grpId="0" animBg="1" autoUpdateAnimBg="0"/>
      <p:bldP spid="140304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Models, Views and Systems (UML)</a:t>
            </a:r>
          </a:p>
        </p:txBody>
      </p:sp>
      <p:sp>
        <p:nvSpPr>
          <p:cNvPr id="11267" name="Rectangle 7"/>
          <p:cNvSpPr>
            <a:spLocks noChangeArrowheads="1"/>
          </p:cNvSpPr>
          <p:nvPr/>
        </p:nvSpPr>
        <p:spPr bwMode="auto">
          <a:xfrm>
            <a:off x="387351" y="1797051"/>
            <a:ext cx="2586567" cy="473075"/>
          </a:xfrm>
          <a:prstGeom prst="rect">
            <a:avLst/>
          </a:prstGeom>
          <a:noFill/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8" name="Rectangle 8"/>
          <p:cNvSpPr>
            <a:spLocks noChangeArrowheads="1"/>
          </p:cNvSpPr>
          <p:nvPr/>
        </p:nvSpPr>
        <p:spPr bwMode="auto">
          <a:xfrm>
            <a:off x="1227667" y="1928813"/>
            <a:ext cx="72776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ourier" charset="0"/>
              </a:rPr>
              <a:t>System</a:t>
            </a:r>
            <a:endParaRPr lang="en-US" b="0"/>
          </a:p>
        </p:txBody>
      </p:sp>
      <p:sp>
        <p:nvSpPr>
          <p:cNvPr id="11269" name="Rectangle 9"/>
          <p:cNvSpPr>
            <a:spLocks noChangeArrowheads="1"/>
          </p:cNvSpPr>
          <p:nvPr/>
        </p:nvSpPr>
        <p:spPr bwMode="auto">
          <a:xfrm>
            <a:off x="4679951" y="1797051"/>
            <a:ext cx="2616200" cy="473075"/>
          </a:xfrm>
          <a:prstGeom prst="rect">
            <a:avLst/>
          </a:prstGeom>
          <a:noFill/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0" name="Rectangle 10"/>
          <p:cNvSpPr>
            <a:spLocks noChangeArrowheads="1"/>
          </p:cNvSpPr>
          <p:nvPr/>
        </p:nvSpPr>
        <p:spPr bwMode="auto">
          <a:xfrm>
            <a:off x="5634568" y="1928813"/>
            <a:ext cx="59471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ourier" charset="0"/>
              </a:rPr>
              <a:t>Model</a:t>
            </a:r>
            <a:endParaRPr lang="en-US" b="0"/>
          </a:p>
        </p:txBody>
      </p:sp>
      <p:sp>
        <p:nvSpPr>
          <p:cNvPr id="11271" name="Rectangle 11"/>
          <p:cNvSpPr>
            <a:spLocks noChangeArrowheads="1"/>
          </p:cNvSpPr>
          <p:nvPr/>
        </p:nvSpPr>
        <p:spPr bwMode="auto">
          <a:xfrm>
            <a:off x="9029701" y="1797051"/>
            <a:ext cx="2586567" cy="473075"/>
          </a:xfrm>
          <a:prstGeom prst="rect">
            <a:avLst/>
          </a:prstGeom>
          <a:noFill/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Rectangle 12"/>
          <p:cNvSpPr>
            <a:spLocks noChangeArrowheads="1"/>
          </p:cNvSpPr>
          <p:nvPr/>
        </p:nvSpPr>
        <p:spPr bwMode="auto">
          <a:xfrm>
            <a:off x="10043584" y="1928813"/>
            <a:ext cx="46897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ourier" charset="0"/>
              </a:rPr>
              <a:t>View</a:t>
            </a:r>
            <a:endParaRPr lang="en-US" b="0"/>
          </a:p>
        </p:txBody>
      </p:sp>
      <p:sp>
        <p:nvSpPr>
          <p:cNvPr id="11273" name="Line 13"/>
          <p:cNvSpPr>
            <a:spLocks noChangeShapeType="1"/>
          </p:cNvSpPr>
          <p:nvPr/>
        </p:nvSpPr>
        <p:spPr bwMode="auto">
          <a:xfrm>
            <a:off x="2946401" y="2024063"/>
            <a:ext cx="1733551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274" name="Line 14"/>
          <p:cNvSpPr>
            <a:spLocks noChangeShapeType="1"/>
          </p:cNvSpPr>
          <p:nvPr/>
        </p:nvSpPr>
        <p:spPr bwMode="auto">
          <a:xfrm>
            <a:off x="7268633" y="2024063"/>
            <a:ext cx="1761067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275" name="Rectangle 15"/>
          <p:cNvSpPr>
            <a:spLocks noChangeArrowheads="1"/>
          </p:cNvSpPr>
          <p:nvPr/>
        </p:nvSpPr>
        <p:spPr bwMode="auto">
          <a:xfrm>
            <a:off x="8693151" y="1773238"/>
            <a:ext cx="8496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ourier" charset="0"/>
              </a:rPr>
              <a:t>*</a:t>
            </a:r>
            <a:endParaRPr lang="en-US" b="0"/>
          </a:p>
        </p:txBody>
      </p:sp>
      <p:sp>
        <p:nvSpPr>
          <p:cNvPr id="11276" name="Rectangle 16"/>
          <p:cNvSpPr>
            <a:spLocks noChangeArrowheads="1"/>
          </p:cNvSpPr>
          <p:nvPr/>
        </p:nvSpPr>
        <p:spPr bwMode="auto">
          <a:xfrm>
            <a:off x="4320118" y="1785938"/>
            <a:ext cx="8496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ourier" charset="0"/>
              </a:rPr>
              <a:t>*</a:t>
            </a:r>
            <a:endParaRPr lang="en-US" b="0"/>
          </a:p>
        </p:txBody>
      </p:sp>
      <p:sp>
        <p:nvSpPr>
          <p:cNvPr id="11277" name="Rectangle 17"/>
          <p:cNvSpPr>
            <a:spLocks noChangeArrowheads="1"/>
          </p:cNvSpPr>
          <p:nvPr/>
        </p:nvSpPr>
        <p:spPr bwMode="auto">
          <a:xfrm>
            <a:off x="7274985" y="2263776"/>
            <a:ext cx="115416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ourier" charset="0"/>
              </a:rPr>
              <a:t>Depicted by</a:t>
            </a:r>
            <a:endParaRPr lang="en-US" b="0"/>
          </a:p>
        </p:txBody>
      </p:sp>
      <p:sp>
        <p:nvSpPr>
          <p:cNvPr id="11278" name="Rectangle 18"/>
          <p:cNvSpPr>
            <a:spLocks noChangeArrowheads="1"/>
          </p:cNvSpPr>
          <p:nvPr/>
        </p:nvSpPr>
        <p:spPr bwMode="auto">
          <a:xfrm>
            <a:off x="2840567" y="2276476"/>
            <a:ext cx="127438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ourier" charset="0"/>
              </a:rPr>
              <a:t>Described by</a:t>
            </a:r>
            <a:endParaRPr lang="en-US" b="0"/>
          </a:p>
        </p:txBody>
      </p:sp>
      <p:sp>
        <p:nvSpPr>
          <p:cNvPr id="11279" name="Rectangle 5"/>
          <p:cNvSpPr>
            <a:spLocks noChangeArrowheads="1"/>
          </p:cNvSpPr>
          <p:nvPr/>
        </p:nvSpPr>
        <p:spPr bwMode="auto">
          <a:xfrm>
            <a:off x="4548718" y="3160714"/>
            <a:ext cx="1928733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800" u="sng">
                <a:solidFill>
                  <a:schemeClr val="tx1"/>
                </a:solidFill>
                <a:latin typeface="Courier" charset="0"/>
              </a:rPr>
              <a:t>Airplane: System</a:t>
            </a:r>
            <a:endParaRPr lang="en-US" sz="1800">
              <a:latin typeface="Courier" charset="0"/>
            </a:endParaRPr>
          </a:p>
        </p:txBody>
      </p:sp>
      <p:sp>
        <p:nvSpPr>
          <p:cNvPr id="11280" name="Rectangle 6"/>
          <p:cNvSpPr>
            <a:spLocks noChangeArrowheads="1"/>
          </p:cNvSpPr>
          <p:nvPr/>
        </p:nvSpPr>
        <p:spPr bwMode="auto">
          <a:xfrm>
            <a:off x="620185" y="5694364"/>
            <a:ext cx="1834798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800" u="sng">
                <a:solidFill>
                  <a:schemeClr val="tx1"/>
                </a:solidFill>
                <a:latin typeface="Courier" charset="0"/>
              </a:rPr>
              <a:t>Blueprints: View</a:t>
            </a:r>
            <a:endParaRPr lang="en-US" sz="1800">
              <a:latin typeface="Courier" charset="0"/>
            </a:endParaRPr>
          </a:p>
        </p:txBody>
      </p:sp>
      <p:sp>
        <p:nvSpPr>
          <p:cNvPr id="11281" name="Rectangle 20"/>
          <p:cNvSpPr>
            <a:spLocks noChangeArrowheads="1"/>
          </p:cNvSpPr>
          <p:nvPr/>
        </p:nvSpPr>
        <p:spPr bwMode="auto">
          <a:xfrm>
            <a:off x="4051300" y="5694364"/>
            <a:ext cx="2091278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800" u="sng">
                <a:solidFill>
                  <a:schemeClr val="tx1"/>
                </a:solidFill>
                <a:latin typeface="Courier" charset="0"/>
              </a:rPr>
              <a:t>Fuel System: View</a:t>
            </a:r>
            <a:endParaRPr lang="en-US" sz="1800">
              <a:latin typeface="Courier" charset="0"/>
            </a:endParaRPr>
          </a:p>
        </p:txBody>
      </p:sp>
      <p:sp>
        <p:nvSpPr>
          <p:cNvPr id="11282" name="Rectangle 19"/>
          <p:cNvSpPr>
            <a:spLocks noChangeArrowheads="1"/>
          </p:cNvSpPr>
          <p:nvPr/>
        </p:nvSpPr>
        <p:spPr bwMode="auto">
          <a:xfrm>
            <a:off x="7721600" y="5694364"/>
            <a:ext cx="2463175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800" u="sng">
                <a:solidFill>
                  <a:schemeClr val="tx1"/>
                </a:solidFill>
                <a:latin typeface="Courier" charset="0"/>
              </a:rPr>
              <a:t>Electrical Wiring: View</a:t>
            </a:r>
            <a:endParaRPr lang="en-US" sz="1800">
              <a:latin typeface="Courier" charset="0"/>
            </a:endParaRPr>
          </a:p>
        </p:txBody>
      </p:sp>
      <p:sp>
        <p:nvSpPr>
          <p:cNvPr id="11283" name="Rectangle 24"/>
          <p:cNvSpPr>
            <a:spLocks noChangeArrowheads="1"/>
          </p:cNvSpPr>
          <p:nvPr/>
        </p:nvSpPr>
        <p:spPr bwMode="auto">
          <a:xfrm>
            <a:off x="1250952" y="4164014"/>
            <a:ext cx="2210862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800" u="sng">
                <a:solidFill>
                  <a:schemeClr val="tx1"/>
                </a:solidFill>
                <a:latin typeface="Courier" charset="0"/>
              </a:rPr>
              <a:t>Scale Model: Model</a:t>
            </a:r>
            <a:endParaRPr lang="en-US" sz="1800">
              <a:latin typeface="Courier" charset="0"/>
            </a:endParaRPr>
          </a:p>
        </p:txBody>
      </p:sp>
      <p:sp>
        <p:nvSpPr>
          <p:cNvPr id="11284" name="Rectangle 25"/>
          <p:cNvSpPr>
            <a:spLocks noChangeArrowheads="1"/>
          </p:cNvSpPr>
          <p:nvPr/>
        </p:nvSpPr>
        <p:spPr bwMode="auto">
          <a:xfrm>
            <a:off x="6561667" y="4259264"/>
            <a:ext cx="2544286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800" u="sng">
                <a:solidFill>
                  <a:schemeClr val="tx1"/>
                </a:solidFill>
                <a:latin typeface="Courier" charset="0"/>
              </a:rPr>
              <a:t>Flight Simulator: Model</a:t>
            </a:r>
            <a:endParaRPr lang="en-US" sz="1800">
              <a:latin typeface="Courier" charset="0"/>
            </a:endParaRPr>
          </a:p>
        </p:txBody>
      </p:sp>
      <p:cxnSp>
        <p:nvCxnSpPr>
          <p:cNvPr id="11285" name="AutoShape 29"/>
          <p:cNvCxnSpPr>
            <a:cxnSpLocks noChangeShapeType="1"/>
            <a:stCxn id="11279" idx="2"/>
            <a:endCxn id="11283" idx="0"/>
          </p:cNvCxnSpPr>
          <p:nvPr/>
        </p:nvCxnSpPr>
        <p:spPr bwMode="auto">
          <a:xfrm rot="5400000">
            <a:off x="3617750" y="2268679"/>
            <a:ext cx="633968" cy="315670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86" name="AutoShape 31"/>
          <p:cNvCxnSpPr>
            <a:cxnSpLocks noChangeShapeType="1"/>
            <a:stCxn id="11284" idx="2"/>
            <a:endCxn id="11281" idx="0"/>
          </p:cNvCxnSpPr>
          <p:nvPr/>
        </p:nvCxnSpPr>
        <p:spPr bwMode="auto">
          <a:xfrm rot="5400000">
            <a:off x="5932491" y="3793045"/>
            <a:ext cx="1065768" cy="2736871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87" name="AutoShape 32"/>
          <p:cNvCxnSpPr>
            <a:cxnSpLocks noChangeShapeType="1"/>
            <a:stCxn id="11279" idx="2"/>
            <a:endCxn id="11284" idx="0"/>
          </p:cNvCxnSpPr>
          <p:nvPr/>
        </p:nvCxnSpPr>
        <p:spPr bwMode="auto">
          <a:xfrm rot="16200000" flipH="1">
            <a:off x="6308838" y="2734292"/>
            <a:ext cx="729218" cy="23207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88" name="AutoShape 33"/>
          <p:cNvCxnSpPr>
            <a:cxnSpLocks noChangeShapeType="1"/>
            <a:stCxn id="11284" idx="2"/>
            <a:endCxn id="11282" idx="0"/>
          </p:cNvCxnSpPr>
          <p:nvPr/>
        </p:nvCxnSpPr>
        <p:spPr bwMode="auto">
          <a:xfrm rot="16200000" flipH="1">
            <a:off x="7860615" y="4601791"/>
            <a:ext cx="1065768" cy="111937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89" name="AutoShape 34"/>
          <p:cNvCxnSpPr>
            <a:cxnSpLocks noChangeShapeType="1"/>
            <a:stCxn id="11283" idx="2"/>
            <a:endCxn id="11280" idx="0"/>
          </p:cNvCxnSpPr>
          <p:nvPr/>
        </p:nvCxnSpPr>
        <p:spPr bwMode="auto">
          <a:xfrm rot="5400000">
            <a:off x="1366475" y="4704456"/>
            <a:ext cx="1161018" cy="818799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2132</TotalTime>
  <Words>2167</Words>
  <Application>Microsoft Office PowerPoint</Application>
  <PresentationFormat>Widescreen</PresentationFormat>
  <Paragraphs>435</Paragraphs>
  <Slides>35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9" baseType="lpstr">
      <vt:lpstr>ＭＳ Ｐゴシック</vt:lpstr>
      <vt:lpstr>Arial</vt:lpstr>
      <vt:lpstr>Baskerville Old Face</vt:lpstr>
      <vt:lpstr>Calibri</vt:lpstr>
      <vt:lpstr>Courier</vt:lpstr>
      <vt:lpstr>Franklin Gothic Book</vt:lpstr>
      <vt:lpstr>Helvetica</vt:lpstr>
      <vt:lpstr>Lucida Sans Typewriter</vt:lpstr>
      <vt:lpstr>Perpetua</vt:lpstr>
      <vt:lpstr>Symbol</vt:lpstr>
      <vt:lpstr>Times</vt:lpstr>
      <vt:lpstr>Verdana</vt:lpstr>
      <vt:lpstr>Wingdings 2</vt:lpstr>
      <vt:lpstr>Equity</vt:lpstr>
      <vt:lpstr>Object Oriented Software Engineering</vt:lpstr>
      <vt:lpstr>Modeling With UML</vt:lpstr>
      <vt:lpstr>A simple Model</vt:lpstr>
      <vt:lpstr>Why model Software?</vt:lpstr>
      <vt:lpstr>Introduction to UML</vt:lpstr>
      <vt:lpstr>System Development</vt:lpstr>
      <vt:lpstr>System Development using UML</vt:lpstr>
      <vt:lpstr>Systems, Models and Views</vt:lpstr>
      <vt:lpstr>Models, Views and Systems (UML)</vt:lpstr>
      <vt:lpstr>UML: First Pass </vt:lpstr>
      <vt:lpstr>UML Notations</vt:lpstr>
      <vt:lpstr>UML Core Conventions</vt:lpstr>
      <vt:lpstr>UML Notation #1: Use Case Diagrams</vt:lpstr>
      <vt:lpstr>Actors</vt:lpstr>
      <vt:lpstr>Use Case</vt:lpstr>
      <vt:lpstr>Textual Use Case  Description Example</vt:lpstr>
      <vt:lpstr>Use Case Diagram Example</vt:lpstr>
      <vt:lpstr>Use Case Diagrams</vt:lpstr>
      <vt:lpstr>UML used packages</vt:lpstr>
      <vt:lpstr>Uses Cases can be related</vt:lpstr>
      <vt:lpstr>The &lt;&lt;extends&gt;&gt; Relationship</vt:lpstr>
      <vt:lpstr>The &lt;&lt;include&gt;&gt; Relationship</vt:lpstr>
      <vt:lpstr>UML Notation #2: Class diagrams</vt:lpstr>
      <vt:lpstr>UML Notation #2: Class diagrams</vt:lpstr>
      <vt:lpstr>Class diagrams</vt:lpstr>
      <vt:lpstr>Actor vs Class vs Object</vt:lpstr>
      <vt:lpstr>UML Notation #3: Sequence diagram</vt:lpstr>
      <vt:lpstr>UML Notation #3: Sequence diagram</vt:lpstr>
      <vt:lpstr>UML Notation #4: State Machine diagrams</vt:lpstr>
      <vt:lpstr>Activity Diagrams</vt:lpstr>
      <vt:lpstr>Activity Diagrams allow to model Decisions</vt:lpstr>
      <vt:lpstr>Activity Diagrams can model Concurrency</vt:lpstr>
      <vt:lpstr>Activity Diagrams: Grouping of Activities</vt:lpstr>
      <vt:lpstr>Activity Diagram vs. State Machine Diagram</vt:lpstr>
      <vt:lpstr>What should be done first? Coding or Modeling?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Computing paradigms</dc:title>
  <dc:creator>SAEED</dc:creator>
  <cp:lastModifiedBy>Dell</cp:lastModifiedBy>
  <cp:revision>157</cp:revision>
  <dcterms:created xsi:type="dcterms:W3CDTF">2019-01-27T04:28:38Z</dcterms:created>
  <dcterms:modified xsi:type="dcterms:W3CDTF">2020-07-27T06:27:26Z</dcterms:modified>
</cp:coreProperties>
</file>